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40D6-BC75-4732-8747-56FD1F19BA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38C3-289C-432D-B8C9-12094612D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40D6-BC75-4732-8747-56FD1F19BA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38C3-289C-432D-B8C9-12094612D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40D6-BC75-4732-8747-56FD1F19BA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38C3-289C-432D-B8C9-12094612D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40D6-BC75-4732-8747-56FD1F19BA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38C3-289C-432D-B8C9-12094612D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40D6-BC75-4732-8747-56FD1F19BA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38C3-289C-432D-B8C9-12094612D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40D6-BC75-4732-8747-56FD1F19BA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38C3-289C-432D-B8C9-12094612D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40D6-BC75-4732-8747-56FD1F19BA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38C3-289C-432D-B8C9-12094612D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40D6-BC75-4732-8747-56FD1F19BA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38C3-289C-432D-B8C9-12094612D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40D6-BC75-4732-8747-56FD1F19BA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38C3-289C-432D-B8C9-12094612D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40D6-BC75-4732-8747-56FD1F19BA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38C3-289C-432D-B8C9-12094612D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40D6-BC75-4732-8747-56FD1F19BA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38C3-289C-432D-B8C9-12094612D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40D6-BC75-4732-8747-56FD1F19BA5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C38C3-289C-432D-B8C9-12094612DD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63" y="2130425"/>
            <a:ext cx="8038475" cy="1470025"/>
          </a:xfrm>
        </p:spPr>
        <p:txBody>
          <a:bodyPr/>
          <a:lstStyle/>
          <a:p>
            <a:r>
              <a:rPr lang="en-US" dirty="0" err="1" smtClean="0"/>
              <a:t>Occipitoatlantoaxial</a:t>
            </a:r>
            <a:r>
              <a:rPr lang="en-US" dirty="0" smtClean="0"/>
              <a:t> Malformation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A neurologic condition caused by inherited bone deformities in the spinal column in Arabian Horses</a:t>
            </a:r>
          </a:p>
          <a:p>
            <a:endParaRPr lang="en-US" dirty="0"/>
          </a:p>
          <a:p>
            <a:r>
              <a:rPr lang="en-US" dirty="0" smtClean="0"/>
              <a:t>-Finno Lab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Phenotype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2037"/>
            <a:ext cx="4038600" cy="4525963"/>
          </a:xfrm>
        </p:spPr>
        <p:txBody>
          <a:bodyPr/>
          <a:lstStyle/>
          <a:p>
            <a:r>
              <a:rPr lang="en-US" dirty="0" smtClean="0"/>
              <a:t>Ataxia or </a:t>
            </a:r>
            <a:r>
              <a:rPr lang="en-US" dirty="0" err="1" smtClean="0"/>
              <a:t>tetraparesis</a:t>
            </a:r>
            <a:endParaRPr lang="en-US" dirty="0" smtClean="0"/>
          </a:p>
          <a:p>
            <a:r>
              <a:rPr lang="en-US" dirty="0" smtClean="0"/>
              <a:t>Abnormal Head Position</a:t>
            </a:r>
          </a:p>
          <a:p>
            <a:r>
              <a:rPr lang="en-US" dirty="0" smtClean="0"/>
              <a:t>Progressive ataxia</a:t>
            </a:r>
          </a:p>
          <a:p>
            <a:r>
              <a:rPr lang="en-US" dirty="0" smtClean="0"/>
              <a:t>Extended neck posture</a:t>
            </a:r>
          </a:p>
          <a:p>
            <a:r>
              <a:rPr lang="en-US" dirty="0" smtClean="0"/>
              <a:t>Clicking noise during flexion and extension</a:t>
            </a:r>
          </a:p>
          <a:p>
            <a:r>
              <a:rPr lang="en-US" dirty="0" smtClean="0"/>
              <a:t>Still born</a:t>
            </a:r>
          </a:p>
          <a:p>
            <a:endParaRPr lang="en-US" dirty="0"/>
          </a:p>
        </p:txBody>
      </p:sp>
      <p:pic>
        <p:nvPicPr>
          <p:cNvPr id="16386" name="Picture 2" descr="http://horsebreedslist.com/Content/horse-images/97/big/arabian-picture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2742" y="1370351"/>
            <a:ext cx="2350223" cy="249711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80714" y="3837483"/>
            <a:ext cx="236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http://horsebreedslist.com/Content/horse-images/97/big/arabian-picture-1.jpg</a:t>
            </a:r>
            <a:endParaRPr lang="en-US" sz="1000" dirty="0"/>
          </a:p>
        </p:txBody>
      </p:sp>
      <p:pic>
        <p:nvPicPr>
          <p:cNvPr id="16388" name="Picture 4" descr="Figure 1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0501" y="3627621"/>
            <a:ext cx="2048647" cy="26909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Occipitoatlantoaxial</a:t>
            </a:r>
            <a:r>
              <a:rPr lang="en-US" dirty="0"/>
              <a:t> </a:t>
            </a:r>
            <a:r>
              <a:rPr lang="en-US" dirty="0" smtClean="0"/>
              <a:t>malformation (OAAM)</a:t>
            </a:r>
            <a:endParaRPr lang="en-US" dirty="0"/>
          </a:p>
        </p:txBody>
      </p:sp>
      <p:pic>
        <p:nvPicPr>
          <p:cNvPr id="1026" name="Picture 2" descr="Image result for occiput atlas-c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358" y="1781599"/>
            <a:ext cx="3756857" cy="2463222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580" y="4242992"/>
            <a:ext cx="3711656" cy="22830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5987" y="2832153"/>
            <a:ext cx="3878773" cy="29090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6930" y="2288941"/>
            <a:ext cx="38855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X-Ray: Lateral View, OAAM Affect Horse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-996845" y="2776052"/>
            <a:ext cx="27956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http://www.upcspine.com/images/atlas_sub2.gif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-1023436" y="5211036"/>
            <a:ext cx="2713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http://www.chiro.org/ACAPress/GRAPHICS/THE_CERVICAL_SPINE/Cervical_Spine_Figure10.jpg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5125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Creation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611"/>
            <a:ext cx="4038600" cy="3736298"/>
          </a:xfrm>
        </p:spPr>
        <p:txBody>
          <a:bodyPr>
            <a:normAutofit/>
          </a:bodyPr>
          <a:lstStyle/>
          <a:p>
            <a:r>
              <a:rPr lang="en-US" dirty="0" smtClean="0"/>
              <a:t>Whole Genome sequencing</a:t>
            </a:r>
          </a:p>
          <a:p>
            <a:pPr lvl="1"/>
            <a:r>
              <a:rPr lang="en-US" dirty="0" smtClean="0"/>
              <a:t>13 X coverage</a:t>
            </a:r>
          </a:p>
          <a:p>
            <a:pPr lvl="1"/>
            <a:r>
              <a:rPr lang="en-US" dirty="0" smtClean="0"/>
              <a:t>2 affected foals</a:t>
            </a:r>
          </a:p>
          <a:p>
            <a:r>
              <a:rPr lang="en-US" dirty="0" smtClean="0"/>
              <a:t>Variant Analysis</a:t>
            </a:r>
          </a:p>
          <a:p>
            <a:r>
              <a:rPr lang="en-US" dirty="0" smtClean="0"/>
              <a:t>Sanger sequencing</a:t>
            </a:r>
            <a:r>
              <a:rPr lang="en-US" dirty="0"/>
              <a:t> </a:t>
            </a:r>
            <a:r>
              <a:rPr lang="en-US" dirty="0" smtClean="0"/>
              <a:t>of additional individuals</a:t>
            </a:r>
          </a:p>
        </p:txBody>
      </p:sp>
      <p:pic>
        <p:nvPicPr>
          <p:cNvPr id="8" name="Content Placeholder 11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3079" y="1773838"/>
            <a:ext cx="3456482" cy="193027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3886200"/>
            <a:ext cx="3172385" cy="2780546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6299200" y="6371771"/>
            <a:ext cx="1117600" cy="276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81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Occipitoatlantoaxial Malformation</vt:lpstr>
      <vt:lpstr>The Phenotype</vt:lpstr>
      <vt:lpstr>Occipitoatlantoaxial malformation (OAAM)</vt:lpstr>
      <vt:lpstr>Data Creation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Occipitoatlantoaxial Malformation</dc:title>
  <dc:creator>Erin</dc:creator>
  <cp:lastModifiedBy>Erin</cp:lastModifiedBy>
  <cp:revision>2</cp:revision>
  <dcterms:created xsi:type="dcterms:W3CDTF">2017-08-22T17:54:10Z</dcterms:created>
  <dcterms:modified xsi:type="dcterms:W3CDTF">2017-08-22T18:27:53Z</dcterms:modified>
</cp:coreProperties>
</file>