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5"/>
  </p:notesMasterIdLst>
  <p:sldIdLst>
    <p:sldId id="257" r:id="rId2"/>
    <p:sldId id="258" r:id="rId3"/>
    <p:sldId id="263" r:id="rId4"/>
    <p:sldId id="259" r:id="rId5"/>
    <p:sldId id="260" r:id="rId6"/>
    <p:sldId id="292" r:id="rId7"/>
    <p:sldId id="293" r:id="rId8"/>
    <p:sldId id="273" r:id="rId9"/>
    <p:sldId id="274" r:id="rId10"/>
    <p:sldId id="277" r:id="rId11"/>
    <p:sldId id="276" r:id="rId12"/>
    <p:sldId id="278" r:id="rId13"/>
    <p:sldId id="279" r:id="rId14"/>
    <p:sldId id="280" r:id="rId15"/>
    <p:sldId id="301" r:id="rId16"/>
    <p:sldId id="265" r:id="rId17"/>
    <p:sldId id="268" r:id="rId18"/>
    <p:sldId id="261" r:id="rId19"/>
    <p:sldId id="266" r:id="rId20"/>
    <p:sldId id="267" r:id="rId21"/>
    <p:sldId id="269" r:id="rId22"/>
    <p:sldId id="270" r:id="rId23"/>
    <p:sldId id="271" r:id="rId24"/>
    <p:sldId id="272" r:id="rId25"/>
    <p:sldId id="282" r:id="rId26"/>
    <p:sldId id="283" r:id="rId27"/>
    <p:sldId id="294" r:id="rId28"/>
    <p:sldId id="290" r:id="rId29"/>
    <p:sldId id="287" r:id="rId30"/>
    <p:sldId id="284" r:id="rId31"/>
    <p:sldId id="285" r:id="rId32"/>
    <p:sldId id="286" r:id="rId33"/>
    <p:sldId id="288" r:id="rId34"/>
    <p:sldId id="291" r:id="rId35"/>
    <p:sldId id="300" r:id="rId36"/>
    <p:sldId id="302" r:id="rId37"/>
    <p:sldId id="275" r:id="rId38"/>
    <p:sldId id="295" r:id="rId39"/>
    <p:sldId id="296" r:id="rId40"/>
    <p:sldId id="297" r:id="rId41"/>
    <p:sldId id="298" r:id="rId42"/>
    <p:sldId id="299" r:id="rId43"/>
    <p:sldId id="28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1ABD13-4D1D-514F-8CDD-B138388C60A6}">
          <p14:sldIdLst>
            <p14:sldId id="257"/>
            <p14:sldId id="258"/>
          </p14:sldIdLst>
        </p14:section>
        <p14:section name="Quick Introduction" id="{88004692-9B6E-0E43-BE78-559568B1FB8B}">
          <p14:sldIdLst>
            <p14:sldId id="263"/>
            <p14:sldId id="259"/>
            <p14:sldId id="260"/>
            <p14:sldId id="292"/>
          </p14:sldIdLst>
        </p14:section>
        <p14:section name="Structure" id="{71690C52-D353-F241-A706-305DB22DCC6A}">
          <p14:sldIdLst>
            <p14:sldId id="293"/>
          </p14:sldIdLst>
        </p14:section>
        <p14:section name="User space vs shared space" id="{7AFCADB8-3AFC-6C43-8022-0EBADCA76F52}">
          <p14:sldIdLst>
            <p14:sldId id="273"/>
            <p14:sldId id="274"/>
            <p14:sldId id="277"/>
            <p14:sldId id="276"/>
            <p14:sldId id="278"/>
            <p14:sldId id="279"/>
            <p14:sldId id="280"/>
            <p14:sldId id="301"/>
          </p14:sldIdLst>
        </p14:section>
        <p14:section name="Modules" id="{F66D041C-9D81-AF42-9AC3-28D821F6A70C}">
          <p14:sldIdLst>
            <p14:sldId id="265"/>
            <p14:sldId id="268"/>
            <p14:sldId id="261"/>
            <p14:sldId id="266"/>
            <p14:sldId id="267"/>
            <p14:sldId id="269"/>
            <p14:sldId id="270"/>
            <p14:sldId id="271"/>
            <p14:sldId id="272"/>
          </p14:sldIdLst>
        </p14:section>
        <p14:section name="Slurm" id="{62D2BEE5-F4BB-C74A-9325-3242E7442EB5}">
          <p14:sldIdLst>
            <p14:sldId id="282"/>
            <p14:sldId id="283"/>
            <p14:sldId id="294"/>
            <p14:sldId id="290"/>
            <p14:sldId id="287"/>
            <p14:sldId id="284"/>
            <p14:sldId id="285"/>
            <p14:sldId id="286"/>
            <p14:sldId id="288"/>
            <p14:sldId id="291"/>
            <p14:sldId id="300"/>
            <p14:sldId id="302"/>
          </p14:sldIdLst>
        </p14:section>
        <p14:section name="Future" id="{9BAB316F-E2E1-8D48-862D-81ED4A4E38E7}">
          <p14:sldIdLst>
            <p14:sldId id="275"/>
            <p14:sldId id="295"/>
            <p14:sldId id="296"/>
            <p14:sldId id="297"/>
            <p14:sldId id="298"/>
            <p14:sldId id="29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9"/>
    <p:restoredTop sz="91508"/>
  </p:normalViewPr>
  <p:slideViewPr>
    <p:cSldViewPr snapToGrid="0" snapToObjects="1">
      <p:cViewPr>
        <p:scale>
          <a:sx n="80" d="100"/>
          <a:sy n="80" d="100"/>
        </p:scale>
        <p:origin x="28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4664A-E94C-1E48-87DE-6B2D861CC4E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6928-AF02-014C-A64D-747878E9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1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6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r>
              <a:rPr lang="en-US" smtClean="0"/>
              <a:t>Bioinformatics.core@ucdavis.edu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A8BD-42EC-854E-AF4A-0719632645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9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ux.com/learn/understanding-linux-file-permission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Environment_Modules_(software)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pc.nih.gov/docs/userguide.html#exitcode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.bioinformatics.ucdavis.edu/research-computing/" TargetMode="External"/><Relationship Id="rId4" Type="http://schemas.openxmlformats.org/officeDocument/2006/relationships/hyperlink" Target="http://dev.bioinformatics.ucdavis.edu/train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.bioinformatics.ucdavis.edu/projects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.core@ucdavis.edu" TargetMode="External"/><Relationship Id="rId4" Type="http://schemas.openxmlformats.org/officeDocument/2006/relationships/hyperlink" Target="mailto:settles@ucdavis.edu" TargetMode="External"/><Relationship Id="rId5" Type="http://schemas.openxmlformats.org/officeDocument/2006/relationships/hyperlink" Target="mailto:training.bioinformatics@ucdavis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ysadmin@genomecenter.ucdavis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elpdesk@genomecenter.ucdavis.edu" TargetMode="External"/><Relationship Id="rId3" Type="http://schemas.openxmlformats.org/officeDocument/2006/relationships/hyperlink" Target="mailto:bioinformatics@ucdavis.ed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on UC Davis Bioinformatics Core Administrated Computing Systems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Settles</a:t>
            </a:r>
          </a:p>
          <a:p>
            <a:r>
              <a:rPr lang="en-US" smtClean="0"/>
              <a:t>Last Updated Jan 24,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UC Davis Bioinformatics Core manages lab group data shares, top level folder associated with a collective group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These are data storage resources purchased by a lab, or PI.</a:t>
            </a:r>
          </a:p>
          <a:p>
            <a:r>
              <a:rPr lang="en-US" dirty="0" smtClean="0"/>
              <a:t>Groups/Labs/Collaborators </a:t>
            </a:r>
            <a:r>
              <a:rPr lang="en-US" dirty="0"/>
              <a:t>work together in lab shares, found under /</a:t>
            </a:r>
            <a:r>
              <a:rPr lang="en-US" dirty="0" smtClean="0"/>
              <a:t>share/</a:t>
            </a:r>
            <a:r>
              <a:rPr lang="en-US" dirty="0" err="1" smtClean="0"/>
              <a:t>group_name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[ex. The Bioinformatics Core share is /share/</a:t>
            </a:r>
            <a:r>
              <a:rPr lang="en-US" dirty="0" err="1" smtClean="0"/>
              <a:t>biocore</a:t>
            </a:r>
            <a:r>
              <a:rPr lang="en-US" dirty="0" smtClean="0"/>
              <a:t> ]</a:t>
            </a:r>
          </a:p>
          <a:p>
            <a:r>
              <a:rPr lang="en-US" dirty="0" smtClean="0"/>
              <a:t>All lab associated analysis </a:t>
            </a:r>
            <a:r>
              <a:rPr lang="en-US" dirty="0"/>
              <a:t>should be performed in lab </a:t>
            </a:r>
            <a:r>
              <a:rPr lang="en-US" dirty="0" smtClean="0"/>
              <a:t>shares. Virtually </a:t>
            </a:r>
            <a:r>
              <a:rPr lang="en-US" dirty="0"/>
              <a:t>nothing should be done in </a:t>
            </a:r>
            <a:r>
              <a:rPr lang="en-US" dirty="0" smtClean="0"/>
              <a:t>your home </a:t>
            </a:r>
            <a:r>
              <a:rPr lang="en-US" dirty="0"/>
              <a:t>directory, I </a:t>
            </a:r>
            <a:r>
              <a:rPr lang="en-US" dirty="0" smtClean="0"/>
              <a:t>personally have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link to my labs share</a:t>
            </a:r>
          </a:p>
          <a:p>
            <a:pPr lvl="1"/>
            <a:r>
              <a:rPr lang="en-US" dirty="0"/>
              <a:t>Software I’ve installed for </a:t>
            </a:r>
            <a:r>
              <a:rPr lang="en-US" dirty="0" smtClean="0"/>
              <a:t>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Users on </a:t>
            </a:r>
            <a:r>
              <a:rPr lang="en-US" dirty="0" err="1" smtClean="0"/>
              <a:t>linux</a:t>
            </a:r>
            <a:r>
              <a:rPr lang="en-US" dirty="0" smtClean="0"/>
              <a:t> system have a user id and group(s) membership(s)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to </a:t>
            </a:r>
            <a:r>
              <a:rPr lang="en-US" sz="2400" dirty="0"/>
              <a:t>see your group memberships on the command line type: </a:t>
            </a:r>
            <a:r>
              <a:rPr lang="en-US" sz="2400" dirty="0" smtClean="0"/>
              <a:t>groups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You may see an ‘error’ groups: cannot find name for group ID </a:t>
            </a:r>
            <a:r>
              <a:rPr lang="en-US" sz="2400" dirty="0" smtClean="0"/>
              <a:t>1107119953 you can safely ignore this</a:t>
            </a:r>
            <a:endParaRPr lang="en-US" dirty="0" smtClean="0"/>
          </a:p>
          <a:p>
            <a:r>
              <a:rPr lang="en-US" dirty="0"/>
              <a:t>Access to </a:t>
            </a:r>
            <a:r>
              <a:rPr lang="en-US" dirty="0" smtClean="0"/>
              <a:t>additional resources </a:t>
            </a:r>
            <a:r>
              <a:rPr lang="en-US" dirty="0"/>
              <a:t>[data/compute] are driven by group </a:t>
            </a:r>
            <a:r>
              <a:rPr lang="en-US" dirty="0" smtClean="0"/>
              <a:t>permissions/memberships.</a:t>
            </a:r>
          </a:p>
          <a:p>
            <a:r>
              <a:rPr lang="en-US" dirty="0"/>
              <a:t>More information on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smtClean="0"/>
              <a:t>permissions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https://www.linux.com/learn/understanding-linux-file-permissions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you have sole access to your home directory by both user and group.</a:t>
            </a:r>
          </a:p>
          <a:p>
            <a:r>
              <a:rPr lang="en-US" dirty="0"/>
              <a:t>By default the lab share is owned by the PI and the group may be the PI group id, or a special group id [ ex. subproject ].</a:t>
            </a:r>
          </a:p>
          <a:p>
            <a:r>
              <a:rPr lang="en-US" dirty="0" smtClean="0"/>
              <a:t>By </a:t>
            </a:r>
            <a:r>
              <a:rPr lang="en-US" dirty="0"/>
              <a:t>default, all shares are read accessible by </a:t>
            </a:r>
            <a:r>
              <a:rPr lang="en-US" dirty="0" smtClean="0"/>
              <a:t>everyone and write accessible by the user and the group.</a:t>
            </a:r>
            <a:endParaRPr lang="en-US" dirty="0"/>
          </a:p>
          <a:p>
            <a:r>
              <a:rPr lang="en-US" dirty="0" smtClean="0"/>
              <a:t>By default, the group id on a share is a ‘sticky’ bit, this means that any files/folders created under that share folder inherit the same permission (group read/write) but are owned by the user which created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as a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Groups and permissions are setup to facilitate team/group interactions.</a:t>
            </a:r>
          </a:p>
          <a:p>
            <a:r>
              <a:rPr lang="en-US" dirty="0" smtClean="0"/>
              <a:t>When working on files shared with other Users you don’t have to request the other user to modify permissions, the group sticky bit takes care of that for you.</a:t>
            </a:r>
          </a:p>
          <a:p>
            <a:r>
              <a:rPr lang="en-US" dirty="0" smtClean="0"/>
              <a:t>YOU DO HAVE TO BE CAREFULL of others work! Since you have group write ability you are able to modify, delete and otherwise impact others people work/project.</a:t>
            </a:r>
          </a:p>
          <a:p>
            <a:r>
              <a:rPr lang="en-US" dirty="0" smtClean="0"/>
              <a:t>Once a file/folder has been created you can modify the permission to restrict access, however should the PI request the </a:t>
            </a:r>
            <a:r>
              <a:rPr lang="en-US" dirty="0" err="1" smtClean="0"/>
              <a:t>bioinfomatics</a:t>
            </a:r>
            <a:r>
              <a:rPr lang="en-US" dirty="0" smtClean="0"/>
              <a:t> core to change it back, we will.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Last thing about permissions, I like to be very permissive, so in addition to the lab share group sticky bit, I also set, in my ~/.</a:t>
            </a:r>
            <a:r>
              <a:rPr lang="en-US" dirty="0" err="1" smtClean="0"/>
              <a:t>bash_profile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umask</a:t>
            </a:r>
            <a:r>
              <a:rPr lang="en-US" dirty="0" smtClean="0"/>
              <a:t> 0002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default all files/folders I create are group read/write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Genomes </a:t>
            </a:r>
            <a:r>
              <a:rPr lang="mr-IN" dirty="0" smtClean="0"/>
              <a:t>–</a:t>
            </a:r>
            <a:r>
              <a:rPr lang="en-US" dirty="0" smtClean="0"/>
              <a:t> some genomes and mapping indexes (</a:t>
            </a:r>
            <a:r>
              <a:rPr lang="en-US" dirty="0" err="1" smtClean="0"/>
              <a:t>bwa</a:t>
            </a:r>
            <a:r>
              <a:rPr lang="en-US" dirty="0" smtClean="0"/>
              <a:t>/bowtie) are available </a:t>
            </a:r>
            <a:r>
              <a:rPr lang="en-US" dirty="0" err="1" smtClean="0"/>
              <a:t>centerally</a:t>
            </a:r>
            <a:r>
              <a:rPr lang="en-US" dirty="0" smtClean="0"/>
              <a:t> to be used by everyone, they can be found under</a:t>
            </a:r>
          </a:p>
          <a:p>
            <a:pPr lvl="1"/>
            <a:r>
              <a:rPr lang="en-US" dirty="0" smtClean="0"/>
              <a:t>/share/genomes</a:t>
            </a:r>
          </a:p>
          <a:p>
            <a:pPr lvl="2"/>
            <a:r>
              <a:rPr lang="en-US" dirty="0" err="1" smtClean="0"/>
              <a:t>Ensembl</a:t>
            </a:r>
            <a:endParaRPr lang="en-US" dirty="0" smtClean="0"/>
          </a:p>
          <a:p>
            <a:pPr lvl="2"/>
            <a:r>
              <a:rPr lang="en-US" dirty="0" err="1" smtClean="0"/>
              <a:t>genome_reference_consortium</a:t>
            </a:r>
            <a:endParaRPr lang="en-US" dirty="0" smtClean="0"/>
          </a:p>
          <a:p>
            <a:pPr lvl="2"/>
            <a:r>
              <a:rPr lang="en-US" dirty="0" err="1" smtClean="0"/>
              <a:t>Igenomes</a:t>
            </a:r>
            <a:endParaRPr lang="en-US" dirty="0" smtClean="0"/>
          </a:p>
          <a:p>
            <a:pPr lvl="2"/>
            <a:r>
              <a:rPr lang="en-US" dirty="0" smtClean="0"/>
              <a:t>Kraken</a:t>
            </a:r>
          </a:p>
          <a:p>
            <a:pPr lvl="2"/>
            <a:r>
              <a:rPr lang="en-US" dirty="0" err="1"/>
              <a:t>n</a:t>
            </a:r>
            <a:r>
              <a:rPr lang="en-US" dirty="0" err="1" smtClean="0"/>
              <a:t>cbi</a:t>
            </a:r>
            <a:endParaRPr lang="en-US" dirty="0" smtClean="0"/>
          </a:p>
          <a:p>
            <a:pPr lvl="2"/>
            <a:r>
              <a:rPr lang="en-US" dirty="0" err="1" smtClean="0"/>
              <a:t>ncbi_genomes</a:t>
            </a:r>
            <a:endParaRPr lang="en-US" dirty="0" smtClean="0"/>
          </a:p>
          <a:p>
            <a:pPr lvl="2"/>
            <a:r>
              <a:rPr lang="en-US" dirty="0" err="1" smtClean="0"/>
              <a:t>patric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809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Environment Modules package provides for the dynamic modification of a user's environment via </a:t>
            </a:r>
            <a:r>
              <a:rPr lang="en-US" dirty="0" smtClean="0"/>
              <a:t>module files</a:t>
            </a:r>
            <a:r>
              <a:rPr lang="en-US" dirty="0"/>
              <a:t>.</a:t>
            </a:r>
          </a:p>
          <a:p>
            <a:r>
              <a:rPr lang="en-US" dirty="0"/>
              <a:t>Each </a:t>
            </a:r>
            <a:r>
              <a:rPr lang="en-US" dirty="0" smtClean="0"/>
              <a:t>module file </a:t>
            </a:r>
            <a:r>
              <a:rPr lang="en-US" dirty="0"/>
              <a:t>contains the information needed to configure the shell for an application. Once the Modules package is initialized, the environment can be modified on a per-module basis using the module command which interprets </a:t>
            </a:r>
            <a:r>
              <a:rPr lang="en-US" dirty="0" smtClean="0"/>
              <a:t>module files</a:t>
            </a:r>
            <a:r>
              <a:rPr lang="en-US" dirty="0"/>
              <a:t>. Typically </a:t>
            </a:r>
            <a:r>
              <a:rPr lang="en-US" dirty="0" smtClean="0"/>
              <a:t>module files </a:t>
            </a:r>
            <a:r>
              <a:rPr lang="en-US" dirty="0"/>
              <a:t>instruct the module command to alter or set shell environment variables such as PATH, MANPATH, etc. </a:t>
            </a:r>
            <a:r>
              <a:rPr lang="en-US" dirty="0" smtClean="0"/>
              <a:t>module files </a:t>
            </a:r>
            <a:r>
              <a:rPr lang="en-US" dirty="0"/>
              <a:t>may be shared by many users on a system and users may have their own collection to supplement or replace the shared </a:t>
            </a:r>
            <a:r>
              <a:rPr lang="en-US" dirty="0" smtClean="0"/>
              <a:t>module files</a:t>
            </a:r>
            <a:r>
              <a:rPr lang="en-US" dirty="0"/>
              <a:t>.</a:t>
            </a:r>
          </a:p>
          <a:p>
            <a:r>
              <a:rPr lang="en-US" dirty="0" smtClean="0"/>
              <a:t>Modules </a:t>
            </a:r>
            <a:r>
              <a:rPr lang="en-US" dirty="0"/>
              <a:t>are useful in managing different versions of applications. Modules can also be bundled into </a:t>
            </a:r>
            <a:r>
              <a:rPr lang="en-US" dirty="0" smtClean="0"/>
              <a:t>meta-modules </a:t>
            </a:r>
            <a:r>
              <a:rPr lang="en-US" dirty="0"/>
              <a:t>that will load an entire suite of different </a:t>
            </a:r>
            <a:r>
              <a:rPr lang="en-US" dirty="0" smtClean="0"/>
              <a:t>applications, or ensure dependencies are loaded.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can </a:t>
            </a:r>
            <a:r>
              <a:rPr lang="en-US" dirty="0" smtClean="0"/>
              <a:t>manage their </a:t>
            </a:r>
            <a:r>
              <a:rPr lang="en-US" dirty="0"/>
              <a:t>environment </a:t>
            </a:r>
            <a:r>
              <a:rPr lang="en-US" dirty="0" smtClean="0"/>
              <a:t>(software available on the path) via </a:t>
            </a:r>
            <a:r>
              <a:rPr lang="en-US" dirty="0"/>
              <a:t>modules</a:t>
            </a:r>
            <a:r>
              <a:rPr lang="en-US" dirty="0" smtClean="0"/>
              <a:t>.</a:t>
            </a:r>
          </a:p>
          <a:p>
            <a:r>
              <a:rPr lang="en-US" dirty="0"/>
              <a:t>Users benefit from a familiar applications environment across UC Davis </a:t>
            </a:r>
            <a:r>
              <a:rPr lang="en-US" dirty="0" smtClean="0"/>
              <a:t>Bioinformatics Core systems </a:t>
            </a:r>
            <a:r>
              <a:rPr lang="en-US" dirty="0"/>
              <a:t>(on and off-campus</a:t>
            </a:r>
            <a:r>
              <a:rPr lang="en-US" dirty="0" smtClean="0"/>
              <a:t>).</a:t>
            </a:r>
          </a:p>
          <a:p>
            <a:r>
              <a:rPr lang="en-US" dirty="0"/>
              <a:t>Requests for software from any user becomes available to all </a:t>
            </a:r>
            <a:r>
              <a:rPr lang="en-US" dirty="0" smtClean="0"/>
              <a:t>users.</a:t>
            </a:r>
            <a:endParaRPr lang="en-US" dirty="0"/>
          </a:p>
          <a:p>
            <a:r>
              <a:rPr lang="en-US" dirty="0" smtClean="0"/>
              <a:t>Efficient </a:t>
            </a:r>
            <a:r>
              <a:rPr lang="en-US" dirty="0"/>
              <a:t>system administration pooling software install/testing efforts from different </a:t>
            </a:r>
            <a:r>
              <a:rPr lang="en-US" dirty="0" smtClean="0"/>
              <a:t>projects/machines.</a:t>
            </a:r>
          </a:p>
          <a:p>
            <a:r>
              <a:rPr lang="en-US" dirty="0" smtClean="0"/>
              <a:t>Additional information 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://en.wikipedia.org/wiki/Environment_Modules_(software</a:t>
            </a:r>
            <a:r>
              <a:rPr lang="en-US" dirty="0" smtClean="0">
                <a:hlinkClick r:id="rId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44" y="106744"/>
            <a:ext cx="8378701" cy="6666196"/>
          </a:xfrm>
        </p:spPr>
      </p:pic>
    </p:spTree>
    <p:extLst>
      <p:ext uri="{BB962C8B-B14F-4D97-AF65-F5344CB8AC3E}">
        <p14:creationId xmlns:p14="http://schemas.microsoft.com/office/powerpoint/2010/main" val="10150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Introduction/Questions</a:t>
            </a:r>
          </a:p>
          <a:p>
            <a:r>
              <a:rPr lang="en-US" dirty="0" smtClean="0"/>
              <a:t>Explain </a:t>
            </a:r>
            <a:r>
              <a:rPr lang="en-US" dirty="0"/>
              <a:t>user space (home directories) vs share space (</a:t>
            </a:r>
            <a:r>
              <a:rPr lang="en-US" dirty="0" smtClean="0"/>
              <a:t>lab directories/shares).</a:t>
            </a:r>
            <a:endParaRPr lang="en-US" dirty="0"/>
          </a:p>
          <a:p>
            <a:r>
              <a:rPr lang="en-US" dirty="0" smtClean="0"/>
              <a:t>Working </a:t>
            </a:r>
            <a:r>
              <a:rPr lang="en-US" dirty="0"/>
              <a:t>in a team, file/folder </a:t>
            </a:r>
            <a:r>
              <a:rPr lang="en-US" dirty="0" smtClean="0"/>
              <a:t>permissions.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module system, when to request software, when to install software </a:t>
            </a:r>
            <a:r>
              <a:rPr lang="en-US" dirty="0" smtClean="0"/>
              <a:t>yourself.</a:t>
            </a:r>
            <a:r>
              <a:rPr lang="sk-SK" dirty="0"/>
              <a:t> </a:t>
            </a:r>
            <a:endParaRPr lang="sk-SK" dirty="0" smtClean="0"/>
          </a:p>
          <a:p>
            <a:r>
              <a:rPr lang="sk-SK" dirty="0" err="1" smtClean="0"/>
              <a:t>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odule avail, show, load, list, unload</a:t>
            </a:r>
          </a:p>
          <a:p>
            <a:pPr marL="0" indent="0">
              <a:buNone/>
            </a:pPr>
            <a:r>
              <a:rPr lang="en-US" dirty="0" smtClean="0"/>
              <a:t>$ module avail # shows the currently available module to the system	# format is application/version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module show </a:t>
            </a:r>
            <a:r>
              <a:rPr lang="en-US" dirty="0" smtClean="0"/>
              <a:t>beast/1.8.3  # shows information, such as what-is, other modules loaded and path information</a:t>
            </a:r>
          </a:p>
          <a:p>
            <a:pPr marL="0" indent="0">
              <a:buNone/>
            </a:pPr>
            <a:r>
              <a:rPr lang="en-US" dirty="0" smtClean="0"/>
              <a:t>$ module load beast/1.8.3 # load the module beast version 1.8.3</a:t>
            </a:r>
          </a:p>
          <a:p>
            <a:pPr marL="0" indent="0">
              <a:buNone/>
            </a:pPr>
            <a:r>
              <a:rPr lang="en-US" dirty="0" smtClean="0"/>
              <a:t>$ module list # show currently loaded modules</a:t>
            </a:r>
          </a:p>
          <a:p>
            <a:pPr marL="0" indent="0">
              <a:buNone/>
            </a:pPr>
            <a:r>
              <a:rPr lang="en-US" dirty="0" smtClean="0"/>
              <a:t>$ module unload beast # unload the module beast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 module list # no modules are loaded by default</a:t>
            </a:r>
          </a:p>
          <a:p>
            <a:pPr marL="0" indent="0">
              <a:buNone/>
            </a:pPr>
            <a:r>
              <a:rPr lang="en-US" dirty="0" smtClean="0"/>
              <a:t>$ module avail # lets see what modules are present, lets load beast</a:t>
            </a:r>
          </a:p>
          <a:p>
            <a:pPr marL="0" indent="0">
              <a:buNone/>
            </a:pPr>
            <a:r>
              <a:rPr lang="en-US" dirty="0" smtClean="0"/>
              <a:t>$ which beast # currently unavailable</a:t>
            </a:r>
          </a:p>
          <a:p>
            <a:pPr marL="0" indent="0">
              <a:buNone/>
            </a:pPr>
            <a:r>
              <a:rPr lang="en-US" dirty="0"/>
              <a:t>$ module show </a:t>
            </a:r>
            <a:r>
              <a:rPr lang="en-US" dirty="0" smtClean="0"/>
              <a:t>beast/1.8.3 # show its load parameters</a:t>
            </a:r>
          </a:p>
          <a:p>
            <a:pPr marL="0" indent="0">
              <a:buNone/>
            </a:pPr>
            <a:r>
              <a:rPr lang="en-US" dirty="0" smtClean="0"/>
              <a:t>$ module load beast/1.8.3 # load beast v. 1.8.3 into our environment</a:t>
            </a:r>
          </a:p>
          <a:p>
            <a:pPr marL="0" indent="0">
              <a:buNone/>
            </a:pPr>
            <a:r>
              <a:rPr lang="en-US" dirty="0" smtClean="0"/>
              <a:t>$ module list # show the modules currently loaded</a:t>
            </a:r>
          </a:p>
          <a:p>
            <a:pPr marL="0" indent="0">
              <a:buNone/>
            </a:pPr>
            <a:r>
              <a:rPr lang="en-US" dirty="0" smtClean="0"/>
              <a:t>$ which beast # now we see beast is available on our path</a:t>
            </a:r>
          </a:p>
          <a:p>
            <a:pPr marL="0" indent="0">
              <a:buNone/>
            </a:pPr>
            <a:r>
              <a:rPr lang="en-US" dirty="0" smtClean="0"/>
              <a:t>We can now use beast</a:t>
            </a:r>
          </a:p>
        </p:txBody>
      </p:sp>
    </p:spTree>
    <p:extLst>
      <p:ext uri="{BB962C8B-B14F-4D97-AF65-F5344CB8AC3E}">
        <p14:creationId xmlns:p14="http://schemas.microsoft.com/office/powerpoint/2010/main" val="11177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are great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Modules are great for keeping track of what software and specifically what version of the software is being used in an analysis.</a:t>
            </a:r>
          </a:p>
          <a:p>
            <a:r>
              <a:rPr lang="en-US" dirty="0" smtClean="0"/>
              <a:t>You can keep track by</a:t>
            </a:r>
          </a:p>
          <a:p>
            <a:pPr lvl="1"/>
            <a:r>
              <a:rPr lang="en-US" dirty="0" smtClean="0"/>
              <a:t>Doing an analysis from a bash script, loading the modules at the beginning of a script. </a:t>
            </a:r>
          </a:p>
          <a:p>
            <a:pPr lvl="1"/>
            <a:r>
              <a:rPr lang="en-US" dirty="0" smtClean="0"/>
              <a:t>Copy/paste recording all commands to a file (ex. </a:t>
            </a:r>
            <a:r>
              <a:rPr lang="en-US" dirty="0" err="1" smtClean="0"/>
              <a:t>Analysis.txt</a:t>
            </a:r>
            <a:r>
              <a:rPr lang="en-US" dirty="0" smtClean="0"/>
              <a:t>) to save the commands for review later</a:t>
            </a:r>
          </a:p>
          <a:p>
            <a:pPr lvl="1"/>
            <a:r>
              <a:rPr lang="en-US" dirty="0" smtClean="0"/>
              <a:t>Use history at the end of an analysis and save all commands including module load commands</a:t>
            </a:r>
          </a:p>
          <a:p>
            <a:r>
              <a:rPr lang="en-US" dirty="0" smtClean="0"/>
              <a:t>Note of caution: There are some applications available as a part of the system (ex. </a:t>
            </a:r>
            <a:r>
              <a:rPr lang="en-US" dirty="0" err="1"/>
              <a:t>s</a:t>
            </a:r>
            <a:r>
              <a:rPr lang="en-US" dirty="0" err="1" smtClean="0"/>
              <a:t>amtools</a:t>
            </a:r>
            <a:r>
              <a:rPr lang="en-US" dirty="0" smtClean="0"/>
              <a:t>) we are working to identify and remove these.</a:t>
            </a:r>
          </a:p>
        </p:txBody>
      </p:sp>
    </p:spTree>
    <p:extLst>
      <p:ext uri="{BB962C8B-B14F-4D97-AF65-F5344CB8AC3E}">
        <p14:creationId xmlns:p14="http://schemas.microsoft.com/office/powerpoint/2010/main" val="7551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install software or request a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to having software in a module:</a:t>
            </a:r>
          </a:p>
          <a:p>
            <a:pPr lvl="1"/>
            <a:r>
              <a:rPr lang="en-US" dirty="0" smtClean="0"/>
              <a:t>System administrators install, with troublesome software or difficult dependencies they can solve issues others can’t.</a:t>
            </a:r>
          </a:p>
          <a:p>
            <a:pPr lvl="1"/>
            <a:r>
              <a:rPr lang="en-US" dirty="0" smtClean="0"/>
              <a:t>Modules are available to all users, to so request benefits many</a:t>
            </a:r>
          </a:p>
          <a:p>
            <a:r>
              <a:rPr lang="en-US" dirty="0" smtClean="0"/>
              <a:t>Difficulties with software in a module:</a:t>
            </a:r>
          </a:p>
          <a:p>
            <a:pPr lvl="1"/>
            <a:r>
              <a:rPr lang="en-US" dirty="0" smtClean="0"/>
              <a:t>Can take time for a system administrators to install, we manage over 400 servers and 5 clusters, we do our best to be responsive.</a:t>
            </a:r>
          </a:p>
          <a:p>
            <a:pPr lvl="1"/>
            <a:r>
              <a:rPr lang="en-US" dirty="0" smtClean="0"/>
              <a:t>If your just trying something out that may or may not be useful can waste valuable system administrator time.</a:t>
            </a:r>
          </a:p>
        </p:txBody>
      </p:sp>
    </p:spTree>
    <p:extLst>
      <p:ext uri="{BB962C8B-B14F-4D97-AF65-F5344CB8AC3E}">
        <p14:creationId xmlns:p14="http://schemas.microsoft.com/office/powerpoint/2010/main" val="3148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install software or request a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feel the software will be broadly applicable, request a module </a:t>
            </a:r>
          </a:p>
          <a:p>
            <a:r>
              <a:rPr lang="en-US" dirty="0" smtClean="0"/>
              <a:t>If it</a:t>
            </a:r>
            <a:r>
              <a:rPr lang="uk-UA" dirty="0" smtClean="0"/>
              <a:t>’</a:t>
            </a:r>
            <a:r>
              <a:rPr lang="en-US" dirty="0" smtClean="0"/>
              <a:t>s a tough install, can’t get it installed yourself, request a module</a:t>
            </a:r>
          </a:p>
          <a:p>
            <a:r>
              <a:rPr lang="en-US" dirty="0" smtClean="0"/>
              <a:t>If you just want to try something out, install it yourself</a:t>
            </a:r>
          </a:p>
          <a:p>
            <a:r>
              <a:rPr lang="en-US" dirty="0" smtClean="0"/>
              <a:t>If you need it right now, install it yourself</a:t>
            </a:r>
          </a:p>
          <a:p>
            <a:endParaRPr lang="en-US" dirty="0" smtClean="0"/>
          </a:p>
          <a:p>
            <a:r>
              <a:rPr lang="en-US" dirty="0" smtClean="0"/>
              <a:t>If you installed it yourself AND requested a module, once the module is available delete your instance.</a:t>
            </a:r>
          </a:p>
        </p:txBody>
      </p:sp>
    </p:spTree>
    <p:extLst>
      <p:ext uri="{BB962C8B-B14F-4D97-AF65-F5344CB8AC3E}">
        <p14:creationId xmlns:p14="http://schemas.microsoft.com/office/powerpoint/2010/main" val="16134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Slurm</a:t>
            </a:r>
            <a:r>
              <a:rPr lang="en-US" dirty="0" smtClean="0"/>
              <a:t> scheduler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SLURM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Simple Linux Utility for Resource Management</a:t>
            </a:r>
          </a:p>
          <a:p>
            <a:pPr lvl="1"/>
            <a:r>
              <a:rPr lang="en-US" dirty="0" smtClean="0"/>
              <a:t>Manages compute resources</a:t>
            </a:r>
          </a:p>
          <a:p>
            <a:pPr lvl="1"/>
            <a:r>
              <a:rPr lang="en-US" dirty="0" smtClean="0"/>
              <a:t>Schedules jobs using those resources</a:t>
            </a:r>
          </a:p>
          <a:p>
            <a:pPr lvl="1"/>
            <a:r>
              <a:rPr lang="en-US" dirty="0" smtClean="0"/>
              <a:t>Original developed at Lawrence Livermore National Labs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Supports plugins extending or enhancing functionality</a:t>
            </a:r>
          </a:p>
          <a:p>
            <a:pPr lvl="1"/>
            <a:r>
              <a:rPr lang="en-US" dirty="0" smtClean="0"/>
              <a:t>Increasingly being used at academic research computing centers and national labs</a:t>
            </a:r>
          </a:p>
          <a:p>
            <a:pPr lvl="2"/>
            <a:r>
              <a:rPr lang="en-US" dirty="0" smtClean="0"/>
              <a:t>Berkeley</a:t>
            </a:r>
          </a:p>
          <a:p>
            <a:pPr lvl="2"/>
            <a:r>
              <a:rPr lang="en-US" dirty="0" smtClean="0"/>
              <a:t>UCSD Super Computer</a:t>
            </a:r>
          </a:p>
        </p:txBody>
      </p:sp>
    </p:spTree>
    <p:extLst>
      <p:ext uri="{BB962C8B-B14F-4D97-AF65-F5344CB8AC3E}">
        <p14:creationId xmlns:p14="http://schemas.microsoft.com/office/powerpoint/2010/main" val="8925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Slurm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078"/>
            <a:ext cx="10515600" cy="50323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sinfo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squeue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sacct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srun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sbatch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scancel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err="1" smtClean="0"/>
              <a:t>sinfo</a:t>
            </a:r>
            <a:r>
              <a:rPr lang="en-US" dirty="0"/>
              <a:t> reports the state of partitions and nodes managed by </a:t>
            </a:r>
            <a:r>
              <a:rPr lang="en-US" dirty="0" err="1"/>
              <a:t>Slurm</a:t>
            </a:r>
            <a:r>
              <a:rPr lang="en-US" dirty="0"/>
              <a:t>. It has a wide variety of filtering, sorting, and formatting options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squeue</a:t>
            </a:r>
            <a:r>
              <a:rPr lang="en-US" dirty="0"/>
              <a:t> reports the state of jobs or job steps. It has a wide variety of filtering, sorting, and formatting options. By default, it reports the running jobs in priority order and then the pending jobs in priority order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sacct</a:t>
            </a:r>
            <a:r>
              <a:rPr lang="en-US" dirty="0"/>
              <a:t> is used to report job or job step accounting information about active or completed jobs.</a:t>
            </a:r>
          </a:p>
          <a:p>
            <a:pPr marL="0" indent="0">
              <a:buNone/>
            </a:pPr>
            <a:r>
              <a:rPr lang="en-US" b="1" dirty="0" err="1" smtClean="0"/>
              <a:t>srun</a:t>
            </a:r>
            <a:r>
              <a:rPr lang="en-US" dirty="0"/>
              <a:t> is used to submit a job for execution or initiate job steps in real time. </a:t>
            </a:r>
            <a:r>
              <a:rPr lang="en-US" dirty="0" err="1"/>
              <a:t>srun</a:t>
            </a:r>
            <a:r>
              <a:rPr lang="en-US" dirty="0"/>
              <a:t> has a wide variety of options to specify resource </a:t>
            </a:r>
            <a:r>
              <a:rPr lang="en-US" dirty="0" smtClean="0"/>
              <a:t>requirements. </a:t>
            </a:r>
            <a:r>
              <a:rPr lang="en-US" dirty="0"/>
              <a:t>A job can contain multiple job steps executing sequentially or in parallel on independent or shared resources within the job's node allocation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sbatch</a:t>
            </a:r>
            <a:r>
              <a:rPr lang="en-US" dirty="0"/>
              <a:t> is used to submit a job script for later execution. The script </a:t>
            </a:r>
            <a:r>
              <a:rPr lang="en-US" dirty="0" smtClean="0"/>
              <a:t>may contain </a:t>
            </a:r>
            <a:r>
              <a:rPr lang="en-US" dirty="0"/>
              <a:t>one or more </a:t>
            </a:r>
            <a:r>
              <a:rPr lang="en-US" dirty="0" err="1"/>
              <a:t>srun</a:t>
            </a:r>
            <a:r>
              <a:rPr lang="en-US" dirty="0"/>
              <a:t> commands to launch parallel tasks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scancel</a:t>
            </a:r>
            <a:r>
              <a:rPr lang="en-US" dirty="0"/>
              <a:t> is used to cancel a pending or running job or job step. It can also be used to send an arbitrary signal to all processes associated with a running job or job step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Slurm</a:t>
            </a:r>
            <a:r>
              <a:rPr lang="en-US" dirty="0" smtClean="0"/>
              <a:t> Commands - SINFO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sinfo</a:t>
            </a:r>
            <a:r>
              <a:rPr lang="en-US" dirty="0"/>
              <a:t> reports the state of partitions and nodes managed by </a:t>
            </a:r>
            <a:r>
              <a:rPr lang="en-US" dirty="0" err="1"/>
              <a:t>Slurm</a:t>
            </a:r>
            <a:r>
              <a:rPr lang="en-US" dirty="0"/>
              <a:t>. It has a wide variety of </a:t>
            </a:r>
            <a:r>
              <a:rPr lang="en-US" dirty="0" smtClean="0"/>
              <a:t>filtering</a:t>
            </a:r>
            <a:r>
              <a:rPr lang="en-US" dirty="0"/>
              <a:t>, sorting, and formatting options</a:t>
            </a:r>
            <a:r>
              <a:rPr lang="en-US" dirty="0" smtClean="0"/>
              <a:t>.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800" dirty="0" err="1"/>
              <a:t>sinfo</a:t>
            </a:r>
            <a:r>
              <a:rPr lang="en-US" sz="2800" dirty="0"/>
              <a:t> </a:t>
            </a:r>
            <a:r>
              <a:rPr lang="en-US" sz="2800" dirty="0" smtClean="0"/>
              <a:t>--summarize</a:t>
            </a:r>
          </a:p>
          <a:p>
            <a:r>
              <a:rPr lang="en-US" dirty="0" smtClean="0"/>
              <a:t>Node</a:t>
            </a:r>
          </a:p>
          <a:p>
            <a:r>
              <a:rPr lang="en-US" dirty="0"/>
              <a:t>Nodes are computers/servers, multiple </a:t>
            </a:r>
            <a:r>
              <a:rPr lang="en-US" dirty="0" err="1"/>
              <a:t>cpu</a:t>
            </a:r>
            <a:r>
              <a:rPr lang="en-US" dirty="0"/>
              <a:t> with shared memory</a:t>
            </a:r>
          </a:p>
          <a:p>
            <a:r>
              <a:rPr lang="en-US" dirty="0" smtClean="0"/>
              <a:t>Partitions are logical groups of nodes (possibly overlapping)</a:t>
            </a:r>
          </a:p>
          <a:p>
            <a:pPr lvl="1"/>
            <a:r>
              <a:rPr lang="en-US" dirty="0" smtClean="0"/>
              <a:t>gc64, gc128, gc256, gc512</a:t>
            </a:r>
          </a:p>
          <a:p>
            <a:pPr lvl="1"/>
            <a:r>
              <a:rPr lang="en-US" dirty="0" smtClean="0"/>
              <a:t>Partition </a:t>
            </a:r>
            <a:r>
              <a:rPr lang="en-US" dirty="0" err="1" smtClean="0"/>
              <a:t>gc</a:t>
            </a:r>
            <a:r>
              <a:rPr lang="en-US" dirty="0" smtClean="0"/>
              <a:t> is the collection of gc64, gc128 and gc256 and is the default queue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Slurm</a:t>
            </a:r>
            <a:r>
              <a:rPr lang="en-US" dirty="0" smtClean="0"/>
              <a:t> Commands – SQUEUE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squeue</a:t>
            </a:r>
            <a:r>
              <a:rPr lang="en-US" dirty="0"/>
              <a:t> reports the state of jobs or job steps. It has a wide variety of filtering, sorting, and formatting options. By default, it reports the running jobs in priority order and then the pending jobs in priority 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squeue</a:t>
            </a:r>
            <a:r>
              <a:rPr lang="en-US" dirty="0" smtClean="0"/>
              <a:t> to view jobs currently queued and running</a:t>
            </a:r>
          </a:p>
          <a:p>
            <a:pPr lvl="1"/>
            <a:r>
              <a:rPr lang="en-US" dirty="0" smtClean="0"/>
              <a:t>--user=username</a:t>
            </a:r>
          </a:p>
          <a:p>
            <a:pPr lvl="1"/>
            <a:r>
              <a:rPr lang="en-US" dirty="0" smtClean="0"/>
              <a:t>--states=[running or pending]</a:t>
            </a:r>
          </a:p>
          <a:p>
            <a:pPr lvl="1"/>
            <a:r>
              <a:rPr lang="en-US" dirty="0" smtClean="0"/>
              <a:t>--long # long format</a:t>
            </a:r>
          </a:p>
          <a:p>
            <a:pPr lvl="1"/>
            <a:r>
              <a:rPr lang="en-US" dirty="0" smtClean="0"/>
              <a:t>--start # sometimes gives approximate start time</a:t>
            </a:r>
          </a:p>
        </p:txBody>
      </p:sp>
    </p:spTree>
    <p:extLst>
      <p:ext uri="{BB962C8B-B14F-4D97-AF65-F5344CB8AC3E}">
        <p14:creationId xmlns:p14="http://schemas.microsoft.com/office/powerpoint/2010/main" val="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</a:t>
            </a:r>
            <a:br>
              <a:rPr lang="en-US" dirty="0" smtClean="0"/>
            </a:br>
            <a:r>
              <a:rPr lang="en-US" dirty="0" smtClean="0"/>
              <a:t>Introduction to the UC Davis Bioinformatics 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Slurm</a:t>
            </a:r>
            <a:r>
              <a:rPr lang="en-US" dirty="0" smtClean="0"/>
              <a:t> Commands -SBATCH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sbatch</a:t>
            </a:r>
            <a:r>
              <a:rPr lang="en-US" dirty="0"/>
              <a:t> is used to submit a job script for later </a:t>
            </a:r>
            <a:r>
              <a:rPr lang="en-US" dirty="0" smtClean="0"/>
              <a:t>execution [non-interactive]. </a:t>
            </a:r>
            <a:r>
              <a:rPr lang="en-US" dirty="0"/>
              <a:t>The script may contain one or more </a:t>
            </a:r>
            <a:r>
              <a:rPr lang="en-US" dirty="0" err="1"/>
              <a:t>srun</a:t>
            </a:r>
            <a:r>
              <a:rPr lang="en-US" dirty="0"/>
              <a:t> commands to launch parallel tasks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Login to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job script</a:t>
            </a:r>
          </a:p>
          <a:p>
            <a:pPr lvl="1"/>
            <a:r>
              <a:rPr lang="en-US" dirty="0" smtClean="0"/>
              <a:t>I use a .</a:t>
            </a:r>
            <a:r>
              <a:rPr lang="en-US" dirty="0" err="1" smtClean="0"/>
              <a:t>slurm</a:t>
            </a:r>
            <a:r>
              <a:rPr lang="en-US" dirty="0" smtClean="0"/>
              <a:t> extension so that I know it</a:t>
            </a:r>
            <a:r>
              <a:rPr lang="uk-UA" dirty="0" smtClean="0"/>
              <a:t>’</a:t>
            </a:r>
            <a:r>
              <a:rPr lang="en-US" dirty="0" smtClean="0"/>
              <a:t>s a job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Submit the script to the cluster using </a:t>
            </a:r>
            <a:r>
              <a:rPr lang="en-US" dirty="0" err="1" smtClean="0"/>
              <a:t>sbatch</a:t>
            </a:r>
            <a:endParaRPr lang="en-US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batch</a:t>
            </a:r>
            <a:r>
              <a:rPr lang="en-US" dirty="0" smtClean="0"/>
              <a:t> </a:t>
            </a:r>
            <a:r>
              <a:rPr lang="en-US" dirty="0" err="1" smtClean="0"/>
              <a:t>script.slurm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Slurm</a:t>
            </a:r>
            <a:r>
              <a:rPr lang="en-US" dirty="0" smtClean="0"/>
              <a:t> will respond with a </a:t>
            </a:r>
            <a:r>
              <a:rPr lang="en-US" dirty="0" err="1" smtClean="0"/>
              <a:t>jobid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Submitted batch job </a:t>
            </a:r>
            <a:r>
              <a:rPr lang="en-US" dirty="0" smtClean="0"/>
              <a:t>311533</a:t>
            </a:r>
          </a:p>
          <a:p>
            <a:r>
              <a:rPr lang="en-US" dirty="0">
                <a:solidFill>
                  <a:srgbClr val="FF0000"/>
                </a:solidFill>
              </a:rPr>
              <a:t>See example on </a:t>
            </a:r>
            <a:r>
              <a:rPr lang="en-US" dirty="0" err="1">
                <a:solidFill>
                  <a:srgbClr val="FF0000"/>
                </a:solidFill>
              </a:rPr>
              <a:t>github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Job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#!/bin/bash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#SBATCH --partition=</a:t>
            </a:r>
            <a:r>
              <a:rPr lang="en-US" dirty="0" err="1" smtClean="0"/>
              <a:t>gc</a:t>
            </a:r>
            <a:r>
              <a:rPr lang="en-US" dirty="0" smtClean="0"/>
              <a:t> # partition to submit to</a:t>
            </a:r>
          </a:p>
          <a:p>
            <a:pPr marL="0" indent="0">
              <a:buNone/>
            </a:pPr>
            <a:r>
              <a:rPr lang="en-US" dirty="0" smtClean="0"/>
              <a:t>#SBATCH --job-name=“</a:t>
            </a:r>
            <a:r>
              <a:rPr lang="en-US" dirty="0" err="1" smtClean="0"/>
              <a:t>myjob</a:t>
            </a:r>
            <a:r>
              <a:rPr lang="en-US" dirty="0" smtClean="0"/>
              <a:t>” # Job name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SBATCH --nodes=1 </a:t>
            </a:r>
            <a:r>
              <a:rPr lang="en-US" dirty="0" smtClean="0"/>
              <a:t># single node, anything more than 1 will not run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SBATCH --</a:t>
            </a:r>
            <a:r>
              <a:rPr lang="en-US" dirty="0" err="1"/>
              <a:t>ntasks</a:t>
            </a:r>
            <a:r>
              <a:rPr lang="en-US" dirty="0"/>
              <a:t>=1 </a:t>
            </a:r>
            <a:r>
              <a:rPr lang="en-US" dirty="0" smtClean="0"/>
              <a:t># equivalent to </a:t>
            </a:r>
            <a:r>
              <a:rPr lang="en-US" dirty="0" err="1" smtClean="0"/>
              <a:t>cpus</a:t>
            </a:r>
            <a:r>
              <a:rPr lang="en-US" dirty="0" smtClean="0"/>
              <a:t>, stick to around 20 max on gc64, or gc128 nodes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SBATCH --mem=1G </a:t>
            </a:r>
            <a:r>
              <a:rPr lang="en-US" dirty="0" smtClean="0"/>
              <a:t># memory pool all cores, default is 2GB per </a:t>
            </a:r>
            <a:r>
              <a:rPr lang="en-US" dirty="0" err="1" smtClean="0"/>
              <a:t>cpu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SBATCH --time=0-01:30:00 </a:t>
            </a:r>
            <a:r>
              <a:rPr lang="en-US" dirty="0" smtClean="0"/>
              <a:t> # expected time of completion in hours, minutes, seconds, default 1-day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SBATCH --</a:t>
            </a:r>
            <a:r>
              <a:rPr lang="en-US" dirty="0" smtClean="0"/>
              <a:t>output=</a:t>
            </a:r>
            <a:r>
              <a:rPr lang="en-US" dirty="0" err="1" smtClean="0"/>
              <a:t>my_output.out</a:t>
            </a:r>
            <a:r>
              <a:rPr lang="en-US" dirty="0" smtClean="0"/>
              <a:t> # STDOUT</a:t>
            </a:r>
          </a:p>
          <a:p>
            <a:pPr marL="0" indent="0">
              <a:buNone/>
            </a:pPr>
            <a:r>
              <a:rPr lang="en-US" dirty="0" smtClean="0"/>
              <a:t>#SBATCH --error=</a:t>
            </a:r>
            <a:r>
              <a:rPr lang="en-US" dirty="0" err="1" smtClean="0"/>
              <a:t>my_output.err</a:t>
            </a:r>
            <a:r>
              <a:rPr lang="en-US" dirty="0" smtClean="0"/>
              <a:t> # STDERR</a:t>
            </a:r>
          </a:p>
          <a:p>
            <a:pPr marL="0" indent="0">
              <a:buNone/>
            </a:pPr>
            <a:r>
              <a:rPr lang="en-US" dirty="0" smtClean="0"/>
              <a:t>#SBATCH --mail-user=</a:t>
            </a:r>
            <a:r>
              <a:rPr lang="en-US" dirty="0" err="1" smtClean="0"/>
              <a:t>you@gmail.com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#SBATCH </a:t>
            </a:r>
            <a:r>
              <a:rPr lang="en-US" dirty="0"/>
              <a:t>--mail-type=ALL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This will be run once for a single process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/bin/hostname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odule </a:t>
            </a:r>
            <a:r>
              <a:rPr lang="en-US" dirty="0"/>
              <a:t>load </a:t>
            </a:r>
            <a:r>
              <a:rPr lang="en-US" dirty="0" smtClean="0"/>
              <a:t>blat/v.35-fastq</a:t>
            </a:r>
          </a:p>
          <a:p>
            <a:pPr marL="0" indent="0">
              <a:buNone/>
            </a:pPr>
            <a:r>
              <a:rPr lang="en-US" dirty="0" smtClean="0"/>
              <a:t>echo “HELLO”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Slurm</a:t>
            </a:r>
            <a:r>
              <a:rPr lang="en-US" dirty="0" smtClean="0"/>
              <a:t> Commands – SCANCEL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scancel</a:t>
            </a:r>
            <a:r>
              <a:rPr lang="en-US" dirty="0"/>
              <a:t> is used to cancel a pending or running job or job step. It can also be used to send an arbitrary signal to all processes associated with a running job or job step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delete a job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cancel</a:t>
            </a:r>
            <a:r>
              <a:rPr lang="en-US" dirty="0" smtClean="0"/>
              <a:t> &lt;</a:t>
            </a:r>
            <a:r>
              <a:rPr lang="en-US" dirty="0" err="1" smtClean="0"/>
              <a:t>jobid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Jobs not running yet (queued) are deleted, jobs running will be killed</a:t>
            </a:r>
          </a:p>
          <a:p>
            <a:r>
              <a:rPr lang="en-US" dirty="0" smtClean="0"/>
              <a:t>To delete many jobs</a:t>
            </a:r>
          </a:p>
          <a:p>
            <a:pPr lvl="1"/>
            <a:r>
              <a:rPr lang="en-US" dirty="0" err="1" smtClean="0"/>
              <a:t>scancel</a:t>
            </a:r>
            <a:r>
              <a:rPr lang="en-US" dirty="0" smtClean="0"/>
              <a:t> &lt;jobid1&gt; </a:t>
            </a:r>
            <a:r>
              <a:rPr lang="en-US" dirty="0"/>
              <a:t>&lt;</a:t>
            </a:r>
            <a:r>
              <a:rPr lang="en-US" dirty="0" smtClean="0"/>
              <a:t>jobid2&gt; </a:t>
            </a:r>
            <a:r>
              <a:rPr lang="en-US" dirty="0"/>
              <a:t>&lt;</a:t>
            </a:r>
            <a:r>
              <a:rPr lang="en-US" dirty="0" smtClean="0"/>
              <a:t>jobid3&gt; </a:t>
            </a:r>
            <a:r>
              <a:rPr lang="is-IS" dirty="0" smtClean="0"/>
              <a:t>…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3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Slurm</a:t>
            </a:r>
            <a:r>
              <a:rPr lang="en-US" dirty="0"/>
              <a:t> </a:t>
            </a:r>
            <a:r>
              <a:rPr lang="en-US" dirty="0" smtClean="0"/>
              <a:t>Command – </a:t>
            </a:r>
            <a:r>
              <a:rPr lang="en-US" dirty="0" err="1" smtClean="0"/>
              <a:t>srun</a:t>
            </a:r>
            <a:r>
              <a:rPr lang="en-US" dirty="0" smtClean="0"/>
              <a:t> and helper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srun</a:t>
            </a:r>
            <a:r>
              <a:rPr lang="en-US" dirty="0"/>
              <a:t> is used to submit a job for execution or initiate job steps in real time. </a:t>
            </a:r>
            <a:r>
              <a:rPr lang="en-US" dirty="0" err="1"/>
              <a:t>srun</a:t>
            </a:r>
            <a:r>
              <a:rPr lang="en-US" dirty="0"/>
              <a:t> has a wide variety of options to specify resource requirements. A job can contain multiple job steps executing sequentially or in parallel on independent or shared resources within the job's node allocation.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2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interactive session (preferred way)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lurmlogin</a:t>
            </a:r>
            <a:endParaRPr lang="en-US" dirty="0" smtClean="0"/>
          </a:p>
          <a:p>
            <a:pPr lvl="1"/>
            <a:r>
              <a:rPr lang="en-US" dirty="0" err="1"/>
              <a:t>srun</a:t>
            </a:r>
            <a:r>
              <a:rPr lang="en-US" dirty="0"/>
              <a:t> -N 1 -n 1 --</a:t>
            </a:r>
            <a:r>
              <a:rPr lang="en-US" dirty="0" err="1"/>
              <a:t>pty</a:t>
            </a:r>
            <a:r>
              <a:rPr lang="en-US" dirty="0"/>
              <a:t> /bin/bash</a:t>
            </a:r>
            <a:endParaRPr lang="en-US" dirty="0" smtClean="0"/>
          </a:p>
          <a:p>
            <a:r>
              <a:rPr lang="en-US" dirty="0" err="1" smtClean="0"/>
              <a:t>slurmlogin-wholenode</a:t>
            </a:r>
            <a:endParaRPr lang="en-US" dirty="0" smtClean="0"/>
          </a:p>
          <a:p>
            <a:pPr lvl="1"/>
            <a:r>
              <a:rPr lang="en-US" dirty="0" err="1"/>
              <a:t>srun</a:t>
            </a:r>
            <a:r>
              <a:rPr lang="en-US" dirty="0"/>
              <a:t> -N1 --exclusive --</a:t>
            </a:r>
            <a:r>
              <a:rPr lang="en-US" dirty="0" err="1"/>
              <a:t>pty</a:t>
            </a:r>
            <a:r>
              <a:rPr lang="en-US" dirty="0"/>
              <a:t> /bin/bash</a:t>
            </a:r>
          </a:p>
          <a:p>
            <a:r>
              <a:rPr lang="en-US" dirty="0" smtClean="0"/>
              <a:t>Slurmlogin-gc512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run</a:t>
            </a:r>
            <a:r>
              <a:rPr lang="en-US" dirty="0" smtClean="0"/>
              <a:t> </a:t>
            </a:r>
            <a:r>
              <a:rPr lang="mr-IN" dirty="0" smtClean="0"/>
              <a:t>-</a:t>
            </a:r>
            <a:r>
              <a:rPr lang="mr-IN" dirty="0" err="1" smtClean="0"/>
              <a:t>p</a:t>
            </a:r>
            <a:r>
              <a:rPr lang="mr-IN" dirty="0" smtClean="0"/>
              <a:t> </a:t>
            </a:r>
            <a:r>
              <a:rPr lang="mr-IN" dirty="0"/>
              <a:t>gc512 --</a:t>
            </a:r>
            <a:r>
              <a:rPr lang="mr-IN" dirty="0" err="1"/>
              <a:t>mem</a:t>
            </a:r>
            <a:r>
              <a:rPr lang="mr-IN" dirty="0"/>
              <a:t> 500000 -N1 --</a:t>
            </a:r>
            <a:r>
              <a:rPr lang="mr-IN" dirty="0" err="1"/>
              <a:t>exclusive</a:t>
            </a:r>
            <a:r>
              <a:rPr lang="mr-IN" dirty="0"/>
              <a:t> --</a:t>
            </a:r>
            <a:r>
              <a:rPr lang="mr-IN" dirty="0" err="1"/>
              <a:t>pty</a:t>
            </a:r>
            <a:r>
              <a:rPr lang="mr-IN" dirty="0"/>
              <a:t> /</a:t>
            </a:r>
            <a:r>
              <a:rPr lang="mr-IN" dirty="0" err="1"/>
              <a:t>bin</a:t>
            </a:r>
            <a:r>
              <a:rPr lang="mr-IN" dirty="0"/>
              <a:t>/</a:t>
            </a:r>
            <a:r>
              <a:rPr lang="mr-IN" dirty="0" err="1"/>
              <a:t>bash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using ‘screen</a:t>
            </a:r>
            <a:r>
              <a:rPr lang="en-US" dirty="0" smtClean="0"/>
              <a:t>’,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‘screen’ on Cabernet,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then </a:t>
            </a:r>
            <a:r>
              <a:rPr lang="en-US" dirty="0" err="1" smtClean="0"/>
              <a:t>srun</a:t>
            </a:r>
            <a:r>
              <a:rPr lang="en-US" dirty="0" smtClean="0"/>
              <a:t>,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then exit when done.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87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Job arrays offer a mechanism for submitting and managing collections of similar jobs quickly and easily; job arrays with millions of tasks can be submitted in milliseconds (subject to configured size limits).</a:t>
            </a:r>
            <a:endParaRPr lang="en-US" dirty="0" smtClean="0"/>
          </a:p>
          <a:p>
            <a:r>
              <a:rPr lang="en-US" sz="2400" dirty="0" err="1" smtClean="0"/>
              <a:t>Slurm</a:t>
            </a:r>
            <a:r>
              <a:rPr lang="en-US" sz="2400" dirty="0" smtClean="0"/>
              <a:t> parameter, --array=a-b , where a and b are numeric number ex. 1-5</a:t>
            </a:r>
          </a:p>
          <a:p>
            <a:r>
              <a:rPr lang="en-US" sz="2400" dirty="0" smtClean="0"/>
              <a:t>Sets the environment variables</a:t>
            </a:r>
          </a:p>
          <a:p>
            <a:pPr lvl="1"/>
            <a:r>
              <a:rPr lang="en-US" sz="2000" b="1" dirty="0"/>
              <a:t>SLURM_ARRAY_JOB_ID</a:t>
            </a:r>
            <a:r>
              <a:rPr lang="en-US" sz="2000" dirty="0"/>
              <a:t> will be set to the first job ID of the array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b="1" dirty="0" smtClean="0"/>
              <a:t>SLURM_ARRAY_TASK_ID</a:t>
            </a:r>
            <a:r>
              <a:rPr lang="en-US" sz="2000" dirty="0"/>
              <a:t> will be set to the job array index value</a:t>
            </a:r>
            <a:r>
              <a:rPr lang="en-US" sz="2000" dirty="0" smtClean="0"/>
              <a:t>.</a:t>
            </a:r>
          </a:p>
          <a:p>
            <a:r>
              <a:rPr lang="en-US" dirty="0" smtClean="0"/>
              <a:t>The value of $SLURM_ARRAY_TASK_ID can be used to reference rows in a file containing values to use for that job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See example on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99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 </a:t>
            </a:r>
            <a:r>
              <a:rPr lang="mr-IN" dirty="0" smtClean="0"/>
              <a:t>–</a:t>
            </a:r>
            <a:r>
              <a:rPr lang="en-US" dirty="0" smtClean="0"/>
              <a:t> using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batch</a:t>
            </a:r>
            <a:r>
              <a:rPr lang="en-US" dirty="0" smtClean="0"/>
              <a:t> returns the </a:t>
            </a:r>
            <a:r>
              <a:rPr lang="en-US" dirty="0" err="1" smtClean="0"/>
              <a:t>jobid</a:t>
            </a:r>
            <a:r>
              <a:rPr lang="en-US" dirty="0" smtClean="0"/>
              <a:t> after submission</a:t>
            </a:r>
          </a:p>
          <a:p>
            <a:r>
              <a:rPr lang="en-US" dirty="0" smtClean="0"/>
              <a:t>Can use that </a:t>
            </a:r>
            <a:r>
              <a:rPr lang="en-US" dirty="0" err="1" smtClean="0"/>
              <a:t>jobid</a:t>
            </a:r>
            <a:r>
              <a:rPr lang="en-US" dirty="0" smtClean="0"/>
              <a:t> and the </a:t>
            </a:r>
            <a:r>
              <a:rPr lang="en-US" dirty="0" err="1" smtClean="0"/>
              <a:t>sbatch</a:t>
            </a:r>
            <a:r>
              <a:rPr lang="en-US" dirty="0" smtClean="0"/>
              <a:t> argument --dependency to launch another job once the first one finishes</a:t>
            </a:r>
          </a:p>
          <a:p>
            <a:pPr marL="457200" lvl="1" indent="0">
              <a:buNone/>
            </a:pPr>
            <a:r>
              <a:rPr lang="en-US" dirty="0" smtClean="0"/>
              <a:t>--dependency=&lt;</a:t>
            </a:r>
            <a:r>
              <a:rPr lang="en-US" dirty="0" err="1" smtClean="0"/>
              <a:t>type:job_id</a:t>
            </a:r>
            <a:r>
              <a:rPr lang="en-US" dirty="0" smtClean="0"/>
              <a:t>[:</a:t>
            </a:r>
            <a:r>
              <a:rPr lang="en-US" dirty="0" err="1" smtClean="0"/>
              <a:t>job_id</a:t>
            </a:r>
            <a:r>
              <a:rPr lang="en-US" dirty="0" smtClean="0"/>
              <a:t>][,</a:t>
            </a:r>
            <a:r>
              <a:rPr lang="en-US" dirty="0" err="1" smtClean="0"/>
              <a:t>type:job_id</a:t>
            </a:r>
            <a:r>
              <a:rPr lang="en-US" dirty="0" smtClean="0"/>
              <a:t>[:</a:t>
            </a:r>
            <a:r>
              <a:rPr lang="en-US" dirty="0" err="1" smtClean="0"/>
              <a:t>job_id</a:t>
            </a:r>
            <a:r>
              <a:rPr lang="en-US" dirty="0" smtClean="0"/>
              <a:t>]&gt;</a:t>
            </a:r>
          </a:p>
          <a:p>
            <a:r>
              <a:rPr lang="en-US" dirty="0">
                <a:solidFill>
                  <a:srgbClr val="FF0000"/>
                </a:solidFill>
              </a:rPr>
              <a:t>See example on </a:t>
            </a:r>
            <a:r>
              <a:rPr lang="en-US" dirty="0" err="1">
                <a:solidFill>
                  <a:srgbClr val="FF0000"/>
                </a:solidFill>
              </a:rPr>
              <a:t>github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5024"/>
              </p:ext>
            </p:extLst>
          </p:nvPr>
        </p:nvGraphicFramePr>
        <p:xfrm>
          <a:off x="838200" y="4206240"/>
          <a:ext cx="10515600" cy="2651760"/>
        </p:xfrm>
        <a:graphic>
          <a:graphicData uri="http://schemas.openxmlformats.org/drawingml/2006/table">
            <a:tbl>
              <a:tblPr/>
              <a:tblGrid>
                <a:gridCol w="2851484"/>
                <a:gridCol w="7664116"/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after</a:t>
                      </a:r>
                      <a:r>
                        <a:rPr lang="en-US"/>
                        <a:t>:jobid[:jobid...]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job can begin after the specified jobs have started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afterany</a:t>
                      </a:r>
                      <a:r>
                        <a:rPr lang="en-US"/>
                        <a:t>:jobid[:jobid...]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can begin after the specified jobs have terminated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afternotok</a:t>
                      </a:r>
                      <a:r>
                        <a:rPr lang="en-US"/>
                        <a:t>:jobid[:jobid...]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job can begin after the specified jobs have failed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afterok</a:t>
                      </a:r>
                      <a:r>
                        <a:rPr lang="en-US"/>
                        <a:t>:jobid[:jobid...]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can begin after the specified jobs have run to completion with an exit code of zero (see the </a:t>
                      </a:r>
                      <a:r>
                        <a:rPr lang="en-US" u="none" strike="noStrike" dirty="0">
                          <a:solidFill>
                            <a:srgbClr val="0000D5"/>
                          </a:solidFill>
                          <a:effectLst/>
                          <a:hlinkClick r:id="rId2"/>
                        </a:rPr>
                        <a:t>user guide</a:t>
                      </a:r>
                      <a:r>
                        <a:rPr lang="en-US" dirty="0"/>
                        <a:t> for caveats).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singleton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jobs can begin execution after all previously launched jobs </a:t>
                      </a:r>
                      <a:r>
                        <a:rPr lang="en-US" i="1" dirty="0"/>
                        <a:t>with the same name and user</a:t>
                      </a:r>
                      <a:r>
                        <a:rPr lang="en-US" dirty="0"/>
                        <a:t> have ended. This is useful to collate results of a swarm or to send a notification at the end of a swarm.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59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HPC16</a:t>
            </a:r>
          </a:p>
          <a:p>
            <a:r>
              <a:rPr lang="en-US" dirty="0" smtClean="0"/>
              <a:t>UC Davis Bioinformatics Core Portal</a:t>
            </a:r>
          </a:p>
          <a:p>
            <a:pPr lvl="1"/>
            <a:r>
              <a:rPr lang="en-US" dirty="0" smtClean="0"/>
              <a:t>Request users accounts</a:t>
            </a:r>
          </a:p>
          <a:p>
            <a:pPr lvl="1"/>
            <a:r>
              <a:rPr lang="en-US" dirty="0" smtClean="0"/>
              <a:t>Manage groups/labs/access</a:t>
            </a:r>
          </a:p>
          <a:p>
            <a:pPr lvl="1"/>
            <a:r>
              <a:rPr lang="en-US" dirty="0" smtClean="0"/>
              <a:t>View available modules and info</a:t>
            </a:r>
          </a:p>
          <a:p>
            <a:pPr lvl="2"/>
            <a:r>
              <a:rPr lang="en-US" dirty="0" smtClean="0"/>
              <a:t>Request modules and see status of request</a:t>
            </a:r>
          </a:p>
          <a:p>
            <a:pPr lvl="1"/>
            <a:r>
              <a:rPr lang="en-US" dirty="0" smtClean="0"/>
              <a:t>Request Sys Admin Support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registration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36" y="1825625"/>
            <a:ext cx="6849328" cy="4351338"/>
          </a:xfrm>
        </p:spPr>
      </p:pic>
    </p:spTree>
    <p:extLst>
      <p:ext uri="{BB962C8B-B14F-4D97-AF65-F5344CB8AC3E}">
        <p14:creationId xmlns:p14="http://schemas.microsoft.com/office/powerpoint/2010/main" val="18055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memberships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114" y="1825625"/>
            <a:ext cx="7623772" cy="4351338"/>
          </a:xfrm>
        </p:spPr>
      </p:pic>
    </p:spTree>
    <p:extLst>
      <p:ext uri="{BB962C8B-B14F-4D97-AF65-F5344CB8AC3E}">
        <p14:creationId xmlns:p14="http://schemas.microsoft.com/office/powerpoint/2010/main" val="20724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mission</a:t>
            </a:r>
            <a:r>
              <a:rPr lang="en-US" sz="2800" dirty="0"/>
              <a:t> of the Bioinformatics Core facility is to facilitate outstanding omics- scale research through these activities: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2336" y="22213134"/>
            <a:ext cx="5701076" cy="2639303"/>
            <a:chOff x="35811593" y="7228114"/>
            <a:chExt cx="7600636" cy="3518702"/>
          </a:xfrm>
        </p:grpSpPr>
        <p:grpSp>
          <p:nvGrpSpPr>
            <p:cNvPr id="5" name="Group 4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53294" y="22213134"/>
            <a:ext cx="5721073" cy="2622204"/>
            <a:chOff x="35837121" y="13317819"/>
            <a:chExt cx="7627296" cy="3495905"/>
          </a:xfrm>
        </p:grpSpPr>
        <p:grpSp>
          <p:nvGrpSpPr>
            <p:cNvPr id="11" name="Group 10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227214" y="22213136"/>
            <a:ext cx="5735254" cy="2678500"/>
            <a:chOff x="36049537" y="18707397"/>
            <a:chExt cx="7646202" cy="3570958"/>
          </a:xfrm>
        </p:grpSpPr>
        <p:grpSp>
          <p:nvGrpSpPr>
            <p:cNvPr id="17" name="Group 16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356649" y="22327446"/>
            <a:ext cx="5701076" cy="2639303"/>
            <a:chOff x="35811593" y="7228114"/>
            <a:chExt cx="7600636" cy="3518702"/>
          </a:xfrm>
        </p:grpSpPr>
        <p:grpSp>
          <p:nvGrpSpPr>
            <p:cNvPr id="23" name="Group 22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367606" y="22327446"/>
            <a:ext cx="5721073" cy="2622204"/>
            <a:chOff x="35837121" y="13317819"/>
            <a:chExt cx="7627296" cy="3495905"/>
          </a:xfrm>
        </p:grpSpPr>
        <p:grpSp>
          <p:nvGrpSpPr>
            <p:cNvPr id="29" name="Group 28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341526" y="22327448"/>
            <a:ext cx="5735254" cy="2678500"/>
            <a:chOff x="36049537" y="18707397"/>
            <a:chExt cx="7646202" cy="3570958"/>
          </a:xfrm>
        </p:grpSpPr>
        <p:grpSp>
          <p:nvGrpSpPr>
            <p:cNvPr id="35" name="Group 34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470960" y="22441759"/>
            <a:ext cx="5701076" cy="2639303"/>
            <a:chOff x="35811593" y="7228114"/>
            <a:chExt cx="7600636" cy="3518702"/>
          </a:xfrm>
        </p:grpSpPr>
        <p:grpSp>
          <p:nvGrpSpPr>
            <p:cNvPr id="41" name="Group 40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481918" y="22441758"/>
            <a:ext cx="5721073" cy="2622204"/>
            <a:chOff x="35837121" y="13317819"/>
            <a:chExt cx="7627296" cy="3495905"/>
          </a:xfrm>
        </p:grpSpPr>
        <p:grpSp>
          <p:nvGrpSpPr>
            <p:cNvPr id="47" name="Group 46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9455838" y="22441760"/>
            <a:ext cx="5735254" cy="2678500"/>
            <a:chOff x="36049537" y="18707397"/>
            <a:chExt cx="7646202" cy="3570958"/>
          </a:xfrm>
        </p:grpSpPr>
        <p:grpSp>
          <p:nvGrpSpPr>
            <p:cNvPr id="53" name="Group 52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5585272" y="22556070"/>
            <a:ext cx="5701076" cy="2639303"/>
            <a:chOff x="35811593" y="7228114"/>
            <a:chExt cx="7600636" cy="3518702"/>
          </a:xfrm>
        </p:grpSpPr>
        <p:grpSp>
          <p:nvGrpSpPr>
            <p:cNvPr id="59" name="Group 58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2596230" y="22556070"/>
            <a:ext cx="5721073" cy="2622204"/>
            <a:chOff x="35837121" y="13317819"/>
            <a:chExt cx="7627296" cy="3495905"/>
          </a:xfrm>
        </p:grpSpPr>
        <p:grpSp>
          <p:nvGrpSpPr>
            <p:cNvPr id="65" name="Group 64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9570150" y="22556072"/>
            <a:ext cx="5735254" cy="2678500"/>
            <a:chOff x="36049537" y="18707397"/>
            <a:chExt cx="7646202" cy="3570958"/>
          </a:xfrm>
        </p:grpSpPr>
        <p:grpSp>
          <p:nvGrpSpPr>
            <p:cNvPr id="71" name="Group 70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954063" y="4884916"/>
            <a:ext cx="6836250" cy="350632"/>
            <a:chOff x="35848901" y="7228114"/>
            <a:chExt cx="6316345" cy="1260012"/>
          </a:xfrm>
        </p:grpSpPr>
        <p:sp>
          <p:nvSpPr>
            <p:cNvPr id="83" name="TextBox 82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956290" y="4884917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2937191" y="2046455"/>
            <a:ext cx="6836250" cy="350632"/>
            <a:chOff x="35848901" y="7228114"/>
            <a:chExt cx="6316345" cy="1260012"/>
          </a:xfrm>
        </p:grpSpPr>
        <p:sp>
          <p:nvSpPr>
            <p:cNvPr id="96" name="TextBox 95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939417" y="2046456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Analysis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2934965" y="3571499"/>
            <a:ext cx="6836250" cy="350632"/>
            <a:chOff x="35848901" y="7228114"/>
            <a:chExt cx="6316345" cy="1260012"/>
          </a:xfrm>
        </p:grpSpPr>
        <p:sp>
          <p:nvSpPr>
            <p:cNvPr id="100" name="TextBox 99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937191" y="3571499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Research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1836" y="2461218"/>
            <a:ext cx="6819379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The Bioinformatics Core promotes experimental design, advanced computation and informatics analysis of </a:t>
            </a:r>
            <a:r>
              <a:rPr lang="en-US" sz="1633" dirty="0" err="1"/>
              <a:t>omics</a:t>
            </a:r>
            <a:r>
              <a:rPr lang="en-US" sz="1633" dirty="0"/>
              <a:t> scale datasets that drives research forward.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934964" y="4052958"/>
            <a:ext cx="6819379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Maintain and make available high-performance computing hardware and software necessary for todays data-intensive bioinformatic analyses.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970934" y="5340036"/>
            <a:ext cx="6819379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/>
              <a:t>The Core helps to educate the next generation of bioinformaticians through highly acclaimed training workshops, seminars and through direct participation in research activities.</a:t>
            </a:r>
          </a:p>
        </p:txBody>
      </p:sp>
    </p:spTree>
    <p:extLst>
      <p:ext uri="{BB962C8B-B14F-4D97-AF65-F5344CB8AC3E}">
        <p14:creationId xmlns:p14="http://schemas.microsoft.com/office/powerpoint/2010/main" val="19798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help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02" y="1825625"/>
            <a:ext cx="6338395" cy="4351338"/>
          </a:xfrm>
        </p:spPr>
      </p:pic>
    </p:spTree>
    <p:extLst>
      <p:ext uri="{BB962C8B-B14F-4D97-AF65-F5344CB8AC3E}">
        <p14:creationId xmlns:p14="http://schemas.microsoft.com/office/powerpoint/2010/main" val="190514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58" y="1825625"/>
            <a:ext cx="7029084" cy="4351338"/>
          </a:xfrm>
        </p:spPr>
      </p:pic>
    </p:spTree>
    <p:extLst>
      <p:ext uri="{BB962C8B-B14F-4D97-AF65-F5344CB8AC3E}">
        <p14:creationId xmlns:p14="http://schemas.microsoft.com/office/powerpoint/2010/main" val="7799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85" y="1825625"/>
            <a:ext cx="5447230" cy="4351338"/>
          </a:xfrm>
        </p:spPr>
      </p:pic>
    </p:spTree>
    <p:extLst>
      <p:ext uri="{BB962C8B-B14F-4D97-AF65-F5344CB8AC3E}">
        <p14:creationId xmlns:p14="http://schemas.microsoft.com/office/powerpoint/2010/main" val="17592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2"/>
              </a:rPr>
              <a:t>sysadmin@genomecenter.ucdavis.edu</a:t>
            </a:r>
            <a:endParaRPr lang="en-US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bioinformatics.core@ucdavis.edu</a:t>
            </a:r>
            <a:endParaRPr lang="en-US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4"/>
              </a:rPr>
              <a:t>settles@ucdavis.edu</a:t>
            </a:r>
            <a:endParaRPr lang="en-US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hlinkClick r:id="rId5"/>
              </a:rPr>
              <a:t>training.bioinformatics@ucdavis.edu</a:t>
            </a:r>
            <a:endParaRPr lang="en-US" b="1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 Davis Bioinformatics Core in the Genome Center</a:t>
            </a:r>
            <a:endParaRPr lang="en-US" dirty="0"/>
          </a:p>
        </p:txBody>
      </p:sp>
      <p:pic>
        <p:nvPicPr>
          <p:cNvPr id="5" name="Picture 4" descr="Biocore_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428" y="1287643"/>
            <a:ext cx="7856118" cy="5369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50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Issues, include but not limited to</a:t>
            </a:r>
          </a:p>
          <a:p>
            <a:pPr marL="457200" lvl="1" indent="0">
              <a:buNone/>
            </a:pPr>
            <a:r>
              <a:rPr lang="en-US" dirty="0" smtClean="0"/>
              <a:t>User account questions, equipment failure/malfunction, software install, software failures (not related to use)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helpdesk@genomecenter.ucdavis.edu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228600" lvl="1"/>
            <a:r>
              <a:rPr lang="en-US" sz="2800" dirty="0" smtClean="0"/>
              <a:t>Bioinformatics related questions, include but not limited to</a:t>
            </a:r>
          </a:p>
          <a:p>
            <a:pPr marL="457200" lvl="2" indent="0">
              <a:buNone/>
            </a:pPr>
            <a:r>
              <a:rPr lang="en-US" sz="2400" dirty="0" smtClean="0"/>
              <a:t>bioinformatic methods questions, software use, data questions</a:t>
            </a:r>
          </a:p>
          <a:p>
            <a:pPr marL="457200" lvl="2" indent="0">
              <a:buNone/>
            </a:pPr>
            <a:endParaRPr lang="en-US" sz="2400" dirty="0"/>
          </a:p>
          <a:p>
            <a:pPr marL="457200" lvl="2" indent="0">
              <a:buNone/>
            </a:pPr>
            <a:r>
              <a:rPr lang="en-US" sz="2400" dirty="0" smtClean="0">
                <a:hlinkClick r:id="rId3"/>
              </a:rPr>
              <a:t>Bioinformatics.core@ucdavis.edu</a:t>
            </a:r>
            <a:endParaRPr lang="en-US" sz="2400" dirty="0" smtClean="0"/>
          </a:p>
          <a:p>
            <a:pPr marL="4572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1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808453" y="2993768"/>
            <a:ext cx="2971800" cy="3098800"/>
            <a:chOff x="7797800" y="2451894"/>
            <a:chExt cx="2971800" cy="3098800"/>
          </a:xfrm>
        </p:grpSpPr>
        <p:sp>
          <p:nvSpPr>
            <p:cNvPr id="4" name="Rectangle 3"/>
            <p:cNvSpPr/>
            <p:nvPr/>
          </p:nvSpPr>
          <p:spPr>
            <a:xfrm>
              <a:off x="7797800" y="2451894"/>
              <a:ext cx="2971800" cy="3098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797801" y="3640166"/>
              <a:ext cx="29717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/>
                <a:t>HPC14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47597" y="3462387"/>
            <a:ext cx="263090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Cabernet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65777" y="5474502"/>
            <a:ext cx="263090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Lab/PI Server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0"/>
            <a:endCxn id="4" idx="2"/>
          </p:cNvCxnSpPr>
          <p:nvPr/>
        </p:nvCxnSpPr>
        <p:spPr>
          <a:xfrm>
            <a:off x="10294353" y="2993768"/>
            <a:ext cx="0" cy="309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008223" y="3001790"/>
            <a:ext cx="0" cy="309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32354" y="3001789"/>
            <a:ext cx="0" cy="309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839200" y="3673257"/>
            <a:ext cx="2951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15138" y="4242750"/>
            <a:ext cx="2951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99096" y="4916521"/>
            <a:ext cx="2951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815138" y="5526121"/>
            <a:ext cx="2951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70834" y="4135690"/>
            <a:ext cx="16663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Slurm</a:t>
            </a:r>
            <a:endParaRPr lang="en-US" sz="2400" dirty="0" smtClean="0"/>
          </a:p>
          <a:p>
            <a:pPr algn="ctr"/>
            <a:r>
              <a:rPr lang="en-US" sz="2400" dirty="0" smtClean="0"/>
              <a:t>Scheduler</a:t>
            </a:r>
            <a:endParaRPr lang="en-US" dirty="0"/>
          </a:p>
        </p:txBody>
      </p:sp>
      <p:cxnSp>
        <p:nvCxnSpPr>
          <p:cNvPr id="21" name="Straight Connector 20"/>
          <p:cNvCxnSpPr>
            <a:stCxn id="7" idx="3"/>
            <a:endCxn id="19" idx="1"/>
          </p:cNvCxnSpPr>
          <p:nvPr/>
        </p:nvCxnSpPr>
        <p:spPr>
          <a:xfrm>
            <a:off x="6478502" y="3693220"/>
            <a:ext cx="192332" cy="857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9" idx="1"/>
          </p:cNvCxnSpPr>
          <p:nvPr/>
        </p:nvCxnSpPr>
        <p:spPr>
          <a:xfrm flipV="1">
            <a:off x="5596682" y="4551189"/>
            <a:ext cx="1074152" cy="1154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3"/>
            <a:endCxn id="4" idx="1"/>
          </p:cNvCxnSpPr>
          <p:nvPr/>
        </p:nvCxnSpPr>
        <p:spPr>
          <a:xfrm flipV="1">
            <a:off x="8337214" y="4543168"/>
            <a:ext cx="471239" cy="8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77546" y="1028794"/>
            <a:ext cx="8873297" cy="1441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20463" y="1205820"/>
            <a:ext cx="2342146" cy="1136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281230" y="1518523"/>
            <a:ext cx="245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Lab Share’s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9275682" y="1365940"/>
            <a:ext cx="245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Home </a:t>
            </a:r>
          </a:p>
          <a:p>
            <a:pPr algn="ctr"/>
            <a:r>
              <a:rPr lang="en-US" sz="2400" dirty="0" smtClean="0"/>
              <a:t>Directories</a:t>
            </a:r>
            <a:endParaRPr lang="en-US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9845174" y="2460387"/>
            <a:ext cx="0" cy="523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628603" y="2477274"/>
            <a:ext cx="8021" cy="2997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975854" y="2523301"/>
            <a:ext cx="1503" cy="939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67" y="2984236"/>
            <a:ext cx="2306369" cy="153478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10" y="2883498"/>
            <a:ext cx="1916860" cy="19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1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space vs shared space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Working in a team, file/folder permissions.</a:t>
            </a:r>
            <a:br>
              <a:rPr lang="en-US" dirty="0" smtClean="0"/>
            </a:br>
            <a:r>
              <a:rPr lang="en-US" dirty="0" smtClean="0"/>
              <a:t>Groups/Labs, etc.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5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user account?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account are not tied to PI/labs. Any personal who has a legitimate reason for requesting an account will be provided one. </a:t>
            </a:r>
            <a:r>
              <a:rPr lang="en-US" dirty="0" smtClean="0">
                <a:solidFill>
                  <a:srgbClr val="FF0000"/>
                </a:solidFill>
              </a:rPr>
              <a:t>Users should only ever login as themselves and </a:t>
            </a:r>
            <a:r>
              <a:rPr lang="en-US" b="1" dirty="0" smtClean="0">
                <a:solidFill>
                  <a:srgbClr val="FF0000"/>
                </a:solidFill>
              </a:rPr>
              <a:t>never</a:t>
            </a:r>
            <a:r>
              <a:rPr lang="en-US" dirty="0" smtClean="0">
                <a:solidFill>
                  <a:srgbClr val="FF0000"/>
                </a:solidFill>
              </a:rPr>
              <a:t> as another user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Bioinformatics Core provides users with a home directory that is capped at 100Gb (we are exploring reducing that to 10Gb).</a:t>
            </a:r>
          </a:p>
          <a:p>
            <a:r>
              <a:rPr lang="en-US" dirty="0" smtClean="0"/>
              <a:t>User home directories are ‘personal’ space, special permission must be given by </a:t>
            </a:r>
            <a:r>
              <a:rPr lang="en-US" dirty="0"/>
              <a:t>u</a:t>
            </a:r>
            <a:r>
              <a:rPr lang="en-US" dirty="0" smtClean="0"/>
              <a:t>niversity </a:t>
            </a:r>
            <a:r>
              <a:rPr lang="en-US" dirty="0"/>
              <a:t>a</a:t>
            </a:r>
            <a:r>
              <a:rPr lang="en-US" dirty="0" smtClean="0"/>
              <a:t>dministration to explore a user’s home directory.</a:t>
            </a:r>
          </a:p>
          <a:p>
            <a:r>
              <a:rPr lang="en-US" dirty="0" smtClean="0"/>
              <a:t>You now presumably can login to cabernet, but because your not yet associated with a group you can’t do much. </a:t>
            </a:r>
            <a:r>
              <a:rPr lang="en-US" dirty="0" smtClean="0">
                <a:solidFill>
                  <a:srgbClr val="FF0000"/>
                </a:solidFill>
              </a:rPr>
              <a:t>Never ever work on cabernet.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5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3FC44A4-49ED-2F46-A784-F2AFB35CEBAA}" vid="{306A6F1E-9F34-C64F-8D8E-471C431EC3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ucdavis_biocore</Template>
  <TotalTime>7229</TotalTime>
  <Words>1938</Words>
  <Application>Microsoft Macintosh PowerPoint</Application>
  <PresentationFormat>Widescreen</PresentationFormat>
  <Paragraphs>283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Calibri</vt:lpstr>
      <vt:lpstr>Calibri Light</vt:lpstr>
      <vt:lpstr>Mangal</vt:lpstr>
      <vt:lpstr>Arial</vt:lpstr>
      <vt:lpstr>UCDavis-theme</vt:lpstr>
      <vt:lpstr>Working on UC Davis Bioinformatics Core Administrated Computing Systems</vt:lpstr>
      <vt:lpstr>Outline</vt:lpstr>
      <vt:lpstr>Quick Introduction to the UC Davis Bioinformatics Core</vt:lpstr>
      <vt:lpstr>The mission of the Bioinformatics Core facility is to facilitate outstanding omics- scale research through these activities:</vt:lpstr>
      <vt:lpstr>UC Davis Bioinformatics Core in the Genome Center</vt:lpstr>
      <vt:lpstr>Contacts</vt:lpstr>
      <vt:lpstr>PowerPoint Presentation</vt:lpstr>
      <vt:lpstr>User space vs shared space AND  Working in a team, file/folder permissions. Groups/Labs, etc.</vt:lpstr>
      <vt:lpstr>What is a user account?</vt:lpstr>
      <vt:lpstr>Lab Groups</vt:lpstr>
      <vt:lpstr>Linux permissions</vt:lpstr>
      <vt:lpstr>By default</vt:lpstr>
      <vt:lpstr>Working as a team</vt:lpstr>
      <vt:lpstr>Linux Permissions</vt:lpstr>
      <vt:lpstr>Centralized Resources</vt:lpstr>
      <vt:lpstr>Module system</vt:lpstr>
      <vt:lpstr>Modules</vt:lpstr>
      <vt:lpstr>Modules</vt:lpstr>
      <vt:lpstr>PowerPoint Presentation</vt:lpstr>
      <vt:lpstr>Module basics</vt:lpstr>
      <vt:lpstr>An Example</vt:lpstr>
      <vt:lpstr>Modules are great for</vt:lpstr>
      <vt:lpstr>When to install software or request a module</vt:lpstr>
      <vt:lpstr>When to install software or request a module</vt:lpstr>
      <vt:lpstr>Slurm scheduler</vt:lpstr>
      <vt:lpstr>SLURM</vt:lpstr>
      <vt:lpstr>Slurm Commands</vt:lpstr>
      <vt:lpstr>Slurm Commands - SINFO</vt:lpstr>
      <vt:lpstr>Slurm Commands – SQUEUE</vt:lpstr>
      <vt:lpstr>Slurm Commands -SBATCH</vt:lpstr>
      <vt:lpstr>Example Job script</vt:lpstr>
      <vt:lpstr>Slurm Commands – SCANCEL </vt:lpstr>
      <vt:lpstr>Slurm Command – srun and helper scripts</vt:lpstr>
      <vt:lpstr>An interactive session (preferred way)</vt:lpstr>
      <vt:lpstr>Task Arrays</vt:lpstr>
      <vt:lpstr>Pipelines – using dependency</vt:lpstr>
      <vt:lpstr>Coming soon</vt:lpstr>
      <vt:lpstr>Account registration</vt:lpstr>
      <vt:lpstr>Group memberships</vt:lpstr>
      <vt:lpstr>Request help</vt:lpstr>
      <vt:lpstr>Software Request</vt:lpstr>
      <vt:lpstr>Software List</vt:lpstr>
      <vt:lpstr>Contact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Matthew Lee Settles</cp:lastModifiedBy>
  <cp:revision>51</cp:revision>
  <cp:lastPrinted>2017-01-24T15:50:27Z</cp:lastPrinted>
  <dcterms:created xsi:type="dcterms:W3CDTF">2016-08-22T22:50:07Z</dcterms:created>
  <dcterms:modified xsi:type="dcterms:W3CDTF">2017-01-24T15:50:55Z</dcterms:modified>
</cp:coreProperties>
</file>