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/>
    <p:restoredTop sz="94021"/>
  </p:normalViewPr>
  <p:slideViewPr>
    <p:cSldViewPr snapToGrid="0" snapToObjects="1">
      <p:cViewPr>
        <p:scale>
          <a:sx n="68" d="100"/>
          <a:sy n="68" d="100"/>
        </p:scale>
        <p:origin x="68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smtClean="0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4" Type="http://schemas.openxmlformats.org/officeDocument/2006/relationships/hyperlink" Target="http://dev.bioinformatics.ucdavis.edu/train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bioinformatics.ucdavis.edu/projec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8363"/>
            <a:ext cx="9144000" cy="1655762"/>
          </a:xfrm>
        </p:spPr>
        <p:txBody>
          <a:bodyPr/>
          <a:lstStyle/>
          <a:p>
            <a:r>
              <a:rPr lang="en-US" dirty="0" smtClean="0"/>
              <a:t>UC Davis Bioinformatics Core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90437" y="1424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-omics is “Collaborative Research”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42" y="2160035"/>
            <a:ext cx="4956642" cy="39643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Todays experiments are complex and getting more </a:t>
            </a:r>
            <a:r>
              <a:rPr lang="en-US" dirty="0" smtClean="0"/>
              <a:t>complex.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</a:t>
            </a:r>
            <a:r>
              <a:rPr lang="en-US" dirty="0" smtClean="0"/>
              <a:t> </a:t>
            </a:r>
            <a:r>
              <a:rPr lang="en-US" dirty="0" smtClean="0"/>
              <a:t>one person, or even one group typically has the needed capabilities in all </a:t>
            </a:r>
            <a:r>
              <a:rPr lang="en-US" dirty="0" smtClean="0"/>
              <a:t>areas.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riangle 3"/>
          <p:cNvSpPr/>
          <p:nvPr/>
        </p:nvSpPr>
        <p:spPr>
          <a:xfrm>
            <a:off x="5713303" y="1483211"/>
            <a:ext cx="4830925" cy="4294156"/>
          </a:xfrm>
          <a:prstGeom prst="triangle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5" name="Oval 4"/>
          <p:cNvSpPr/>
          <p:nvPr/>
        </p:nvSpPr>
        <p:spPr>
          <a:xfrm>
            <a:off x="7293792" y="2437467"/>
            <a:ext cx="1610308" cy="1610309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6" name="Oval 5"/>
          <p:cNvSpPr/>
          <p:nvPr/>
        </p:nvSpPr>
        <p:spPr>
          <a:xfrm>
            <a:off x="6379294" y="4122328"/>
            <a:ext cx="1630189" cy="1605337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7" name="Oval 6"/>
          <p:cNvSpPr/>
          <p:nvPr/>
        </p:nvSpPr>
        <p:spPr>
          <a:xfrm>
            <a:off x="8327570" y="4142207"/>
            <a:ext cx="1620248" cy="1620248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8" name="Left-Right Arrow 7"/>
          <p:cNvSpPr/>
          <p:nvPr/>
        </p:nvSpPr>
        <p:spPr>
          <a:xfrm rot="3271415">
            <a:off x="8395521" y="3962899"/>
            <a:ext cx="432398" cy="273702"/>
          </a:xfrm>
          <a:prstGeom prst="leftRightArrow">
            <a:avLst/>
          </a:prstGeom>
          <a:solidFill>
            <a:srgbClr val="002755"/>
          </a:solidFill>
          <a:ln>
            <a:solidFill>
              <a:srgbClr val="002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9" name="Left-Right Arrow 8"/>
          <p:cNvSpPr/>
          <p:nvPr/>
        </p:nvSpPr>
        <p:spPr>
          <a:xfrm rot="7323113">
            <a:off x="7436295" y="3987749"/>
            <a:ext cx="432398" cy="273702"/>
          </a:xfrm>
          <a:prstGeom prst="leftRightArrow">
            <a:avLst/>
          </a:prstGeom>
          <a:solidFill>
            <a:srgbClr val="002755"/>
          </a:solidFill>
          <a:ln>
            <a:solidFill>
              <a:srgbClr val="002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0" name="Left-Right Arrow 9"/>
          <p:cNvSpPr/>
          <p:nvPr/>
        </p:nvSpPr>
        <p:spPr>
          <a:xfrm rot="21427401">
            <a:off x="7973062" y="4832664"/>
            <a:ext cx="432398" cy="273702"/>
          </a:xfrm>
          <a:prstGeom prst="leftRightArrow">
            <a:avLst/>
          </a:prstGeom>
          <a:solidFill>
            <a:srgbClr val="002755"/>
          </a:solidFill>
          <a:ln>
            <a:solidFill>
              <a:srgbClr val="002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1" name="TextBox 10"/>
          <p:cNvSpPr txBox="1"/>
          <p:nvPr/>
        </p:nvSpPr>
        <p:spPr>
          <a:xfrm>
            <a:off x="7320027" y="2930323"/>
            <a:ext cx="157054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3" dirty="0" smtClean="0"/>
              <a:t>Life</a:t>
            </a:r>
          </a:p>
          <a:p>
            <a:pPr algn="ctr"/>
            <a:r>
              <a:rPr lang="en-US" sz="1633" dirty="0" smtClean="0"/>
              <a:t>Sciences</a:t>
            </a:r>
            <a:endParaRPr lang="en-US" sz="1633" dirty="0"/>
          </a:p>
        </p:txBody>
      </p:sp>
      <p:sp>
        <p:nvSpPr>
          <p:cNvPr id="12" name="TextBox 11"/>
          <p:cNvSpPr txBox="1"/>
          <p:nvPr/>
        </p:nvSpPr>
        <p:spPr>
          <a:xfrm>
            <a:off x="8377271" y="4718737"/>
            <a:ext cx="157054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3" dirty="0"/>
              <a:t>Molecular</a:t>
            </a:r>
          </a:p>
          <a:p>
            <a:pPr algn="ctr"/>
            <a:r>
              <a:rPr lang="en-US" sz="1633" dirty="0"/>
              <a:t>Expertise</a:t>
            </a:r>
            <a:endParaRPr lang="en-US" sz="1633" dirty="0"/>
          </a:p>
        </p:txBody>
      </p:sp>
      <p:sp>
        <p:nvSpPr>
          <p:cNvPr id="13" name="TextBox 12"/>
          <p:cNvSpPr txBox="1"/>
          <p:nvPr/>
        </p:nvSpPr>
        <p:spPr>
          <a:xfrm>
            <a:off x="6394206" y="4811545"/>
            <a:ext cx="157054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3"/>
              <a:t>Bioinformatics</a:t>
            </a:r>
            <a:endParaRPr lang="en-US" sz="1633" dirty="0"/>
          </a:p>
        </p:txBody>
      </p:sp>
    </p:spTree>
    <p:extLst>
      <p:ext uri="{BB962C8B-B14F-4D97-AF65-F5344CB8AC3E}">
        <p14:creationId xmlns:p14="http://schemas.microsoft.com/office/powerpoint/2010/main" val="3098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mission</a:t>
            </a:r>
            <a:r>
              <a:rPr lang="en-US" sz="2400" dirty="0"/>
              <a:t> of the Bioinformatics Core facility is to facilitate outstanding omics- scale research </a:t>
            </a:r>
            <a:r>
              <a:rPr lang="en-US" sz="2400" dirty="0"/>
              <a:t>through </a:t>
            </a:r>
            <a:r>
              <a:rPr lang="en-US" sz="2400" dirty="0"/>
              <a:t>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</a:t>
            </a:r>
            <a:r>
              <a:rPr lang="en-US" sz="1633" dirty="0"/>
              <a:t>experimental design, advanced </a:t>
            </a:r>
            <a:r>
              <a:rPr lang="en-US" sz="1633" dirty="0"/>
              <a:t>computation and informatics analysis of </a:t>
            </a:r>
            <a:r>
              <a:rPr lang="en-US" sz="1633" dirty="0" err="1"/>
              <a:t>omics</a:t>
            </a:r>
            <a:r>
              <a:rPr lang="en-US" sz="1633" dirty="0"/>
              <a:t>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3046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UC Davis Bioinformatics Core in the Genome Center</a:t>
            </a:r>
            <a:endParaRPr lang="en-US" sz="3600" dirty="0"/>
          </a:p>
        </p:txBody>
      </p:sp>
      <p:pic>
        <p:nvPicPr>
          <p:cNvPr id="5" name="Picture 4" descr="Biocore_stru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34" y="1690688"/>
            <a:ext cx="6778966" cy="4633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130652" y="4969835"/>
            <a:ext cx="2488019" cy="340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409" y="1690688"/>
            <a:ext cx="3354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DNA Technologies Core Manager</a:t>
            </a:r>
          </a:p>
          <a:p>
            <a:r>
              <a:rPr lang="en-US" sz="1600" dirty="0" smtClean="0"/>
              <a:t>   Dr. Lutz </a:t>
            </a:r>
            <a:r>
              <a:rPr lang="en-US" sz="1600" dirty="0" err="1" smtClean="0"/>
              <a:t>Froenicke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Guest - Zev </a:t>
            </a:r>
            <a:r>
              <a:rPr lang="en-US" dirty="0" err="1" smtClean="0"/>
              <a:t>Kronenberg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2212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Post Doc in Even </a:t>
            </a:r>
            <a:r>
              <a:rPr lang="en-US" dirty="0" err="1" smtClean="0"/>
              <a:t>Eichler</a:t>
            </a:r>
            <a:r>
              <a:rPr lang="en-US" dirty="0" smtClean="0"/>
              <a:t> Lab in the Dept. of Genome Sciences at UW</a:t>
            </a:r>
          </a:p>
          <a:p>
            <a:r>
              <a:rPr lang="en-US" dirty="0" smtClean="0"/>
              <a:t>PhD, Human Genetics, Univ. of Utah</a:t>
            </a:r>
          </a:p>
          <a:p>
            <a:r>
              <a:rPr lang="en-US" dirty="0" smtClean="0"/>
              <a:t>M.S., Biological Sciences, Univ. of Idaho</a:t>
            </a:r>
          </a:p>
          <a:p>
            <a:r>
              <a:rPr lang="en-US" dirty="0" smtClean="0"/>
              <a:t>B.S., Mol. Biology &amp; </a:t>
            </a:r>
            <a:r>
              <a:rPr lang="en-US" dirty="0" err="1" smtClean="0"/>
              <a:t>BioChem</a:t>
            </a:r>
            <a:r>
              <a:rPr lang="en-US" dirty="0" smtClean="0"/>
              <a:t>, Univ. of Idaho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Significant experience in variant analysis.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75" y="1690688"/>
            <a:ext cx="4323907" cy="30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8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Dec 12, 2016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395115"/>
              </p:ext>
            </p:extLst>
          </p:nvPr>
        </p:nvGraphicFramePr>
        <p:xfrm>
          <a:off x="838200" y="1825625"/>
          <a:ext cx="10962888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6468"/>
                <a:gridCol w="208280"/>
                <a:gridCol w="906468"/>
                <a:gridCol w="4470836"/>
                <a:gridCol w="44708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-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Introductions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Matt Settles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Introduction</a:t>
                      </a:r>
                      <a:r>
                        <a:rPr lang="en-US" sz="2400" baseline="0" dirty="0" smtClean="0"/>
                        <a:t> to the Bioinformatics Core’s Computing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Lutz </a:t>
                      </a:r>
                      <a:r>
                        <a:rPr lang="en-US" sz="2400" dirty="0" err="1" smtClean="0"/>
                        <a:t>Froenicke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Manager DNA Technologies Core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Sample Preparation, Importance</a:t>
                      </a:r>
                      <a:r>
                        <a:rPr lang="en-US" sz="2400" baseline="0" dirty="0" smtClean="0"/>
                        <a:t> of </a:t>
                      </a:r>
                      <a:r>
                        <a:rPr lang="en-US" sz="2400" dirty="0" smtClean="0"/>
                        <a:t>High Molecular Weight</a:t>
                      </a:r>
                      <a:r>
                        <a:rPr lang="en-US" sz="2400" baseline="0" dirty="0" smtClean="0"/>
                        <a:t> DNA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Matt Settles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Pacific Biosciences, Experimental</a:t>
                      </a:r>
                      <a:r>
                        <a:rPr lang="en-US" sz="2400" baseline="0" dirty="0" smtClean="0"/>
                        <a:t> 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Matt</a:t>
                      </a:r>
                      <a:r>
                        <a:rPr lang="en-US" sz="2400" baseline="0" dirty="0" smtClean="0"/>
                        <a:t> Settles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Pacific Biosciences, </a:t>
                      </a:r>
                      <a:r>
                        <a:rPr lang="en-US" sz="2400" dirty="0" smtClean="0"/>
                        <a:t>Falcon Assembly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Jessie Li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1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 Dec 13, 2016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96128"/>
              </p:ext>
            </p:extLst>
          </p:nvPr>
        </p:nvGraphicFramePr>
        <p:xfrm>
          <a:off x="838200" y="1825625"/>
          <a:ext cx="10962888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6468"/>
                <a:gridCol w="208280"/>
                <a:gridCol w="906468"/>
                <a:gridCol w="4470836"/>
                <a:gridCol w="44708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-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Pacific</a:t>
                      </a:r>
                      <a:r>
                        <a:rPr lang="en-US" sz="2400" b="0" baseline="0" dirty="0" smtClean="0"/>
                        <a:t> Biosciences, Falcon Unzip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Jessie Li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Comparativ</a:t>
                      </a:r>
                      <a:r>
                        <a:rPr lang="en-US" sz="2400" baseline="0" dirty="0" smtClean="0"/>
                        <a:t>e Genomics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Zev </a:t>
                      </a:r>
                      <a:r>
                        <a:rPr lang="en-US" sz="2400" dirty="0" err="1" smtClean="0"/>
                        <a:t>Kronenberg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Comparative Genomics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Zev </a:t>
                      </a:r>
                      <a:r>
                        <a:rPr lang="en-US" sz="2400" dirty="0" err="1" smtClean="0"/>
                        <a:t>Kronenberg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9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 Dec 14, 2016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903123"/>
              </p:ext>
            </p:extLst>
          </p:nvPr>
        </p:nvGraphicFramePr>
        <p:xfrm>
          <a:off x="838200" y="1825625"/>
          <a:ext cx="10962888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6468"/>
                <a:gridCol w="208280"/>
                <a:gridCol w="906468"/>
                <a:gridCol w="4470836"/>
                <a:gridCol w="44708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-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10x Genomics,</a:t>
                      </a:r>
                      <a:r>
                        <a:rPr lang="en-US" sz="2400" b="0" baseline="0" dirty="0" smtClean="0"/>
                        <a:t> Experimental Design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Matt Settles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10x Genomics, Supernova</a:t>
                      </a:r>
                      <a:r>
                        <a:rPr lang="en-US" sz="2400" baseline="0" dirty="0" smtClean="0"/>
                        <a:t> Assembly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Matt Settles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1:00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Evaluating</a:t>
                      </a:r>
                      <a:r>
                        <a:rPr lang="en-US" sz="2400" baseline="0" dirty="0" smtClean="0"/>
                        <a:t> Assemblies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Joe </a:t>
                      </a:r>
                      <a:r>
                        <a:rPr lang="en-US" sz="2400" dirty="0" err="1" smtClean="0"/>
                        <a:t>Fass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4:30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Lightning</a:t>
                      </a:r>
                      <a:r>
                        <a:rPr lang="en-US" sz="2400" baseline="0" dirty="0" smtClean="0"/>
                        <a:t> Round, Close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Matt Settles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226323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56</TotalTime>
  <Words>388</Words>
  <Application>Microsoft Macintosh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UCDavis-theme</vt:lpstr>
      <vt:lpstr>Introductions Schedule</vt:lpstr>
      <vt:lpstr>-omics is “Collaborative Research”</vt:lpstr>
      <vt:lpstr>The mission of the Bioinformatics Core facility is to facilitate outstanding omics- scale research through these activities:</vt:lpstr>
      <vt:lpstr>UC Davis Bioinformatics Core in the Genome Center</vt:lpstr>
      <vt:lpstr>Special Guest - Zev Kronenberg</vt:lpstr>
      <vt:lpstr>Monday Dec 12, 2016</vt:lpstr>
      <vt:lpstr>Tuesday Dec 13, 2016</vt:lpstr>
      <vt:lpstr>Wednesday Dec 14, 2016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9</cp:revision>
  <dcterms:created xsi:type="dcterms:W3CDTF">2016-12-11T15:52:46Z</dcterms:created>
  <dcterms:modified xsi:type="dcterms:W3CDTF">2016-12-11T16:49:17Z</dcterms:modified>
</cp:coreProperties>
</file>