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27"/>
  </p:normalViewPr>
  <p:slideViewPr>
    <p:cSldViewPr snapToGrid="0" snapToObjects="1">
      <p:cViewPr varScale="1">
        <p:scale>
          <a:sx n="95" d="100"/>
          <a:sy n="95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8D8B-0635-0244-942C-90453DBD395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4E20-B533-3F4D-82F4-9FF8A9C7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52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0DEF-3F31-A549-878F-CDF459C4684A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9E8-DC81-884C-8A1E-884D4D53F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Genome</a:t>
            </a:r>
            <a:br>
              <a:rPr lang="en-US" smtClean="0"/>
            </a:br>
            <a:r>
              <a:rPr lang="en-US" smtClean="0"/>
              <a:t>Assembly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73377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Roche 454 Junior</a:t>
            </a:r>
          </a:p>
          <a:p>
            <a:endParaRPr lang="en-US" dirty="0" smtClean="0"/>
          </a:p>
          <a:p>
            <a:r>
              <a:rPr lang="en-US" dirty="0" smtClean="0"/>
              <a:t>Life Technologies</a:t>
            </a:r>
          </a:p>
          <a:p>
            <a:r>
              <a:rPr lang="en-US" dirty="0"/>
              <a:t>	</a:t>
            </a:r>
            <a:r>
              <a:rPr lang="en-US" dirty="0" smtClean="0"/>
              <a:t>Ion Torrent</a:t>
            </a:r>
          </a:p>
          <a:p>
            <a:r>
              <a:rPr lang="en-US" dirty="0"/>
              <a:t>	</a:t>
            </a:r>
            <a:r>
              <a:rPr lang="en-US" dirty="0" smtClean="0"/>
              <a:t>Ion Proton</a:t>
            </a:r>
          </a:p>
          <a:p>
            <a:endParaRPr lang="en-US" dirty="0"/>
          </a:p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MiSeq</a:t>
            </a:r>
            <a:endParaRPr lang="en-US" dirty="0" smtClean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5" y="1493437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4" y="3287828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6" y="3356955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8" y="5212275"/>
            <a:ext cx="3030798" cy="16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</a:t>
            </a:r>
            <a:r>
              <a:rPr lang="en-US" sz="3992" dirty="0" smtClean="0"/>
              <a:t>Next, </a:t>
            </a:r>
            <a:r>
              <a:rPr lang="en-US" sz="3992" dirty="0"/>
              <a:t>Next’ </a:t>
            </a:r>
            <a:r>
              <a:rPr lang="en-US" sz="3992" dirty="0" smtClean="0"/>
              <a:t>Generation Sequencers</a:t>
            </a:r>
            <a:br>
              <a:rPr lang="en-US" sz="3992" dirty="0" smtClean="0"/>
            </a:br>
            <a:r>
              <a:rPr lang="en-US" sz="3992" dirty="0" smtClean="0"/>
              <a:t>	(3</a:t>
            </a:r>
            <a:r>
              <a:rPr lang="en-US" sz="3992" baseline="30000" dirty="0" smtClean="0"/>
              <a:t>rd</a:t>
            </a:r>
            <a:r>
              <a:rPr lang="en-US" sz="3992" dirty="0" smtClean="0"/>
              <a:t> Generation)</a:t>
            </a:r>
            <a:endParaRPr lang="en-US" sz="399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</a:t>
            </a:r>
            <a:r>
              <a:rPr lang="en-US" sz="2540" dirty="0" smtClean="0"/>
              <a:t>RSII ~2Gb/day</a:t>
            </a:r>
            <a:r>
              <a:rPr lang="en-US" sz="2540" dirty="0"/>
              <a:t>, </a:t>
            </a:r>
            <a:r>
              <a:rPr lang="en-US" sz="2540" dirty="0" smtClean="0"/>
              <a:t>new </a:t>
            </a:r>
            <a:r>
              <a:rPr lang="en-US" sz="2540" dirty="0"/>
              <a:t>Pac Bio </a:t>
            </a:r>
            <a:r>
              <a:rPr lang="en-US" sz="2540" dirty="0" smtClean="0"/>
              <a:t>Sequel </a:t>
            </a:r>
            <a:r>
              <a:rPr lang="en-US" sz="2540" dirty="0"/>
              <a:t>~</a:t>
            </a:r>
            <a:r>
              <a:rPr lang="en-US" sz="2540" dirty="0" smtClean="0"/>
              <a:t>14Gb/day, near 100Kb reads.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3221618"/>
            <a:ext cx="4734497" cy="3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</a:t>
            </a:r>
            <a:r>
              <a:rPr lang="en-US" sz="4355" dirty="0" err="1"/>
              <a:t>Nanopore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 – Another 3</a:t>
            </a:r>
            <a:r>
              <a:rPr lang="en-US" baseline="30000" dirty="0" smtClean="0"/>
              <a:t>rd</a:t>
            </a:r>
            <a:r>
              <a:rPr lang="en-US" dirty="0" smtClean="0"/>
              <a:t> generation sequencer, founded in 2005 and currently in beta testing. The sequencer uses </a:t>
            </a:r>
            <a:r>
              <a:rPr lang="en-US" dirty="0" err="1" smtClean="0"/>
              <a:t>nanopore</a:t>
            </a:r>
            <a:r>
              <a:rPr lang="en-US" dirty="0" smtClean="0"/>
              <a:t> technology developed in the 90’s to sequence single molecules. Throughput is about 500Mb per </a:t>
            </a:r>
            <a:r>
              <a:rPr lang="en-US" dirty="0" err="1" smtClean="0"/>
              <a:t>flowcell</a:t>
            </a:r>
            <a:r>
              <a:rPr lang="en-US" dirty="0" smtClean="0"/>
              <a:t>, capable </a:t>
            </a:r>
            <a:r>
              <a:rPr lang="en-US" dirty="0" err="1" smtClean="0"/>
              <a:t>ofnear</a:t>
            </a:r>
            <a:r>
              <a:rPr lang="en-US" dirty="0" smtClean="0"/>
              <a:t> 200kb reads.</a:t>
            </a:r>
            <a:endParaRPr lang="en-US" dirty="0"/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70" y="4001294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00" y="3237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4093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Bionano</a:t>
            </a:r>
            <a:r>
              <a:rPr lang="en-US" dirty="0" smtClean="0"/>
              <a:t> </a:t>
            </a:r>
            <a:r>
              <a:rPr lang="en-US" dirty="0" err="1" smtClean="0"/>
              <a:t>Irys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Irys</a:t>
            </a:r>
            <a:r>
              <a:rPr lang="en-US" dirty="0"/>
              <a:t> System puts the power of optical genome </a:t>
            </a:r>
            <a:r>
              <a:rPr lang="en-US" dirty="0" smtClean="0"/>
              <a:t>mapping. </a:t>
            </a:r>
            <a:r>
              <a:rPr lang="en-US" dirty="0"/>
              <a:t>No more waiting for months to get a physical genome map. </a:t>
            </a:r>
            <a:r>
              <a:rPr lang="en-US" dirty="0" err="1"/>
              <a:t>Irys</a:t>
            </a:r>
            <a:r>
              <a:rPr lang="en-US" dirty="0"/>
              <a:t>’ Next-Generation Mapping (NGM) provides long-range information to reveal true genome </a:t>
            </a:r>
            <a:r>
              <a:rPr lang="en-US" dirty="0" smtClean="0"/>
              <a:t>structure. Assists genomes assembles to near chromosomal arms.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8" y="3587795"/>
            <a:ext cx="4514088" cy="3270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753" y="4745843"/>
            <a:ext cx="473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Not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equencing based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1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smtClean="0"/>
              <a:t>Short Read Sequencing, Flexibility</a:t>
            </a:r>
            <a:endParaRPr lang="en-US" sz="4355" dirty="0"/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31534" y="1933544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5684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1633133"/>
            <a:ext cx="2259597" cy="4733777"/>
          </a:xfrm>
        </p:spPr>
        <p:txBody>
          <a:bodyPr>
            <a:normAutofit/>
          </a:bodyPr>
          <a:lstStyle/>
          <a:p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Amplicons</a:t>
            </a:r>
            <a:endParaRPr lang="en-US" sz="2903" dirty="0"/>
          </a:p>
          <a:p>
            <a:r>
              <a:rPr lang="en-US" sz="2903" dirty="0" err="1"/>
              <a:t>CHiP-seq</a:t>
            </a:r>
            <a:endParaRPr lang="en-US" sz="2903" dirty="0"/>
          </a:p>
          <a:p>
            <a:r>
              <a:rPr lang="en-US" sz="2903" dirty="0" err="1"/>
              <a:t>MeDiP-seq</a:t>
            </a:r>
            <a:endParaRPr lang="en-US" sz="2903" dirty="0"/>
          </a:p>
          <a:p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ddRAD-seq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EnD-seq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28219" y="166769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  <a:p>
            <a:r>
              <a:rPr lang="en-US" sz="2903" dirty="0"/>
              <a:t>mRNA-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Tn-seq</a:t>
            </a:r>
            <a:endParaRPr lang="en-US" sz="2903" dirty="0"/>
          </a:p>
          <a:p>
            <a:r>
              <a:rPr lang="en-US" sz="2903" dirty="0"/>
              <a:t>QTL-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22294" y="1631692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6601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Assembly is converging on more standardized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Trend is to consider sample, </a:t>
            </a:r>
            <a:r>
              <a:rPr lang="en-US" dirty="0"/>
              <a:t>d</a:t>
            </a:r>
            <a:r>
              <a:rPr lang="en-US" dirty="0" smtClean="0"/>
              <a:t>ata generation and bioinformatics together.</a:t>
            </a:r>
          </a:p>
          <a:p>
            <a:r>
              <a:rPr lang="en-US" dirty="0" smtClean="0"/>
              <a:t>ALLPATH-LG, started with specific requirement of sequencing libraries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Discovar</a:t>
            </a:r>
            <a:endParaRPr lang="en-US" dirty="0" smtClean="0"/>
          </a:p>
          <a:p>
            <a:pPr marL="923925" indent="0" fontAlgn="base">
              <a:buNone/>
            </a:pPr>
            <a:r>
              <a:rPr lang="en-US" dirty="0" smtClean="0"/>
              <a:t>250 base paired-end PCR-free Illumina reads. No other libraries are required.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47" y="3303016"/>
            <a:ext cx="7573639" cy="16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Short Read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 err="1" smtClean="0"/>
              <a:t>Nanopore</a:t>
            </a:r>
            <a:r>
              <a:rPr lang="en-US" dirty="0" smtClean="0"/>
              <a:t> long-reads only assemblies</a:t>
            </a:r>
          </a:p>
          <a:p>
            <a:pPr lvl="1"/>
            <a:r>
              <a:rPr lang="en-US" dirty="0" smtClean="0"/>
              <a:t>Falcon (Pacific Biosciences Assembler) and </a:t>
            </a:r>
            <a:r>
              <a:rPr lang="en-US" dirty="0" err="1" smtClean="0"/>
              <a:t>Canu</a:t>
            </a:r>
            <a:r>
              <a:rPr lang="en-US" dirty="0" smtClean="0"/>
              <a:t> (Univ. of Maryland).</a:t>
            </a:r>
          </a:p>
          <a:p>
            <a:pPr lvl="1"/>
            <a:r>
              <a:rPr lang="en-US" dirty="0" smtClean="0"/>
              <a:t>Consider only reads &gt; </a:t>
            </a:r>
            <a:r>
              <a:rPr lang="en-US" dirty="0" err="1" smtClean="0"/>
              <a:t>Xbp</a:t>
            </a:r>
            <a:r>
              <a:rPr lang="en-US" dirty="0" smtClean="0"/>
              <a:t> (ex. 10Kb reads or greater), ‘enough’ (ex. 30x coverage) of long reads are required. Read-to-read alignments to first ‘correct’ and trim reads, then combine to form </a:t>
            </a:r>
            <a:r>
              <a:rPr lang="en-US" dirty="0" err="1" smtClean="0"/>
              <a:t>unitigs</a:t>
            </a:r>
            <a:r>
              <a:rPr lang="en-US" dirty="0" smtClean="0"/>
              <a:t>.</a:t>
            </a:r>
          </a:p>
          <a:p>
            <a:r>
              <a:rPr lang="en-US" dirty="0"/>
              <a:t>10x Linked reads assembly with Supernova [Illumina Library Prep]</a:t>
            </a:r>
          </a:p>
          <a:p>
            <a:pPr lvl="1"/>
            <a:r>
              <a:rPr lang="en-US" dirty="0"/>
              <a:t>Generate short read data (2x150bp), use linked read information for scaffolding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Scaffolding with </a:t>
            </a:r>
            <a:r>
              <a:rPr lang="en-US" dirty="0" err="1" smtClean="0"/>
              <a:t>Bionano</a:t>
            </a:r>
            <a:r>
              <a:rPr lang="en-US" dirty="0" smtClean="0"/>
              <a:t> optical maps or Dovetail synthetic Hi-C @ 150kb to 250kb.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3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some extend we are limited by being able to generate enough high quality high molecular weight DNA.</a:t>
            </a:r>
          </a:p>
          <a:p>
            <a:r>
              <a:rPr lang="en-US" dirty="0" smtClean="0"/>
              <a:t>Continued improvement to sequencing chemistries for consistent and longer reads, quality improvement has become secondary.</a:t>
            </a:r>
          </a:p>
          <a:p>
            <a:r>
              <a:rPr lang="en-US" dirty="0" smtClean="0"/>
              <a:t>Incremental improvement of the computational algorithms, including improved alignment of error-prone reads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Haplotyping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smtClean="0"/>
              <a:t> How to really use the 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4" y="1343958"/>
            <a:ext cx="7673126" cy="5360617"/>
          </a:xfrm>
          <a:prstGeom prst="rect">
            <a:avLst/>
          </a:prstGeom>
          <a:solidFill>
            <a:srgbClr val="0000FF">
              <a:alpha val="19000"/>
            </a:srgbClr>
          </a:solidFill>
          <a:ln>
            <a:solidFill>
              <a:srgbClr val="0000FF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b="1" dirty="0"/>
              <a:t>The Bottom Line:</a:t>
            </a:r>
          </a:p>
          <a:p>
            <a:r>
              <a:rPr lang="en-US" sz="2540" dirty="0"/>
              <a:t>Spend the time (and money) planning and producing </a:t>
            </a:r>
            <a:r>
              <a:rPr lang="en-US" sz="2540" b="1" i="1" dirty="0"/>
              <a:t>good quality, accurate and sufficient data</a:t>
            </a:r>
            <a:r>
              <a:rPr lang="en-US" sz="2540" i="1" dirty="0"/>
              <a:t> </a:t>
            </a:r>
            <a:r>
              <a:rPr lang="en-US" sz="2540" dirty="0"/>
              <a:t>for your experiment</a:t>
            </a:r>
            <a:r>
              <a:rPr lang="en-US" sz="2540" dirty="0" smtClean="0"/>
              <a:t>. Build a set of expectations.</a:t>
            </a:r>
            <a:endParaRPr lang="en-US" sz="2540" dirty="0"/>
          </a:p>
          <a:p>
            <a:endParaRPr lang="en-US" sz="2540" dirty="0"/>
          </a:p>
          <a:p>
            <a:r>
              <a:rPr lang="en-US" sz="2540" dirty="0"/>
              <a:t>Get to know to your data, develop and test </a:t>
            </a:r>
            <a:r>
              <a:rPr lang="en-US" sz="2540" dirty="0" smtClean="0"/>
              <a:t>expectations.</a:t>
            </a:r>
            <a:endParaRPr lang="en-US" sz="2540" dirty="0"/>
          </a:p>
          <a:p>
            <a:endParaRPr lang="en-US" sz="2540" dirty="0"/>
          </a:p>
          <a:p>
            <a:r>
              <a:rPr lang="en-US" sz="2540" b="1" dirty="0" smtClean="0"/>
              <a:t>Result:</a:t>
            </a:r>
            <a:r>
              <a:rPr lang="en-US" sz="2540" dirty="0" smtClean="0"/>
              <a:t> </a:t>
            </a:r>
          </a:p>
          <a:p>
            <a:r>
              <a:rPr lang="en-US" sz="2540" dirty="0" smtClean="0"/>
              <a:t>You’ll </a:t>
            </a:r>
            <a:r>
              <a:rPr lang="en-US" sz="2540" b="1" i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1528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1347982"/>
            <a:ext cx="8295271" cy="4147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295436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$0.014/Mb</a:t>
            </a:r>
            <a:endParaRPr lang="en-US" sz="1633" dirty="0"/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$1245 per Human sized (30x) genome</a:t>
            </a:r>
          </a:p>
        </p:txBody>
      </p:sp>
    </p:spTree>
    <p:extLst>
      <p:ext uri="{BB962C8B-B14F-4D97-AF65-F5344CB8AC3E}">
        <p14:creationId xmlns:p14="http://schemas.microsoft.com/office/powerpoint/2010/main" val="3003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Increase in Genome Sequencing Projects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7349" y="5986709"/>
            <a:ext cx="8491131" cy="587583"/>
          </a:xfrm>
          <a:prstGeom prst="rect">
            <a:avLst/>
          </a:prstGeom>
        </p:spPr>
        <p:txBody>
          <a:bodyPr vert="horz" lIns="82953" tIns="41476" rIns="82953" bIns="41476" rtlCol="0">
            <a:normAutofit fontScale="77500" lnSpcReduction="2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77"/>
              <a:t>JGI – Genomes Online Database (GOLD)</a:t>
            </a:r>
          </a:p>
          <a:p>
            <a:r>
              <a:rPr lang="en-US" sz="2177"/>
              <a:t>67,822 genome sequencing projects</a:t>
            </a:r>
            <a:endParaRPr lang="en-US" sz="2177" dirty="0"/>
          </a:p>
        </p:txBody>
      </p:sp>
      <p:sp>
        <p:nvSpPr>
          <p:cNvPr id="8" name="TextBox 7"/>
          <p:cNvSpPr txBox="1"/>
          <p:nvPr/>
        </p:nvSpPr>
        <p:spPr>
          <a:xfrm>
            <a:off x="6994654" y="2184709"/>
            <a:ext cx="29033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Lists &gt; 3700 unique genus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74" y="1786032"/>
            <a:ext cx="4870805" cy="2869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2350"/>
            <a:ext cx="5461489" cy="3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Renewed focus on 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Sequencing has become more democratic. For example, </a:t>
            </a:r>
            <a:r>
              <a:rPr lang="en-US" dirty="0"/>
              <a:t>it took more than 50 people, around a dozen </a:t>
            </a:r>
            <a:r>
              <a:rPr lang="en-US" dirty="0" err="1"/>
              <a:t>centres</a:t>
            </a:r>
            <a:r>
              <a:rPr lang="en-US" dirty="0"/>
              <a:t>, $50 million and half a decade to generate a draft chimpanzee genome, published in 2005. This year, </a:t>
            </a:r>
            <a:r>
              <a:rPr lang="en-US" dirty="0" err="1"/>
              <a:t>Eichler's</a:t>
            </a:r>
            <a:r>
              <a:rPr lang="en-US" dirty="0"/>
              <a:t> lab completed a gorilla sequence for about $70,000. “That, to me, is a big deal,” he says.</a:t>
            </a:r>
          </a:p>
          <a:p>
            <a:r>
              <a:rPr lang="en-US" dirty="0"/>
              <a:t>Also a big deal, says </a:t>
            </a:r>
            <a:r>
              <a:rPr lang="en-US" dirty="0" err="1"/>
              <a:t>Eichler</a:t>
            </a:r>
            <a:r>
              <a:rPr lang="en-US" dirty="0"/>
              <a:t>, is the quality of their sequences. An earlier version of a gorilla genome was published in </a:t>
            </a:r>
            <a:r>
              <a:rPr lang="en-US" b="1" dirty="0"/>
              <a:t>2012</a:t>
            </a:r>
            <a:r>
              <a:rPr lang="en-US" dirty="0"/>
              <a:t> but that was done with shorter pieces of DNA, and therefore left hundreds of thousands of gaps. His team used long-read technology, closed 90 percent of those gaps, and was able to complete many genes that were only partially sequenced in the first attempt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19" y="3498127"/>
            <a:ext cx="4307680" cy="2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Pyrosequencing </a:t>
            </a:r>
            <a:r>
              <a:rPr lang="en-US" sz="2540" dirty="0" smtClean="0"/>
              <a:t>1.5Gb/day, ~500bp reads</a:t>
            </a:r>
            <a:endParaRPr lang="en-US" sz="2540" dirty="0"/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73" y="3291494"/>
            <a:ext cx="3120447" cy="3306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8174" y="5530632"/>
            <a:ext cx="311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Discontinued</a:t>
            </a:r>
            <a:endParaRPr lang="en-US" sz="254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</a:t>
            </a:r>
            <a:r>
              <a:rPr lang="en-US" sz="2540" dirty="0" smtClean="0"/>
              <a:t>sequencers </a:t>
            </a:r>
            <a:r>
              <a:rPr lang="en-US" sz="2540" dirty="0"/>
              <a:t>and and estimated &gt;90% of all bases sequenced are </a:t>
            </a:r>
            <a:r>
              <a:rPr lang="en-US" sz="2540" dirty="0" smtClean="0"/>
              <a:t>from Illumina machines, </a:t>
            </a:r>
            <a:r>
              <a:rPr lang="en-US" sz="2540" dirty="0"/>
              <a:t>Sequencing by Synthesis &gt; </a:t>
            </a:r>
            <a:r>
              <a:rPr lang="en-US" sz="2540" dirty="0" smtClean="0"/>
              <a:t>200Gb/day, 2x150bp reads.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69" y="3400287"/>
            <a:ext cx="4493272" cy="34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31396"/>
            <a:ext cx="449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9845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1268</TotalTime>
  <Words>967</Words>
  <Application>Microsoft Macintosh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Mangal</vt:lpstr>
      <vt:lpstr>ＭＳ Ｐゴシック</vt:lpstr>
      <vt:lpstr>Times New Roman</vt:lpstr>
      <vt:lpstr>Arial</vt:lpstr>
      <vt:lpstr>UCDavis-theme</vt:lpstr>
      <vt:lpstr> Genome Assembly Technology</vt:lpstr>
      <vt:lpstr>Bottom Line</vt:lpstr>
      <vt:lpstr>Sequencing Costs</vt:lpstr>
      <vt:lpstr>Increase in Genome Sequencing Projects</vt:lpstr>
      <vt:lpstr>Renewed focus on genomes</vt:lpstr>
      <vt:lpstr>Sequencing Platforms</vt:lpstr>
      <vt:lpstr>‘Next’ Generation</vt:lpstr>
      <vt:lpstr>Illumina</vt:lpstr>
      <vt:lpstr>Complete Genomics</vt:lpstr>
      <vt:lpstr>Bench top Sequencers</vt:lpstr>
      <vt:lpstr>The ‘Next, Next’ Generation Sequencers  (3rd Generation)</vt:lpstr>
      <vt:lpstr>Oxford Nanopore</vt:lpstr>
      <vt:lpstr>Bionano Irys</vt:lpstr>
      <vt:lpstr>Short Read Sequencing, Flexibility</vt:lpstr>
      <vt:lpstr>Sequencing Libraries</vt:lpstr>
      <vt:lpstr>Genome Assembly is converging on more standardized data models</vt:lpstr>
      <vt:lpstr>Post Short Read Assemblies</vt:lpstr>
      <vt:lpstr>Focus of the Future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23</cp:revision>
  <dcterms:created xsi:type="dcterms:W3CDTF">2016-12-11T16:22:38Z</dcterms:created>
  <dcterms:modified xsi:type="dcterms:W3CDTF">2016-12-12T13:34:15Z</dcterms:modified>
</cp:coreProperties>
</file>