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57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24"/>
    <p:restoredTop sz="94021"/>
  </p:normalViewPr>
  <p:slideViewPr>
    <p:cSldViewPr snapToGrid="0" snapToObjects="1">
      <p:cViewPr>
        <p:scale>
          <a:sx n="60" d="100"/>
          <a:sy n="60" d="100"/>
        </p:scale>
        <p:origin x="49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4664A-E94C-1E48-87DE-6B2D861CC4E3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6928-AF02-014C-A64D-747878E9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6928-AF02-014C-A64D-747878E948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3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27B2-3269-4E45-84E0-3A554EA5F6E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r>
              <a:rPr lang="en-US" smtClean="0"/>
              <a:t>Bioinformatics.core@ucdavis.edu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A8BD-42EC-854E-AF4A-0719632645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0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Pacific Biosciences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08363"/>
            <a:ext cx="9144000" cy="1655762"/>
          </a:xfrm>
        </p:spPr>
        <p:txBody>
          <a:bodyPr/>
          <a:lstStyle/>
          <a:p>
            <a:r>
              <a:rPr lang="en-US" dirty="0" smtClean="0"/>
              <a:t>Technology</a:t>
            </a:r>
          </a:p>
          <a:p>
            <a:r>
              <a:rPr lang="en-US" dirty="0" smtClean="0"/>
              <a:t>Experimental Design</a:t>
            </a:r>
          </a:p>
          <a:p>
            <a:r>
              <a:rPr lang="en-US" dirty="0" smtClean="0"/>
              <a:t>Cost Estimation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90437" y="14247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Bio Systems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34" y="1690688"/>
            <a:ext cx="2623879" cy="44222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19" y="1659358"/>
            <a:ext cx="5697972" cy="4484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1935" y="6144285"/>
            <a:ext cx="390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RSII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71934" y="6112956"/>
            <a:ext cx="2623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Sequel System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62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Bio Systems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1353800" cy="46389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RSII</a:t>
            </a:r>
          </a:p>
          <a:p>
            <a:r>
              <a:rPr lang="en-US" dirty="0" smtClean="0"/>
              <a:t>150K ZMWs per SMRT Cell</a:t>
            </a:r>
          </a:p>
          <a:p>
            <a:r>
              <a:rPr lang="en-US" dirty="0" err="1" smtClean="0"/>
              <a:t>Fasta</a:t>
            </a:r>
            <a:r>
              <a:rPr lang="en-US" dirty="0" smtClean="0"/>
              <a:t> file output</a:t>
            </a:r>
          </a:p>
          <a:p>
            <a:pPr marL="0" indent="0">
              <a:buNone/>
            </a:pPr>
            <a:r>
              <a:rPr lang="en-US" sz="3200" b="1" dirty="0"/>
              <a:t>SEQUEL</a:t>
            </a:r>
            <a:endParaRPr lang="en-US" b="1" dirty="0"/>
          </a:p>
          <a:p>
            <a:r>
              <a:rPr lang="en-US" dirty="0"/>
              <a:t>1M ZMWs per SMRT Cell</a:t>
            </a:r>
          </a:p>
          <a:p>
            <a:pPr lvl="1"/>
            <a:r>
              <a:rPr lang="en-US" dirty="0"/>
              <a:t>6.5x more </a:t>
            </a:r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3x more expensive/SMRT cell</a:t>
            </a:r>
          </a:p>
          <a:p>
            <a:pPr lvl="1"/>
            <a:r>
              <a:rPr lang="en-US" dirty="0" smtClean="0"/>
              <a:t>Potential range in SMRT cell sizes</a:t>
            </a:r>
          </a:p>
          <a:p>
            <a:pPr lvl="1"/>
            <a:r>
              <a:rPr lang="en-US" dirty="0" smtClean="0"/>
              <a:t>Potential increase in library efficiency</a:t>
            </a:r>
          </a:p>
          <a:p>
            <a:r>
              <a:rPr lang="en-US" dirty="0" smtClean="0"/>
              <a:t>Bam output</a:t>
            </a:r>
          </a:p>
          <a:p>
            <a:r>
              <a:rPr lang="en-US" dirty="0" smtClean="0"/>
              <a:t>Length differential is currently significant, such that cost/base is about parity</a:t>
            </a:r>
          </a:p>
        </p:txBody>
      </p:sp>
    </p:spTree>
    <p:extLst>
      <p:ext uri="{BB962C8B-B14F-4D97-AF65-F5344CB8AC3E}">
        <p14:creationId xmlns:p14="http://schemas.microsoft.com/office/powerpoint/2010/main" val="18829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Pacific Biosciences Libraries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72" y="4338085"/>
            <a:ext cx="8374246" cy="1740103"/>
          </a:xfrm>
        </p:spPr>
      </p:pic>
      <p:sp>
        <p:nvSpPr>
          <p:cNvPr id="8" name="TextBox 7"/>
          <p:cNvSpPr txBox="1"/>
          <p:nvPr/>
        </p:nvSpPr>
        <p:spPr>
          <a:xfrm>
            <a:off x="1041991" y="1690688"/>
            <a:ext cx="108877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Structurally linear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Topologically </a:t>
            </a:r>
            <a:r>
              <a:rPr lang="en-US" sz="3200" dirty="0"/>
              <a:t>c</a:t>
            </a:r>
            <a:r>
              <a:rPr lang="en-US" sz="3200" dirty="0" smtClean="0"/>
              <a:t>ircular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Structural homogeneity of templates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Provides sequences of both forward and reverse strands in the same trace.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041991" y="6339813"/>
            <a:ext cx="563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recommends 15ug of DNA per library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4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Costs (UC Pricing)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Cost of extracting high-molecular weight DNA</a:t>
            </a:r>
          </a:p>
          <a:p>
            <a:pPr lvl="1"/>
            <a:r>
              <a:rPr lang="en-US" dirty="0" smtClean="0"/>
              <a:t>Performed within the lab, or by a third-party vendor such as Amplicon Express</a:t>
            </a:r>
          </a:p>
          <a:p>
            <a:r>
              <a:rPr lang="en-US" dirty="0"/>
              <a:t>Library </a:t>
            </a:r>
            <a:r>
              <a:rPr lang="en-US" dirty="0" smtClean="0"/>
              <a:t>Preparation [ @ $470/library]</a:t>
            </a:r>
            <a:endParaRPr lang="en-US" dirty="0"/>
          </a:p>
          <a:p>
            <a:r>
              <a:rPr lang="en-US" dirty="0" smtClean="0"/>
              <a:t>Blue Pippen size selection [ @ $</a:t>
            </a:r>
            <a:r>
              <a:rPr lang="is-IS" dirty="0" smtClean="0"/>
              <a:t>142/2-libraries ]</a:t>
            </a:r>
            <a:endParaRPr lang="en-US" dirty="0" smtClean="0"/>
          </a:p>
          <a:p>
            <a:r>
              <a:rPr lang="en-US" dirty="0" smtClean="0"/>
              <a:t>First SMRT cell (calibrate loading) [ @ $429 ]</a:t>
            </a:r>
          </a:p>
          <a:p>
            <a:r>
              <a:rPr lang="en-US" dirty="0" smtClean="0"/>
              <a:t>Remaining SMRT cells [ @ $383/SMRT, 10 SMRT cells per library ]</a:t>
            </a:r>
          </a:p>
          <a:p>
            <a:r>
              <a:rPr lang="en-US" dirty="0" smtClean="0"/>
              <a:t>Bioinformatic Assembly [ 40 hours @ $97/hour 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b="1" dirty="0" smtClean="0">
                <a:solidFill>
                  <a:schemeClr val="tx2"/>
                </a:solidFill>
              </a:rPr>
              <a:t>Use an estimate of 1Gb/SMRT cell and target &gt; 65x coverage for a goal of &gt; 30x coverage of &gt; 10Kb reads.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2093" y="6215654"/>
            <a:ext cx="6449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dnatech.genomecenter.ucdavis.edu</a:t>
            </a:r>
            <a:r>
              <a:rPr lang="en-US" sz="2400" dirty="0"/>
              <a:t>/prices/</a:t>
            </a:r>
          </a:p>
        </p:txBody>
      </p:sp>
    </p:spTree>
    <p:extLst>
      <p:ext uri="{BB962C8B-B14F-4D97-AF65-F5344CB8AC3E}">
        <p14:creationId xmlns:p14="http://schemas.microsoft.com/office/powerpoint/2010/main" val="1173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of a 200Mb Genome?</a:t>
            </a:r>
          </a:p>
          <a:p>
            <a:endParaRPr lang="en-US" dirty="0"/>
          </a:p>
          <a:p>
            <a:r>
              <a:rPr lang="en-US" dirty="0" smtClean="0"/>
              <a:t>Cost of a 1Gb Genome?</a:t>
            </a:r>
          </a:p>
          <a:p>
            <a:endParaRPr lang="en-US" dirty="0" smtClean="0"/>
          </a:p>
          <a:p>
            <a:r>
              <a:rPr lang="en-US" dirty="0" smtClean="0"/>
              <a:t>Cost of human sized 3Gb Genome?</a:t>
            </a:r>
          </a:p>
          <a:p>
            <a:endParaRPr lang="en-US" dirty="0"/>
          </a:p>
          <a:p>
            <a:r>
              <a:rPr lang="en-US" dirty="0" smtClean="0"/>
              <a:t>Cost of crazy salamander 15Gb genome?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9219"/>
            <a:ext cx="10515600" cy="5517744"/>
          </a:xfrm>
        </p:spPr>
        <p:txBody>
          <a:bodyPr/>
          <a:lstStyle/>
          <a:p>
            <a:r>
              <a:rPr lang="en-US" dirty="0"/>
              <a:t>Cost of a 200Mb Genome?</a:t>
            </a:r>
          </a:p>
          <a:p>
            <a:pPr lvl="1"/>
            <a:r>
              <a:rPr lang="en-US" dirty="0" smtClean="0"/>
              <a:t>200Mb * 65x = 13Gb = 13 SMRT Cells, Means 2 Libraries, 1 Pippen</a:t>
            </a:r>
          </a:p>
          <a:p>
            <a:pPr lvl="1"/>
            <a:r>
              <a:rPr lang="en-US" dirty="0" smtClean="0"/>
              <a:t>383*12+429*1+142*1+470*1+40*97 = $9,517</a:t>
            </a:r>
            <a:endParaRPr lang="en-US" dirty="0"/>
          </a:p>
          <a:p>
            <a:r>
              <a:rPr lang="en-US" dirty="0"/>
              <a:t>Cost of a 1Gb Genome?</a:t>
            </a:r>
          </a:p>
          <a:p>
            <a:pPr lvl="1"/>
            <a:r>
              <a:rPr lang="en-US" dirty="0" smtClean="0"/>
              <a:t>1Gb * 65x = 65Gb = 65 SMRT Cells, Means  7 Libraries, 4 Pippen</a:t>
            </a:r>
          </a:p>
          <a:p>
            <a:pPr lvl="1"/>
            <a:r>
              <a:rPr lang="en-US" dirty="0" smtClean="0"/>
              <a:t>383*65+429*1+142*4+470*7+40*97 = $33,062</a:t>
            </a:r>
            <a:endParaRPr lang="en-US" dirty="0"/>
          </a:p>
          <a:p>
            <a:r>
              <a:rPr lang="en-US" dirty="0"/>
              <a:t>Cost of human sized 3Gb Genome?</a:t>
            </a:r>
          </a:p>
          <a:p>
            <a:pPr lvl="1"/>
            <a:r>
              <a:rPr lang="en-US" dirty="0" smtClean="0"/>
              <a:t>3GB * 65x = 195Gb = 195 SMRT Cells, Means 20 Libraries, 10 Pippen</a:t>
            </a:r>
          </a:p>
          <a:p>
            <a:pPr lvl="1"/>
            <a:r>
              <a:rPr lang="en-US" dirty="0" smtClean="0"/>
              <a:t>383*195+429*1+142*10+470*20+40*97 = $89,814</a:t>
            </a:r>
            <a:endParaRPr lang="en-US" dirty="0"/>
          </a:p>
          <a:p>
            <a:r>
              <a:rPr lang="en-US" dirty="0"/>
              <a:t>Cost of crazy salamander 15Gb genome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15GB </a:t>
            </a:r>
            <a:r>
              <a:rPr lang="en-US" dirty="0"/>
              <a:t>* 65x = </a:t>
            </a:r>
            <a:r>
              <a:rPr lang="en-US" dirty="0" smtClean="0"/>
              <a:t>975Gb= 975 </a:t>
            </a:r>
            <a:r>
              <a:rPr lang="en-US" dirty="0"/>
              <a:t>SMRT Cells, Means </a:t>
            </a:r>
            <a:r>
              <a:rPr lang="en-US" dirty="0" smtClean="0"/>
              <a:t>98 </a:t>
            </a:r>
            <a:r>
              <a:rPr lang="en-US" dirty="0"/>
              <a:t>Libraries, </a:t>
            </a:r>
            <a:r>
              <a:rPr lang="en-US" dirty="0" smtClean="0"/>
              <a:t>44 </a:t>
            </a:r>
            <a:r>
              <a:rPr lang="en-US" dirty="0"/>
              <a:t>Pippen</a:t>
            </a:r>
          </a:p>
          <a:p>
            <a:pPr lvl="1"/>
            <a:r>
              <a:rPr lang="en-US" dirty="0" smtClean="0"/>
              <a:t>383*975+429*1+142*98+470*44+40*97 </a:t>
            </a:r>
            <a:r>
              <a:rPr lang="en-US" dirty="0"/>
              <a:t>= </a:t>
            </a:r>
            <a:r>
              <a:rPr lang="en-US" dirty="0" smtClean="0"/>
              <a:t>$</a:t>
            </a:r>
            <a:r>
              <a:rPr lang="is-IS" dirty="0"/>
              <a:t> </a:t>
            </a:r>
            <a:r>
              <a:rPr lang="is-IS" dirty="0" smtClean="0"/>
              <a:t>412,330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71708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592</TotalTime>
  <Words>335</Words>
  <Application>Microsoft Macintosh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UCDavis-theme</vt:lpstr>
      <vt:lpstr>Pacific Biosciences</vt:lpstr>
      <vt:lpstr>Pac Bio Systems</vt:lpstr>
      <vt:lpstr>Pac Bio Systems</vt:lpstr>
      <vt:lpstr>Pacific Biosciences Libraries</vt:lpstr>
      <vt:lpstr>Estimating Costs (UC Pricing)</vt:lpstr>
      <vt:lpstr>Cost estimation exercises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Pacific Biosciences</dc:title>
  <dc:creator>Matthew Lee Settles</dc:creator>
  <cp:lastModifiedBy>Matthew Lee Settles</cp:lastModifiedBy>
  <cp:revision>12</cp:revision>
  <dcterms:created xsi:type="dcterms:W3CDTF">2016-12-12T13:36:13Z</dcterms:created>
  <dcterms:modified xsi:type="dcterms:W3CDTF">2016-12-12T23:52:23Z</dcterms:modified>
</cp:coreProperties>
</file>