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5"/>
    <p:restoredTop sz="94627"/>
  </p:normalViewPr>
  <p:slideViewPr>
    <p:cSldViewPr snapToGrid="0" snapToObjects="1">
      <p:cViewPr varScale="1">
        <p:scale>
          <a:sx n="95" d="100"/>
          <a:sy n="95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812-ABDF-C943-ACBF-40EAB0C5425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71812-ABDF-C943-ACBF-40EAB0C5425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1FA3-17A3-B945-8BC7-A58912F88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5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github.io/hts-specs/SAMv1.pdf" TargetMode="External"/><Relationship Id="rId3" Type="http://schemas.openxmlformats.org/officeDocument/2006/relationships/hyperlink" Target="http://samtools.github.io/hts-specs/SAMtags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file types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7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Mapq</a:t>
            </a:r>
            <a:r>
              <a:rPr lang="en-US" dirty="0" smtClean="0"/>
              <a:t> explained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MAPQ</a:t>
            </a:r>
            <a:r>
              <a:rPr lang="en-US" dirty="0"/>
              <a:t>, contains the "</a:t>
            </a:r>
            <a:r>
              <a:rPr lang="en-US" dirty="0" err="1"/>
              <a:t>phred</a:t>
            </a:r>
            <a:r>
              <a:rPr lang="en-US" dirty="0"/>
              <a:t>-scaled posterior probability that the mapping position" is wrong.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probabilistic view, each read alignment is an estimate of the true alignment and is therefore also a random variable. It can be wrong. The error probability is scaled in the </a:t>
            </a:r>
            <a:r>
              <a:rPr lang="en-US" dirty="0" err="1"/>
              <a:t>Phred</a:t>
            </a:r>
            <a:r>
              <a:rPr lang="en-US" dirty="0"/>
              <a:t>. For example, given 1000 read alignments with mapping quality being 30, one of them will be </a:t>
            </a:r>
            <a:r>
              <a:rPr lang="en-US" dirty="0" smtClean="0"/>
              <a:t>incorrectly mapped to the wrong location </a:t>
            </a:r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/>
              <a:t>average</a:t>
            </a:r>
            <a:r>
              <a:rPr lang="en-US" dirty="0" smtClean="0"/>
              <a:t>.</a:t>
            </a:r>
          </a:p>
          <a:p>
            <a:r>
              <a:rPr lang="en-US" dirty="0"/>
              <a:t>A value 255 indicates that the mapping quality is not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Mapq</a:t>
            </a:r>
            <a:r>
              <a:rPr lang="en-US" dirty="0" smtClean="0"/>
              <a:t> explained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calculation of mapping qualities is simple, but this simple calculation considers </a:t>
            </a:r>
            <a:r>
              <a:rPr lang="en-US" dirty="0" smtClean="0"/>
              <a:t>many of the factors </a:t>
            </a:r>
            <a:r>
              <a:rPr lang="en-US" dirty="0"/>
              <a:t>below: </a:t>
            </a:r>
          </a:p>
          <a:p>
            <a:pPr lvl="1"/>
            <a:r>
              <a:rPr lang="en-US" dirty="0"/>
              <a:t>The repeat structure of the reference. Reads falling in repetitive regions usually get very low mapping quality.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base quality of the read. Low quality means the observed read sequence is possibly wrong, and wrong sequence may lead to a wrong alignment. </a:t>
            </a:r>
          </a:p>
          <a:p>
            <a:pPr lvl="1"/>
            <a:r>
              <a:rPr lang="en-US" dirty="0"/>
              <a:t>The sensitivity of the alignment algorithm. The true hit is more likely to be missed by an algorithm with low sensitivity, which also causes mapping errors. </a:t>
            </a:r>
          </a:p>
          <a:p>
            <a:pPr lvl="1"/>
            <a:r>
              <a:rPr lang="en-US" dirty="0"/>
              <a:t>Paired end or not. Reads mapped in pairs are more likely to be correct.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Mapq</a:t>
            </a:r>
            <a:r>
              <a:rPr lang="en-US" dirty="0" smtClean="0"/>
              <a:t> explained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a read alignment </a:t>
            </a:r>
            <a:r>
              <a:rPr lang="en-US" dirty="0" smtClean="0"/>
              <a:t>with </a:t>
            </a:r>
            <a:r>
              <a:rPr lang="en-US" dirty="0"/>
              <a:t>a mapping </a:t>
            </a:r>
            <a:r>
              <a:rPr lang="en-US" dirty="0" smtClean="0"/>
              <a:t>quality of 30 or greater, </a:t>
            </a:r>
            <a:r>
              <a:rPr lang="en-US" dirty="0"/>
              <a:t>it usually implies: </a:t>
            </a:r>
          </a:p>
          <a:p>
            <a:pPr lvl="1"/>
            <a:r>
              <a:rPr lang="en-US" dirty="0"/>
              <a:t>The overall base quality of the read is good.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best alignment has few mismatches. </a:t>
            </a:r>
          </a:p>
          <a:p>
            <a:pPr lvl="1"/>
            <a:r>
              <a:rPr lang="en-US" dirty="0"/>
              <a:t>The read has few or just one ‘good’ hit on the reference, which means the current alignment is still the best even if one or two bases are actually </a:t>
            </a:r>
            <a:r>
              <a:rPr lang="en-US" dirty="0" smtClean="0"/>
              <a:t>mutations, </a:t>
            </a:r>
            <a:r>
              <a:rPr lang="en-US" dirty="0"/>
              <a:t>or sequencing errors.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2256" y="4852757"/>
            <a:ext cx="7910816" cy="1096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 practice however, each mapper seems to compute the MAPQ in their own way. </a:t>
            </a:r>
          </a:p>
        </p:txBody>
      </p:sp>
    </p:spTree>
    <p:extLst>
      <p:ext uri="{BB962C8B-B14F-4D97-AF65-F5344CB8AC3E}">
        <p14:creationId xmlns:p14="http://schemas.microsoft.com/office/powerpoint/2010/main" val="14869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cigar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Compact Idiosyncratic Gapped Alignment Report (CIGAR) SAM flag field: 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7" name="Picture 6" descr="Sam-Cig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74" y="3148896"/>
            <a:ext cx="8408737" cy="32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CIGAR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4526" y="26469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11159" y="1719071"/>
            <a:ext cx="878305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Courier New"/>
                <a:cs typeface="Courier New"/>
              </a:rPr>
              <a:t>0 0 0 0 0 0 0 0 0 1 1 1 1 1 1 1 1 1 1 2</a:t>
            </a:r>
          </a:p>
          <a:p>
            <a:pPr marL="45720" indent="0">
              <a:buNone/>
            </a:pPr>
            <a:r>
              <a:rPr lang="en-US" dirty="0"/>
              <a:t>Ref </a:t>
            </a:r>
            <a:r>
              <a:rPr lang="en-US" dirty="0" err="1"/>
              <a:t>Pos</a:t>
            </a:r>
            <a:r>
              <a:rPr lang="en-US" dirty="0"/>
              <a:t>:	</a:t>
            </a:r>
            <a:r>
              <a:rPr lang="en-US" dirty="0">
                <a:latin typeface="Courier New"/>
                <a:cs typeface="Courier New"/>
              </a:rPr>
              <a:t>1 2 3 4 5 6 7 8 9 0 1 2 3 4 5 6 7 8 9 0</a:t>
            </a:r>
          </a:p>
          <a:p>
            <a:pPr marL="45720" indent="0">
              <a:buNone/>
            </a:pPr>
            <a:r>
              <a:rPr lang="en-US" dirty="0"/>
              <a:t>Reference:	</a:t>
            </a:r>
            <a:r>
              <a:rPr lang="en-US" dirty="0">
                <a:latin typeface="Courier New"/>
                <a:cs typeface="Courier New"/>
              </a:rPr>
              <a:t>C C A T A C T   G A A </a:t>
            </a:r>
            <a:r>
              <a:rPr lang="en-US" b="1" dirty="0">
                <a:latin typeface="Courier New"/>
                <a:cs typeface="Courier New"/>
              </a:rPr>
              <a:t>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G A C T A A C</a:t>
            </a:r>
          </a:p>
          <a:p>
            <a:pPr marL="45720" indent="0">
              <a:buNone/>
            </a:pPr>
            <a:r>
              <a:rPr lang="en-US" dirty="0"/>
              <a:t>Read:		</a:t>
            </a:r>
            <a:r>
              <a:rPr lang="en-US" dirty="0">
                <a:latin typeface="Courier New"/>
                <a:cs typeface="Courier New"/>
              </a:rPr>
              <a:t>        A C T A G A A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G</a:t>
            </a:r>
            <a:r>
              <a:rPr lang="en-US" dirty="0">
                <a:latin typeface="Courier New"/>
                <a:cs typeface="Courier New"/>
              </a:rPr>
              <a:t> G   C T        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POS: 5</a:t>
            </a:r>
          </a:p>
          <a:p>
            <a:pPr marL="45720" indent="0">
              <a:buNone/>
            </a:pPr>
            <a:r>
              <a:rPr lang="en-US" dirty="0"/>
              <a:t>CIGAR: 3M1I6M1D2M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** mismatches are not considered in standard CIGAR</a:t>
            </a:r>
          </a:p>
        </p:txBody>
      </p:sp>
    </p:spTree>
    <p:extLst>
      <p:ext uri="{BB962C8B-B14F-4D97-AF65-F5344CB8AC3E}">
        <p14:creationId xmlns:p14="http://schemas.microsoft.com/office/powerpoint/2010/main" val="13060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GFF/GTF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719071"/>
            <a:ext cx="8407893" cy="51389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GFF (General Feature Format) format consists of one line per feature, each containing 9 columns of data (fields). The GTF (General Transfer Format) is identical to GFF version 2.</a:t>
            </a:r>
          </a:p>
          <a:p>
            <a:r>
              <a:rPr lang="en-US" dirty="0" smtClean="0"/>
              <a:t>Fields must be tab-separated and all fields must contain a value; “empty” fields should be denoted with a ‘.’.</a:t>
            </a:r>
          </a:p>
          <a:p>
            <a:r>
              <a:rPr lang="en-US" dirty="0" smtClean="0"/>
              <a:t>Columns:</a:t>
            </a:r>
          </a:p>
          <a:p>
            <a:pPr lvl="1"/>
            <a:r>
              <a:rPr lang="en-US" dirty="0" err="1" smtClean="0"/>
              <a:t>Seqname</a:t>
            </a:r>
            <a:r>
              <a:rPr lang="en-US" dirty="0" smtClean="0"/>
              <a:t>: Name of the sequence chromosome</a:t>
            </a:r>
          </a:p>
          <a:p>
            <a:pPr lvl="1"/>
            <a:r>
              <a:rPr lang="en-US" dirty="0" smtClean="0"/>
              <a:t>Source: the program, or database, that generated the feature</a:t>
            </a:r>
          </a:p>
          <a:p>
            <a:pPr lvl="1"/>
            <a:r>
              <a:rPr lang="en-US" dirty="0" smtClean="0"/>
              <a:t>Feature: feature type name, (e.g. gene, exon, </a:t>
            </a:r>
            <a:r>
              <a:rPr lang="en-US" dirty="0" err="1" smtClean="0"/>
              <a:t>cds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Start: start position of the feature, sequences begin at 1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nd: stop position of the feature, sequences begin at 1</a:t>
            </a:r>
          </a:p>
          <a:p>
            <a:pPr lvl="1"/>
            <a:r>
              <a:rPr lang="en-US" dirty="0" smtClean="0"/>
              <a:t>Score: a floating point value (e.g. 0.01)</a:t>
            </a:r>
          </a:p>
          <a:p>
            <a:pPr lvl="1"/>
            <a:r>
              <a:rPr lang="en-US" dirty="0" smtClean="0"/>
              <a:t>Strand: Defined as ‘+’ (forward),or ‘-’ (reverse)</a:t>
            </a:r>
          </a:p>
          <a:p>
            <a:pPr lvl="1"/>
            <a:r>
              <a:rPr lang="en-US" dirty="0" smtClean="0"/>
              <a:t>Frame: One of ‘0’, ‘1’, ‘2’, ‘0’ represents the first base of a codon.</a:t>
            </a:r>
          </a:p>
          <a:p>
            <a:pPr lvl="1"/>
            <a:r>
              <a:rPr lang="en-US" dirty="0" smtClean="0"/>
              <a:t>Attribute: A semicolon-separated list of tag-value pairs, providing additional information about each feature.</a:t>
            </a:r>
          </a:p>
        </p:txBody>
      </p:sp>
    </p:spTree>
    <p:extLst>
      <p:ext uri="{BB962C8B-B14F-4D97-AF65-F5344CB8AC3E}">
        <p14:creationId xmlns:p14="http://schemas.microsoft.com/office/powerpoint/2010/main" val="7183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GFF/GTF files</a:t>
            </a:r>
            <a:endParaRPr lang="en-US" dirty="0"/>
          </a:p>
        </p:txBody>
      </p:sp>
      <p:pic>
        <p:nvPicPr>
          <p:cNvPr id="4" name="Content Placeholder 3" descr="gtf-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987" b="-43987"/>
          <a:stretch>
            <a:fillRect/>
          </a:stretch>
        </p:blipFill>
        <p:spPr>
          <a:xfrm>
            <a:off x="1684421" y="1719071"/>
            <a:ext cx="8809790" cy="4407408"/>
          </a:xfrm>
        </p:spPr>
      </p:pic>
    </p:spTree>
    <p:extLst>
      <p:ext uri="{BB962C8B-B14F-4D97-AF65-F5344CB8AC3E}">
        <p14:creationId xmlns:p14="http://schemas.microsoft.com/office/powerpoint/2010/main" val="4934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Read files</a:t>
            </a:r>
            <a:endParaRPr lang="en-US" dirty="0"/>
          </a:p>
        </p:txBody>
      </p:sp>
      <p:pic>
        <p:nvPicPr>
          <p:cNvPr id="4" name="Content Placeholder 3" descr="fasta-fatstqFil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0" y="2362994"/>
            <a:ext cx="4508500" cy="3276600"/>
          </a:xfrm>
        </p:spPr>
      </p:pic>
    </p:spTree>
    <p:extLst>
      <p:ext uri="{BB962C8B-B14F-4D97-AF65-F5344CB8AC3E}">
        <p14:creationId xmlns:p14="http://schemas.microsoft.com/office/powerpoint/2010/main" val="1072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Scores</a:t>
            </a:r>
            <a:endParaRPr lang="en-US" dirty="0"/>
          </a:p>
        </p:txBody>
      </p:sp>
      <p:pic>
        <p:nvPicPr>
          <p:cNvPr id="4" name="Content Placeholder 3" descr="qualityscor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2623344"/>
            <a:ext cx="5626100" cy="2755900"/>
          </a:xfrm>
        </p:spPr>
      </p:pic>
    </p:spTree>
    <p:extLst>
      <p:ext uri="{BB962C8B-B14F-4D97-AF65-F5344CB8AC3E}">
        <p14:creationId xmlns:p14="http://schemas.microsoft.com/office/powerpoint/2010/main" val="5279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Qscore</a:t>
            </a:r>
            <a:r>
              <a:rPr lang="en-US" dirty="0" smtClean="0"/>
              <a:t> Conversion</a:t>
            </a:r>
            <a:endParaRPr lang="en-US" dirty="0"/>
          </a:p>
        </p:txBody>
      </p:sp>
      <p:pic>
        <p:nvPicPr>
          <p:cNvPr id="4" name="Content Placeholder 3" descr="qscoreconvers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28" b="-12228"/>
          <a:stretch>
            <a:fillRect/>
          </a:stretch>
        </p:blipFill>
        <p:spPr>
          <a:xfrm>
            <a:off x="1905000" y="1719263"/>
            <a:ext cx="8407400" cy="4406900"/>
          </a:xfrm>
        </p:spPr>
      </p:pic>
    </p:spTree>
    <p:extLst>
      <p:ext uri="{BB962C8B-B14F-4D97-AF65-F5344CB8AC3E}">
        <p14:creationId xmlns:p14="http://schemas.microsoft.com/office/powerpoint/2010/main" val="1152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 Read </a:t>
            </a:r>
            <a:r>
              <a:rPr lang="en-US" smtClean="0"/>
              <a:t>naming conventions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719071"/>
            <a:ext cx="8407893" cy="4965140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dirty="0" smtClean="0"/>
              <a:t>CASAVA 1.8 Read IDs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EAS139:136:FC706VJ:2:2104:15343:197393 1:Y:18:ATCACG </a:t>
            </a:r>
          </a:p>
          <a:p>
            <a:pPr lvl="1"/>
            <a:r>
              <a:rPr lang="en-US" dirty="0"/>
              <a:t>EAS139 the unique instrument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136 </a:t>
            </a:r>
            <a:r>
              <a:rPr lang="en-US" dirty="0"/>
              <a:t>the run id </a:t>
            </a:r>
          </a:p>
          <a:p>
            <a:pPr lvl="1"/>
            <a:r>
              <a:rPr lang="en-US" dirty="0"/>
              <a:t>FC706VJ the </a:t>
            </a:r>
            <a:r>
              <a:rPr lang="en-US" dirty="0" err="1"/>
              <a:t>flowcell</a:t>
            </a:r>
            <a:r>
              <a:rPr lang="en-US" dirty="0"/>
              <a:t> </a:t>
            </a:r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/>
              <a:t>flowcell</a:t>
            </a:r>
            <a:r>
              <a:rPr lang="en-US" dirty="0"/>
              <a:t> lane </a:t>
            </a:r>
          </a:p>
          <a:p>
            <a:pPr lvl="1"/>
            <a:r>
              <a:rPr lang="en-US" dirty="0"/>
              <a:t>2104 tile number within the </a:t>
            </a:r>
            <a:r>
              <a:rPr lang="en-US" dirty="0" err="1"/>
              <a:t>flowcell</a:t>
            </a:r>
            <a:r>
              <a:rPr lang="en-US" dirty="0"/>
              <a:t> </a:t>
            </a:r>
            <a:r>
              <a:rPr lang="en-US" dirty="0" smtClean="0"/>
              <a:t>lane</a:t>
            </a:r>
          </a:p>
          <a:p>
            <a:pPr lvl="1"/>
            <a:r>
              <a:rPr lang="en-US" dirty="0" smtClean="0"/>
              <a:t>15343 </a:t>
            </a:r>
            <a:r>
              <a:rPr lang="en-US" dirty="0"/>
              <a:t>’x’-coordinate of the cluster within the </a:t>
            </a:r>
            <a:r>
              <a:rPr lang="en-US" dirty="0" smtClean="0"/>
              <a:t>tile</a:t>
            </a:r>
          </a:p>
          <a:p>
            <a:pPr lvl="1"/>
            <a:r>
              <a:rPr lang="en-US" dirty="0" smtClean="0"/>
              <a:t>197393 </a:t>
            </a:r>
            <a:r>
              <a:rPr lang="en-US" dirty="0"/>
              <a:t>’y’-coordinate of the cluster within the tile </a:t>
            </a:r>
          </a:p>
          <a:p>
            <a:pPr lvl="1"/>
            <a:r>
              <a:rPr lang="en-US" dirty="0"/>
              <a:t>1 </a:t>
            </a:r>
            <a:r>
              <a:rPr lang="en-US" dirty="0" smtClean="0"/>
              <a:t>the </a:t>
            </a:r>
            <a:r>
              <a:rPr lang="en-US" dirty="0"/>
              <a:t>member of a pair, 1 or 2 (paired-end or mate-pair reads only) </a:t>
            </a:r>
          </a:p>
          <a:p>
            <a:pPr lvl="1"/>
            <a:r>
              <a:rPr lang="en-US" dirty="0"/>
              <a:t>Y Y if the read fails filter (read is bad), N otherwise </a:t>
            </a:r>
          </a:p>
          <a:p>
            <a:pPr lvl="1"/>
            <a:r>
              <a:rPr lang="en-US" dirty="0"/>
              <a:t>18 0 when none of the control bits are on, otherwise it is an even </a:t>
            </a:r>
            <a:r>
              <a:rPr lang="en-US" dirty="0" smtClean="0"/>
              <a:t>number</a:t>
            </a:r>
            <a:endParaRPr lang="en-US" dirty="0"/>
          </a:p>
          <a:p>
            <a:pPr lvl="1"/>
            <a:r>
              <a:rPr lang="en-US" dirty="0"/>
              <a:t>ATCACG index sequence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AM/BAM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 (Sequence Alignment/Map) format = unified format for storing read alignments to a reference sequence(Consistent since Sept. 2011</a:t>
            </a:r>
            <a:r>
              <a:rPr lang="en-US" sz="2400" dirty="0" smtClean="0"/>
              <a:t>).</a:t>
            </a:r>
            <a:endParaRPr lang="en-US" sz="2400" dirty="0"/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samtools.github.io/hts-specs/SAMv1.pdf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samtools.github.io/hts-specs/SAMtags.pdf</a:t>
            </a:r>
            <a:endParaRPr lang="en-US" sz="2000" dirty="0"/>
          </a:p>
          <a:p>
            <a:r>
              <a:rPr lang="en-US" sz="2400" dirty="0" smtClean="0"/>
              <a:t>BAM </a:t>
            </a:r>
            <a:r>
              <a:rPr lang="en-US" sz="2400" dirty="0"/>
              <a:t>= binary version of </a:t>
            </a:r>
            <a:r>
              <a:rPr lang="en-US" dirty="0"/>
              <a:t>SAM for fast querying </a:t>
            </a:r>
          </a:p>
        </p:txBody>
      </p:sp>
    </p:spTree>
    <p:extLst>
      <p:ext uri="{BB962C8B-B14F-4D97-AF65-F5344CB8AC3E}">
        <p14:creationId xmlns:p14="http://schemas.microsoft.com/office/powerpoint/2010/main" val="15887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SAM/BAM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SAM files contain two regions</a:t>
            </a:r>
          </a:p>
          <a:p>
            <a:r>
              <a:rPr lang="en-US" dirty="0"/>
              <a:t>The header section </a:t>
            </a:r>
          </a:p>
          <a:p>
            <a:pPr lvl="1"/>
            <a:r>
              <a:rPr lang="en-US" dirty="0"/>
              <a:t>Each header line begins with character ’@’ followed by a two-letter record type code </a:t>
            </a:r>
          </a:p>
          <a:p>
            <a:r>
              <a:rPr lang="en-US" dirty="0"/>
              <a:t>The alignment section </a:t>
            </a:r>
          </a:p>
          <a:p>
            <a:pPr lvl="1"/>
            <a:r>
              <a:rPr lang="en-US" dirty="0"/>
              <a:t>Each alignment line has 11 mandatory fields. These fields always appear in the same order and must be present, but their values can be ’0’ or ’*’, if the </a:t>
            </a:r>
            <a:r>
              <a:rPr lang="en-US" dirty="0" smtClean="0"/>
              <a:t>corresponding </a:t>
            </a:r>
            <a:r>
              <a:rPr lang="en-US" dirty="0"/>
              <a:t>information if unavailable, or not applicable.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columns</a:t>
            </a:r>
            <a:endParaRPr lang="en-US" dirty="0"/>
          </a:p>
        </p:txBody>
      </p:sp>
      <p:pic>
        <p:nvPicPr>
          <p:cNvPr id="4" name="Content Placeholder 3" descr="s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83" y="1825625"/>
            <a:ext cx="8515233" cy="4351338"/>
          </a:xfrm>
        </p:spPr>
      </p:pic>
    </p:spTree>
    <p:extLst>
      <p:ext uri="{BB962C8B-B14F-4D97-AF65-F5344CB8AC3E}">
        <p14:creationId xmlns:p14="http://schemas.microsoft.com/office/powerpoint/2010/main" val="17888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flags</a:t>
            </a:r>
            <a:endParaRPr lang="en-US" dirty="0"/>
          </a:p>
        </p:txBody>
      </p:sp>
      <p:pic>
        <p:nvPicPr>
          <p:cNvPr id="4" name="Content Placeholder 3" descr="Sam-fla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07" y="1825625"/>
            <a:ext cx="8215585" cy="4351338"/>
          </a:xfrm>
        </p:spPr>
      </p:pic>
    </p:spTree>
    <p:extLst>
      <p:ext uri="{BB962C8B-B14F-4D97-AF65-F5344CB8AC3E}">
        <p14:creationId xmlns:p14="http://schemas.microsoft.com/office/powerpoint/2010/main" val="21380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734</Words>
  <Application>Microsoft Macintosh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Courier New</vt:lpstr>
      <vt:lpstr>Wingdings 2</vt:lpstr>
      <vt:lpstr>Arial</vt:lpstr>
      <vt:lpstr>UCDavis-theme</vt:lpstr>
      <vt:lpstr>Files and file types</vt:lpstr>
      <vt:lpstr>Sequencing Read files</vt:lpstr>
      <vt:lpstr>Quality Scores</vt:lpstr>
      <vt:lpstr>Qscore Conversion</vt:lpstr>
      <vt:lpstr>Illumina Read naming conventions</vt:lpstr>
      <vt:lpstr>SAM/BAM Files</vt:lpstr>
      <vt:lpstr>SAM/BAM files</vt:lpstr>
      <vt:lpstr>Sam columns</vt:lpstr>
      <vt:lpstr>Sam flags</vt:lpstr>
      <vt:lpstr>Mapq explained</vt:lpstr>
      <vt:lpstr>Mapq explained</vt:lpstr>
      <vt:lpstr>Mapq explained</vt:lpstr>
      <vt:lpstr>Sam cigar</vt:lpstr>
      <vt:lpstr>CIGAR Example</vt:lpstr>
      <vt:lpstr>GFF/GTF files</vt:lpstr>
      <vt:lpstr>GFF/GTF files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and file types</dc:title>
  <dc:creator>Matthew Lee Settles</dc:creator>
  <cp:lastModifiedBy>Matthew Lee Settles</cp:lastModifiedBy>
  <cp:revision>3</cp:revision>
  <dcterms:created xsi:type="dcterms:W3CDTF">2016-11-16T23:52:12Z</dcterms:created>
  <dcterms:modified xsi:type="dcterms:W3CDTF">2017-07-23T18:56:44Z</dcterms:modified>
</cp:coreProperties>
</file>