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339" r:id="rId2"/>
    <p:sldId id="259" r:id="rId3"/>
    <p:sldId id="260" r:id="rId4"/>
    <p:sldId id="261" r:id="rId5"/>
    <p:sldId id="262" r:id="rId6"/>
    <p:sldId id="349" r:id="rId7"/>
    <p:sldId id="350" r:id="rId8"/>
    <p:sldId id="340" r:id="rId9"/>
    <p:sldId id="341" r:id="rId10"/>
    <p:sldId id="347" r:id="rId11"/>
    <p:sldId id="269" r:id="rId12"/>
    <p:sldId id="342" r:id="rId13"/>
    <p:sldId id="346" r:id="rId14"/>
    <p:sldId id="343" r:id="rId15"/>
    <p:sldId id="344" r:id="rId16"/>
    <p:sldId id="345" r:id="rId17"/>
    <p:sldId id="348" r:id="rId18"/>
    <p:sldId id="271" r:id="rId19"/>
    <p:sldId id="351" r:id="rId20"/>
    <p:sldId id="352" r:id="rId21"/>
    <p:sldId id="272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3"/>
    <p:restoredTop sz="94627"/>
  </p:normalViewPr>
  <p:slideViewPr>
    <p:cSldViewPr snapToGrid="0" snapToObjects="1">
      <p:cViewPr varScale="1">
        <p:scale>
          <a:sx n="102" d="100"/>
          <a:sy n="102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38AA-1451-D44C-A5FC-B7AF2DBB714D}" type="datetimeFigureOut">
              <a:rPr lang="en-US" smtClean="0"/>
              <a:t>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FBD4-45AD-4D40-A896-12A56B1568AD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38AA-1451-D44C-A5FC-B7AF2DBB714D}" type="datetimeFigureOut">
              <a:rPr lang="en-US" smtClean="0"/>
              <a:t>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FBD4-45AD-4D40-A896-12A56B1568AD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38AA-1451-D44C-A5FC-B7AF2DBB714D}" type="datetimeFigureOut">
              <a:rPr lang="en-US" smtClean="0"/>
              <a:t>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FBD4-45AD-4D40-A896-12A56B1568AD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801" y="273629"/>
            <a:ext cx="7138560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247B3E-5D46-794F-84B8-56165696AC32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143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38AA-1451-D44C-A5FC-B7AF2DBB714D}" type="datetimeFigureOut">
              <a:rPr lang="en-US" smtClean="0"/>
              <a:t>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FBD4-45AD-4D40-A896-12A56B1568AD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38AA-1451-D44C-A5FC-B7AF2DBB714D}" type="datetimeFigureOut">
              <a:rPr lang="en-US" smtClean="0"/>
              <a:t>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FBD4-45AD-4D40-A896-12A56B1568AD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38AA-1451-D44C-A5FC-B7AF2DBB714D}" type="datetimeFigureOut">
              <a:rPr lang="en-US" smtClean="0"/>
              <a:t>8/11/17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FBD4-45AD-4D40-A896-12A56B1568AD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38AA-1451-D44C-A5FC-B7AF2DBB714D}" type="datetimeFigureOut">
              <a:rPr lang="en-US" smtClean="0"/>
              <a:t>8/11/17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FBD4-45AD-4D40-A896-12A56B1568AD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38AA-1451-D44C-A5FC-B7AF2DBB714D}" type="datetimeFigureOut">
              <a:rPr lang="en-US" smtClean="0"/>
              <a:t>8/11/17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FBD4-45AD-4D40-A896-12A56B1568AD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38AA-1451-D44C-A5FC-B7AF2DBB714D}" type="datetimeFigureOut">
              <a:rPr lang="en-US" smtClean="0"/>
              <a:t>8/11/17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FBD4-45AD-4D40-A896-12A56B1568AD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38AA-1451-D44C-A5FC-B7AF2DBB714D}" type="datetimeFigureOut">
              <a:rPr lang="en-US" smtClean="0"/>
              <a:t>8/11/17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FBD4-45AD-4D40-A896-12A56B1568AD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38AA-1451-D44C-A5FC-B7AF2DBB714D}" type="datetimeFigureOut">
              <a:rPr lang="en-US" smtClean="0"/>
              <a:t>8/11/17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FBD4-45AD-4D40-A896-12A56B1568AD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838AA-1451-D44C-A5FC-B7AF2DBB714D}" type="datetimeFigureOut">
              <a:rPr lang="en-US" smtClean="0"/>
              <a:t>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baseline="0">
                <a:solidFill>
                  <a:srgbClr val="002755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9FBD4-45AD-4D40-A896-12A56B1568A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695739" cy="6858000"/>
          </a:xfrm>
          <a:prstGeom prst="rect">
            <a:avLst/>
          </a:prstGeom>
          <a:solidFill>
            <a:srgbClr val="002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506131" y="2654095"/>
            <a:ext cx="7734505" cy="63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859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natech.genomecenter.ucdavis.edu/prices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tiff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llumina.com/systems/hiseq-3000-4000/specification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4" Type="http://schemas.openxmlformats.org/officeDocument/2006/relationships/hyperlink" Target="http://www.illumina.com/systems/miseq/performance_specifications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natech.genomecenter.ucdavis.edu/prices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youtu.be/HMyCqWhwB8E" TargetMode="Externa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224873" y="1316299"/>
            <a:ext cx="8197341" cy="536744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5604" rIns="0" bIns="0" numCol="1" anchor="ctr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sz="2903" dirty="0" smtClean="0">
                <a:latin typeface="Arial" charset="0"/>
                <a:cs typeface="Arial Unicode MS" charset="0"/>
              </a:rPr>
              <a:t>Experimental Design</a:t>
            </a:r>
            <a:endParaRPr lang="en-CA" sz="2903" dirty="0">
              <a:latin typeface="Arial" charset="0"/>
              <a:cs typeface="Arial Unicode MS" charset="0"/>
            </a:endParaRP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endParaRPr lang="en-CA" sz="2903" dirty="0">
              <a:latin typeface="Arial" charset="0"/>
              <a:cs typeface="Arial Unicode MS" charset="0"/>
            </a:endParaRP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endParaRPr lang="en-CA" sz="2177" dirty="0">
              <a:latin typeface="Arial" charset="0"/>
              <a:cs typeface="Arial Unicode MS" charset="0"/>
            </a:endParaRP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sz="2177" dirty="0">
                <a:latin typeface="Arial" charset="0"/>
                <a:cs typeface="Arial Unicode MS" charset="0"/>
              </a:rPr>
              <a:t>Dr. Matthew L. Settles</a:t>
            </a: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endParaRPr lang="en-CA" sz="2177" dirty="0">
              <a:latin typeface="Arial" charset="0"/>
              <a:cs typeface="Arial Unicode MS" charset="0"/>
            </a:endParaRP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sz="2177" dirty="0">
                <a:latin typeface="Arial" charset="0"/>
                <a:cs typeface="Arial Unicode MS" charset="0"/>
              </a:rPr>
              <a:t>Genome Center</a:t>
            </a: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sz="2177" dirty="0">
                <a:latin typeface="Arial" charset="0"/>
                <a:cs typeface="Arial Unicode MS" charset="0"/>
              </a:rPr>
              <a:t>University of California, Davis</a:t>
            </a: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sz="2177" dirty="0" err="1">
                <a:latin typeface="Arial" charset="0"/>
                <a:cs typeface="Arial Unicode MS" charset="0"/>
              </a:rPr>
              <a:t>settles@ucdavis.edu</a:t>
            </a:r>
            <a:endParaRPr lang="en-CA" sz="2177" dirty="0">
              <a:latin typeface="Arial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89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401" y="357820"/>
            <a:ext cx="7138560" cy="1143480"/>
          </a:xfrm>
        </p:spPr>
        <p:txBody>
          <a:bodyPr/>
          <a:lstStyle/>
          <a:p>
            <a:r>
              <a:rPr lang="en-US" dirty="0" smtClean="0"/>
              <a:t>Variant Analysis</a:t>
            </a:r>
            <a:endParaRPr lang="en-US" dirty="0"/>
          </a:p>
        </p:txBody>
      </p:sp>
      <p:pic>
        <p:nvPicPr>
          <p:cNvPr id="3" name="Picture 2" descr="Screen Shot 2013-05-15 at 10.20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927" y="1417109"/>
            <a:ext cx="6199761" cy="53059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57323" y="1206003"/>
            <a:ext cx="4078508" cy="594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/>
              <a:t>Probability of a correct SNP call, assuming base Q-score &gt;30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33670" y="1501300"/>
            <a:ext cx="423406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Read length contributes to uniqueness of mapping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Paired reads are required to identify structure changes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For a  single individual we target &gt; 30x coverage.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In population studies, the greater the number of samples less coverage per samples that is required. (ex. with 1000 samples 2x coverage per sample may be sufficient)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6740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Sequencing Depth </a:t>
            </a:r>
            <a:r>
              <a:rPr lang="mr-IN" sz="3600" dirty="0" smtClean="0"/>
              <a:t>–</a:t>
            </a:r>
            <a:r>
              <a:rPr lang="en-US" sz="3600" dirty="0" smtClean="0"/>
              <a:t> Counting based experiments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sz="3600" dirty="0" smtClean="0">
                    <a:solidFill>
                      <a:srgbClr val="FF0000"/>
                    </a:solidFill>
                  </a:rPr>
                  <a:t>Coverage is determined differently for ”Counting” based experiments (RNAseq, amplicons, etc.) </a:t>
                </a:r>
                <a:r>
                  <a:rPr lang="en-US" sz="3600" dirty="0">
                    <a:solidFill>
                      <a:srgbClr val="FF0000"/>
                    </a:solidFill>
                  </a:rPr>
                  <a:t>where an expected number of reads per sample is typically more suitable</a:t>
                </a:r>
                <a:r>
                  <a:rPr lang="en-US" sz="3600" dirty="0" smtClean="0">
                    <a:solidFill>
                      <a:srgbClr val="FF0000"/>
                    </a:solidFill>
                  </a:rPr>
                  <a:t>.</a:t>
                </a:r>
                <a:endParaRPr lang="en-US" sz="3600" dirty="0">
                  <a:solidFill>
                    <a:srgbClr val="FF0000"/>
                  </a:solidFill>
                </a:endParaRPr>
              </a:p>
              <a:p>
                <a:r>
                  <a:rPr lang="en-US" sz="3400" dirty="0" smtClean="0"/>
                  <a:t>The </a:t>
                </a:r>
                <a:r>
                  <a:rPr lang="en-US" sz="3400" dirty="0"/>
                  <a:t>first and most basic question is how many </a:t>
                </a:r>
                <a:r>
                  <a:rPr lang="en-US" sz="3400" dirty="0" smtClean="0"/>
                  <a:t>reads per sample will </a:t>
                </a:r>
                <a:r>
                  <a:rPr lang="en-US" sz="3400" dirty="0"/>
                  <a:t>I get</a:t>
                </a:r>
                <a:br>
                  <a:rPr lang="en-US" sz="3400" dirty="0"/>
                </a:br>
                <a:r>
                  <a:rPr lang="en-US" sz="3400" dirty="0"/>
                  <a:t>Factors to consider </a:t>
                </a:r>
                <a:r>
                  <a:rPr lang="en-US" sz="3400" dirty="0" smtClean="0"/>
                  <a:t>are (per lane): </a:t>
                </a:r>
                <a:endParaRPr lang="en-US" sz="3400" dirty="0"/>
              </a:p>
              <a:p>
                <a:pPr marL="457200" lvl="1" indent="0">
                  <a:buNone/>
                </a:pPr>
                <a:r>
                  <a:rPr lang="en-US" sz="3400" dirty="0"/>
                  <a:t>1. Number of reads being </a:t>
                </a:r>
                <a:r>
                  <a:rPr lang="en-US" sz="3400" dirty="0" smtClean="0"/>
                  <a:t>sequenced</a:t>
                </a:r>
              </a:p>
              <a:p>
                <a:pPr marL="457200" lvl="1" indent="0">
                  <a:buNone/>
                </a:pPr>
                <a:r>
                  <a:rPr lang="en-US" sz="3400" dirty="0" smtClean="0"/>
                  <a:t>2</a:t>
                </a:r>
                <a:r>
                  <a:rPr lang="en-US" sz="3400" dirty="0"/>
                  <a:t>. </a:t>
                </a:r>
                <a:r>
                  <a:rPr lang="en-US" sz="3400" dirty="0" smtClean="0"/>
                  <a:t>Number </a:t>
                </a:r>
                <a:r>
                  <a:rPr lang="en-US" sz="3400" dirty="0"/>
                  <a:t>of samples being </a:t>
                </a:r>
                <a:r>
                  <a:rPr lang="en-US" sz="3400" dirty="0" smtClean="0"/>
                  <a:t>sequenced</a:t>
                </a:r>
              </a:p>
              <a:p>
                <a:pPr marL="457200" lvl="1" indent="0">
                  <a:buNone/>
                </a:pPr>
                <a:r>
                  <a:rPr lang="en-US" sz="3400" dirty="0"/>
                  <a:t>3</a:t>
                </a:r>
                <a:r>
                  <a:rPr lang="en-US" sz="3400" dirty="0" smtClean="0"/>
                  <a:t>. </a:t>
                </a:r>
                <a:r>
                  <a:rPr lang="en-US" sz="3400" dirty="0"/>
                  <a:t>Expected percentage of usable </a:t>
                </a:r>
                <a:r>
                  <a:rPr lang="en-US" sz="3400" dirty="0" smtClean="0"/>
                  <a:t>data</a:t>
                </a:r>
              </a:p>
              <a:p>
                <a:pPr marL="457200" lvl="1" indent="0">
                  <a:buNone/>
                </a:pPr>
                <a:r>
                  <a:rPr lang="en-US" sz="3400" dirty="0" smtClean="0"/>
                  <a:t>4. Number of lanes being sequenced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5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3500" b="0" i="1" smtClean="0">
                            <a:latin typeface="Cambria Math" charset="0"/>
                          </a:rPr>
                          <m:t>𝑟𝑒𝑎𝑑𝑠</m:t>
                        </m:r>
                      </m:num>
                      <m:den>
                        <m:r>
                          <a:rPr lang="en-US" sz="3500" b="0" i="1" smtClean="0">
                            <a:latin typeface="Cambria Math" charset="0"/>
                          </a:rPr>
                          <m:t>𝑠𝑎𝑚𝑝𝑙𝑒</m:t>
                        </m:r>
                      </m:den>
                    </m:f>
                    <m:r>
                      <a:rPr lang="en-US" sz="3500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sz="35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3500" b="0" i="1" smtClean="0">
                            <a:latin typeface="Cambria Math" charset="0"/>
                          </a:rPr>
                          <m:t>𝑟𝑒𝑎𝑑𝑠</m:t>
                        </m:r>
                        <m:r>
                          <a:rPr lang="en-US" sz="3500" b="0" i="1" smtClean="0">
                            <a:latin typeface="Cambria Math" charset="0"/>
                          </a:rPr>
                          <m:t>.</m:t>
                        </m:r>
                        <m:r>
                          <a:rPr lang="en-US" sz="3500" b="0" i="1" smtClean="0">
                            <a:latin typeface="Cambria Math" charset="0"/>
                          </a:rPr>
                          <m:t>𝑠𝑒𝑞𝑢𝑒𝑛𝑐𝑒𝑑</m:t>
                        </m:r>
                        <m:r>
                          <a:rPr lang="en-US" sz="3500" b="0" i="1" smtClean="0">
                            <a:latin typeface="Cambria Math" charset="0"/>
                          </a:rPr>
                          <m:t> ∗0.8</m:t>
                        </m:r>
                      </m:num>
                      <m:den>
                        <m:r>
                          <a:rPr lang="en-US" sz="3500" b="0" i="1" smtClean="0">
                            <a:latin typeface="Cambria Math" charset="0"/>
                          </a:rPr>
                          <m:t>𝑠𝑎𝑚𝑝𝑙𝑒𝑠</m:t>
                        </m:r>
                        <m:r>
                          <a:rPr lang="en-US" sz="3500" b="0" i="1" smtClean="0">
                            <a:latin typeface="Cambria Math" charset="0"/>
                          </a:rPr>
                          <m:t>.</m:t>
                        </m:r>
                        <m:r>
                          <a:rPr lang="en-US" sz="3500" b="0" i="1" smtClean="0">
                            <a:latin typeface="Cambria Math" charset="0"/>
                          </a:rPr>
                          <m:t>𝑝𝑜𝑜𝑙𝑒𝑑</m:t>
                        </m:r>
                      </m:den>
                    </m:f>
                    <m:r>
                      <a:rPr lang="en-US" sz="3500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3500" dirty="0" smtClean="0"/>
                  <a:t>* </a:t>
                </a:r>
                <a:r>
                  <a:rPr lang="en-US" sz="3500" dirty="0" err="1" smtClean="0"/>
                  <a:t>num.lanes</a:t>
                </a:r>
                <a:endParaRPr lang="en-US" sz="3500" dirty="0" smtClean="0"/>
              </a:p>
              <a:p>
                <a:endParaRPr lang="en-US" dirty="0" smtClean="0">
                  <a:solidFill>
                    <a:srgbClr val="FF0000"/>
                  </a:solidFill>
                </a:endParaRPr>
              </a:p>
              <a:p>
                <a:r>
                  <a:rPr lang="en-US" sz="3400" dirty="0" smtClean="0">
                    <a:solidFill>
                      <a:srgbClr val="FF0000"/>
                    </a:solidFill>
                  </a:rPr>
                  <a:t>Read length, or SE vs PE, does not factor into sequencing depth.</a:t>
                </a:r>
                <a:r>
                  <a:rPr lang="en-US" sz="3400" dirty="0" smtClean="0"/>
                  <a:t> </a:t>
                </a:r>
                <a:endParaRPr lang="en-US" sz="3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70" t="-3221" b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164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Amplicon Sequencing (Communities, genotyping)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91812" y="1719071"/>
            <a:ext cx="8407893" cy="1688364"/>
          </a:xfrm>
        </p:spPr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en-US" dirty="0" smtClean="0"/>
              <a:t>Considerations</a:t>
            </a:r>
          </a:p>
          <a:p>
            <a:r>
              <a:rPr lang="en-US" dirty="0" smtClean="0"/>
              <a:t>Number of reads being sequenced</a:t>
            </a:r>
          </a:p>
          <a:p>
            <a:r>
              <a:rPr lang="en-US" dirty="0" smtClean="0"/>
              <a:t>Proportion that is diversity sample (e.g. </a:t>
            </a:r>
            <a:r>
              <a:rPr lang="en-US" dirty="0" err="1" smtClean="0"/>
              <a:t>PhiX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Number of samples being pooled in the run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13066" y="3328780"/>
            <a:ext cx="8565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The back of the envelope 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334366" y="3867910"/>
                <a:ext cx="5526898" cy="584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𝑟𝑒𝑎𝑑𝑠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𝑠𝑎𝑚𝑝𝑙𝑒</m:t>
                          </m:r>
                        </m:den>
                      </m:f>
                      <m:r>
                        <a:rPr lang="en-US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𝑟𝑒𝑎𝑑𝑠</m:t>
                          </m:r>
                          <m:r>
                            <m:rPr>
                              <m:lit/>
                            </m:rPr>
                            <a:rPr lang="en-US" i="1">
                              <a:latin typeface="Cambria Math" charset="0"/>
                            </a:rPr>
                            <m:t>_</m:t>
                          </m:r>
                          <m:r>
                            <a:rPr lang="en-US" i="1">
                              <a:latin typeface="Cambria Math" charset="0"/>
                            </a:rPr>
                            <m:t>𝑠𝑒𝑞𝑢𝑒𝑛𝑐𝑒𝑑</m:t>
                          </m:r>
                          <m:r>
                            <a:rPr lang="en-US" i="1">
                              <a:latin typeface="Cambria Math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1 −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𝑑𝑖𝑣𝑒𝑟𝑠𝑖𝑡𝑦</m:t>
                              </m:r>
                              <m:r>
                                <m:rPr>
                                  <m:lit/>
                                </m:rPr>
                                <a:rPr lang="en-US" i="1">
                                  <a:latin typeface="Cambria Math" charset="0"/>
                                </a:rPr>
                                <m:t>_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𝑠𝑎𝑚𝑝𝑙𝑒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𝑛𝑢𝑚</m:t>
                          </m:r>
                          <m:r>
                            <m:rPr>
                              <m:lit/>
                            </m:rPr>
                            <a:rPr lang="en-US" i="1">
                              <a:latin typeface="Cambria Math" charset="0"/>
                            </a:rPr>
                            <m:t>_</m:t>
                          </m:r>
                          <m:r>
                            <a:rPr lang="en-US" i="1">
                              <a:latin typeface="Cambria Math" charset="0"/>
                            </a:rPr>
                            <m:t>𝑠𝑎𝑚𝑝𝑙𝑒𝑠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366" y="3867910"/>
                <a:ext cx="5526898" cy="58419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1827814" y="4454573"/>
            <a:ext cx="8565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25252" y="4913566"/>
                <a:ext cx="2964786" cy="584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102,000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𝑠𝑎𝑚𝑝𝑙𝑒</m:t>
                          </m:r>
                        </m:den>
                      </m:f>
                      <m:r>
                        <a:rPr lang="en-US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18</m:t>
                          </m:r>
                          <m:r>
                            <a:rPr lang="en-US" i="1">
                              <a:latin typeface="Cambria Math" charset="0"/>
                            </a:rPr>
                            <m:t>𝑒</m:t>
                          </m:r>
                          <m:r>
                            <a:rPr lang="en-US" i="1">
                              <a:latin typeface="Cambria Math" charset="0"/>
                            </a:rPr>
                            <m:t>6 ∗</m:t>
                          </m:r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1−0.15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150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252" y="4913565"/>
                <a:ext cx="2964786" cy="5841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ontent Placeholder 1"/>
          <p:cNvSpPr txBox="1">
            <a:spLocks/>
          </p:cNvSpPr>
          <p:nvPr/>
        </p:nvSpPr>
        <p:spPr>
          <a:xfrm>
            <a:off x="2091812" y="5301424"/>
            <a:ext cx="8407893" cy="1688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dirty="0"/>
              <a:t>Recommendations</a:t>
            </a:r>
          </a:p>
          <a:p>
            <a:pPr marL="388620" indent="-342900"/>
            <a:r>
              <a:rPr lang="en-US" dirty="0"/>
              <a:t>Illumina ‘recommends’ 100K per sample</a:t>
            </a:r>
          </a:p>
          <a:p>
            <a:pPr marL="388620" indent="-342900"/>
            <a:r>
              <a:rPr lang="en-US" dirty="0"/>
              <a:t>I’ve used 30K per sample historically, others are fine with 3K per sample</a:t>
            </a:r>
          </a:p>
          <a:p>
            <a:pPr marL="388620" indent="-342900"/>
            <a:r>
              <a:rPr lang="en-US" dirty="0"/>
              <a:t>Really should have as many reads as your experiment needs</a:t>
            </a:r>
          </a:p>
        </p:txBody>
      </p:sp>
    </p:spTree>
    <p:extLst>
      <p:ext uri="{BB962C8B-B14F-4D97-AF65-F5344CB8AC3E}">
        <p14:creationId xmlns:p14="http://schemas.microsoft.com/office/powerpoint/2010/main" val="101614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5000" y="1500411"/>
            <a:ext cx="8407893" cy="2473788"/>
          </a:xfrm>
        </p:spPr>
        <p:txBody>
          <a:bodyPr>
            <a:normAutofit fontScale="92500"/>
          </a:bodyPr>
          <a:lstStyle/>
          <a:p>
            <a:pPr marL="45720" indent="0">
              <a:buNone/>
            </a:pPr>
            <a:r>
              <a:rPr lang="en-US" dirty="0" smtClean="0"/>
              <a:t>Considerations (when a literature search turns up nothing)</a:t>
            </a:r>
          </a:p>
          <a:p>
            <a:pPr lvl="1"/>
            <a:r>
              <a:rPr lang="en-US" dirty="0" smtClean="0"/>
              <a:t>Proportion that is host (non-microbial genomic content)</a:t>
            </a:r>
          </a:p>
          <a:p>
            <a:pPr lvl="1"/>
            <a:r>
              <a:rPr lang="en-US" dirty="0" smtClean="0"/>
              <a:t>Proportion that is microbial (genomic content of interest)</a:t>
            </a:r>
          </a:p>
          <a:p>
            <a:pPr lvl="1"/>
            <a:r>
              <a:rPr lang="en-US" dirty="0" smtClean="0"/>
              <a:t>Number of species</a:t>
            </a:r>
          </a:p>
          <a:p>
            <a:pPr lvl="1"/>
            <a:r>
              <a:rPr lang="en-US" dirty="0" smtClean="0"/>
              <a:t>Genome size of each species</a:t>
            </a:r>
          </a:p>
          <a:p>
            <a:pPr lvl="1"/>
            <a:r>
              <a:rPr lang="en-US" dirty="0" smtClean="0"/>
              <a:t>Relative abundance of each species</a:t>
            </a:r>
            <a:endParaRPr lang="en-US" dirty="0"/>
          </a:p>
          <a:p>
            <a:pPr marL="365760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Metagenomics Sequencing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766599" y="5604403"/>
            <a:ext cx="2042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ReadLen</a:t>
            </a:r>
            <a:r>
              <a:rPr lang="en-US" sz="2000" dirty="0" smtClean="0"/>
              <a:t> </a:t>
            </a:r>
            <a:r>
              <a:rPr lang="en-US" sz="2000" dirty="0"/>
              <a:t>= 200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398132" y="5588645"/>
            <a:ext cx="1811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Coverage = 30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20126" y="6175868"/>
            <a:ext cx="3577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AverageGenomeSize</a:t>
            </a:r>
            <a:r>
              <a:rPr lang="en-US" sz="2000" dirty="0" smtClean="0"/>
              <a:t> </a:t>
            </a:r>
            <a:r>
              <a:rPr lang="en-US" sz="2000" dirty="0"/>
              <a:t>= 5Mb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748215" y="6200691"/>
            <a:ext cx="2927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DillutionFactor</a:t>
            </a:r>
            <a:r>
              <a:rPr lang="en-US" sz="2000" dirty="0" smtClean="0"/>
              <a:t> </a:t>
            </a:r>
            <a:r>
              <a:rPr lang="en-US" sz="2000" dirty="0"/>
              <a:t>= 0.01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897764" y="5603077"/>
            <a:ext cx="2571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hostProportion</a:t>
            </a:r>
            <a:r>
              <a:rPr lang="en-US" sz="2000" dirty="0" smtClean="0"/>
              <a:t> </a:t>
            </a:r>
            <a:r>
              <a:rPr lang="en-US" sz="2000" dirty="0"/>
              <a:t>= 0.5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47025" y="3889563"/>
            <a:ext cx="8565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 back of the envelope 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766599" y="4476039"/>
                <a:ext cx="9573903" cy="7822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𝑛𝑢𝑚𝑅𝑒𝑎𝑑𝑠</m:t>
                          </m:r>
                        </m:num>
                        <m:den>
                          <m:r>
                            <a:rPr lang="en-US" sz="2400" i="1">
                              <a:latin typeface="Cambria Math" charset="0"/>
                            </a:rPr>
                            <m:t>𝑠𝑎𝑚𝑝𝑙𝑒</m:t>
                          </m:r>
                        </m:den>
                      </m:f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𝐶𝑜𝑣𝑒𝑟𝑎𝑔𝑒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𝐴𝑣𝑒𝑟𝑎𝑔𝑒𝐺𝑒𝑛𝑜𝑚𝑒𝑆𝑖𝑧𝑒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𝑅𝑒𝑎𝑑𝐿𝑒𝑛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 ∗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𝐷𝑖𝑙𝑢𝑡𝑖𝑜𝑛𝐹𝑎𝑐𝑡𝑜𝑟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 ∗(1−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h𝑜𝑠𝑡𝑃𝑟𝑜𝑝𝑜𝑟𝑡𝑖𝑜𝑛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)</m:t>
                          </m:r>
                        </m:den>
                      </m:f>
                      <m:r>
                        <a:rPr lang="en-US" sz="2400" b="0" i="0" smtClean="0">
                          <a:latin typeface="Cambria Math" charset="0"/>
                        </a:rPr>
                        <m:t> ∗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0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0" smtClean="0">
                              <a:latin typeface="Cambria Math" charset="0"/>
                            </a:rPr>
                            <m:t>0.8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599" y="4476039"/>
                <a:ext cx="9573903" cy="7822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057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Rarefaction curves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170832"/>
            <a:ext cx="60010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/>
              <a:t>’Deep’ sequence a number of test samples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amplicons: ~ 1M</a:t>
            </a:r>
            <a:r>
              <a:rPr lang="en-US" sz="2400" dirty="0"/>
              <a:t>+ </a:t>
            </a:r>
            <a:r>
              <a:rPr lang="en-US" sz="2400" dirty="0" smtClean="0"/>
              <a:t>reads.</a:t>
            </a:r>
          </a:p>
          <a:p>
            <a:r>
              <a:rPr lang="en-US" sz="2400" dirty="0" smtClean="0"/>
              <a:t>	metagenomics: 1 full </a:t>
            </a:r>
            <a:r>
              <a:rPr lang="en-US" sz="2400" dirty="0" err="1" smtClean="0"/>
              <a:t>HiSeq</a:t>
            </a:r>
            <a:r>
              <a:rPr lang="en-US" sz="2400" dirty="0" smtClean="0"/>
              <a:t> lane</a:t>
            </a:r>
          </a:p>
          <a:p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Plot rarefactions curves of </a:t>
            </a:r>
            <a:r>
              <a:rPr lang="en-US" sz="2400" dirty="0" smtClean="0"/>
              <a:t>organism identification, </a:t>
            </a:r>
            <a:r>
              <a:rPr lang="en-US" sz="2400" dirty="0"/>
              <a:t>to determine if saturation is achieved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223" y="2008743"/>
            <a:ext cx="4886716" cy="459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87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Homes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Experience and/or </a:t>
            </a:r>
            <a:r>
              <a:rPr lang="en-US" dirty="0"/>
              <a:t>l</a:t>
            </a:r>
            <a:r>
              <a:rPr lang="en-US" dirty="0" smtClean="0"/>
              <a:t>iterature searches (other peoples experiences) will provide the best justification for estimates on needed depth.</a:t>
            </a:r>
          </a:p>
          <a:p>
            <a:r>
              <a:rPr lang="en-US" dirty="0" smtClean="0"/>
              <a:t>‘Longer’ reads are better than short reads.</a:t>
            </a:r>
          </a:p>
          <a:p>
            <a:r>
              <a:rPr lang="en-US" dirty="0" smtClean="0"/>
              <a:t>Paired-end reads are more useful than single-end reads</a:t>
            </a:r>
          </a:p>
          <a:p>
            <a:r>
              <a:rPr lang="en-US" dirty="0" smtClean="0"/>
              <a:t>Libraries can be sequenced again, so do a pilot, perform a preliminary analysis, then sequence more accordingly.</a:t>
            </a:r>
          </a:p>
        </p:txBody>
      </p:sp>
    </p:spTree>
    <p:extLst>
      <p:ext uri="{BB962C8B-B14F-4D97-AF65-F5344CB8AC3E}">
        <p14:creationId xmlns:p14="http://schemas.microsoft.com/office/powerpoint/2010/main" val="12603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Estimation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pPr marL="228600" lvl="1">
              <a:spcBef>
                <a:spcPts val="1000"/>
              </a:spcBef>
            </a:pPr>
            <a:r>
              <a:rPr lang="en-US" sz="3200" dirty="0" smtClean="0"/>
              <a:t>Extractions </a:t>
            </a:r>
            <a:r>
              <a:rPr lang="en-US" sz="3200" dirty="0"/>
              <a:t>from tissue (</a:t>
            </a:r>
            <a:r>
              <a:rPr lang="en-US" sz="3200" dirty="0" smtClean="0"/>
              <a:t>DNA/RNA): cost </a:t>
            </a:r>
            <a:r>
              <a:rPr lang="en-US" sz="3200" dirty="0"/>
              <a:t>per </a:t>
            </a:r>
            <a:r>
              <a:rPr lang="en-US" sz="3200" dirty="0" smtClean="0"/>
              <a:t>sample</a:t>
            </a:r>
          </a:p>
          <a:p>
            <a:pPr marL="228600" lvl="1">
              <a:spcBef>
                <a:spcPts val="1000"/>
              </a:spcBef>
            </a:pPr>
            <a:r>
              <a:rPr lang="en-US" sz="3200" dirty="0"/>
              <a:t>Sample quality assurance. Including quantification and sample </a:t>
            </a:r>
            <a:r>
              <a:rPr lang="en-US" sz="3200" dirty="0" smtClean="0"/>
              <a:t>degradation: cost </a:t>
            </a:r>
            <a:r>
              <a:rPr lang="en-US" sz="3200" dirty="0"/>
              <a:t>per </a:t>
            </a:r>
            <a:r>
              <a:rPr lang="en-US" sz="3200" dirty="0" smtClean="0"/>
              <a:t>sample</a:t>
            </a:r>
            <a:endParaRPr lang="en-US" sz="3200" dirty="0"/>
          </a:p>
          <a:p>
            <a:r>
              <a:rPr lang="en-US" dirty="0" smtClean="0"/>
              <a:t>PCR reactions: Cost per sample</a:t>
            </a:r>
          </a:p>
          <a:p>
            <a:pPr marL="228600" lvl="1">
              <a:spcBef>
                <a:spcPts val="1000"/>
              </a:spcBef>
            </a:pPr>
            <a:r>
              <a:rPr lang="en-US" sz="2900" dirty="0"/>
              <a:t>Library generation and </a:t>
            </a:r>
            <a:r>
              <a:rPr lang="en-US" sz="2900" dirty="0" smtClean="0"/>
              <a:t>quantification: cost </a:t>
            </a:r>
            <a:r>
              <a:rPr lang="en-US" sz="2900" dirty="0"/>
              <a:t>per </a:t>
            </a:r>
            <a:r>
              <a:rPr lang="en-US" sz="2900" dirty="0" smtClean="0"/>
              <a:t>sample</a:t>
            </a:r>
            <a:endParaRPr lang="en-US" dirty="0" smtClean="0"/>
          </a:p>
          <a:p>
            <a:r>
              <a:rPr lang="en-US" dirty="0" smtClean="0"/>
              <a:t>Pooling and quantification of libraries: cost per group</a:t>
            </a:r>
          </a:p>
          <a:p>
            <a:r>
              <a:rPr lang="en-US" dirty="0" smtClean="0"/>
              <a:t>Sequencing (type if sequencing PE/SE, length of reads, number of lanes / runs): cost per lane/run</a:t>
            </a:r>
          </a:p>
          <a:p>
            <a:r>
              <a:rPr lang="en-US" dirty="0" smtClean="0"/>
              <a:t>Bioinformatics, general rule is to estimate double your budget)</a:t>
            </a:r>
          </a:p>
          <a:p>
            <a:pPr marL="45720" indent="0">
              <a:buNone/>
            </a:pPr>
            <a:r>
              <a:rPr lang="en-US" dirty="0" smtClean="0">
                <a:hlinkClick r:id="rId2"/>
              </a:rPr>
              <a:t>EX: http</a:t>
            </a:r>
            <a:r>
              <a:rPr lang="en-US" dirty="0">
                <a:hlinkClick r:id="rId2"/>
              </a:rPr>
              <a:t>://dnatech.genomecenter.ucdavis.edu/prices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41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791" y="273629"/>
            <a:ext cx="10521570" cy="1143480"/>
          </a:xfrm>
        </p:spPr>
        <p:txBody>
          <a:bodyPr>
            <a:normAutofit/>
          </a:bodyPr>
          <a:lstStyle/>
          <a:p>
            <a:r>
              <a:rPr lang="en-US" dirty="0" smtClean="0"/>
              <a:t>Bioinformatics Costs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28468" y="1621766"/>
            <a:ext cx="1020689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Bioinformatics includes:</a:t>
            </a:r>
          </a:p>
          <a:p>
            <a:pPr marL="311079" indent="-311079">
              <a:buFont typeface="+mj-lt"/>
              <a:buAutoNum type="arabicPeriod"/>
            </a:pPr>
            <a:r>
              <a:rPr lang="en-US" sz="2800" dirty="0"/>
              <a:t>Storage of data</a:t>
            </a:r>
          </a:p>
          <a:p>
            <a:pPr marL="311079" indent="-311079">
              <a:buFont typeface="+mj-lt"/>
              <a:buAutoNum type="arabicPeriod"/>
            </a:pPr>
            <a:r>
              <a:rPr lang="en-US" sz="2800" dirty="0"/>
              <a:t>Access and use of computational resources and software</a:t>
            </a:r>
          </a:p>
          <a:p>
            <a:pPr marL="311079" indent="-311079">
              <a:buFont typeface="+mj-lt"/>
              <a:buAutoNum type="arabicPeriod"/>
            </a:pPr>
            <a:r>
              <a:rPr lang="en-US" sz="2800" dirty="0"/>
              <a:t>System Administration time</a:t>
            </a:r>
          </a:p>
          <a:p>
            <a:pPr marL="311079" indent="-311079">
              <a:buFont typeface="+mj-lt"/>
              <a:buAutoNum type="arabicPeriod"/>
            </a:pPr>
            <a:r>
              <a:rPr lang="en-US" sz="2800" dirty="0"/>
              <a:t>Bioinformatics </a:t>
            </a:r>
            <a:r>
              <a:rPr lang="en-US" sz="2800" dirty="0" smtClean="0"/>
              <a:t>Data Analysis time</a:t>
            </a:r>
          </a:p>
          <a:p>
            <a:pPr marL="311079" indent="-311079">
              <a:buFont typeface="+mj-lt"/>
              <a:buAutoNum type="arabicPeriod"/>
            </a:pPr>
            <a:r>
              <a:rPr lang="en-US" sz="2800" dirty="0" smtClean="0"/>
              <a:t>Back and forth consultation/analysis to extract biological meaning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Rule </a:t>
            </a:r>
            <a:r>
              <a:rPr lang="en-US" sz="2800" dirty="0"/>
              <a:t>of thumb:</a:t>
            </a:r>
          </a:p>
          <a:p>
            <a:r>
              <a:rPr lang="en-US" sz="2800" dirty="0"/>
              <a:t>Bioinformatics can and should cost as much (sometimes more) as the cost of data generation.</a:t>
            </a:r>
            <a:endParaRPr lang="en-US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0077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Barcodes and Pooling samples for sequencing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to have as many barcodes as there are samples</a:t>
            </a:r>
          </a:p>
          <a:p>
            <a:pPr lvl="1"/>
            <a:r>
              <a:rPr lang="en-US" dirty="0" smtClean="0"/>
              <a:t>Can purchase barcodes from vendor, generate them yourself and purchase from </a:t>
            </a:r>
            <a:r>
              <a:rPr lang="en-US" dirty="0" err="1" smtClean="0"/>
              <a:t>IDTdna</a:t>
            </a:r>
            <a:r>
              <a:rPr lang="en-US" dirty="0" smtClean="0"/>
              <a:t> (example), or consult with the DNA technologies core.</a:t>
            </a:r>
          </a:p>
          <a:p>
            <a:r>
              <a:rPr lang="en-US" dirty="0" smtClean="0"/>
              <a:t>Best to pool all samples into one large pool, then sequence multiple lanes</a:t>
            </a:r>
          </a:p>
          <a:p>
            <a:r>
              <a:rPr lang="en-US" dirty="0" smtClean="0"/>
              <a:t>IF you cannot generate enough barcodes, or pool into one large pool, RANDOMIZE samples into pools.</a:t>
            </a:r>
          </a:p>
          <a:p>
            <a:pPr lvl="1"/>
            <a:r>
              <a:rPr lang="en-US" dirty="0" smtClean="0"/>
              <a:t>Bioinformatics core can produce a randomization scheme for you.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This must be considered/determined PRIOR to library preparation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3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Illumina HISEQ sequencing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www.illumina.com/systems/hiseq-3000-4000/specifications.html</a:t>
            </a:r>
            <a:endParaRPr lang="en-US" sz="24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2761174"/>
            <a:ext cx="8515350" cy="411921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5786349" y="3260819"/>
            <a:ext cx="65083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773823" y="4362802"/>
            <a:ext cx="65083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3058720" y="3666565"/>
            <a:ext cx="756623" cy="448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534336" y="4540572"/>
            <a:ext cx="896" cy="58199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6647" y="5227372"/>
            <a:ext cx="3536290" cy="155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1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149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Beginning with the question of interest ( and work backwards )</a:t>
            </a:r>
          </a:p>
          <a:p>
            <a:r>
              <a:rPr lang="en-US" dirty="0" smtClean="0"/>
              <a:t>In many cases the final step is the application of a model your dataset.</a:t>
            </a:r>
          </a:p>
          <a:p>
            <a:pPr marL="457200" lvl="1" indent="0">
              <a:buNone/>
            </a:pPr>
            <a:r>
              <a:rPr lang="en-US" dirty="0" smtClean="0"/>
              <a:t>Traditional statistical considerations and basic principals of statistical design of experiments apply.</a:t>
            </a:r>
          </a:p>
          <a:p>
            <a:pPr lvl="1"/>
            <a:r>
              <a:rPr lang="en-US" b="1" dirty="0" smtClean="0"/>
              <a:t>Control</a:t>
            </a:r>
            <a:r>
              <a:rPr lang="en-US" dirty="0" smtClean="0"/>
              <a:t> for effects of outside variables, avoid/consider possible biases, avoid confounding variables in sample preparation.</a:t>
            </a:r>
          </a:p>
          <a:p>
            <a:pPr lvl="1"/>
            <a:r>
              <a:rPr lang="en-US" b="1" dirty="0" smtClean="0"/>
              <a:t>Randomization</a:t>
            </a:r>
            <a:r>
              <a:rPr lang="en-US" dirty="0" smtClean="0"/>
              <a:t> of samples, plots, etc.</a:t>
            </a:r>
          </a:p>
          <a:p>
            <a:pPr lvl="1"/>
            <a:r>
              <a:rPr lang="en-US" b="1" dirty="0" smtClean="0"/>
              <a:t>Replication</a:t>
            </a:r>
            <a:r>
              <a:rPr lang="en-US" dirty="0" smtClean="0"/>
              <a:t> is essential (triplicates are THE minimum)</a:t>
            </a:r>
          </a:p>
          <a:p>
            <a:endParaRPr lang="en-US" dirty="0" smtClean="0"/>
          </a:p>
          <a:p>
            <a:r>
              <a:rPr lang="en-US" dirty="0" smtClean="0"/>
              <a:t>You should know your final statistical model and comparison contrasts before beginning your experiment.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33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Illumina MISEQ SEQUENCING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353" y="1690690"/>
            <a:ext cx="6006673" cy="4972349"/>
          </a:xfrm>
        </p:spPr>
      </p:pic>
      <p:cxnSp>
        <p:nvCxnSpPr>
          <p:cNvPr id="8" name="Straight Arrow Connector 7"/>
          <p:cNvCxnSpPr/>
          <p:nvPr/>
        </p:nvCxnSpPr>
        <p:spPr>
          <a:xfrm flipV="1">
            <a:off x="3733798" y="1828799"/>
            <a:ext cx="1700213" cy="14288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966800" y="2828085"/>
            <a:ext cx="613" cy="41349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404451" y="3177429"/>
            <a:ext cx="613" cy="41349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996845" y="4231629"/>
            <a:ext cx="1700213" cy="14288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1800" y="3590925"/>
            <a:ext cx="2692400" cy="2946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8200" y="3743325"/>
            <a:ext cx="2692400" cy="29464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0600" y="3895725"/>
            <a:ext cx="2692400" cy="29464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850" y="3550444"/>
            <a:ext cx="2019300" cy="2209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896252" y="1375227"/>
            <a:ext cx="151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MiSeq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850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Estimation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DNA/RNA extraction and QA/QC (Per sample)</a:t>
            </a:r>
          </a:p>
          <a:p>
            <a:r>
              <a:rPr lang="en-US" dirty="0" smtClean="0"/>
              <a:t>library preparation (Per sample)</a:t>
            </a:r>
          </a:p>
          <a:p>
            <a:pPr lvl="1"/>
            <a:r>
              <a:rPr lang="en-US" dirty="0" smtClean="0"/>
              <a:t>Library QA/QC (</a:t>
            </a:r>
            <a:r>
              <a:rPr lang="en-US" dirty="0" err="1" smtClean="0"/>
              <a:t>Bioanalyzer</a:t>
            </a:r>
            <a:r>
              <a:rPr lang="en-US" dirty="0" smtClean="0"/>
              <a:t> and Qubit)</a:t>
            </a:r>
          </a:p>
          <a:p>
            <a:r>
              <a:rPr lang="en-US" dirty="0" smtClean="0"/>
              <a:t>Sequencing (Number of lanes)</a:t>
            </a:r>
          </a:p>
          <a:p>
            <a:r>
              <a:rPr lang="en-US" dirty="0" smtClean="0"/>
              <a:t>Bioinformatics (General rule is to estimate the same amount as data generation, i.e. double your budget)</a:t>
            </a:r>
          </a:p>
          <a:p>
            <a:endParaRPr lang="en-US" dirty="0" smtClean="0"/>
          </a:p>
          <a:p>
            <a:pPr marL="4572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://dnatech.genomecenter.ucdavis.edu/prices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smtClean="0"/>
              <a:t>Example: RNA - 12 samples, </a:t>
            </a:r>
            <a:r>
              <a:rPr lang="en-US" dirty="0" err="1" smtClean="0"/>
              <a:t>ribo</a:t>
            </a:r>
            <a:r>
              <a:rPr lang="en-US" dirty="0" smtClean="0"/>
              <a:t>-depletion libraries, target 30M reads per sample, </a:t>
            </a:r>
            <a:r>
              <a:rPr lang="en-US" dirty="0" err="1" smtClean="0"/>
              <a:t>Hiseq</a:t>
            </a:r>
            <a:r>
              <a:rPr lang="en-US" dirty="0" smtClean="0"/>
              <a:t> 3000 (2x100).</a:t>
            </a:r>
          </a:p>
        </p:txBody>
      </p:sp>
    </p:spTree>
    <p:extLst>
      <p:ext uri="{BB962C8B-B14F-4D97-AF65-F5344CB8AC3E}">
        <p14:creationId xmlns:p14="http://schemas.microsoft.com/office/powerpoint/2010/main" val="154756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Estimation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41722" y="1719071"/>
            <a:ext cx="10093124" cy="473551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12 Samples</a:t>
            </a:r>
          </a:p>
          <a:p>
            <a:pPr lvl="1"/>
            <a:r>
              <a:rPr lang="en-US" dirty="0" smtClean="0"/>
              <a:t>QA </a:t>
            </a:r>
            <a:r>
              <a:rPr lang="en-US" dirty="0" err="1" smtClean="0"/>
              <a:t>Bioanalyzer</a:t>
            </a:r>
            <a:r>
              <a:rPr lang="en-US" dirty="0" smtClean="0"/>
              <a:t> = $98 for all 12 samples</a:t>
            </a:r>
          </a:p>
          <a:p>
            <a:pPr lvl="1"/>
            <a:r>
              <a:rPr lang="en-US" dirty="0" smtClean="0"/>
              <a:t>Library Preparation (</a:t>
            </a:r>
            <a:r>
              <a:rPr lang="en-US" dirty="0" err="1" smtClean="0"/>
              <a:t>ribo</a:t>
            </a:r>
            <a:r>
              <a:rPr lang="en-US" dirty="0" smtClean="0"/>
              <a:t>-depletion) = $383/sample = $4,596</a:t>
            </a:r>
          </a:p>
          <a:p>
            <a:r>
              <a:rPr lang="en-US" dirty="0" smtClean="0"/>
              <a:t>Sequencing = $2,346 per lane PE100</a:t>
            </a:r>
          </a:p>
          <a:p>
            <a:pPr lvl="1"/>
            <a:r>
              <a:rPr lang="en-US" dirty="0" smtClean="0"/>
              <a:t>2.1 - 2.5 Billion reads per run / 8 lanes</a:t>
            </a:r>
            <a:r>
              <a:rPr lang="en-US" dirty="0"/>
              <a:t> </a:t>
            </a:r>
            <a:r>
              <a:rPr lang="en-US" dirty="0" smtClean="0"/>
              <a:t>= Approximately 300M reads per lane</a:t>
            </a:r>
          </a:p>
          <a:p>
            <a:pPr lvl="1"/>
            <a:r>
              <a:rPr lang="en-US" dirty="0" smtClean="0"/>
              <a:t>Multiplied by a 0.8 buffer equals 240M expected good reads</a:t>
            </a:r>
          </a:p>
          <a:p>
            <a:pPr lvl="1"/>
            <a:r>
              <a:rPr lang="en-US" dirty="0" smtClean="0"/>
              <a:t>Divided by 12 samples in the lane = 20M reads per sample per lane. </a:t>
            </a:r>
          </a:p>
          <a:p>
            <a:pPr lvl="1"/>
            <a:r>
              <a:rPr lang="en-US" dirty="0" smtClean="0"/>
              <a:t>Target 30M reads means 2 lanes of sequencing $2346 x 2 = $4692</a:t>
            </a:r>
          </a:p>
          <a:p>
            <a:r>
              <a:rPr lang="en-US" dirty="0" smtClean="0"/>
              <a:t>Bioinformatics, simple comparison design, DE only $2000</a:t>
            </a:r>
          </a:p>
          <a:p>
            <a:pPr lvl="1"/>
            <a:r>
              <a:rPr lang="en-US" dirty="0" smtClean="0"/>
              <a:t>This is the most basic analysis, for in depth collaborative analysis double sequencing budget.</a:t>
            </a:r>
          </a:p>
          <a:p>
            <a:pPr marL="45720" indent="0">
              <a:buNone/>
            </a:pPr>
            <a:r>
              <a:rPr lang="en-US" dirty="0" smtClean="0"/>
              <a:t> </a:t>
            </a:r>
          </a:p>
          <a:p>
            <a:pPr marL="45720" indent="0">
              <a:buNone/>
            </a:pPr>
            <a:r>
              <a:rPr lang="en-US" dirty="0" smtClean="0"/>
              <a:t>Total = $98 + $4596 + $4692 + $2000 = $11,386 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Approximately $950 per sample @ 40M reads per sample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281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General rules for preparing and experiment/ samples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20726" y="1690688"/>
            <a:ext cx="10100930" cy="5008286"/>
          </a:xfrm>
        </p:spPr>
        <p:txBody>
          <a:bodyPr>
            <a:noAutofit/>
          </a:bodyPr>
          <a:lstStyle/>
          <a:p>
            <a:r>
              <a:rPr lang="en-US" sz="2400" dirty="0"/>
              <a:t>Prepare more samples then you are going to need, i.e. expect some will be of poor quality, or fail </a:t>
            </a:r>
          </a:p>
          <a:p>
            <a:r>
              <a:rPr lang="en-US" sz="2400" dirty="0"/>
              <a:t>Preparation stages should occur across all samples at the same time (or as close as possible) and by the same person</a:t>
            </a:r>
          </a:p>
          <a:p>
            <a:r>
              <a:rPr lang="en-US" sz="2400" dirty="0"/>
              <a:t>Spend time practicing a new technique to produce the highest quality product you can, reliably</a:t>
            </a:r>
          </a:p>
          <a:p>
            <a:r>
              <a:rPr lang="en-US" sz="2400" dirty="0"/>
              <a:t>Quality should be established using Fragment analysis traces (pseudo-gel images, RNA RIN &gt; 7.0)</a:t>
            </a:r>
          </a:p>
          <a:p>
            <a:r>
              <a:rPr lang="en-US" sz="2400" dirty="0"/>
              <a:t>DNA/RNA should not be degraded</a:t>
            </a:r>
          </a:p>
          <a:p>
            <a:pPr lvl="1"/>
            <a:r>
              <a:rPr lang="en-US" sz="2000" dirty="0"/>
              <a:t>260/280 ratios for RNA should be approximately 2.0 and 260/230 should be between 2.0 and 2.2. Values over 1.8 are acceptable</a:t>
            </a:r>
          </a:p>
          <a:p>
            <a:r>
              <a:rPr lang="en-US" sz="2400" dirty="0"/>
              <a:t>Quantity should be determined with a </a:t>
            </a:r>
            <a:r>
              <a:rPr lang="en-US" sz="2400" dirty="0" err="1"/>
              <a:t>Fluorometer</a:t>
            </a:r>
            <a:r>
              <a:rPr lang="en-US" sz="2400" dirty="0"/>
              <a:t>, such as a Qubit.</a:t>
            </a:r>
          </a:p>
        </p:txBody>
      </p:sp>
    </p:spTree>
    <p:extLst>
      <p:ext uri="{BB962C8B-B14F-4D97-AF65-F5344CB8AC3E}">
        <p14:creationId xmlns:p14="http://schemas.microsoft.com/office/powerpoint/2010/main" val="164333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preparation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dirty="0"/>
              <a:t>In high throughput biological work (Microarrays, Sequencing, HT Genotyping, etc.), what may seem like small technical </a:t>
            </a:r>
            <a:r>
              <a:rPr lang="en-US" sz="3200" dirty="0" smtClean="0"/>
              <a:t>details introduced </a:t>
            </a:r>
            <a:r>
              <a:rPr lang="en-US" sz="3200" dirty="0"/>
              <a:t>during sample extraction/preparation can lead to large changes, or technical bias, in the data</a:t>
            </a:r>
            <a:r>
              <a:rPr lang="en-US" sz="3200" dirty="0" smtClean="0"/>
              <a:t>.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Not to say this doesn’t occur with smaller scale analysis such as Sanger sequencing or </a:t>
            </a:r>
            <a:r>
              <a:rPr lang="en-US" sz="3200" dirty="0" err="1"/>
              <a:t>qRT</a:t>
            </a:r>
            <a:r>
              <a:rPr lang="en-US" sz="3200" dirty="0"/>
              <a:t>-PCR, but they do become more </a:t>
            </a:r>
            <a:r>
              <a:rPr lang="en-US" sz="3200" dirty="0" smtClean="0"/>
              <a:t>apparent (seen on a global scale) </a:t>
            </a:r>
            <a:r>
              <a:rPr lang="en-US" sz="3200" dirty="0"/>
              <a:t>and may cause significant issues during analysis. </a:t>
            </a:r>
          </a:p>
          <a:p>
            <a:pPr marL="0" indent="0" algn="ctr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0036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Consistent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07756" y="2504702"/>
            <a:ext cx="9576487" cy="29931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FF0000"/>
                </a:solidFill>
              </a:rPr>
              <a:t>BE CONSISTENT ACROSS ALL SAMPLES!!! </a:t>
            </a:r>
          </a:p>
        </p:txBody>
      </p:sp>
    </p:spTree>
    <p:extLst>
      <p:ext uri="{BB962C8B-B14F-4D97-AF65-F5344CB8AC3E}">
        <p14:creationId xmlns:p14="http://schemas.microsoft.com/office/powerpoint/2010/main" val="201995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Illumina sequencing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96924" y="2274082"/>
            <a:ext cx="2351377" cy="44408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Illumina SBS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837" y="3640095"/>
            <a:ext cx="6720254" cy="29991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533809" y="2046991"/>
            <a:ext cx="228600" cy="6400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76751" y="2505627"/>
            <a:ext cx="228600" cy="6400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769126" y="2046869"/>
            <a:ext cx="457200" cy="6400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13982" y="2507355"/>
            <a:ext cx="457200" cy="6400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539049" y="2505243"/>
            <a:ext cx="228600" cy="6400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774366" y="2510060"/>
            <a:ext cx="457200" cy="640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277904" y="2047987"/>
            <a:ext cx="228600" cy="640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15506" y="2046233"/>
            <a:ext cx="457200" cy="640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424482" y="2043694"/>
            <a:ext cx="3182112" cy="64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420622" y="2505243"/>
            <a:ext cx="3189060" cy="64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239154" y="2148574"/>
            <a:ext cx="3958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Target Region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508526" y="2505788"/>
            <a:ext cx="457200" cy="6400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075236" y="2047230"/>
            <a:ext cx="457200" cy="64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824207" y="2184729"/>
            <a:ext cx="213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P5        BC2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556740" y="2184351"/>
            <a:ext cx="2100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		BC1   P7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74006" y="2505243"/>
            <a:ext cx="457200" cy="640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508589" y="2046626"/>
            <a:ext cx="457200" cy="64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962551" y="2505243"/>
            <a:ext cx="457200" cy="64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965789" y="2046626"/>
            <a:ext cx="457200" cy="64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609682" y="2505243"/>
            <a:ext cx="457200" cy="64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11007" y="2046626"/>
            <a:ext cx="4572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4511407" y="2653452"/>
            <a:ext cx="457200" cy="9144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>
            <a:off x="4968964" y="2653452"/>
            <a:ext cx="2286000" cy="91440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048819" y="2669313"/>
            <a:ext cx="2090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Read 1 (50 - 300bp)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976716" y="1591639"/>
            <a:ext cx="1784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Read 2 (50-300bp)</a:t>
            </a:r>
          </a:p>
        </p:txBody>
      </p:sp>
      <p:sp>
        <p:nvSpPr>
          <p:cNvPr id="32" name="Right Arrow 31"/>
          <p:cNvSpPr/>
          <p:nvPr/>
        </p:nvSpPr>
        <p:spPr>
          <a:xfrm rot="10800000">
            <a:off x="6782206" y="1880365"/>
            <a:ext cx="2286000" cy="91440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ight Arrow 32"/>
          <p:cNvSpPr/>
          <p:nvPr/>
        </p:nvSpPr>
        <p:spPr>
          <a:xfrm rot="10800000">
            <a:off x="9072056" y="1880365"/>
            <a:ext cx="457200" cy="9144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ight Arrow 34"/>
          <p:cNvSpPr/>
          <p:nvPr/>
        </p:nvSpPr>
        <p:spPr>
          <a:xfrm>
            <a:off x="9540526" y="2653452"/>
            <a:ext cx="228600" cy="91440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>
            <a:off x="9075446" y="2653452"/>
            <a:ext cx="457200" cy="9144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ight Arrow 36"/>
          <p:cNvSpPr/>
          <p:nvPr/>
        </p:nvSpPr>
        <p:spPr>
          <a:xfrm>
            <a:off x="3809928" y="2653452"/>
            <a:ext cx="461255" cy="9144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ight Arrow 37"/>
          <p:cNvSpPr/>
          <p:nvPr/>
        </p:nvSpPr>
        <p:spPr>
          <a:xfrm>
            <a:off x="4276751" y="2653452"/>
            <a:ext cx="228600" cy="91440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936552" y="2718168"/>
            <a:ext cx="1148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      BC1 (8bp)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198062" y="2763894"/>
            <a:ext cx="1148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      BC2 (8bp)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968964" y="3040892"/>
            <a:ext cx="4105042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094103" y="3048492"/>
            <a:ext cx="2090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Insert size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3718209" y="3325491"/>
            <a:ext cx="6548459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094103" y="3336273"/>
            <a:ext cx="2090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Fragment length</a:t>
            </a:r>
          </a:p>
        </p:txBody>
      </p:sp>
    </p:spTree>
    <p:extLst>
      <p:ext uri="{BB962C8B-B14F-4D97-AF65-F5344CB8AC3E}">
        <p14:creationId xmlns:p14="http://schemas.microsoft.com/office/powerpoint/2010/main" val="17785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Genomic Reduction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9679549" y="2081019"/>
            <a:ext cx="0" cy="3318108"/>
          </a:xfrm>
          <a:prstGeom prst="straightConnector1">
            <a:avLst/>
          </a:prstGeom>
          <a:solidFill>
            <a:srgbClr val="00B8FF"/>
          </a:solidFill>
          <a:ln w="603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 rot="5400000">
            <a:off x="8896057" y="3516418"/>
            <a:ext cx="217751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b="1" dirty="0">
                <a:solidFill>
                  <a:srgbClr val="FF0000"/>
                </a:solidFill>
              </a:rPr>
              <a:t>Depth of Coverage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679550" y="1873636"/>
            <a:ext cx="466609" cy="280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25" b="1" dirty="0"/>
              <a:t>1X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627704" y="5418059"/>
            <a:ext cx="881372" cy="280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25" b="1" dirty="0"/>
              <a:t>100000X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 flipV="1">
            <a:off x="4391313" y="2081020"/>
            <a:ext cx="5029008" cy="3266263"/>
          </a:xfrm>
          <a:prstGeom prst="straightConnector1">
            <a:avLst/>
          </a:prstGeom>
          <a:solidFill>
            <a:srgbClr val="00B8FF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4028395" y="2443937"/>
            <a:ext cx="1347982" cy="594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/>
              <a:t>Whole Genome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161914" y="4993004"/>
            <a:ext cx="738996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b="1" dirty="0"/>
              <a:t>1KB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50368" y="2703164"/>
            <a:ext cx="933218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 err="1"/>
              <a:t>RADseq</a:t>
            </a:r>
            <a:endParaRPr lang="en-US" sz="1633" dirty="0"/>
          </a:p>
        </p:txBody>
      </p:sp>
      <p:sp>
        <p:nvSpPr>
          <p:cNvPr id="22" name="Rectangle 21"/>
          <p:cNvSpPr/>
          <p:nvPr/>
        </p:nvSpPr>
        <p:spPr>
          <a:xfrm>
            <a:off x="6825174" y="3262972"/>
            <a:ext cx="1865126" cy="3436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33" dirty="0"/>
              <a:t>Capture Techniques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204081" y="4471086"/>
            <a:ext cx="2111546" cy="594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33" dirty="0" err="1"/>
              <a:t>Fluidigm</a:t>
            </a:r>
            <a:r>
              <a:rPr lang="en-US" sz="1633" dirty="0"/>
              <a:t> Access Array Amplicons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106141" y="5571301"/>
            <a:ext cx="2248693" cy="3436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33" dirty="0"/>
              <a:t>Few or Single Amplicons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55697" y="4489796"/>
            <a:ext cx="3845990" cy="1938992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Genomic reduction allows for greater multiplexing of samples.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You can fine tune your depth of coverage needs and sample size </a:t>
            </a:r>
          </a:p>
          <a:p>
            <a:pPr algn="ctr"/>
            <a:r>
              <a:rPr lang="en-US" sz="2000" b="1" dirty="0"/>
              <a:t>with the reduction technique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28049" y="2915270"/>
            <a:ext cx="933218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 err="1"/>
              <a:t>GBSseq</a:t>
            </a:r>
            <a:endParaRPr lang="en-US" sz="1633" dirty="0"/>
          </a:p>
        </p:txBody>
      </p:sp>
      <p:sp>
        <p:nvSpPr>
          <p:cNvPr id="16" name="TextBox 15"/>
          <p:cNvSpPr txBox="1"/>
          <p:nvPr/>
        </p:nvSpPr>
        <p:spPr>
          <a:xfrm>
            <a:off x="5121051" y="3226212"/>
            <a:ext cx="933218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/>
              <a:t>RNAseq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57923" y="1946240"/>
            <a:ext cx="616493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b="1" dirty="0"/>
              <a:t>3GB</a:t>
            </a:r>
          </a:p>
        </p:txBody>
      </p:sp>
    </p:spTree>
    <p:extLst>
      <p:ext uri="{BB962C8B-B14F-4D97-AF65-F5344CB8AC3E}">
        <p14:creationId xmlns:p14="http://schemas.microsoft.com/office/powerpoint/2010/main" val="201449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640" y="273629"/>
            <a:ext cx="10478721" cy="1143480"/>
          </a:xfrm>
        </p:spPr>
        <p:txBody>
          <a:bodyPr/>
          <a:lstStyle/>
          <a:p>
            <a:r>
              <a:rPr lang="en-US" sz="3629" dirty="0" smtClean="0"/>
              <a:t>Sequenced </a:t>
            </a:r>
            <a:r>
              <a:rPr lang="en-US" sz="3629" dirty="0" err="1" smtClean="0"/>
              <a:t>Basepairs</a:t>
            </a:r>
            <a:r>
              <a:rPr lang="en-US" sz="3629" dirty="0" smtClean="0"/>
              <a:t> per samples per lane</a:t>
            </a:r>
            <a:endParaRPr lang="en-US" sz="3629" dirty="0"/>
          </a:p>
        </p:txBody>
      </p:sp>
      <p:sp>
        <p:nvSpPr>
          <p:cNvPr id="3" name="TextBox 2"/>
          <p:cNvSpPr txBox="1"/>
          <p:nvPr/>
        </p:nvSpPr>
        <p:spPr>
          <a:xfrm>
            <a:off x="1212575" y="1767124"/>
            <a:ext cx="1032278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first and most basic question is how many base pairs of sequence will I get</a:t>
            </a:r>
          </a:p>
          <a:p>
            <a:endParaRPr lang="en-US" sz="2400" b="1" dirty="0"/>
          </a:p>
          <a:p>
            <a:r>
              <a:rPr lang="en-US" sz="2000" dirty="0"/>
              <a:t>Factors to consider then are: </a:t>
            </a:r>
          </a:p>
          <a:p>
            <a:pPr marL="548846" lvl="1" indent="-342900">
              <a:buFont typeface="+mj-lt"/>
              <a:buAutoNum type="arabicPeriod"/>
            </a:pPr>
            <a:r>
              <a:rPr lang="en-US" sz="2000" dirty="0"/>
              <a:t>Number of reads being sequenced</a:t>
            </a:r>
          </a:p>
          <a:p>
            <a:pPr marL="548846" lvl="1" indent="-342900">
              <a:buFont typeface="+mj-lt"/>
              <a:buAutoNum type="arabicPeriod"/>
            </a:pPr>
            <a:r>
              <a:rPr lang="en-US" sz="2000" dirty="0"/>
              <a:t>Read length (if reads are paired, consider them as individuals for this calculations)</a:t>
            </a:r>
          </a:p>
          <a:p>
            <a:pPr marL="548846" lvl="1" indent="-342900">
              <a:buFont typeface="+mj-lt"/>
              <a:buAutoNum type="arabicPeriod"/>
            </a:pPr>
            <a:r>
              <a:rPr lang="en-US" sz="2000" dirty="0"/>
              <a:t>Number of samples being sequenced</a:t>
            </a:r>
          </a:p>
          <a:p>
            <a:pPr marL="548846" lvl="1" indent="-342900">
              <a:buFont typeface="+mj-lt"/>
              <a:buAutoNum type="arabicPeriod"/>
            </a:pPr>
            <a:r>
              <a:rPr lang="en-US" sz="2000" dirty="0"/>
              <a:t>Expected percentage of good bases/reads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718280"/>
              </p:ext>
            </p:extLst>
          </p:nvPr>
        </p:nvGraphicFramePr>
        <p:xfrm>
          <a:off x="3710889" y="4344124"/>
          <a:ext cx="5394806" cy="1002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3" imgW="2324100" imgH="431800" progId="Equation.3">
                  <p:embed/>
                </p:oleObj>
              </mc:Choice>
              <mc:Fallback>
                <p:oleObj name="Equation" r:id="rId3" imgW="23241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10889" y="4344124"/>
                        <a:ext cx="5394806" cy="1002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12575" y="5771620"/>
            <a:ext cx="10322785" cy="706604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996" b="1" dirty="0"/>
              <a:t>The number of reads and read length data are best obtained from the manufacturer’s website (search for specifications)  and always use the lower end of the estimate.</a:t>
            </a:r>
            <a:endParaRPr lang="en-US" sz="1633" dirty="0"/>
          </a:p>
        </p:txBody>
      </p:sp>
    </p:spTree>
    <p:extLst>
      <p:ext uri="{BB962C8B-B14F-4D97-AF65-F5344CB8AC3E}">
        <p14:creationId xmlns:p14="http://schemas.microsoft.com/office/powerpoint/2010/main" val="194424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640" y="273629"/>
            <a:ext cx="10478721" cy="1143480"/>
          </a:xfrm>
        </p:spPr>
        <p:txBody>
          <a:bodyPr/>
          <a:lstStyle/>
          <a:p>
            <a:r>
              <a:rPr lang="en-US" sz="3629" dirty="0" smtClean="0"/>
              <a:t>Genomic Coverage</a:t>
            </a:r>
            <a:endParaRPr lang="en-US" sz="3629" dirty="0"/>
          </a:p>
        </p:txBody>
      </p:sp>
      <p:sp>
        <p:nvSpPr>
          <p:cNvPr id="3" name="TextBox 2"/>
          <p:cNvSpPr txBox="1"/>
          <p:nvPr/>
        </p:nvSpPr>
        <p:spPr>
          <a:xfrm>
            <a:off x="1232453" y="1767124"/>
            <a:ext cx="1030290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Once you have the number of base pairs per sample you can then determine expected coverage</a:t>
            </a:r>
          </a:p>
          <a:p>
            <a:endParaRPr lang="en-US" sz="2000" b="1" dirty="0"/>
          </a:p>
          <a:p>
            <a:r>
              <a:rPr lang="en-US" sz="2400" dirty="0"/>
              <a:t>Factors to consider then are: </a:t>
            </a:r>
          </a:p>
          <a:p>
            <a:pPr marL="517025" lvl="1" indent="-311079">
              <a:buFont typeface="+mj-lt"/>
              <a:buAutoNum type="arabicPeriod"/>
            </a:pPr>
            <a:r>
              <a:rPr lang="en-US" sz="2400" dirty="0"/>
              <a:t>Length of the genome</a:t>
            </a:r>
          </a:p>
          <a:p>
            <a:pPr marL="517025" lvl="1" indent="-311079">
              <a:buFont typeface="+mj-lt"/>
              <a:buAutoNum type="arabicPeriod"/>
            </a:pPr>
            <a:r>
              <a:rPr lang="en-US" sz="2400" dirty="0"/>
              <a:t>Any extra-genomic sequence (</a:t>
            </a:r>
            <a:r>
              <a:rPr lang="en-US" sz="2400" dirty="0" err="1"/>
              <a:t>ie</a:t>
            </a:r>
            <a:r>
              <a:rPr lang="en-US" sz="2400" dirty="0"/>
              <a:t> mitochondria, virus, plasmids, etc.). For bacteria in particular, these can become a significant percentage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232453" y="4889357"/>
                <a:ext cx="10302907" cy="11821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𝐸𝑥𝑝𝑒𝑐𝑡𝑒𝑑𝐶𝑜𝑣𝑒𝑟𝑎𝑔𝑒</m:t>
                          </m:r>
                        </m:num>
                        <m:den>
                          <m:r>
                            <a:rPr lang="en-US" sz="2400" i="1">
                              <a:latin typeface="Cambria Math" charset="0"/>
                            </a:rPr>
                            <m:t>𝑠𝑎𝑚𝑝𝑙𝑒</m:t>
                          </m:r>
                        </m:den>
                      </m:f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𝑟𝑒𝑎𝑑𝐿𝑒𝑛𝑔𝑡h</m:t>
                                  </m:r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 ∗</m:t>
                                  </m:r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𝑛𝑢𝑚𝑅𝑒𝑎𝑑𝑠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∗0.8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𝑛𝑢𝑚𝑆𝑎𝑚𝑝𝑙𝑒𝑠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sz="3200" dirty="0"/>
                            <m:t>∗ </m:t>
                          </m:r>
                          <m:r>
                            <m:rPr>
                              <m:nor/>
                            </m:rPr>
                            <a:rPr lang="en-US" sz="3200" dirty="0"/>
                            <m:t>num</m:t>
                          </m:r>
                          <m:r>
                            <m:rPr>
                              <m:nor/>
                            </m:rPr>
                            <a:rPr lang="en-US" sz="3200" dirty="0"/>
                            <m:t>.</m:t>
                          </m:r>
                          <m:r>
                            <m:rPr>
                              <m:nor/>
                            </m:rPr>
                            <a:rPr lang="en-US" sz="3200" dirty="0"/>
                            <m:t>lanes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𝑇𝑜𝑡𝑎𝑙𝐺𝑒𝑛𝑜𝑚𝑖𝑐𝐶𝑜𝑛𝑡𝑒𝑛𝑡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453" y="4889357"/>
                <a:ext cx="10302907" cy="118211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695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CDavis-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Davis-theme" id="{AE972D25-45FB-BE40-B213-B935FB0AD6AD}" vid="{D73787BA-0B09-294F-A9E2-4655B76E42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UCDavis-theme</Template>
  <TotalTime>2835</TotalTime>
  <Words>1408</Words>
  <Application>Microsoft Macintosh PowerPoint</Application>
  <PresentationFormat>Widescreen</PresentationFormat>
  <Paragraphs>187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 Unicode MS</vt:lpstr>
      <vt:lpstr>Calibri</vt:lpstr>
      <vt:lpstr>Calibri Light</vt:lpstr>
      <vt:lpstr>Cambria Math</vt:lpstr>
      <vt:lpstr>Mangal</vt:lpstr>
      <vt:lpstr>ＭＳ Ｐゴシック</vt:lpstr>
      <vt:lpstr>Times New Roman</vt:lpstr>
      <vt:lpstr>Arial</vt:lpstr>
      <vt:lpstr>UCDavis-theme</vt:lpstr>
      <vt:lpstr>Equation</vt:lpstr>
      <vt:lpstr>PowerPoint Presentation</vt:lpstr>
      <vt:lpstr>Designing Experiments</vt:lpstr>
      <vt:lpstr>General rules for preparing and experiment/ samples</vt:lpstr>
      <vt:lpstr>Sample preparation</vt:lpstr>
      <vt:lpstr>Be Consistent</vt:lpstr>
      <vt:lpstr>Illumina sequencing</vt:lpstr>
      <vt:lpstr>Genomic Reduction</vt:lpstr>
      <vt:lpstr>Sequenced Basepairs per samples per lane</vt:lpstr>
      <vt:lpstr>Genomic Coverage</vt:lpstr>
      <vt:lpstr>Variant Analysis</vt:lpstr>
      <vt:lpstr>Sequencing Depth – Counting based experiments</vt:lpstr>
      <vt:lpstr>Amplicon Sequencing (Communities, genotyping)</vt:lpstr>
      <vt:lpstr>Metagenomics Sequencing</vt:lpstr>
      <vt:lpstr>Community Rarefaction curves</vt:lpstr>
      <vt:lpstr>Take Homes</vt:lpstr>
      <vt:lpstr>Cost Estimation</vt:lpstr>
      <vt:lpstr>Bioinformatics Costs</vt:lpstr>
      <vt:lpstr>Barcodes and Pooling samples for sequencing</vt:lpstr>
      <vt:lpstr>Illumina HISEQ sequencing</vt:lpstr>
      <vt:lpstr>Illumina MISEQ SEQUENCING</vt:lpstr>
      <vt:lpstr>Cost Estimation</vt:lpstr>
      <vt:lpstr>Cost Estimation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RNA-seq</dc:title>
  <dc:creator>Matthew Lee Settles</dc:creator>
  <cp:lastModifiedBy>Matthew Lee Settles</cp:lastModifiedBy>
  <cp:revision>28</cp:revision>
  <dcterms:created xsi:type="dcterms:W3CDTF">2017-02-02T14:49:24Z</dcterms:created>
  <dcterms:modified xsi:type="dcterms:W3CDTF">2017-08-11T15:40:21Z</dcterms:modified>
</cp:coreProperties>
</file>