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7" r:id="rId2"/>
    <p:sldId id="258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3478"/>
  </p:normalViewPr>
  <p:slideViewPr>
    <p:cSldViewPr snapToGrid="0" snapToObjects="1">
      <p:cViewPr varScale="1">
        <p:scale>
          <a:sx n="64" d="100"/>
          <a:sy n="64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8B69-818C-5746-A08A-01A28DD03B62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01FD-F66B-3548-B123-5946EE022B3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8B69-818C-5746-A08A-01A28DD03B62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01FD-F66B-3548-B123-5946EE022B3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8B69-818C-5746-A08A-01A28DD03B62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01FD-F66B-3548-B123-5946EE022B3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98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8B69-818C-5746-A08A-01A28DD03B62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01FD-F66B-3548-B123-5946EE022B3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8B69-818C-5746-A08A-01A28DD03B62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01FD-F66B-3548-B123-5946EE022B3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8B69-818C-5746-A08A-01A28DD03B62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01FD-F66B-3548-B123-5946EE022B3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8B69-818C-5746-A08A-01A28DD03B62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01FD-F66B-3548-B123-5946EE022B3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8B69-818C-5746-A08A-01A28DD03B62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01FD-F66B-3548-B123-5946EE022B3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8B69-818C-5746-A08A-01A28DD03B62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01FD-F66B-3548-B123-5946EE022B3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8B69-818C-5746-A08A-01A28DD03B62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01FD-F66B-3548-B123-5946EE022B3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8B69-818C-5746-A08A-01A28DD03B62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01FD-F66B-3548-B123-5946EE022B3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8B69-818C-5746-A08A-01A28DD03B62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01FD-F66B-3548-B123-5946EE022B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9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903" smtClean="0">
                <a:latin typeface="Arial" charset="0"/>
                <a:cs typeface="Arial Unicode MS" charset="0"/>
              </a:rPr>
              <a:t>Sequence Preprocessing: </a:t>
            </a:r>
            <a:r>
              <a:rPr lang="en-CA" sz="2903" dirty="0">
                <a:latin typeface="Arial" charset="0"/>
                <a:cs typeface="Arial Unicode MS" charset="0"/>
              </a:rPr>
              <a:t>A perspective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err="1">
                <a:latin typeface="Arial" charset="0"/>
                <a:cs typeface="Arial Unicode MS" charset="0"/>
              </a:rPr>
              <a:t>settles@ucdavis.edu</a:t>
            </a: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Flash2 – overlapping of reads and adapter removal in paired end reads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755962" y="2323354"/>
            <a:ext cx="4813188" cy="252342"/>
            <a:chOff x="4906182" y="2246894"/>
            <a:chExt cx="6417584" cy="336455"/>
          </a:xfrm>
        </p:grpSpPr>
        <p:sp>
          <p:nvSpPr>
            <p:cNvPr id="3" name="Rectangle 2"/>
            <p:cNvSpPr/>
            <p:nvPr/>
          </p:nvSpPr>
          <p:spPr>
            <a:xfrm>
              <a:off x="10626009" y="2250191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68951" y="2505627"/>
              <a:ext cx="228600" cy="640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1326" y="2250069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06182" y="2507355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31249" y="2505243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866566" y="2497360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70104" y="2251187"/>
              <a:ext cx="228600" cy="64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7706" y="2249433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16682" y="2246894"/>
              <a:ext cx="3182112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12822" y="2505243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1353" y="2275573"/>
              <a:ext cx="39589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Target Region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00726" y="2505788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67436" y="2250430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166206" y="2505243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00789" y="2249826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54751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57989" y="2249826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01882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703207" y="2249826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5622199" y="2609218"/>
            <a:ext cx="1111977" cy="86336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5682089" y="2649689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26" name="Right Arrow 25"/>
          <p:cNvSpPr/>
          <p:nvPr/>
        </p:nvSpPr>
        <p:spPr>
          <a:xfrm rot="10800000">
            <a:off x="7505700" y="2177595"/>
            <a:ext cx="1190930" cy="8914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22198" y="1861066"/>
            <a:ext cx="3078782" cy="0"/>
          </a:xfrm>
          <a:prstGeom prst="straightConnector1">
            <a:avLst/>
          </a:prstGeom>
          <a:ln w="38100">
            <a:solidFill>
              <a:srgbClr val="0027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66052" y="1866766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Insert size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55417" y="2012522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755962" y="4091000"/>
            <a:ext cx="4813188" cy="258648"/>
            <a:chOff x="4906182" y="2238487"/>
            <a:chExt cx="6417584" cy="344863"/>
          </a:xfrm>
        </p:grpSpPr>
        <p:sp>
          <p:nvSpPr>
            <p:cNvPr id="41" name="Rectangle 40"/>
            <p:cNvSpPr/>
            <p:nvPr/>
          </p:nvSpPr>
          <p:spPr>
            <a:xfrm>
              <a:off x="10626009" y="2250191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68951" y="2505627"/>
              <a:ext cx="228600" cy="640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861326" y="2250069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06182" y="2507355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31249" y="2505243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866566" y="2510060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70104" y="2238487"/>
              <a:ext cx="228600" cy="64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07706" y="2249433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16682" y="2246894"/>
              <a:ext cx="3182112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12822" y="2505243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31353" y="2275574"/>
              <a:ext cx="39589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Target Region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00726" y="2505788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167436" y="2250430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166206" y="2505243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600789" y="2249826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54751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57989" y="2249826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701882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03207" y="2249826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622198" y="4383170"/>
            <a:ext cx="1714500" cy="6858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1" name="TextBox 60"/>
          <p:cNvSpPr txBox="1"/>
          <p:nvPr/>
        </p:nvSpPr>
        <p:spPr>
          <a:xfrm>
            <a:off x="5682089" y="4423640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62" name="Right Arrow 61"/>
          <p:cNvSpPr/>
          <p:nvPr/>
        </p:nvSpPr>
        <p:spPr>
          <a:xfrm rot="10800000">
            <a:off x="6982130" y="3955755"/>
            <a:ext cx="1714500" cy="6858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622198" y="3683154"/>
            <a:ext cx="3078782" cy="0"/>
          </a:xfrm>
          <a:prstGeom prst="straightConnector1">
            <a:avLst/>
          </a:prstGeom>
          <a:ln w="38100">
            <a:solidFill>
              <a:srgbClr val="0027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66052" y="3688853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Insert size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55417" y="3786473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755962" y="5779968"/>
            <a:ext cx="4813188" cy="257104"/>
            <a:chOff x="4906182" y="2240544"/>
            <a:chExt cx="6417584" cy="342804"/>
          </a:xfrm>
        </p:grpSpPr>
        <p:sp>
          <p:nvSpPr>
            <p:cNvPr id="67" name="Rectangle 66"/>
            <p:cNvSpPr/>
            <p:nvPr/>
          </p:nvSpPr>
          <p:spPr>
            <a:xfrm>
              <a:off x="10626009" y="2250191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68951" y="2505627"/>
              <a:ext cx="228600" cy="640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861326" y="2250069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906182" y="2507355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631249" y="2505243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866566" y="2497360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70104" y="2251187"/>
              <a:ext cx="228600" cy="64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07706" y="2249433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16682" y="2240544"/>
              <a:ext cx="3182112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12822" y="2505243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331353" y="2275573"/>
              <a:ext cx="3958909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Target Region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00726" y="2505788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167436" y="2250430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66206" y="2505243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00789" y="2249826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4751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057989" y="2249826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1882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703207" y="2249826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6" name="Right Arrow 85"/>
          <p:cNvSpPr/>
          <p:nvPr/>
        </p:nvSpPr>
        <p:spPr>
          <a:xfrm>
            <a:off x="5622198" y="6070596"/>
            <a:ext cx="3595084" cy="90278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7" name="TextBox 86"/>
          <p:cNvSpPr txBox="1"/>
          <p:nvPr/>
        </p:nvSpPr>
        <p:spPr>
          <a:xfrm>
            <a:off x="5682089" y="6111066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88" name="Right Arrow 87"/>
          <p:cNvSpPr/>
          <p:nvPr/>
        </p:nvSpPr>
        <p:spPr>
          <a:xfrm rot="10800000">
            <a:off x="5098862" y="5621873"/>
            <a:ext cx="3597768" cy="89886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622198" y="5351815"/>
            <a:ext cx="3078782" cy="0"/>
          </a:xfrm>
          <a:prstGeom prst="straightConnector1">
            <a:avLst/>
          </a:prstGeom>
          <a:ln w="38100">
            <a:solidFill>
              <a:srgbClr val="0027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66052" y="5357515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Insert size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055417" y="5464374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2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5617389" y="3019430"/>
            <a:ext cx="111197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545176" y="3019430"/>
            <a:ext cx="111197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622199" y="4800605"/>
            <a:ext cx="307343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624941" y="6419855"/>
            <a:ext cx="307343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407869" y="2061890"/>
            <a:ext cx="29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size &gt; length of the number of cycles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407871" y="3560740"/>
            <a:ext cx="322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size &lt; length of the number of cycles (10bp min)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07869" y="4921005"/>
            <a:ext cx="315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size &lt; length of the read length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94022" y="2791719"/>
            <a:ext cx="20359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Product: Read Pair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94022" y="4584250"/>
            <a:ext cx="2468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Product: </a:t>
            </a:r>
            <a:r>
              <a:rPr lang="en-US" sz="1350" dirty="0" smtClean="0"/>
              <a:t>Extended, Single</a:t>
            </a:r>
            <a:endParaRPr lang="en-US" sz="1350" dirty="0"/>
          </a:p>
        </p:txBody>
      </p:sp>
      <p:sp>
        <p:nvSpPr>
          <p:cNvPr id="109" name="TextBox 108"/>
          <p:cNvSpPr txBox="1"/>
          <p:nvPr/>
        </p:nvSpPr>
        <p:spPr>
          <a:xfrm>
            <a:off x="8767293" y="6166906"/>
            <a:ext cx="3610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Product: Adapter </a:t>
            </a:r>
            <a:r>
              <a:rPr lang="en-US" sz="1350" dirty="0" smtClean="0"/>
              <a:t>Trimmed, </a:t>
            </a:r>
            <a:r>
              <a:rPr lang="en-US" sz="1350" dirty="0"/>
              <a:t>Single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6419855"/>
            <a:ext cx="36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dstreett</a:t>
            </a:r>
            <a:r>
              <a:rPr lang="en-US" dirty="0" smtClean="0"/>
              <a:t>/FLASH2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Trimming - Sickle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01" y="1690688"/>
            <a:ext cx="9923099" cy="4068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1725" y="6122504"/>
            <a:ext cx="8221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Remove </a:t>
            </a:r>
            <a:r>
              <a:rPr lang="en-US" sz="2400" smtClean="0"/>
              <a:t>“poor” quality sequence from both the 5’ and 3’ ends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718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QA/QC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Beyond generating </a:t>
            </a:r>
            <a:r>
              <a:rPr lang="en-US" dirty="0" smtClean="0"/>
              <a:t>‘better’ </a:t>
            </a:r>
            <a:r>
              <a:rPr lang="en-US" dirty="0"/>
              <a:t>data for downstream analysis, cleaning statistics also give you an idea as to the quality of the sample, library generation, and sequencing </a:t>
            </a:r>
            <a:r>
              <a:rPr lang="en-US" dirty="0" smtClean="0"/>
              <a:t>quality used </a:t>
            </a:r>
            <a:r>
              <a:rPr lang="en-US" dirty="0"/>
              <a:t>to generate the data. </a:t>
            </a:r>
            <a:endParaRPr lang="en-US" dirty="0" smtClean="0"/>
          </a:p>
          <a:p>
            <a:r>
              <a:rPr lang="en-US" dirty="0" smtClean="0"/>
              <a:t>This can </a:t>
            </a:r>
            <a:r>
              <a:rPr lang="en-US" dirty="0"/>
              <a:t>help inform you of what you might do in the future. </a:t>
            </a:r>
          </a:p>
          <a:p>
            <a:r>
              <a:rPr lang="en-US" dirty="0" smtClean="0"/>
              <a:t>I’ve found it best </a:t>
            </a:r>
            <a:r>
              <a:rPr lang="en-US" dirty="0"/>
              <a:t>to perform </a:t>
            </a:r>
            <a:r>
              <a:rPr lang="en-US" dirty="0" smtClean="0"/>
              <a:t>QA/QC </a:t>
            </a:r>
            <a:r>
              <a:rPr lang="en-US" dirty="0"/>
              <a:t>on both the run as a whole (poor samples can affect other samples) and on the samples </a:t>
            </a:r>
            <a:r>
              <a:rPr lang="en-US" dirty="0" smtClean="0"/>
              <a:t>themselves as they compare to other samples 	</a:t>
            </a:r>
            <a:r>
              <a:rPr lang="en-US" dirty="0" smtClean="0">
                <a:solidFill>
                  <a:srgbClr val="FF0000"/>
                </a:solidFill>
              </a:rPr>
              <a:t>	(REMEMBER, BE CONSISTANT)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Reports </a:t>
            </a:r>
            <a:r>
              <a:rPr lang="en-US" dirty="0"/>
              <a:t>such as </a:t>
            </a:r>
            <a:r>
              <a:rPr lang="en-US" dirty="0" err="1"/>
              <a:t>Basespace</a:t>
            </a:r>
            <a:r>
              <a:rPr lang="en-US" dirty="0"/>
              <a:t> for </a:t>
            </a:r>
            <a:r>
              <a:rPr lang="en-US" dirty="0" err="1"/>
              <a:t>Illumina</a:t>
            </a:r>
            <a:r>
              <a:rPr lang="en-US" dirty="0"/>
              <a:t>, are great ways to evaluate the runs as a whole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PCA/MDS plots of the preprocessing summary are a great way to look for technical bias across your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833191" cy="3491258"/>
          </a:xfrm>
        </p:spPr>
        <p:txBody>
          <a:bodyPr/>
          <a:lstStyle/>
          <a:p>
            <a:r>
              <a:rPr lang="en-US" dirty="0" smtClean="0"/>
              <a:t>Comparing</a:t>
            </a:r>
            <a:br>
              <a:rPr lang="en-US" dirty="0" smtClean="0"/>
            </a:br>
            <a:r>
              <a:rPr lang="en-US" dirty="0" smtClean="0"/>
              <a:t>Mapping </a:t>
            </a:r>
            <a:br>
              <a:rPr lang="en-US" dirty="0" smtClean="0"/>
            </a:br>
            <a:r>
              <a:rPr lang="en-US" dirty="0" smtClean="0"/>
              <a:t>Raw vs Preprocessed</a:t>
            </a:r>
            <a:br>
              <a:rPr lang="en-US" dirty="0" smtClean="0"/>
            </a:br>
            <a:r>
              <a:rPr lang="en-US" dirty="0" smtClean="0"/>
              <a:t>with star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84" y="219697"/>
            <a:ext cx="6456121" cy="64561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6384"/>
            <a:ext cx="19304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422347"/>
            <a:ext cx="19177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8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Preprocess reads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found that aggressively </a:t>
            </a:r>
            <a:r>
              <a:rPr lang="en-US" dirty="0" smtClean="0"/>
              <a:t>“cleaning</a:t>
            </a:r>
            <a:r>
              <a:rPr lang="en-US" dirty="0"/>
              <a:t>” and processing reads </a:t>
            </a:r>
            <a:r>
              <a:rPr lang="en-US" dirty="0" smtClean="0"/>
              <a:t>can make </a:t>
            </a:r>
            <a:r>
              <a:rPr lang="en-US" dirty="0"/>
              <a:t>a large difference </a:t>
            </a:r>
            <a:r>
              <a:rPr lang="en-US" dirty="0" smtClean="0"/>
              <a:t>to the </a:t>
            </a:r>
            <a:r>
              <a:rPr lang="en-US" b="1" dirty="0"/>
              <a:t>speed</a:t>
            </a:r>
            <a:r>
              <a:rPr lang="en-US" dirty="0"/>
              <a:t> and </a:t>
            </a:r>
            <a:r>
              <a:rPr lang="en-US" b="1" dirty="0"/>
              <a:t>quality</a:t>
            </a:r>
            <a:r>
              <a:rPr lang="en-US" dirty="0"/>
              <a:t> of assembly and mapping results. Cleaning your reads means, removing reads/bases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that </a:t>
            </a:r>
            <a:r>
              <a:rPr lang="en-US" dirty="0"/>
              <a:t>are: </a:t>
            </a:r>
          </a:p>
          <a:p>
            <a:pPr lvl="1"/>
            <a:r>
              <a:rPr lang="en-US" dirty="0"/>
              <a:t>other unwanted sequence (</a:t>
            </a:r>
            <a:r>
              <a:rPr lang="en-US" dirty="0" err="1"/>
              <a:t>polyA</a:t>
            </a:r>
            <a:r>
              <a:rPr lang="en-US" dirty="0"/>
              <a:t> tails in RNA-</a:t>
            </a:r>
            <a:r>
              <a:rPr lang="en-US" dirty="0" err="1"/>
              <a:t>seq</a:t>
            </a:r>
            <a:r>
              <a:rPr lang="en-US" dirty="0"/>
              <a:t> data)</a:t>
            </a:r>
          </a:p>
          <a:p>
            <a:pPr lvl="1"/>
            <a:r>
              <a:rPr lang="en-US" dirty="0" smtClean="0"/>
              <a:t>artificially </a:t>
            </a:r>
            <a:r>
              <a:rPr lang="en-US" dirty="0"/>
              <a:t>added onto sequence of primary interest (vectors, adapters, primers) </a:t>
            </a:r>
          </a:p>
          <a:p>
            <a:pPr lvl="1"/>
            <a:r>
              <a:rPr lang="en-US" dirty="0" smtClean="0"/>
              <a:t>join </a:t>
            </a:r>
            <a:r>
              <a:rPr lang="en-US" dirty="0"/>
              <a:t>short overlapping paired-end </a:t>
            </a:r>
            <a:r>
              <a:rPr lang="en-US" dirty="0" smtClean="0"/>
              <a:t>reads</a:t>
            </a:r>
          </a:p>
          <a:p>
            <a:pPr lvl="1"/>
            <a:r>
              <a:rPr lang="en-US" dirty="0"/>
              <a:t>low quality bases</a:t>
            </a:r>
          </a:p>
          <a:p>
            <a:pPr lvl="1"/>
            <a:r>
              <a:rPr lang="en-US" dirty="0" smtClean="0"/>
              <a:t>originate </a:t>
            </a:r>
            <a:r>
              <a:rPr lang="en-US" dirty="0"/>
              <a:t>from PCR </a:t>
            </a:r>
            <a:r>
              <a:rPr lang="en-US" dirty="0" smtClean="0"/>
              <a:t>duplication</a:t>
            </a:r>
          </a:p>
          <a:p>
            <a:pPr lvl="1"/>
            <a:r>
              <a:rPr lang="en-US" dirty="0"/>
              <a:t>not of primary interest (contamination) </a:t>
            </a:r>
            <a:endParaRPr lang="en-US" dirty="0" smtClean="0"/>
          </a:p>
          <a:p>
            <a:r>
              <a:rPr lang="en-US" dirty="0" smtClean="0"/>
              <a:t>Preprocessing also produces a number of statistics that are technical in nature that should be used to evaluate “experimental </a:t>
            </a:r>
            <a:r>
              <a:rPr lang="en-US" dirty="0" err="1" smtClean="0"/>
              <a:t>consistancy</a:t>
            </a:r>
            <a:r>
              <a:rPr lang="en-US" dirty="0" smtClean="0"/>
              <a:t>”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Preprocessing strategies, many over time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5424" y="1719071"/>
            <a:ext cx="10112188" cy="49651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Identity and remove contaminant and vector reads </a:t>
            </a:r>
          </a:p>
          <a:p>
            <a:pPr lvl="1"/>
            <a:r>
              <a:rPr lang="en-US" dirty="0"/>
              <a:t>Reads which appear to fully come from extraneous sequence should be removed. </a:t>
            </a:r>
          </a:p>
          <a:p>
            <a:r>
              <a:rPr lang="en-US" dirty="0" smtClean="0"/>
              <a:t>Quality </a:t>
            </a:r>
            <a:r>
              <a:rPr lang="en-US" dirty="0"/>
              <a:t>trim/cut </a:t>
            </a:r>
          </a:p>
          <a:p>
            <a:pPr lvl="1"/>
            <a:r>
              <a:rPr lang="en-US" dirty="0" smtClean="0"/>
              <a:t>“end” trim a read until the average quality &gt; Q (Lucy) </a:t>
            </a:r>
          </a:p>
          <a:p>
            <a:pPr lvl="1"/>
            <a:r>
              <a:rPr lang="en-US" dirty="0" smtClean="0"/>
              <a:t>remove any read with average quality &lt; Q </a:t>
            </a:r>
          </a:p>
          <a:p>
            <a:r>
              <a:rPr lang="en-US" dirty="0" smtClean="0"/>
              <a:t>eliminate singletons/duplicates</a:t>
            </a:r>
            <a:endParaRPr lang="en-US" dirty="0"/>
          </a:p>
          <a:p>
            <a:pPr lvl="1"/>
            <a:r>
              <a:rPr lang="en-US" dirty="0"/>
              <a:t>If you have excess depth of coverage, and particularly if you have at least x-fold coverage where x is the read length, then eliminating singletons is a nice way of dramatically reducing the number of error-prone reads. </a:t>
            </a:r>
            <a:endParaRPr lang="en-US" dirty="0" smtClean="0"/>
          </a:p>
          <a:p>
            <a:pPr lvl="1"/>
            <a:r>
              <a:rPr lang="en-US" dirty="0" smtClean="0"/>
              <a:t>Read which appear the same (particularly paired-end) are often more likely PCR duplicates and therefor redundant reads.</a:t>
            </a:r>
            <a:endParaRPr lang="en-US" dirty="0"/>
          </a:p>
          <a:p>
            <a:r>
              <a:rPr lang="en-US" dirty="0"/>
              <a:t>eliminate all reads (pairs) containing an </a:t>
            </a:r>
            <a:r>
              <a:rPr lang="en-US" dirty="0" smtClean="0"/>
              <a:t>“N” character</a:t>
            </a:r>
            <a:endParaRPr lang="en-US" dirty="0"/>
          </a:p>
          <a:p>
            <a:pPr lvl="1"/>
            <a:r>
              <a:rPr lang="en-US" dirty="0"/>
              <a:t>If you can afford the loss of coverage, you might throw away all reads containing Ns. </a:t>
            </a:r>
          </a:p>
          <a:p>
            <a:r>
              <a:rPr lang="en-US" dirty="0"/>
              <a:t>Identity and trim off adapter and barcodes if present </a:t>
            </a:r>
          </a:p>
          <a:p>
            <a:pPr lvl="1"/>
            <a:r>
              <a:rPr lang="en-US" dirty="0"/>
              <a:t>Believe it or not, the software provided by </a:t>
            </a:r>
            <a:r>
              <a:rPr lang="en-US" dirty="0" smtClean="0"/>
              <a:t>Illumina</a:t>
            </a:r>
            <a:r>
              <a:rPr lang="en-US" dirty="0"/>
              <a:t>, either does not look for, or does a mediocre job of, identifying </a:t>
            </a:r>
            <a:r>
              <a:rPr lang="en-US" dirty="0" smtClean="0"/>
              <a:t>adapters and removing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Ribosomal 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Ribosomal RNA makes up 90% or more of a typical total RNA sample.</a:t>
            </a:r>
          </a:p>
          <a:p>
            <a:r>
              <a:rPr lang="en-US" dirty="0" smtClean="0"/>
              <a:t>Library prep methods reduce the </a:t>
            </a:r>
            <a:r>
              <a:rPr lang="en-US" dirty="0" err="1" smtClean="0"/>
              <a:t>rRNA</a:t>
            </a:r>
            <a:r>
              <a:rPr lang="en-US" dirty="0" smtClean="0"/>
              <a:t> representatio</a:t>
            </a:r>
            <a:r>
              <a:rPr lang="en-US" dirty="0" smtClean="0"/>
              <a:t>n in a sample</a:t>
            </a:r>
          </a:p>
          <a:p>
            <a:pPr lvl="1"/>
            <a:r>
              <a:rPr lang="en-US" dirty="0" err="1" smtClean="0"/>
              <a:t>oligoDt</a:t>
            </a:r>
            <a:r>
              <a:rPr lang="en-US" dirty="0" smtClean="0"/>
              <a:t> only binds to </a:t>
            </a:r>
            <a:r>
              <a:rPr lang="en-US" dirty="0" err="1" smtClean="0"/>
              <a:t>polyA</a:t>
            </a:r>
            <a:r>
              <a:rPr lang="en-US" dirty="0" smtClean="0"/>
              <a:t> tails to enrich a sample for mRNA</a:t>
            </a:r>
          </a:p>
          <a:p>
            <a:pPr lvl="1"/>
            <a:r>
              <a:rPr lang="en-US" dirty="0" err="1" smtClean="0"/>
              <a:t>Ribo</a:t>
            </a:r>
            <a:r>
              <a:rPr lang="en-US" dirty="0" smtClean="0"/>
              <a:t>-depletion binds </a:t>
            </a:r>
            <a:r>
              <a:rPr lang="en-US" dirty="0" err="1" smtClean="0"/>
              <a:t>rRNA</a:t>
            </a:r>
            <a:r>
              <a:rPr lang="en-US" dirty="0" smtClean="0"/>
              <a:t> sequences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Neither technique is 100% efficient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Can screen (map reads to </a:t>
            </a:r>
            <a:r>
              <a:rPr lang="en-US" dirty="0" err="1" smtClean="0"/>
              <a:t>rRNA</a:t>
            </a:r>
            <a:r>
              <a:rPr lang="en-US" dirty="0" smtClean="0"/>
              <a:t> sequences) to determine </a:t>
            </a:r>
            <a:r>
              <a:rPr lang="en-US" dirty="0" err="1" smtClean="0"/>
              <a:t>rRNA</a:t>
            </a:r>
            <a:r>
              <a:rPr lang="en-US" dirty="0" smtClean="0"/>
              <a:t> efficiency and potentially remove those reads.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5764" y="3124201"/>
            <a:ext cx="947144" cy="568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571" y="6005224"/>
            <a:ext cx="379141" cy="379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06739" y="1214950"/>
            <a:ext cx="638735" cy="383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60107" y="2146086"/>
            <a:ext cx="1220982" cy="732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03612" y="3433250"/>
            <a:ext cx="1216586" cy="729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09308" y="2324100"/>
            <a:ext cx="1037671" cy="6226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78931" y="1070183"/>
            <a:ext cx="1278950" cy="767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18406" y="2120651"/>
            <a:ext cx="977818" cy="5866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27749" y="2943786"/>
            <a:ext cx="638735" cy="3832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6575" y="1760678"/>
            <a:ext cx="638735" cy="3832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122" y="2889231"/>
            <a:ext cx="1313642" cy="735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116" y="1657373"/>
            <a:ext cx="643505" cy="3603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230" y="2763604"/>
            <a:ext cx="643505" cy="3603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259" y="1046207"/>
            <a:ext cx="643505" cy="3603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090" y="1406570"/>
            <a:ext cx="1130880" cy="6332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806" y="1116777"/>
            <a:ext cx="928918" cy="520194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7457925" y="3335982"/>
            <a:ext cx="1233860" cy="365898"/>
            <a:chOff x="8358228" y="529755"/>
            <a:chExt cx="851863" cy="3603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97869" y="2196455"/>
            <a:ext cx="532243" cy="359476"/>
            <a:chOff x="8349267" y="1152197"/>
            <a:chExt cx="869792" cy="38324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86866" y="1912908"/>
            <a:ext cx="1207405" cy="382621"/>
            <a:chOff x="8358228" y="529755"/>
            <a:chExt cx="851863" cy="360363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57925" y="2998234"/>
            <a:ext cx="532243" cy="359476"/>
            <a:chOff x="8349267" y="1152197"/>
            <a:chExt cx="869792" cy="38324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493514" y="1285676"/>
            <a:ext cx="536598" cy="446700"/>
            <a:chOff x="8349267" y="1152197"/>
            <a:chExt cx="869792" cy="38324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469601" y="2593634"/>
            <a:ext cx="290321" cy="479460"/>
            <a:chOff x="8358228" y="529755"/>
            <a:chExt cx="851863" cy="36036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15490" y="3119114"/>
            <a:ext cx="483203" cy="411287"/>
            <a:chOff x="8349267" y="1152197"/>
            <a:chExt cx="869792" cy="383241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96000" y="3532434"/>
            <a:ext cx="1089871" cy="410603"/>
            <a:chOff x="8349267" y="1152197"/>
            <a:chExt cx="869792" cy="38324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51955" y="2646366"/>
            <a:ext cx="1165111" cy="314619"/>
            <a:chOff x="8349267" y="1152197"/>
            <a:chExt cx="869792" cy="383241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392513" y="2143296"/>
            <a:ext cx="787807" cy="307354"/>
            <a:chOff x="8358228" y="529755"/>
            <a:chExt cx="851863" cy="360363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728756" y="1636219"/>
            <a:ext cx="469047" cy="480341"/>
            <a:chOff x="8349267" y="1152197"/>
            <a:chExt cx="869792" cy="383241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382872" y="1007507"/>
            <a:ext cx="835446" cy="403913"/>
            <a:chOff x="8349267" y="1152197"/>
            <a:chExt cx="869792" cy="38324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99" name="Rectangle 98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122" y="4275750"/>
            <a:ext cx="3212335" cy="1969067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10662463" y="3434555"/>
            <a:ext cx="1233860" cy="365898"/>
            <a:chOff x="8358228" y="529755"/>
            <a:chExt cx="851863" cy="360363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104" name="Rectangle 103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702407" y="2295028"/>
            <a:ext cx="532243" cy="359476"/>
            <a:chOff x="8349267" y="1152197"/>
            <a:chExt cx="869792" cy="383241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108" name="Rectangle 107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0691404" y="2011481"/>
            <a:ext cx="1207405" cy="382621"/>
            <a:chOff x="8358228" y="529755"/>
            <a:chExt cx="851863" cy="360363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112" name="Rectangle 111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662463" y="3096807"/>
            <a:ext cx="532243" cy="359476"/>
            <a:chOff x="8349267" y="1152197"/>
            <a:chExt cx="869792" cy="383241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116" name="Rectangle 115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0698052" y="1384249"/>
            <a:ext cx="536598" cy="446700"/>
            <a:chOff x="8349267" y="1152197"/>
            <a:chExt cx="869792" cy="383241"/>
          </a:xfrm>
        </p:grpSpPr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120" name="Rectangle 119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0674139" y="2692207"/>
            <a:ext cx="290321" cy="479460"/>
            <a:chOff x="8358228" y="529755"/>
            <a:chExt cx="851863" cy="360363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124" name="Rectangle 123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920028" y="3217687"/>
            <a:ext cx="483203" cy="411287"/>
            <a:chOff x="8349267" y="1152197"/>
            <a:chExt cx="869792" cy="383241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128" name="Rectangle 127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9300538" y="3631007"/>
            <a:ext cx="1089871" cy="410603"/>
            <a:chOff x="8349267" y="1152197"/>
            <a:chExt cx="869792" cy="38324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132" name="Rectangle 131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256493" y="2744939"/>
            <a:ext cx="1165111" cy="314619"/>
            <a:chOff x="8349267" y="1152197"/>
            <a:chExt cx="869792" cy="383241"/>
          </a:xfrm>
        </p:grpSpPr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136" name="Rectangle 135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597051" y="2241869"/>
            <a:ext cx="787807" cy="307354"/>
            <a:chOff x="8358228" y="529755"/>
            <a:chExt cx="851863" cy="360363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140" name="Rectangle 139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933294" y="1734792"/>
            <a:ext cx="469047" cy="480341"/>
            <a:chOff x="8349267" y="1152197"/>
            <a:chExt cx="869792" cy="383241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144" name="Rectangle 143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587410" y="1106080"/>
            <a:ext cx="835446" cy="403913"/>
            <a:chOff x="8349267" y="1152197"/>
            <a:chExt cx="869792" cy="383241"/>
          </a:xfrm>
        </p:grpSpPr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148" name="Rectangle 147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0767131" y="3812151"/>
            <a:ext cx="1233860" cy="365898"/>
            <a:chOff x="8358228" y="529755"/>
            <a:chExt cx="851863" cy="360363"/>
          </a:xfrm>
        </p:grpSpPr>
        <p:pic>
          <p:nvPicPr>
            <p:cNvPr id="295" name="Picture 2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296" name="Rectangle 295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10807075" y="2672624"/>
            <a:ext cx="532243" cy="359476"/>
            <a:chOff x="8349267" y="1152197"/>
            <a:chExt cx="869792" cy="383241"/>
          </a:xfrm>
        </p:grpSpPr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00" name="Rectangle 299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0796072" y="2389077"/>
            <a:ext cx="1207405" cy="382621"/>
            <a:chOff x="8358228" y="529755"/>
            <a:chExt cx="851863" cy="360363"/>
          </a:xfrm>
        </p:grpSpPr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304" name="Rectangle 303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10767131" y="3474403"/>
            <a:ext cx="532243" cy="359476"/>
            <a:chOff x="8349267" y="1152197"/>
            <a:chExt cx="869792" cy="383241"/>
          </a:xfrm>
        </p:grpSpPr>
        <p:pic>
          <p:nvPicPr>
            <p:cNvPr id="307" name="Picture 3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08" name="Rectangle 307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10802720" y="1761845"/>
            <a:ext cx="536598" cy="446700"/>
            <a:chOff x="8349267" y="1152197"/>
            <a:chExt cx="869792" cy="383241"/>
          </a:xfrm>
        </p:grpSpPr>
        <p:pic>
          <p:nvPicPr>
            <p:cNvPr id="311" name="Picture 3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12" name="Rectangle 311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0778807" y="3069803"/>
            <a:ext cx="290321" cy="479460"/>
            <a:chOff x="8358228" y="529755"/>
            <a:chExt cx="851863" cy="360363"/>
          </a:xfrm>
        </p:grpSpPr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316" name="Rectangle 315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10024696" y="3595283"/>
            <a:ext cx="483203" cy="411287"/>
            <a:chOff x="8349267" y="1152197"/>
            <a:chExt cx="869792" cy="383241"/>
          </a:xfrm>
        </p:grpSpPr>
        <p:pic>
          <p:nvPicPr>
            <p:cNvPr id="319" name="Picture 3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20" name="Rectangle 319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9405206" y="4008603"/>
            <a:ext cx="1089871" cy="410603"/>
            <a:chOff x="8349267" y="1152197"/>
            <a:chExt cx="869792" cy="383241"/>
          </a:xfrm>
        </p:grpSpPr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24" name="Rectangle 323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9361161" y="3122535"/>
            <a:ext cx="1165111" cy="314619"/>
            <a:chOff x="8349267" y="1152197"/>
            <a:chExt cx="869792" cy="383241"/>
          </a:xfrm>
        </p:grpSpPr>
        <p:pic>
          <p:nvPicPr>
            <p:cNvPr id="327" name="Picture 3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28" name="Rectangle 327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9701719" y="2619465"/>
            <a:ext cx="787807" cy="307354"/>
            <a:chOff x="8358228" y="529755"/>
            <a:chExt cx="851863" cy="360363"/>
          </a:xfrm>
        </p:grpSpPr>
        <p:pic>
          <p:nvPicPr>
            <p:cNvPr id="331" name="Picture 3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332" name="Rectangle 331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0037962" y="2112388"/>
            <a:ext cx="469047" cy="480341"/>
            <a:chOff x="8349267" y="1152197"/>
            <a:chExt cx="869792" cy="383241"/>
          </a:xfrm>
        </p:grpSpPr>
        <p:pic>
          <p:nvPicPr>
            <p:cNvPr id="335" name="Picture 3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36" name="Rectangle 335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9692078" y="1483676"/>
            <a:ext cx="835446" cy="403913"/>
            <a:chOff x="8349267" y="1152197"/>
            <a:chExt cx="869792" cy="383241"/>
          </a:xfrm>
        </p:grpSpPr>
        <p:pic>
          <p:nvPicPr>
            <p:cNvPr id="339" name="Picture 3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40" name="Rectangle 339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10854058" y="3147281"/>
            <a:ext cx="1233860" cy="365898"/>
            <a:chOff x="8358228" y="529755"/>
            <a:chExt cx="851863" cy="360363"/>
          </a:xfrm>
        </p:grpSpPr>
        <p:pic>
          <p:nvPicPr>
            <p:cNvPr id="343" name="Picture 3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344" name="Rectangle 343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10894002" y="2007754"/>
            <a:ext cx="532243" cy="359476"/>
            <a:chOff x="8349267" y="1152197"/>
            <a:chExt cx="869792" cy="383241"/>
          </a:xfrm>
        </p:grpSpPr>
        <p:pic>
          <p:nvPicPr>
            <p:cNvPr id="347" name="Picture 3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48" name="Rectangle 347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0882999" y="1724207"/>
            <a:ext cx="1207405" cy="382621"/>
            <a:chOff x="8358228" y="529755"/>
            <a:chExt cx="851863" cy="360363"/>
          </a:xfrm>
        </p:grpSpPr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352" name="Rectangle 351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10854058" y="2809533"/>
            <a:ext cx="532243" cy="359476"/>
            <a:chOff x="8349267" y="1152197"/>
            <a:chExt cx="869792" cy="383241"/>
          </a:xfrm>
        </p:grpSpPr>
        <p:pic>
          <p:nvPicPr>
            <p:cNvPr id="355" name="Picture 3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56" name="Rectangle 355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10889647" y="1096975"/>
            <a:ext cx="536598" cy="446700"/>
            <a:chOff x="8349267" y="1152197"/>
            <a:chExt cx="869792" cy="383241"/>
          </a:xfrm>
        </p:grpSpPr>
        <p:pic>
          <p:nvPicPr>
            <p:cNvPr id="359" name="Picture 3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60" name="Rectangle 359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10865734" y="2404933"/>
            <a:ext cx="290321" cy="479460"/>
            <a:chOff x="8358228" y="529755"/>
            <a:chExt cx="851863" cy="360363"/>
          </a:xfrm>
        </p:grpSpPr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364" name="Rectangle 363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10111623" y="2930413"/>
            <a:ext cx="483203" cy="411287"/>
            <a:chOff x="8349267" y="1152197"/>
            <a:chExt cx="869792" cy="383241"/>
          </a:xfrm>
        </p:grpSpPr>
        <p:pic>
          <p:nvPicPr>
            <p:cNvPr id="367" name="Picture 3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68" name="Rectangle 367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9492133" y="3343733"/>
            <a:ext cx="1089871" cy="410603"/>
            <a:chOff x="8349267" y="1152197"/>
            <a:chExt cx="869792" cy="383241"/>
          </a:xfrm>
        </p:grpSpPr>
        <p:pic>
          <p:nvPicPr>
            <p:cNvPr id="371" name="Picture 3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72" name="Rectangle 371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9448088" y="2457665"/>
            <a:ext cx="1165111" cy="314619"/>
            <a:chOff x="8349267" y="1152197"/>
            <a:chExt cx="869792" cy="383241"/>
          </a:xfrm>
        </p:grpSpPr>
        <p:pic>
          <p:nvPicPr>
            <p:cNvPr id="375" name="Picture 3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76" name="Rectangle 375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11042460" y="785622"/>
            <a:ext cx="787807" cy="307354"/>
            <a:chOff x="8358228" y="529755"/>
            <a:chExt cx="851863" cy="360363"/>
          </a:xfrm>
        </p:grpSpPr>
        <p:pic>
          <p:nvPicPr>
            <p:cNvPr id="379" name="Picture 3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11945">
              <a:off x="8472997" y="529755"/>
              <a:ext cx="643505" cy="360363"/>
            </a:xfrm>
            <a:prstGeom prst="rect">
              <a:avLst/>
            </a:prstGeom>
          </p:spPr>
        </p:pic>
        <p:sp>
          <p:nvSpPr>
            <p:cNvPr id="380" name="Rectangle 379"/>
            <p:cNvSpPr/>
            <p:nvPr/>
          </p:nvSpPr>
          <p:spPr>
            <a:xfrm>
              <a:off x="8358228" y="575174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9102515" y="599512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10124889" y="1447518"/>
            <a:ext cx="469047" cy="480341"/>
            <a:chOff x="8349267" y="1152197"/>
            <a:chExt cx="869792" cy="383241"/>
          </a:xfrm>
        </p:grpSpPr>
        <p:pic>
          <p:nvPicPr>
            <p:cNvPr id="383" name="Picture 3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84" name="Rectangle 383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9779005" y="818806"/>
            <a:ext cx="835446" cy="403913"/>
            <a:chOff x="8349267" y="1152197"/>
            <a:chExt cx="869792" cy="383241"/>
          </a:xfrm>
        </p:grpSpPr>
        <p:pic>
          <p:nvPicPr>
            <p:cNvPr id="387" name="Picture 38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1728" flipH="1">
              <a:off x="8472997" y="1152197"/>
              <a:ext cx="638735" cy="383241"/>
            </a:xfrm>
            <a:prstGeom prst="rect">
              <a:avLst/>
            </a:prstGeom>
          </p:spPr>
        </p:pic>
        <p:sp>
          <p:nvSpPr>
            <p:cNvPr id="388" name="Rectangle 387"/>
            <p:cNvSpPr/>
            <p:nvPr/>
          </p:nvSpPr>
          <p:spPr>
            <a:xfrm>
              <a:off x="9111483" y="1182216"/>
              <a:ext cx="107576" cy="2452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8349267" y="1193736"/>
              <a:ext cx="107576" cy="2452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0" name="TextBox 389"/>
          <p:cNvSpPr txBox="1"/>
          <p:nvPr/>
        </p:nvSpPr>
        <p:spPr>
          <a:xfrm>
            <a:off x="1414836" y="579113"/>
            <a:ext cx="431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DNA/RNA, could contain ‘contamination’</a:t>
            </a:r>
            <a:endParaRPr lang="en-US" dirty="0"/>
          </a:p>
        </p:txBody>
      </p:sp>
      <p:sp>
        <p:nvSpPr>
          <p:cNvPr id="391" name="TextBox 390"/>
          <p:cNvSpPr txBox="1"/>
          <p:nvPr/>
        </p:nvSpPr>
        <p:spPr>
          <a:xfrm>
            <a:off x="6127718" y="323492"/>
            <a:ext cx="280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Library prep, </a:t>
            </a:r>
            <a:r>
              <a:rPr lang="en-US" dirty="0" smtClean="0"/>
              <a:t>fragmentation, adapter addition</a:t>
            </a:r>
            <a:endParaRPr lang="en-US" dirty="0"/>
          </a:p>
        </p:txBody>
      </p:sp>
      <p:sp>
        <p:nvSpPr>
          <p:cNvPr id="393" name="TextBox 392"/>
          <p:cNvSpPr txBox="1"/>
          <p:nvPr/>
        </p:nvSpPr>
        <p:spPr>
          <a:xfrm>
            <a:off x="9582982" y="320656"/>
            <a:ext cx="235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PCR enrichment</a:t>
            </a:r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1222465" y="6357365"/>
            <a:ext cx="337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Library, </a:t>
            </a:r>
            <a:r>
              <a:rPr lang="en-US" smtClean="0"/>
              <a:t>size distribution</a:t>
            </a:r>
            <a:endParaRPr lang="en-US"/>
          </a:p>
        </p:txBody>
      </p:sp>
      <p:grpSp>
        <p:nvGrpSpPr>
          <p:cNvPr id="677" name="Group 676"/>
          <p:cNvGrpSpPr/>
          <p:nvPr/>
        </p:nvGrpSpPr>
        <p:grpSpPr>
          <a:xfrm>
            <a:off x="4939221" y="4520230"/>
            <a:ext cx="2125541" cy="1447415"/>
            <a:chOff x="5060167" y="4619380"/>
            <a:chExt cx="2125541" cy="3650038"/>
          </a:xfrm>
        </p:grpSpPr>
        <p:grpSp>
          <p:nvGrpSpPr>
            <p:cNvPr id="540" name="Group 539"/>
            <p:cNvGrpSpPr>
              <a:grpSpLocks noChangeAspect="1"/>
            </p:cNvGrpSpPr>
            <p:nvPr/>
          </p:nvGrpSpPr>
          <p:grpSpPr>
            <a:xfrm>
              <a:off x="6361469" y="7268313"/>
              <a:ext cx="616930" cy="182949"/>
              <a:chOff x="8358228" y="529755"/>
              <a:chExt cx="851863" cy="360363"/>
            </a:xfrm>
          </p:grpSpPr>
          <p:pic>
            <p:nvPicPr>
              <p:cNvPr id="541" name="Picture 54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11945">
                <a:off x="8472997" y="529755"/>
                <a:ext cx="643505" cy="360363"/>
              </a:xfrm>
              <a:prstGeom prst="rect">
                <a:avLst/>
              </a:prstGeom>
            </p:spPr>
          </p:pic>
          <p:sp>
            <p:nvSpPr>
              <p:cNvPr id="542" name="Rectangle 541"/>
              <p:cNvSpPr/>
              <p:nvPr/>
            </p:nvSpPr>
            <p:spPr>
              <a:xfrm>
                <a:off x="8358228" y="575174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9102515" y="599512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4" name="Group 543"/>
            <p:cNvGrpSpPr>
              <a:grpSpLocks noChangeAspect="1"/>
            </p:cNvGrpSpPr>
            <p:nvPr/>
          </p:nvGrpSpPr>
          <p:grpSpPr>
            <a:xfrm>
              <a:off x="6401413" y="6128785"/>
              <a:ext cx="266122" cy="179738"/>
              <a:chOff x="8349267" y="1152197"/>
              <a:chExt cx="869792" cy="383241"/>
            </a:xfrm>
          </p:grpSpPr>
          <p:pic>
            <p:nvPicPr>
              <p:cNvPr id="545" name="Picture 5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546" name="Rectangle 545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8" name="Group 547"/>
            <p:cNvGrpSpPr>
              <a:grpSpLocks noChangeAspect="1"/>
            </p:cNvGrpSpPr>
            <p:nvPr/>
          </p:nvGrpSpPr>
          <p:grpSpPr>
            <a:xfrm>
              <a:off x="6390410" y="5845238"/>
              <a:ext cx="603703" cy="191311"/>
              <a:chOff x="8358228" y="529755"/>
              <a:chExt cx="851863" cy="360363"/>
            </a:xfrm>
          </p:grpSpPr>
          <p:pic>
            <p:nvPicPr>
              <p:cNvPr id="549" name="Picture 54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11945">
                <a:off x="8472997" y="529755"/>
                <a:ext cx="643505" cy="360363"/>
              </a:xfrm>
              <a:prstGeom prst="rect">
                <a:avLst/>
              </a:prstGeom>
            </p:spPr>
          </p:pic>
          <p:sp>
            <p:nvSpPr>
              <p:cNvPr id="550" name="Rectangle 549"/>
              <p:cNvSpPr/>
              <p:nvPr/>
            </p:nvSpPr>
            <p:spPr>
              <a:xfrm>
                <a:off x="8358228" y="575174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9102515" y="599512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2" name="Group 551"/>
            <p:cNvGrpSpPr>
              <a:grpSpLocks noChangeAspect="1"/>
            </p:cNvGrpSpPr>
            <p:nvPr/>
          </p:nvGrpSpPr>
          <p:grpSpPr>
            <a:xfrm>
              <a:off x="6361469" y="6930564"/>
              <a:ext cx="266122" cy="179738"/>
              <a:chOff x="8349267" y="1152197"/>
              <a:chExt cx="869792" cy="383241"/>
            </a:xfrm>
          </p:grpSpPr>
          <p:pic>
            <p:nvPicPr>
              <p:cNvPr id="553" name="Picture 5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554" name="Rectangle 553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6" name="Group 555"/>
            <p:cNvGrpSpPr>
              <a:grpSpLocks noChangeAspect="1"/>
            </p:cNvGrpSpPr>
            <p:nvPr/>
          </p:nvGrpSpPr>
          <p:grpSpPr>
            <a:xfrm>
              <a:off x="6397059" y="5218006"/>
              <a:ext cx="268299" cy="223350"/>
              <a:chOff x="8349267" y="1152197"/>
              <a:chExt cx="869792" cy="383241"/>
            </a:xfrm>
          </p:grpSpPr>
          <p:pic>
            <p:nvPicPr>
              <p:cNvPr id="557" name="Picture 55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558" name="Rectangle 557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0" name="Group 559"/>
            <p:cNvGrpSpPr>
              <a:grpSpLocks noChangeAspect="1"/>
            </p:cNvGrpSpPr>
            <p:nvPr/>
          </p:nvGrpSpPr>
          <p:grpSpPr>
            <a:xfrm>
              <a:off x="6373145" y="6525964"/>
              <a:ext cx="145161" cy="239730"/>
              <a:chOff x="8358228" y="529755"/>
              <a:chExt cx="851863" cy="360363"/>
            </a:xfrm>
          </p:grpSpPr>
          <p:pic>
            <p:nvPicPr>
              <p:cNvPr id="561" name="Picture 56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11945">
                <a:off x="8472997" y="529755"/>
                <a:ext cx="643505" cy="360363"/>
              </a:xfrm>
              <a:prstGeom prst="rect">
                <a:avLst/>
              </a:prstGeom>
            </p:spPr>
          </p:pic>
          <p:sp>
            <p:nvSpPr>
              <p:cNvPr id="562" name="Rectangle 561"/>
              <p:cNvSpPr/>
              <p:nvPr/>
            </p:nvSpPr>
            <p:spPr>
              <a:xfrm>
                <a:off x="8358228" y="575174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9102515" y="599512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/>
            <p:cNvGrpSpPr>
              <a:grpSpLocks noChangeAspect="1"/>
            </p:cNvGrpSpPr>
            <p:nvPr/>
          </p:nvGrpSpPr>
          <p:grpSpPr>
            <a:xfrm>
              <a:off x="5619034" y="7051444"/>
              <a:ext cx="241602" cy="205644"/>
              <a:chOff x="8349267" y="1152197"/>
              <a:chExt cx="869792" cy="383241"/>
            </a:xfrm>
          </p:grpSpPr>
          <p:pic>
            <p:nvPicPr>
              <p:cNvPr id="565" name="Picture 5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566" name="Rectangle 565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>
              <a:grpSpLocks noChangeAspect="1"/>
            </p:cNvGrpSpPr>
            <p:nvPr/>
          </p:nvGrpSpPr>
          <p:grpSpPr>
            <a:xfrm>
              <a:off x="5296057" y="6075627"/>
              <a:ext cx="393904" cy="153677"/>
              <a:chOff x="8358228" y="529755"/>
              <a:chExt cx="851863" cy="360363"/>
            </a:xfrm>
          </p:grpSpPr>
          <p:pic>
            <p:nvPicPr>
              <p:cNvPr id="569" name="Picture 56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11945">
                <a:off x="8472997" y="529755"/>
                <a:ext cx="643505" cy="360363"/>
              </a:xfrm>
              <a:prstGeom prst="rect">
                <a:avLst/>
              </a:prstGeom>
            </p:spPr>
          </p:pic>
          <p:sp>
            <p:nvSpPr>
              <p:cNvPr id="570" name="Rectangle 569"/>
              <p:cNvSpPr/>
              <p:nvPr/>
            </p:nvSpPr>
            <p:spPr>
              <a:xfrm>
                <a:off x="8358228" y="575174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9102515" y="599512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/>
            <p:cNvGrpSpPr>
              <a:grpSpLocks noChangeAspect="1"/>
            </p:cNvGrpSpPr>
            <p:nvPr/>
          </p:nvGrpSpPr>
          <p:grpSpPr>
            <a:xfrm>
              <a:off x="5632300" y="5568549"/>
              <a:ext cx="234524" cy="240171"/>
              <a:chOff x="8349267" y="1152197"/>
              <a:chExt cx="869792" cy="383241"/>
            </a:xfrm>
          </p:grpSpPr>
          <p:pic>
            <p:nvPicPr>
              <p:cNvPr id="573" name="Picture 5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574" name="Rectangle 573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/>
            <p:cNvGrpSpPr>
              <a:grpSpLocks noChangeAspect="1"/>
            </p:cNvGrpSpPr>
            <p:nvPr/>
          </p:nvGrpSpPr>
          <p:grpSpPr>
            <a:xfrm>
              <a:off x="5286417" y="4939837"/>
              <a:ext cx="417723" cy="201957"/>
              <a:chOff x="8349267" y="1152197"/>
              <a:chExt cx="869792" cy="383241"/>
            </a:xfrm>
          </p:grpSpPr>
          <p:pic>
            <p:nvPicPr>
              <p:cNvPr id="577" name="Picture 5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578" name="Rectangle 577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/>
            <p:cNvGrpSpPr>
              <a:grpSpLocks noChangeAspect="1"/>
            </p:cNvGrpSpPr>
            <p:nvPr/>
          </p:nvGrpSpPr>
          <p:grpSpPr>
            <a:xfrm>
              <a:off x="6466137" y="7645909"/>
              <a:ext cx="616930" cy="182949"/>
              <a:chOff x="8358228" y="529755"/>
              <a:chExt cx="851863" cy="360363"/>
            </a:xfrm>
          </p:grpSpPr>
          <p:pic>
            <p:nvPicPr>
              <p:cNvPr id="581" name="Picture 58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11945">
                <a:off x="8472997" y="529755"/>
                <a:ext cx="643505" cy="360363"/>
              </a:xfrm>
              <a:prstGeom prst="rect">
                <a:avLst/>
              </a:prstGeom>
            </p:spPr>
          </p:pic>
          <p:sp>
            <p:nvSpPr>
              <p:cNvPr id="582" name="Rectangle 581"/>
              <p:cNvSpPr/>
              <p:nvPr/>
            </p:nvSpPr>
            <p:spPr>
              <a:xfrm>
                <a:off x="8358228" y="575174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9102515" y="599512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/>
            <p:cNvGrpSpPr>
              <a:grpSpLocks noChangeAspect="1"/>
            </p:cNvGrpSpPr>
            <p:nvPr/>
          </p:nvGrpSpPr>
          <p:grpSpPr>
            <a:xfrm>
              <a:off x="6506081" y="6506381"/>
              <a:ext cx="266122" cy="179738"/>
              <a:chOff x="8349267" y="1152197"/>
              <a:chExt cx="869792" cy="383241"/>
            </a:xfrm>
          </p:grpSpPr>
          <p:pic>
            <p:nvPicPr>
              <p:cNvPr id="585" name="Picture 5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586" name="Rectangle 585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8" name="Group 587"/>
            <p:cNvGrpSpPr>
              <a:grpSpLocks noChangeAspect="1"/>
            </p:cNvGrpSpPr>
            <p:nvPr/>
          </p:nvGrpSpPr>
          <p:grpSpPr>
            <a:xfrm>
              <a:off x="6495078" y="6222834"/>
              <a:ext cx="603703" cy="191311"/>
              <a:chOff x="8358228" y="529755"/>
              <a:chExt cx="851863" cy="360363"/>
            </a:xfrm>
          </p:grpSpPr>
          <p:pic>
            <p:nvPicPr>
              <p:cNvPr id="589" name="Picture 58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11945">
                <a:off x="8472997" y="529755"/>
                <a:ext cx="643505" cy="360363"/>
              </a:xfrm>
              <a:prstGeom prst="rect">
                <a:avLst/>
              </a:prstGeom>
            </p:spPr>
          </p:pic>
          <p:sp>
            <p:nvSpPr>
              <p:cNvPr id="590" name="Rectangle 589"/>
              <p:cNvSpPr/>
              <p:nvPr/>
            </p:nvSpPr>
            <p:spPr>
              <a:xfrm>
                <a:off x="8358228" y="575174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9102515" y="599512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2" name="Group 591"/>
            <p:cNvGrpSpPr>
              <a:grpSpLocks noChangeAspect="1"/>
            </p:cNvGrpSpPr>
            <p:nvPr/>
          </p:nvGrpSpPr>
          <p:grpSpPr>
            <a:xfrm>
              <a:off x="6466137" y="7308160"/>
              <a:ext cx="266122" cy="179738"/>
              <a:chOff x="8349267" y="1152197"/>
              <a:chExt cx="869792" cy="383241"/>
            </a:xfrm>
          </p:grpSpPr>
          <p:pic>
            <p:nvPicPr>
              <p:cNvPr id="593" name="Picture 5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594" name="Rectangle 593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6" name="Group 595"/>
            <p:cNvGrpSpPr>
              <a:grpSpLocks noChangeAspect="1"/>
            </p:cNvGrpSpPr>
            <p:nvPr/>
          </p:nvGrpSpPr>
          <p:grpSpPr>
            <a:xfrm>
              <a:off x="6501727" y="5595602"/>
              <a:ext cx="268299" cy="223350"/>
              <a:chOff x="8349267" y="1152197"/>
              <a:chExt cx="869792" cy="383241"/>
            </a:xfrm>
          </p:grpSpPr>
          <p:pic>
            <p:nvPicPr>
              <p:cNvPr id="597" name="Picture 5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598" name="Rectangle 597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0" name="Group 599"/>
            <p:cNvGrpSpPr>
              <a:grpSpLocks noChangeAspect="1"/>
            </p:cNvGrpSpPr>
            <p:nvPr/>
          </p:nvGrpSpPr>
          <p:grpSpPr>
            <a:xfrm>
              <a:off x="6477813" y="6903560"/>
              <a:ext cx="145161" cy="239730"/>
              <a:chOff x="8358228" y="529755"/>
              <a:chExt cx="851863" cy="360363"/>
            </a:xfrm>
          </p:grpSpPr>
          <p:pic>
            <p:nvPicPr>
              <p:cNvPr id="601" name="Picture 60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11945">
                <a:off x="8472997" y="529755"/>
                <a:ext cx="643505" cy="360363"/>
              </a:xfrm>
              <a:prstGeom prst="rect">
                <a:avLst/>
              </a:prstGeom>
            </p:spPr>
          </p:pic>
          <p:sp>
            <p:nvSpPr>
              <p:cNvPr id="602" name="Rectangle 601"/>
              <p:cNvSpPr/>
              <p:nvPr/>
            </p:nvSpPr>
            <p:spPr>
              <a:xfrm>
                <a:off x="8358228" y="575174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9102515" y="599512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/>
            <p:cNvGrpSpPr>
              <a:grpSpLocks noChangeAspect="1"/>
            </p:cNvGrpSpPr>
            <p:nvPr/>
          </p:nvGrpSpPr>
          <p:grpSpPr>
            <a:xfrm>
              <a:off x="5723702" y="7429040"/>
              <a:ext cx="241602" cy="205644"/>
              <a:chOff x="8349267" y="1152197"/>
              <a:chExt cx="869792" cy="383241"/>
            </a:xfrm>
          </p:grpSpPr>
          <p:pic>
            <p:nvPicPr>
              <p:cNvPr id="605" name="Picture 6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606" name="Rectangle 605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8" name="Group 607"/>
            <p:cNvGrpSpPr>
              <a:grpSpLocks noChangeAspect="1"/>
            </p:cNvGrpSpPr>
            <p:nvPr/>
          </p:nvGrpSpPr>
          <p:grpSpPr>
            <a:xfrm>
              <a:off x="5104212" y="7858441"/>
              <a:ext cx="1202737" cy="410977"/>
              <a:chOff x="8349267" y="1182216"/>
              <a:chExt cx="1919732" cy="767178"/>
            </a:xfrm>
          </p:grpSpPr>
          <p:pic>
            <p:nvPicPr>
              <p:cNvPr id="609" name="Picture 60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9630264" y="1566153"/>
                <a:ext cx="638735" cy="383241"/>
              </a:xfrm>
              <a:prstGeom prst="rect">
                <a:avLst/>
              </a:prstGeom>
            </p:spPr>
          </p:pic>
          <p:sp>
            <p:nvSpPr>
              <p:cNvPr id="610" name="Rectangle 609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2" name="Group 611"/>
            <p:cNvGrpSpPr>
              <a:grpSpLocks noChangeAspect="1"/>
            </p:cNvGrpSpPr>
            <p:nvPr/>
          </p:nvGrpSpPr>
          <p:grpSpPr>
            <a:xfrm>
              <a:off x="5060167" y="6956292"/>
              <a:ext cx="582556" cy="157310"/>
              <a:chOff x="8349267" y="1152197"/>
              <a:chExt cx="869792" cy="383241"/>
            </a:xfrm>
          </p:grpSpPr>
          <p:pic>
            <p:nvPicPr>
              <p:cNvPr id="613" name="Picture 6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614" name="Rectangle 613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6" name="Group 615"/>
            <p:cNvGrpSpPr>
              <a:grpSpLocks noChangeAspect="1"/>
            </p:cNvGrpSpPr>
            <p:nvPr/>
          </p:nvGrpSpPr>
          <p:grpSpPr>
            <a:xfrm>
              <a:off x="5400725" y="6453223"/>
              <a:ext cx="393904" cy="153677"/>
              <a:chOff x="8358228" y="529755"/>
              <a:chExt cx="851863" cy="360363"/>
            </a:xfrm>
          </p:grpSpPr>
          <p:pic>
            <p:nvPicPr>
              <p:cNvPr id="617" name="Picture 6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11945">
                <a:off x="8472997" y="529755"/>
                <a:ext cx="643505" cy="360363"/>
              </a:xfrm>
              <a:prstGeom prst="rect">
                <a:avLst/>
              </a:prstGeom>
            </p:spPr>
          </p:pic>
          <p:sp>
            <p:nvSpPr>
              <p:cNvPr id="618" name="Rectangle 617"/>
              <p:cNvSpPr/>
              <p:nvPr/>
            </p:nvSpPr>
            <p:spPr>
              <a:xfrm>
                <a:off x="8358228" y="575174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9102515" y="599512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0" name="Group 619"/>
            <p:cNvGrpSpPr>
              <a:grpSpLocks noChangeAspect="1"/>
            </p:cNvGrpSpPr>
            <p:nvPr/>
          </p:nvGrpSpPr>
          <p:grpSpPr>
            <a:xfrm>
              <a:off x="5736968" y="5946145"/>
              <a:ext cx="234524" cy="240171"/>
              <a:chOff x="8349267" y="1152197"/>
              <a:chExt cx="869792" cy="383241"/>
            </a:xfrm>
          </p:grpSpPr>
          <p:pic>
            <p:nvPicPr>
              <p:cNvPr id="621" name="Picture 6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622" name="Rectangle 621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4" name="Group 623"/>
            <p:cNvGrpSpPr>
              <a:grpSpLocks noChangeAspect="1"/>
            </p:cNvGrpSpPr>
            <p:nvPr/>
          </p:nvGrpSpPr>
          <p:grpSpPr>
            <a:xfrm>
              <a:off x="5391085" y="5317433"/>
              <a:ext cx="417723" cy="201957"/>
              <a:chOff x="8349267" y="1152197"/>
              <a:chExt cx="869792" cy="383241"/>
            </a:xfrm>
          </p:grpSpPr>
          <p:pic>
            <p:nvPicPr>
              <p:cNvPr id="625" name="Picture 6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626" name="Rectangle 625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8" name="Group 627"/>
            <p:cNvGrpSpPr>
              <a:grpSpLocks noChangeAspect="1"/>
            </p:cNvGrpSpPr>
            <p:nvPr/>
          </p:nvGrpSpPr>
          <p:grpSpPr>
            <a:xfrm>
              <a:off x="6553064" y="6981039"/>
              <a:ext cx="616930" cy="182949"/>
              <a:chOff x="8358228" y="529755"/>
              <a:chExt cx="851863" cy="360363"/>
            </a:xfrm>
          </p:grpSpPr>
          <p:pic>
            <p:nvPicPr>
              <p:cNvPr id="629" name="Picture 6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11945">
                <a:off x="8472997" y="529755"/>
                <a:ext cx="643505" cy="360363"/>
              </a:xfrm>
              <a:prstGeom prst="rect">
                <a:avLst/>
              </a:prstGeom>
            </p:spPr>
          </p:pic>
          <p:sp>
            <p:nvSpPr>
              <p:cNvPr id="630" name="Rectangle 629"/>
              <p:cNvSpPr/>
              <p:nvPr/>
            </p:nvSpPr>
            <p:spPr>
              <a:xfrm>
                <a:off x="8358228" y="575174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9102515" y="599512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2" name="Group 631"/>
            <p:cNvGrpSpPr>
              <a:grpSpLocks noChangeAspect="1"/>
            </p:cNvGrpSpPr>
            <p:nvPr/>
          </p:nvGrpSpPr>
          <p:grpSpPr>
            <a:xfrm>
              <a:off x="6593008" y="5841511"/>
              <a:ext cx="266122" cy="179738"/>
              <a:chOff x="8349267" y="1152197"/>
              <a:chExt cx="869792" cy="383241"/>
            </a:xfrm>
          </p:grpSpPr>
          <p:pic>
            <p:nvPicPr>
              <p:cNvPr id="633" name="Picture 6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634" name="Rectangle 633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6" name="Group 635"/>
            <p:cNvGrpSpPr>
              <a:grpSpLocks noChangeAspect="1"/>
            </p:cNvGrpSpPr>
            <p:nvPr/>
          </p:nvGrpSpPr>
          <p:grpSpPr>
            <a:xfrm>
              <a:off x="6582005" y="5557964"/>
              <a:ext cx="603703" cy="191311"/>
              <a:chOff x="8358228" y="529755"/>
              <a:chExt cx="851863" cy="360363"/>
            </a:xfrm>
          </p:grpSpPr>
          <p:pic>
            <p:nvPicPr>
              <p:cNvPr id="637" name="Picture 63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11945">
                <a:off x="8472997" y="529755"/>
                <a:ext cx="643505" cy="360363"/>
              </a:xfrm>
              <a:prstGeom prst="rect">
                <a:avLst/>
              </a:prstGeom>
            </p:spPr>
          </p:pic>
          <p:sp>
            <p:nvSpPr>
              <p:cNvPr id="638" name="Rectangle 637"/>
              <p:cNvSpPr/>
              <p:nvPr/>
            </p:nvSpPr>
            <p:spPr>
              <a:xfrm>
                <a:off x="8358228" y="575174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9102515" y="599512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0" name="Group 639"/>
            <p:cNvGrpSpPr>
              <a:grpSpLocks noChangeAspect="1"/>
            </p:cNvGrpSpPr>
            <p:nvPr/>
          </p:nvGrpSpPr>
          <p:grpSpPr>
            <a:xfrm>
              <a:off x="6553064" y="6643290"/>
              <a:ext cx="266122" cy="179738"/>
              <a:chOff x="8349267" y="1152197"/>
              <a:chExt cx="869792" cy="383241"/>
            </a:xfrm>
          </p:grpSpPr>
          <p:pic>
            <p:nvPicPr>
              <p:cNvPr id="641" name="Picture 6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642" name="Rectangle 641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4" name="Group 643"/>
            <p:cNvGrpSpPr>
              <a:grpSpLocks noChangeAspect="1"/>
            </p:cNvGrpSpPr>
            <p:nvPr/>
          </p:nvGrpSpPr>
          <p:grpSpPr>
            <a:xfrm>
              <a:off x="6588654" y="4930732"/>
              <a:ext cx="268299" cy="223350"/>
              <a:chOff x="8349267" y="1152197"/>
              <a:chExt cx="869792" cy="383241"/>
            </a:xfrm>
          </p:grpSpPr>
          <p:pic>
            <p:nvPicPr>
              <p:cNvPr id="645" name="Picture 6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646" name="Rectangle 645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8" name="Group 647"/>
            <p:cNvGrpSpPr>
              <a:grpSpLocks noChangeAspect="1"/>
            </p:cNvGrpSpPr>
            <p:nvPr/>
          </p:nvGrpSpPr>
          <p:grpSpPr>
            <a:xfrm>
              <a:off x="6564740" y="6238690"/>
              <a:ext cx="145161" cy="239730"/>
              <a:chOff x="8358228" y="529755"/>
              <a:chExt cx="851863" cy="360363"/>
            </a:xfrm>
          </p:grpSpPr>
          <p:pic>
            <p:nvPicPr>
              <p:cNvPr id="649" name="Picture 64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11945">
                <a:off x="8472997" y="529755"/>
                <a:ext cx="643505" cy="360363"/>
              </a:xfrm>
              <a:prstGeom prst="rect">
                <a:avLst/>
              </a:prstGeom>
            </p:spPr>
          </p:pic>
          <p:sp>
            <p:nvSpPr>
              <p:cNvPr id="650" name="Rectangle 649"/>
              <p:cNvSpPr/>
              <p:nvPr/>
            </p:nvSpPr>
            <p:spPr>
              <a:xfrm>
                <a:off x="8358228" y="575174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9102515" y="599512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2" name="Group 651"/>
            <p:cNvGrpSpPr>
              <a:grpSpLocks noChangeAspect="1"/>
            </p:cNvGrpSpPr>
            <p:nvPr/>
          </p:nvGrpSpPr>
          <p:grpSpPr>
            <a:xfrm>
              <a:off x="5810629" y="6764170"/>
              <a:ext cx="241602" cy="205644"/>
              <a:chOff x="8349267" y="1152197"/>
              <a:chExt cx="869792" cy="383241"/>
            </a:xfrm>
          </p:grpSpPr>
          <p:pic>
            <p:nvPicPr>
              <p:cNvPr id="653" name="Picture 6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654" name="Rectangle 653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6" name="Group 655"/>
            <p:cNvGrpSpPr>
              <a:grpSpLocks noChangeAspect="1"/>
            </p:cNvGrpSpPr>
            <p:nvPr/>
          </p:nvGrpSpPr>
          <p:grpSpPr>
            <a:xfrm>
              <a:off x="5191139" y="7177490"/>
              <a:ext cx="544936" cy="205302"/>
              <a:chOff x="8349267" y="1152197"/>
              <a:chExt cx="869792" cy="383241"/>
            </a:xfrm>
          </p:grpSpPr>
          <p:pic>
            <p:nvPicPr>
              <p:cNvPr id="657" name="Picture 65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658" name="Rectangle 657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0" name="Group 659"/>
            <p:cNvGrpSpPr>
              <a:grpSpLocks noChangeAspect="1"/>
            </p:cNvGrpSpPr>
            <p:nvPr/>
          </p:nvGrpSpPr>
          <p:grpSpPr>
            <a:xfrm>
              <a:off x="5147094" y="6291422"/>
              <a:ext cx="582556" cy="157310"/>
              <a:chOff x="8349267" y="1152197"/>
              <a:chExt cx="869792" cy="383241"/>
            </a:xfrm>
          </p:grpSpPr>
          <p:pic>
            <p:nvPicPr>
              <p:cNvPr id="661" name="Picture 6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662" name="Rectangle 661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4" name="Group 663"/>
            <p:cNvGrpSpPr>
              <a:grpSpLocks noChangeAspect="1"/>
            </p:cNvGrpSpPr>
            <p:nvPr/>
          </p:nvGrpSpPr>
          <p:grpSpPr>
            <a:xfrm>
              <a:off x="6741466" y="4619380"/>
              <a:ext cx="393904" cy="153677"/>
              <a:chOff x="8358228" y="529755"/>
              <a:chExt cx="851863" cy="360363"/>
            </a:xfrm>
          </p:grpSpPr>
          <p:pic>
            <p:nvPicPr>
              <p:cNvPr id="665" name="Picture 66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11945">
                <a:off x="8472997" y="529755"/>
                <a:ext cx="643505" cy="360363"/>
              </a:xfrm>
              <a:prstGeom prst="rect">
                <a:avLst/>
              </a:prstGeom>
            </p:spPr>
          </p:pic>
          <p:sp>
            <p:nvSpPr>
              <p:cNvPr id="666" name="Rectangle 665"/>
              <p:cNvSpPr/>
              <p:nvPr/>
            </p:nvSpPr>
            <p:spPr>
              <a:xfrm>
                <a:off x="8358228" y="575174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9102515" y="599512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8" name="Group 667"/>
            <p:cNvGrpSpPr>
              <a:grpSpLocks noChangeAspect="1"/>
            </p:cNvGrpSpPr>
            <p:nvPr/>
          </p:nvGrpSpPr>
          <p:grpSpPr>
            <a:xfrm>
              <a:off x="5823895" y="5281275"/>
              <a:ext cx="234524" cy="240171"/>
              <a:chOff x="8349267" y="1152197"/>
              <a:chExt cx="869792" cy="383241"/>
            </a:xfrm>
          </p:grpSpPr>
          <p:pic>
            <p:nvPicPr>
              <p:cNvPr id="669" name="Picture 6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670" name="Rectangle 669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2" name="Group 671"/>
            <p:cNvGrpSpPr>
              <a:grpSpLocks noChangeAspect="1"/>
            </p:cNvGrpSpPr>
            <p:nvPr/>
          </p:nvGrpSpPr>
          <p:grpSpPr>
            <a:xfrm>
              <a:off x="5478012" y="4652563"/>
              <a:ext cx="417723" cy="201957"/>
              <a:chOff x="8349267" y="1152197"/>
              <a:chExt cx="869792" cy="383241"/>
            </a:xfrm>
          </p:grpSpPr>
          <p:pic>
            <p:nvPicPr>
              <p:cNvPr id="673" name="Picture 6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121728" flipH="1">
                <a:off x="8472997" y="1152197"/>
                <a:ext cx="638735" cy="383241"/>
              </a:xfrm>
              <a:prstGeom prst="rect">
                <a:avLst/>
              </a:prstGeom>
            </p:spPr>
          </p:pic>
          <p:sp>
            <p:nvSpPr>
              <p:cNvPr id="674" name="Rectangle 673"/>
              <p:cNvSpPr/>
              <p:nvPr/>
            </p:nvSpPr>
            <p:spPr>
              <a:xfrm>
                <a:off x="9111483" y="1182216"/>
                <a:ext cx="107576" cy="2452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8349267" y="1193736"/>
                <a:ext cx="107576" cy="24529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78" name="Picture 6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72" y="6029992"/>
            <a:ext cx="379141" cy="379141"/>
          </a:xfrm>
          <a:prstGeom prst="rect">
            <a:avLst/>
          </a:prstGeom>
        </p:spPr>
      </p:pic>
      <p:pic>
        <p:nvPicPr>
          <p:cNvPr id="679" name="Picture 6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73" y="6020883"/>
            <a:ext cx="379141" cy="379141"/>
          </a:xfrm>
          <a:prstGeom prst="rect">
            <a:avLst/>
          </a:prstGeom>
        </p:spPr>
      </p:pic>
      <p:pic>
        <p:nvPicPr>
          <p:cNvPr id="680" name="Picture 6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042" y="6029992"/>
            <a:ext cx="379141" cy="379141"/>
          </a:xfrm>
          <a:prstGeom prst="rect">
            <a:avLst/>
          </a:prstGeom>
        </p:spPr>
      </p:pic>
      <p:pic>
        <p:nvPicPr>
          <p:cNvPr id="681" name="Picture 6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026" y="6064905"/>
            <a:ext cx="379141" cy="379141"/>
          </a:xfrm>
          <a:prstGeom prst="rect">
            <a:avLst/>
          </a:prstGeom>
        </p:spPr>
      </p:pic>
      <p:sp>
        <p:nvSpPr>
          <p:cNvPr id="682" name="TextBox 681"/>
          <p:cNvSpPr txBox="1"/>
          <p:nvPr/>
        </p:nvSpPr>
        <p:spPr>
          <a:xfrm>
            <a:off x="4695404" y="6447285"/>
            <a:ext cx="29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addition of </a:t>
            </a:r>
            <a:r>
              <a:rPr lang="en-US" dirty="0" err="1" smtClean="0"/>
              <a:t>phiX</a:t>
            </a:r>
            <a:endParaRPr lang="en-US" dirty="0" smtClean="0"/>
          </a:p>
        </p:txBody>
      </p:sp>
      <p:pic>
        <p:nvPicPr>
          <p:cNvPr id="683" name="Picture 6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69" y="4391873"/>
            <a:ext cx="3249270" cy="2078773"/>
          </a:xfrm>
          <a:prstGeom prst="rect">
            <a:avLst/>
          </a:prstGeom>
        </p:spPr>
      </p:pic>
      <p:sp>
        <p:nvSpPr>
          <p:cNvPr id="685" name="TextBox 684"/>
          <p:cNvSpPr txBox="1"/>
          <p:nvPr/>
        </p:nvSpPr>
        <p:spPr>
          <a:xfrm>
            <a:off x="8263054" y="6460369"/>
            <a:ext cx="370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Sequencing Characteristics/ Quality</a:t>
            </a:r>
          </a:p>
        </p:txBody>
      </p:sp>
    </p:spTree>
    <p:extLst>
      <p:ext uri="{BB962C8B-B14F-4D97-AF65-F5344CB8AC3E}">
        <p14:creationId xmlns:p14="http://schemas.microsoft.com/office/powerpoint/2010/main" val="12580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5424" y="1719071"/>
            <a:ext cx="10112188" cy="499187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Map reads to contaminants/</a:t>
            </a:r>
            <a:r>
              <a:rPr lang="en-US" dirty="0" err="1" smtClean="0"/>
              <a:t>PhiX</a:t>
            </a:r>
            <a:r>
              <a:rPr lang="en-US" dirty="0" smtClean="0"/>
              <a:t> and extract unmapped reads [bowtie2 --local</a:t>
            </a:r>
          </a:p>
          <a:p>
            <a:pPr lvl="1"/>
            <a:r>
              <a:rPr lang="en-US" dirty="0" smtClean="0"/>
              <a:t>Remove </a:t>
            </a:r>
            <a:r>
              <a:rPr lang="en-US" dirty="0"/>
              <a:t>c</a:t>
            </a:r>
            <a:r>
              <a:rPr lang="en-US" dirty="0" smtClean="0"/>
              <a:t>ontaminants </a:t>
            </a:r>
            <a:r>
              <a:rPr lang="en-US" dirty="0"/>
              <a:t>(at least </a:t>
            </a:r>
            <a:r>
              <a:rPr lang="en-US" dirty="0" err="1"/>
              <a:t>PhiX</a:t>
            </a:r>
            <a:r>
              <a:rPr lang="en-US" dirty="0" smtClean="0"/>
              <a:t>), uses bowtie2 then extracts all reads (pairs) that are marked as unmapped.</a:t>
            </a:r>
            <a:endParaRPr lang="en-US" dirty="0"/>
          </a:p>
          <a:p>
            <a:r>
              <a:rPr lang="en-US" dirty="0" smtClean="0"/>
              <a:t>Super-</a:t>
            </a:r>
            <a:r>
              <a:rPr lang="en-US" dirty="0" err="1" smtClean="0"/>
              <a:t>Deduper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 PE reads only ]</a:t>
            </a:r>
          </a:p>
          <a:p>
            <a:pPr lvl="1"/>
            <a:r>
              <a:rPr lang="en-US" dirty="0" smtClean="0"/>
              <a:t>Remove </a:t>
            </a:r>
            <a:r>
              <a:rPr lang="en-US" dirty="0"/>
              <a:t>PCR duplicates (we use bases 10-35 of </a:t>
            </a:r>
            <a:r>
              <a:rPr lang="en-US" dirty="0" smtClean="0"/>
              <a:t>each paired </a:t>
            </a:r>
            <a:r>
              <a:rPr lang="en-US" dirty="0"/>
              <a:t>read) </a:t>
            </a:r>
          </a:p>
          <a:p>
            <a:r>
              <a:rPr lang="en-US" dirty="0" smtClean="0"/>
              <a:t>FLASH2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PE reads only ]</a:t>
            </a:r>
          </a:p>
          <a:p>
            <a:pPr lvl="1"/>
            <a:r>
              <a:rPr lang="en-US" dirty="0" smtClean="0"/>
              <a:t>Join </a:t>
            </a:r>
            <a:r>
              <a:rPr lang="en-US" dirty="0"/>
              <a:t>and extend, overlapping paired end </a:t>
            </a:r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If reads completely overlap they will contain adapter, remove adapters</a:t>
            </a:r>
          </a:p>
          <a:p>
            <a:pPr lvl="1"/>
            <a:r>
              <a:rPr lang="en-US" dirty="0" smtClean="0"/>
              <a:t>Identify and remove any adapter dimers present</a:t>
            </a:r>
          </a:p>
          <a:p>
            <a:r>
              <a:rPr lang="en-US" dirty="0" smtClean="0"/>
              <a:t>Scythe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 SE Reads only ]</a:t>
            </a:r>
          </a:p>
          <a:p>
            <a:pPr lvl="1"/>
            <a:r>
              <a:rPr lang="en-US" dirty="0" smtClean="0"/>
              <a:t>Identify and remove adapter sequence</a:t>
            </a:r>
          </a:p>
          <a:p>
            <a:r>
              <a:rPr lang="en-US" dirty="0" smtClean="0"/>
              <a:t>Sickle</a:t>
            </a:r>
            <a:endParaRPr lang="en-US" dirty="0"/>
          </a:p>
          <a:p>
            <a:pPr lvl="1"/>
            <a:r>
              <a:rPr lang="en-US" dirty="0"/>
              <a:t>Trim sequences (5’ and 3’) by quality score (I like Q20) </a:t>
            </a:r>
            <a:endParaRPr lang="en-US" b="1" dirty="0" smtClean="0"/>
          </a:p>
          <a:p>
            <a:r>
              <a:rPr lang="en-US" dirty="0" smtClean="0">
                <a:sym typeface="Wingdings"/>
              </a:rPr>
              <a:t>cleanup</a:t>
            </a:r>
          </a:p>
          <a:p>
            <a:pPr lvl="1"/>
            <a:r>
              <a:rPr lang="en-US" dirty="0">
                <a:sym typeface="Wingdings"/>
              </a:rPr>
              <a:t>Run a </a:t>
            </a:r>
            <a:r>
              <a:rPr lang="en-US" dirty="0" err="1">
                <a:sym typeface="Wingdings"/>
              </a:rPr>
              <a:t>polyA</a:t>
            </a:r>
            <a:r>
              <a:rPr lang="en-US" dirty="0">
                <a:sym typeface="Wingdings"/>
              </a:rPr>
              <a:t>/T trimmer</a:t>
            </a:r>
          </a:p>
          <a:p>
            <a:pPr lvl="1"/>
            <a:r>
              <a:rPr lang="en-US" dirty="0" smtClean="0">
                <a:sym typeface="Wingdings"/>
              </a:rPr>
              <a:t>Remove any reads that are less then the minimum length parameter</a:t>
            </a:r>
          </a:p>
          <a:p>
            <a:pPr lvl="1"/>
            <a:r>
              <a:rPr lang="en-US" dirty="0" smtClean="0">
                <a:sym typeface="Wingdings"/>
              </a:rPr>
              <a:t>Produce preprocessing statistics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Screen for </a:t>
            </a:r>
            <a:r>
              <a:rPr lang="en-US" dirty="0" err="1" smtClean="0"/>
              <a:t>PhiX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PhiX</a:t>
            </a:r>
            <a:r>
              <a:rPr lang="en-US" dirty="0" smtClean="0"/>
              <a:t> is a common control in Illumina runs, facilities rarely tell you if/when </a:t>
            </a:r>
            <a:r>
              <a:rPr lang="en-US" dirty="0" err="1" smtClean="0"/>
              <a:t>PhiX</a:t>
            </a:r>
            <a:r>
              <a:rPr lang="en-US" dirty="0" smtClean="0"/>
              <a:t> has been spiked in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Does not have a barcode, so in theory should not be in your data</a:t>
            </a:r>
          </a:p>
          <a:p>
            <a:pPr lvl="1"/>
            <a:endParaRPr lang="en-US" dirty="0"/>
          </a:p>
          <a:p>
            <a:r>
              <a:rPr lang="en-US" b="1" dirty="0" smtClean="0"/>
              <a:t>However</a:t>
            </a:r>
          </a:p>
          <a:p>
            <a:pPr lvl="1"/>
            <a:r>
              <a:rPr lang="en-US" dirty="0" smtClean="0"/>
              <a:t>When I know </a:t>
            </a:r>
            <a:r>
              <a:rPr lang="en-US" dirty="0" err="1" smtClean="0"/>
              <a:t>PhiX</a:t>
            </a:r>
            <a:r>
              <a:rPr lang="en-US" dirty="0" smtClean="0"/>
              <a:t> has been spiked in, I find sequence every time</a:t>
            </a:r>
          </a:p>
          <a:p>
            <a:pPr lvl="1"/>
            <a:r>
              <a:rPr lang="en-US" dirty="0" smtClean="0"/>
              <a:t>When I know </a:t>
            </a:r>
            <a:r>
              <a:rPr lang="en-US" dirty="0" err="1" smtClean="0"/>
              <a:t>PhiX</a:t>
            </a:r>
            <a:r>
              <a:rPr lang="en-US" dirty="0" smtClean="0"/>
              <a:t> has not been spiked in, I </a:t>
            </a:r>
            <a:r>
              <a:rPr lang="en-US" b="1" dirty="0" smtClean="0"/>
              <a:t>do not</a:t>
            </a:r>
            <a:r>
              <a:rPr lang="en-US" dirty="0" smtClean="0"/>
              <a:t> find sequence</a:t>
            </a:r>
          </a:p>
          <a:p>
            <a:endParaRPr lang="en-US" dirty="0"/>
          </a:p>
          <a:p>
            <a:r>
              <a:rPr lang="en-US" dirty="0" smtClean="0"/>
              <a:t>Better safe than sorry and screen for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</a:t>
            </a:r>
            <a:r>
              <a:rPr lang="en-US" dirty="0" err="1" smtClean="0"/>
              <a:t>Deduper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096" y="6400800"/>
            <a:ext cx="462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dstreett</a:t>
            </a:r>
            <a:r>
              <a:rPr lang="en-US" dirty="0" smtClean="0"/>
              <a:t>/Super-</a:t>
            </a:r>
            <a:r>
              <a:rPr lang="en-US" dirty="0" err="1" smtClean="0"/>
              <a:t>Deduper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75527" y="2098700"/>
            <a:ext cx="7718316" cy="486552"/>
            <a:chOff x="4906182" y="2246894"/>
            <a:chExt cx="6417584" cy="324469"/>
          </a:xfrm>
        </p:grpSpPr>
        <p:sp>
          <p:nvSpPr>
            <p:cNvPr id="6" name="Rectangle 5"/>
            <p:cNvSpPr/>
            <p:nvPr/>
          </p:nvSpPr>
          <p:spPr>
            <a:xfrm>
              <a:off x="10626009" y="2250191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8951" y="2505627"/>
              <a:ext cx="228600" cy="640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861326" y="2250069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06182" y="2507355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31249" y="2505243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866566" y="2497360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70104" y="2251187"/>
              <a:ext cx="228600" cy="64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07706" y="2249433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16682" y="2246894"/>
              <a:ext cx="3182112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12822" y="2505243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00726" y="2505788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167436" y="2250430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166206" y="2505243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00789" y="2249826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54751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57989" y="2249826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01882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703207" y="2249826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223840" y="2759398"/>
            <a:ext cx="1783140" cy="291151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3827232" y="2795852"/>
            <a:ext cx="251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7258867" y="1579760"/>
            <a:ext cx="1909748" cy="280582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695" y="1607554"/>
            <a:ext cx="251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2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3111057" y="3453801"/>
          <a:ext cx="7247256" cy="2932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041"/>
                <a:gridCol w="1106479"/>
                <a:gridCol w="1038000"/>
                <a:gridCol w="843374"/>
                <a:gridCol w="973125"/>
                <a:gridCol w="849862"/>
                <a:gridCol w="854908"/>
                <a:gridCol w="853467"/>
              </a:tblGrid>
              <a:tr h="4185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Alignment Algorithm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MarkDuplicates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Rmdup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Super </a:t>
                      </a:r>
                      <a:r>
                        <a:rPr lang="en-US" sz="900" dirty="0" err="1">
                          <a:effectLst/>
                        </a:rPr>
                        <a:t>Deduper</a:t>
                      </a:r>
                      <a:endParaRPr lang="en-US" sz="12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FastUniq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Fulcrum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Total # of Reads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</a:tr>
              <a:tr h="4185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PhiX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BWA MEM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1,048,278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(0.25%)</a:t>
                      </a:r>
                      <a:endParaRPr lang="en-US" sz="12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1,011,145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(1.05%)</a:t>
                      </a:r>
                      <a:endParaRPr lang="en-US" sz="12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1,156,700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(13.7%)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4,202,526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3,092,155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4,750,299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</a:tr>
              <a:tr h="4185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Bowtie 2 Local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1,054,725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(6.62%)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948,784 (10.2%)</a:t>
                      </a:r>
                      <a:endParaRPr lang="en-US" sz="12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1,166,936 (14.0%)</a:t>
                      </a:r>
                      <a:endParaRPr lang="en-US" sz="12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4,236,647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3,103,872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4,790,972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</a:tr>
              <a:tr h="4185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Bowtie 2 Global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799,524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(0%)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800,868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(0.12%)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896,487  (9.92%)</a:t>
                      </a:r>
                      <a:endParaRPr lang="en-US" sz="12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3,768,641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2,704,114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4,293,787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</a:tr>
              <a:tr h="4185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Acropora digitifera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BWA MEM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5,132,111  (2.26%)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6,906,634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(44.5%)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5,133,339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(10.2%)</a:t>
                      </a:r>
                      <a:endParaRPr lang="en-US" sz="12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12,968,469</a:t>
                      </a:r>
                      <a:endParaRPr lang="en-US" sz="12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2,103,567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54,108,240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</a:tr>
              <a:tr h="4185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Bowtie 2 Local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4,688,809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(4.03%)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5,931,862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(38.9%)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3,971,743 (9.32%)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9,893,903</a:t>
                      </a:r>
                      <a:endParaRPr lang="en-US" sz="12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4,259,619</a:t>
                      </a:r>
                      <a:endParaRPr lang="en-US" sz="12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41,728,154</a:t>
                      </a:r>
                      <a:endParaRPr lang="en-US" sz="12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</a:tr>
              <a:tr h="4205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Bowtie 2 Global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1,457,865 (3.62%)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1,512,966 (24.2%)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1,185,838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(11.4%)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3,014,498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1,286,031</a:t>
                      </a:r>
                      <a:endParaRPr lang="en-US" sz="120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11,600,847</a:t>
                      </a:r>
                      <a:endParaRPr lang="en-US" sz="1200" dirty="0">
                        <a:effectLst/>
                        <a:latin typeface="Times New Roman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8606466" y="1472864"/>
            <a:ext cx="391883" cy="10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02831" y="3083803"/>
            <a:ext cx="391883" cy="10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</a:t>
            </a:r>
            <a:r>
              <a:rPr lang="en-US" dirty="0" err="1" smtClean="0"/>
              <a:t>Deduper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72280" y="1673766"/>
            <a:ext cx="5659361" cy="3542324"/>
            <a:chOff x="0" y="0"/>
            <a:chExt cx="6302375" cy="3952875"/>
          </a:xfrm>
        </p:grpSpPr>
        <p:pic>
          <p:nvPicPr>
            <p:cNvPr id="4" name="Placeholde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302375" cy="3374390"/>
            </a:xfrm>
            <a:prstGeom prst="rect">
              <a:avLst/>
            </a:prstGeom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</p:pic>
        <p:sp>
          <p:nvSpPr>
            <p:cNvPr id="5" name="Text Box 1"/>
            <p:cNvSpPr txBox="1"/>
            <p:nvPr/>
          </p:nvSpPr>
          <p:spPr>
            <a:xfrm>
              <a:off x="0" y="3431540"/>
              <a:ext cx="6302375" cy="52133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900" b="1">
                  <a:solidFill>
                    <a:srgbClr val="4F81BD"/>
                  </a:solidFill>
                  <a:effectLst/>
                  <a:latin typeface="Times New Roman" charset="0"/>
                  <a:ea typeface="ＭＳ 明朝" charset="-128"/>
                  <a:cs typeface="Times New Roman" charset="0"/>
                </a:rPr>
                <a:t>Figure 1: ROC curves. </a:t>
              </a:r>
              <a:r>
                <a:rPr lang="en-US" sz="900" b="0">
                  <a:solidFill>
                    <a:srgbClr val="4F81BD"/>
                  </a:solidFill>
                  <a:effectLst/>
                  <a:latin typeface="Times New Roman" charset="0"/>
                  <a:ea typeface="ＭＳ 明朝" charset="-128"/>
                  <a:cs typeface="Times New Roman" charset="0"/>
                </a:rPr>
                <a:t>Only a representative subset of the different start positions is shown. The image on the left shows the full ROC curves and the image on the left is a zoomed in view of corner of the curves. Each curve represents a start position and each point represents a length. The labeled point in the image on the right is the default start and length for Super Deduper.</a:t>
              </a:r>
              <a:endParaRPr lang="en-US" sz="900" b="1">
                <a:solidFill>
                  <a:srgbClr val="4F81BD"/>
                </a:solidFill>
                <a:effectLst/>
                <a:latin typeface="Times New Roman" charset="0"/>
                <a:ea typeface="ＭＳ 明朝" charset="-128"/>
                <a:cs typeface="Times New Roman" charset="0"/>
              </a:endParaRPr>
            </a:p>
          </p:txBody>
        </p:sp>
      </p:grp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" r="1649" b="3634"/>
          <a:stretch/>
        </p:blipFill>
        <p:spPr bwMode="auto">
          <a:xfrm>
            <a:off x="6931641" y="1761896"/>
            <a:ext cx="5054711" cy="35423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72280" y="5474576"/>
            <a:ext cx="107140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charset="0"/>
                <a:ea typeface="ＭＳ 明朝" charset="-128"/>
              </a:rPr>
              <a:t>We calculated the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charset="0"/>
                <a:ea typeface="ＭＳ 明朝" charset="-128"/>
              </a:rPr>
              <a:t>Youden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charset="0"/>
                <a:ea typeface="ＭＳ 明朝" charset="-128"/>
              </a:rPr>
              <a:t> Index for every combination tested and the point that acquired the highest index value (as compared to Picard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charset="0"/>
                <a:ea typeface="ＭＳ 明朝" charset="-128"/>
              </a:rPr>
              <a:t>MarkDuplicates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charset="0"/>
                <a:ea typeface="ＭＳ 明朝" charset="-128"/>
              </a:rPr>
              <a:t>) occurred at a start position of 5bp and a length of 10bps (20bp total over both reads)</a:t>
            </a:r>
            <a:r>
              <a:rPr lang="en-US" sz="2000" dirty="0" smtClean="0"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7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1359</TotalTime>
  <Words>1034</Words>
  <Application>Microsoft Macintosh PowerPoint</Application>
  <PresentationFormat>Widescreen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Calibri</vt:lpstr>
      <vt:lpstr>Calibri Light</vt:lpstr>
      <vt:lpstr>ＭＳ Ｐゴシック</vt:lpstr>
      <vt:lpstr>ＭＳ 明朝</vt:lpstr>
      <vt:lpstr>Times New Roman</vt:lpstr>
      <vt:lpstr>Wingdings</vt:lpstr>
      <vt:lpstr>Arial</vt:lpstr>
      <vt:lpstr>UCDavis-theme</vt:lpstr>
      <vt:lpstr>PowerPoint Presentation</vt:lpstr>
      <vt:lpstr>Why Preprocess reads</vt:lpstr>
      <vt:lpstr>Read Preprocessing strategies, many over time</vt:lpstr>
      <vt:lpstr>Ribosomal RNA</vt:lpstr>
      <vt:lpstr>PowerPoint Presentation</vt:lpstr>
      <vt:lpstr>Preprocessing</vt:lpstr>
      <vt:lpstr>Why Screen for PhiX</vt:lpstr>
      <vt:lpstr>Super Deduper</vt:lpstr>
      <vt:lpstr>Super Deduper </vt:lpstr>
      <vt:lpstr>Flash2 – overlapping of reads and adapter removal in paired end reads</vt:lpstr>
      <vt:lpstr>Quality Trimming - Sickle</vt:lpstr>
      <vt:lpstr>QA/QC</vt:lpstr>
      <vt:lpstr>Comparing Mapping  Raw vs Preprocessed with star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12</cp:revision>
  <dcterms:created xsi:type="dcterms:W3CDTF">2017-06-19T17:58:59Z</dcterms:created>
  <dcterms:modified xsi:type="dcterms:W3CDTF">2017-06-20T20:02:58Z</dcterms:modified>
</cp:coreProperties>
</file>