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8" r:id="rId3"/>
    <p:sldId id="337" r:id="rId4"/>
    <p:sldId id="259" r:id="rId5"/>
    <p:sldId id="338" r:id="rId6"/>
    <p:sldId id="275" r:id="rId7"/>
    <p:sldId id="276" r:id="rId8"/>
    <p:sldId id="339" r:id="rId9"/>
    <p:sldId id="340" r:id="rId10"/>
    <p:sldId id="341"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608"/>
    <p:restoredTop sz="94627"/>
  </p:normalViewPr>
  <p:slideViewPr>
    <p:cSldViewPr snapToGrid="0" snapToObjects="1">
      <p:cViewPr varScale="1">
        <p:scale>
          <a:sx n="95" d="100"/>
          <a:sy n="95" d="100"/>
        </p:scale>
        <p:origin x="10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5838AA-1451-D44C-A5FC-B7AF2DBB714D}" type="datetimeFigureOut">
              <a:rPr lang="en-US" smtClean="0"/>
              <a:t>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838AA-1451-D44C-A5FC-B7AF2DBB714D}" type="datetimeFigureOut">
              <a:rPr lang="en-US" smtClean="0"/>
              <a:t>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838AA-1451-D44C-A5FC-B7AF2DBB714D}" type="datetimeFigureOut">
              <a:rPr lang="en-US" smtClean="0"/>
              <a:t>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838AA-1451-D44C-A5FC-B7AF2DBB714D}" type="datetimeFigureOut">
              <a:rPr lang="en-US" smtClean="0"/>
              <a:t>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5838AA-1451-D44C-A5FC-B7AF2DBB714D}" type="datetimeFigureOut">
              <a:rPr lang="en-US" smtClean="0"/>
              <a:t>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5838AA-1451-D44C-A5FC-B7AF2DBB714D}" type="datetimeFigureOut">
              <a:rPr lang="en-US" smtClean="0"/>
              <a:t>8/11/17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5838AA-1451-D44C-A5FC-B7AF2DBB714D}" type="datetimeFigureOut">
              <a:rPr lang="en-US" smtClean="0"/>
              <a:t>8/11/17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5838AA-1451-D44C-A5FC-B7AF2DBB714D}" type="datetimeFigureOut">
              <a:rPr lang="en-US" smtClean="0"/>
              <a:t>8/11/17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838AA-1451-D44C-A5FC-B7AF2DBB714D}" type="datetimeFigureOut">
              <a:rPr lang="en-US" smtClean="0"/>
              <a:t>8/11/17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8/11/17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8/11/17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838AA-1451-D44C-A5FC-B7AF2DBB714D}" type="datetimeFigureOut">
              <a:rPr lang="en-US" smtClean="0"/>
              <a:t>8/11/17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9FBD4-45AD-4D40-A896-12A56B1568AD}" type="slidenum">
              <a:rPr lang="en-US" smtClean="0"/>
              <a:t>‹#›</a:t>
            </a:fld>
            <a:endParaRPr lang="en-US"/>
          </a:p>
        </p:txBody>
      </p:sp>
      <p:sp>
        <p:nvSpPr>
          <p:cNvPr id="7" name="Rectangle 6"/>
          <p:cNvSpPr/>
          <p:nvPr/>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18158597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List_of_sequence_alignment_softwar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ioconductor.org/packages/release/bioc/vignettes/limma/inst/doc/usersguide.pdf" TargetMode="External"/><Relationship Id="rId3" Type="http://schemas.openxmlformats.org/officeDocument/2006/relationships/hyperlink" Target="http://bioconductor.org/packages/release/bioc/vignettes/edgeR/inst/doc/edgeRUsersGuide.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roadinstitute.org/igv/" TargetMode="External"/><Relationship Id="rId3" Type="http://schemas.openxmlformats.org/officeDocument/2006/relationships/hyperlink" Target="http://csbi.ltdk.helsinki.fi/moksiskaa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dstreett/Super-Deduper" TargetMode="External"/><Relationship Id="rId4" Type="http://schemas.openxmlformats.org/officeDocument/2006/relationships/hyperlink" Target="https://github.com/dstreett/sickle" TargetMode="External"/><Relationship Id="rId5" Type="http://schemas.openxmlformats.org/officeDocument/2006/relationships/hyperlink" Target="https://github.com/ucdavis-bioinformatics/scythe" TargetMode="External"/><Relationship Id="rId6" Type="http://schemas.openxmlformats.org/officeDocument/2006/relationships/hyperlink" Target="https://github.com/dstreett/FLASH2" TargetMode="External"/><Relationship Id="rId1" Type="http://schemas.openxmlformats.org/officeDocument/2006/relationships/slideLayout" Target="../slideLayouts/slideLayout2.xml"/><Relationship Id="rId2" Type="http://schemas.openxmlformats.org/officeDocument/2006/relationships/hyperlink" Target="http://bowtie-bio.sourceforge.net/bowtie2/index.s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htslib.org/" TargetMode="External"/><Relationship Id="rId4" Type="http://schemas.openxmlformats.org/officeDocument/2006/relationships/hyperlink" Target="http://www-huber.embl.de/users/anders/HTSeq/" TargetMode="External"/><Relationship Id="rId5" Type="http://schemas.openxmlformats.org/officeDocument/2006/relationships/hyperlink" Target="https://github.com/alexdobin/STAR" TargetMode="External"/><Relationship Id="rId1" Type="http://schemas.openxmlformats.org/officeDocument/2006/relationships/slideLayout" Target="../slideLayouts/slideLayout2.xml"/><Relationship Id="rId2" Type="http://schemas.openxmlformats.org/officeDocument/2006/relationships/hyperlink" Target="http://sourceforge.net/projects/bio-bwa/files/"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bioconductor.org/packages/release/bioc/html/edgeR.html" TargetMode="External"/><Relationship Id="rId4" Type="http://schemas.openxmlformats.org/officeDocument/2006/relationships/hyperlink" Target="http://bioconductor.org/packages/release/bioc/html/limma.html" TargetMode="External"/><Relationship Id="rId5" Type="http://schemas.openxmlformats.org/officeDocument/2006/relationships/hyperlink" Target="https://genomebiology.biomedcentral.com/articles/10.1186/gb-2014-15-2-r29" TargetMode="External"/><Relationship Id="rId1" Type="http://schemas.openxmlformats.org/officeDocument/2006/relationships/slideLayout" Target="../slideLayouts/slideLayout2.xml"/><Relationship Id="rId2" Type="http://schemas.openxmlformats.org/officeDocument/2006/relationships/hyperlink" Target="http://www.r-projec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 you want to do a</a:t>
            </a:r>
            <a:br>
              <a:rPr lang="en-US" dirty="0" smtClean="0"/>
            </a:br>
            <a:r>
              <a:rPr lang="en-US" dirty="0"/>
              <a:t> </a:t>
            </a:r>
            <a:r>
              <a:rPr lang="en-US" dirty="0" smtClean="0"/>
              <a:t>RNAseq Experiment</a:t>
            </a:r>
            <a:br>
              <a:rPr lang="en-US" dirty="0" smtClean="0"/>
            </a:br>
            <a:r>
              <a:rPr lang="en-US" dirty="0" smtClean="0"/>
              <a:t>Differential Expression Analysis</a:t>
            </a:r>
            <a:endParaRPr lang="en-US" dirty="0"/>
          </a:p>
        </p:txBody>
      </p:sp>
      <p:sp>
        <p:nvSpPr>
          <p:cNvPr id="3" name="Subtitle 2"/>
          <p:cNvSpPr>
            <a:spLocks noGrp="1"/>
          </p:cNvSpPr>
          <p:nvPr>
            <p:ph type="subTitle" idx="1"/>
          </p:nvPr>
        </p:nvSpPr>
        <p:spPr/>
        <p:txBody>
          <a:bodyPr>
            <a:normAutofit/>
          </a:bodyPr>
          <a:lstStyle/>
          <a:p>
            <a:endParaRPr lang="en-US" dirty="0" smtClean="0"/>
          </a:p>
          <a:p>
            <a:r>
              <a:rPr lang="en-US" dirty="0" smtClean="0"/>
              <a:t>Matt Settles</a:t>
            </a:r>
          </a:p>
          <a:p>
            <a:r>
              <a:rPr lang="en-US" dirty="0" smtClean="0"/>
              <a:t>Director, Bioinformatics Core</a:t>
            </a:r>
          </a:p>
          <a:p>
            <a:endParaRPr lang="en-US" dirty="0"/>
          </a:p>
        </p:txBody>
      </p:sp>
    </p:spTree>
    <p:extLst>
      <p:ext uri="{BB962C8B-B14F-4D97-AF65-F5344CB8AC3E}">
        <p14:creationId xmlns:p14="http://schemas.microsoft.com/office/powerpoint/2010/main" val="684582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Preprocess reads</a:t>
            </a:r>
            <a:endParaRPr lang="en-US" dirty="0"/>
          </a:p>
        </p:txBody>
      </p:sp>
      <p:sp>
        <p:nvSpPr>
          <p:cNvPr id="2" name="Content Placeholder 1"/>
          <p:cNvSpPr>
            <a:spLocks noGrp="1"/>
          </p:cNvSpPr>
          <p:nvPr>
            <p:ph idx="1"/>
          </p:nvPr>
        </p:nvSpPr>
        <p:spPr>
          <a:xfrm>
            <a:off x="838200" y="1825624"/>
            <a:ext cx="10515600" cy="4778375"/>
          </a:xfrm>
        </p:spPr>
        <p:txBody>
          <a:bodyPr>
            <a:normAutofit lnSpcReduction="10000"/>
          </a:bodyPr>
          <a:lstStyle/>
          <a:p>
            <a:r>
              <a:rPr lang="en-US" dirty="0" smtClean="0"/>
              <a:t>We </a:t>
            </a:r>
            <a:r>
              <a:rPr lang="en-US" dirty="0"/>
              <a:t>have found that aggressively </a:t>
            </a:r>
            <a:r>
              <a:rPr lang="en-US" dirty="0" smtClean="0"/>
              <a:t>“cleaning</a:t>
            </a:r>
            <a:r>
              <a:rPr lang="en-US" dirty="0"/>
              <a:t>” and processing reads </a:t>
            </a:r>
            <a:r>
              <a:rPr lang="en-US" dirty="0" smtClean="0"/>
              <a:t>can make </a:t>
            </a:r>
            <a:r>
              <a:rPr lang="en-US" dirty="0"/>
              <a:t>a large difference </a:t>
            </a:r>
            <a:r>
              <a:rPr lang="en-US" dirty="0" smtClean="0"/>
              <a:t>to the </a:t>
            </a:r>
            <a:r>
              <a:rPr lang="en-US" b="1" dirty="0"/>
              <a:t>speed</a:t>
            </a:r>
            <a:r>
              <a:rPr lang="en-US" dirty="0"/>
              <a:t> and </a:t>
            </a:r>
            <a:r>
              <a:rPr lang="en-US" b="1" dirty="0"/>
              <a:t>quality</a:t>
            </a:r>
            <a:r>
              <a:rPr lang="en-US" dirty="0"/>
              <a:t> of assembly and mapping results. Cleaning your reads means, removing reads/bases </a:t>
            </a:r>
            <a:endParaRPr lang="en-US" dirty="0" smtClean="0"/>
          </a:p>
          <a:p>
            <a:pPr marL="365760" lvl="1" indent="0">
              <a:buNone/>
            </a:pPr>
            <a:r>
              <a:rPr lang="en-US" dirty="0" smtClean="0"/>
              <a:t>that </a:t>
            </a:r>
            <a:r>
              <a:rPr lang="en-US" dirty="0"/>
              <a:t>are: </a:t>
            </a:r>
          </a:p>
          <a:p>
            <a:pPr lvl="1"/>
            <a:r>
              <a:rPr lang="en-US" dirty="0"/>
              <a:t>other unwanted sequence (</a:t>
            </a:r>
            <a:r>
              <a:rPr lang="en-US" dirty="0" err="1"/>
              <a:t>polyA</a:t>
            </a:r>
            <a:r>
              <a:rPr lang="en-US" dirty="0"/>
              <a:t> tails in RNA-</a:t>
            </a:r>
            <a:r>
              <a:rPr lang="en-US" dirty="0" err="1"/>
              <a:t>seq</a:t>
            </a:r>
            <a:r>
              <a:rPr lang="en-US" dirty="0"/>
              <a:t> data)</a:t>
            </a:r>
          </a:p>
          <a:p>
            <a:pPr lvl="1"/>
            <a:r>
              <a:rPr lang="en-US" dirty="0" smtClean="0"/>
              <a:t>artificially </a:t>
            </a:r>
            <a:r>
              <a:rPr lang="en-US" dirty="0"/>
              <a:t>added onto sequence of primary interest (vectors, adapters, primers) </a:t>
            </a:r>
          </a:p>
          <a:p>
            <a:pPr lvl="1"/>
            <a:r>
              <a:rPr lang="en-US" dirty="0" smtClean="0"/>
              <a:t>join </a:t>
            </a:r>
            <a:r>
              <a:rPr lang="en-US" dirty="0"/>
              <a:t>short overlapping paired-end </a:t>
            </a:r>
            <a:r>
              <a:rPr lang="en-US" dirty="0" smtClean="0"/>
              <a:t>reads</a:t>
            </a:r>
          </a:p>
          <a:p>
            <a:pPr lvl="1"/>
            <a:r>
              <a:rPr lang="en-US" dirty="0"/>
              <a:t>low quality bases</a:t>
            </a:r>
          </a:p>
          <a:p>
            <a:pPr lvl="1"/>
            <a:r>
              <a:rPr lang="en-US" dirty="0" smtClean="0"/>
              <a:t>originate </a:t>
            </a:r>
            <a:r>
              <a:rPr lang="en-US" dirty="0"/>
              <a:t>from PCR </a:t>
            </a:r>
            <a:r>
              <a:rPr lang="en-US" dirty="0" smtClean="0"/>
              <a:t>duplication</a:t>
            </a:r>
          </a:p>
          <a:p>
            <a:pPr lvl="1"/>
            <a:r>
              <a:rPr lang="en-US" dirty="0"/>
              <a:t>not of primary interest (contamination) </a:t>
            </a:r>
            <a:endParaRPr lang="en-US" dirty="0" smtClean="0"/>
          </a:p>
          <a:p>
            <a:r>
              <a:rPr lang="en-US" dirty="0" smtClean="0"/>
              <a:t>Preprocessing also produces a number of statistics that are technical in nature that should be used to evaluate “experimental </a:t>
            </a:r>
            <a:r>
              <a:rPr lang="en-US" dirty="0" err="1" smtClean="0"/>
              <a:t>consistancy</a:t>
            </a:r>
            <a:r>
              <a:rPr lang="en-US" dirty="0" smtClean="0"/>
              <a:t>” </a:t>
            </a:r>
            <a:endParaRPr lang="en-US" dirty="0"/>
          </a:p>
          <a:p>
            <a:endParaRPr lang="en-US" dirty="0"/>
          </a:p>
        </p:txBody>
      </p:sp>
    </p:spTree>
    <p:extLst>
      <p:ext uri="{BB962C8B-B14F-4D97-AF65-F5344CB8AC3E}">
        <p14:creationId xmlns:p14="http://schemas.microsoft.com/office/powerpoint/2010/main" val="49640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QA/QC</a:t>
            </a:r>
            <a:endParaRPr lang="en-US" dirty="0"/>
          </a:p>
        </p:txBody>
      </p:sp>
      <p:sp>
        <p:nvSpPr>
          <p:cNvPr id="2" name="Content Placeholder 1"/>
          <p:cNvSpPr>
            <a:spLocks noGrp="1"/>
          </p:cNvSpPr>
          <p:nvPr>
            <p:ph idx="1"/>
          </p:nvPr>
        </p:nvSpPr>
        <p:spPr/>
        <p:txBody>
          <a:bodyPr>
            <a:normAutofit fontScale="92500"/>
          </a:bodyPr>
          <a:lstStyle/>
          <a:p>
            <a:r>
              <a:rPr lang="en-US" dirty="0"/>
              <a:t>Beyond generating better data for downstream analysis, cleaning statistics also give you an idea as to the quality of the sample, library generation, and sequencing </a:t>
            </a:r>
            <a:r>
              <a:rPr lang="en-US" dirty="0" smtClean="0"/>
              <a:t>quality used </a:t>
            </a:r>
            <a:r>
              <a:rPr lang="en-US" dirty="0"/>
              <a:t>to generate the data. </a:t>
            </a:r>
            <a:endParaRPr lang="en-US" dirty="0" smtClean="0"/>
          </a:p>
          <a:p>
            <a:r>
              <a:rPr lang="en-US" dirty="0" smtClean="0"/>
              <a:t>This can </a:t>
            </a:r>
            <a:r>
              <a:rPr lang="en-US" dirty="0"/>
              <a:t>help inform you of what you might do in the future. </a:t>
            </a:r>
          </a:p>
          <a:p>
            <a:r>
              <a:rPr lang="en-US" dirty="0" smtClean="0"/>
              <a:t>I’ve found it best </a:t>
            </a:r>
            <a:r>
              <a:rPr lang="en-US" dirty="0"/>
              <a:t>to perform </a:t>
            </a:r>
            <a:r>
              <a:rPr lang="en-US" dirty="0" smtClean="0"/>
              <a:t>QA/QC </a:t>
            </a:r>
            <a:r>
              <a:rPr lang="en-US" dirty="0"/>
              <a:t>on both the run as a whole (poor samples can affect other samples) and on the samples </a:t>
            </a:r>
            <a:r>
              <a:rPr lang="en-US" dirty="0" smtClean="0"/>
              <a:t>themselves as they compare to other samples 	</a:t>
            </a:r>
            <a:r>
              <a:rPr lang="en-US" dirty="0" smtClean="0">
                <a:solidFill>
                  <a:srgbClr val="FF0000"/>
                </a:solidFill>
              </a:rPr>
              <a:t>	(REMEMBER, BE CONSISTANT)</a:t>
            </a:r>
            <a:r>
              <a:rPr lang="en-US" dirty="0" smtClean="0"/>
              <a:t>. </a:t>
            </a:r>
          </a:p>
          <a:p>
            <a:pPr lvl="1"/>
            <a:r>
              <a:rPr lang="en-US" dirty="0" smtClean="0"/>
              <a:t>Reports </a:t>
            </a:r>
            <a:r>
              <a:rPr lang="en-US" dirty="0"/>
              <a:t>such as </a:t>
            </a:r>
            <a:r>
              <a:rPr lang="en-US" dirty="0" err="1"/>
              <a:t>Basespace</a:t>
            </a:r>
            <a:r>
              <a:rPr lang="en-US" dirty="0"/>
              <a:t> for </a:t>
            </a:r>
            <a:r>
              <a:rPr lang="en-US" dirty="0" err="1"/>
              <a:t>Illumina</a:t>
            </a:r>
            <a:r>
              <a:rPr lang="en-US" dirty="0"/>
              <a:t>, are great ways to evaluate the runs as a whole</a:t>
            </a:r>
            <a:r>
              <a:rPr lang="en-US" dirty="0" smtClean="0"/>
              <a:t>.</a:t>
            </a:r>
          </a:p>
          <a:p>
            <a:pPr lvl="1"/>
            <a:r>
              <a:rPr lang="en-US" dirty="0" smtClean="0"/>
              <a:t>PCA/MDS plots of the preprocessing summary are a great way to look for technical bias across your experiment</a:t>
            </a:r>
            <a:endParaRPr lang="en-US" dirty="0"/>
          </a:p>
        </p:txBody>
      </p:sp>
    </p:spTree>
    <p:extLst>
      <p:ext uri="{BB962C8B-B14F-4D97-AF65-F5344CB8AC3E}">
        <p14:creationId xmlns:p14="http://schemas.microsoft.com/office/powerpoint/2010/main" val="1733898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02920" indent="-457200"/>
            <a:r>
              <a:rPr lang="en-US" dirty="0" smtClean="0"/>
              <a:t>Sequence </a:t>
            </a:r>
            <a:r>
              <a:rPr lang="en-US" dirty="0"/>
              <a:t>Mapping</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722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Mapping vs Assembly</a:t>
            </a:r>
            <a:endParaRPr lang="en-US" dirty="0"/>
          </a:p>
        </p:txBody>
      </p:sp>
      <p:sp>
        <p:nvSpPr>
          <p:cNvPr id="2" name="Content Placeholder 1"/>
          <p:cNvSpPr>
            <a:spLocks noGrp="1"/>
          </p:cNvSpPr>
          <p:nvPr>
            <p:ph idx="1"/>
          </p:nvPr>
        </p:nvSpPr>
        <p:spPr>
          <a:xfrm>
            <a:off x="1035424" y="1719071"/>
            <a:ext cx="10098741" cy="5031982"/>
          </a:xfrm>
        </p:spPr>
        <p:txBody>
          <a:bodyPr>
            <a:normAutofit fontScale="92500"/>
          </a:bodyPr>
          <a:lstStyle/>
          <a:p>
            <a:r>
              <a:rPr lang="en-US" dirty="0"/>
              <a:t>Given sequence data, </a:t>
            </a:r>
            <a:endParaRPr lang="en-US" dirty="0" smtClean="0"/>
          </a:p>
          <a:p>
            <a:pPr lvl="1"/>
            <a:r>
              <a:rPr lang="en-US" dirty="0" smtClean="0"/>
              <a:t>Assembly </a:t>
            </a:r>
            <a:r>
              <a:rPr lang="en-US" dirty="0"/>
              <a:t>seeks to put together the puzzle without knowing what the picture is </a:t>
            </a:r>
          </a:p>
          <a:p>
            <a:pPr lvl="1"/>
            <a:r>
              <a:rPr lang="en-US" dirty="0"/>
              <a:t>Mapping tries to put together the puzzle pieces directly onto an image of the picture </a:t>
            </a:r>
          </a:p>
          <a:p>
            <a:r>
              <a:rPr lang="en-US" dirty="0"/>
              <a:t>In mapping the question is more, given a small chunk of sequence, where in the genome did this piece most likely come from. </a:t>
            </a:r>
          </a:p>
          <a:p>
            <a:r>
              <a:rPr lang="en-US" dirty="0"/>
              <a:t>The goal then is to find the match(</a:t>
            </a:r>
            <a:r>
              <a:rPr lang="en-US" dirty="0" err="1"/>
              <a:t>es</a:t>
            </a:r>
            <a:r>
              <a:rPr lang="en-US" dirty="0"/>
              <a:t>) with either the </a:t>
            </a:r>
            <a:r>
              <a:rPr lang="en-US" dirty="0" smtClean="0"/>
              <a:t>“best” edit </a:t>
            </a:r>
            <a:r>
              <a:rPr lang="en-US" dirty="0"/>
              <a:t>distance (smallest), or all </a:t>
            </a:r>
            <a:r>
              <a:rPr lang="en-US" dirty="0" smtClean="0"/>
              <a:t>matches </a:t>
            </a:r>
            <a:r>
              <a:rPr lang="en-US" dirty="0"/>
              <a:t>with edit distance less than </a:t>
            </a:r>
            <a:r>
              <a:rPr lang="en-US" dirty="0" smtClean="0"/>
              <a:t>max edit dist</a:t>
            </a:r>
            <a:r>
              <a:rPr lang="en-US" dirty="0"/>
              <a:t>. Main issues are: </a:t>
            </a:r>
          </a:p>
          <a:p>
            <a:pPr lvl="1"/>
            <a:r>
              <a:rPr lang="en-US" dirty="0"/>
              <a:t>Large search </a:t>
            </a:r>
            <a:r>
              <a:rPr lang="en-US" dirty="0" smtClean="0"/>
              <a:t>space</a:t>
            </a:r>
          </a:p>
          <a:p>
            <a:pPr lvl="1"/>
            <a:r>
              <a:rPr lang="en-US" dirty="0" smtClean="0"/>
              <a:t>Regions </a:t>
            </a:r>
            <a:r>
              <a:rPr lang="en-US" dirty="0"/>
              <a:t>of similarity (aka repeats</a:t>
            </a:r>
            <a:r>
              <a:rPr lang="en-US" dirty="0" smtClean="0"/>
              <a:t>)</a:t>
            </a:r>
          </a:p>
          <a:p>
            <a:pPr lvl="1"/>
            <a:r>
              <a:rPr lang="en-US" dirty="0" smtClean="0"/>
              <a:t>Gaps (INDELS)</a:t>
            </a:r>
          </a:p>
          <a:p>
            <a:pPr lvl="1"/>
            <a:r>
              <a:rPr lang="en-US" dirty="0" smtClean="0"/>
              <a:t>Complexity </a:t>
            </a:r>
            <a:r>
              <a:rPr lang="en-US" dirty="0"/>
              <a:t>(RNA, transcripts) </a:t>
            </a:r>
          </a:p>
        </p:txBody>
      </p:sp>
    </p:spTree>
    <p:extLst>
      <p:ext uri="{BB962C8B-B14F-4D97-AF65-F5344CB8AC3E}">
        <p14:creationId xmlns:p14="http://schemas.microsoft.com/office/powerpoint/2010/main" val="1943225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pic>
        <p:nvPicPr>
          <p:cNvPr id="4" name="Content Placeholder 3" descr="Differences.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439" y="1825625"/>
            <a:ext cx="7781121" cy="4351338"/>
          </a:xfrm>
        </p:spPr>
      </p:pic>
    </p:spTree>
    <p:extLst>
      <p:ext uri="{BB962C8B-B14F-4D97-AF65-F5344CB8AC3E}">
        <p14:creationId xmlns:p14="http://schemas.microsoft.com/office/powerpoint/2010/main" val="865322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Consideration</a:t>
            </a:r>
            <a:endParaRPr lang="en-US" dirty="0"/>
          </a:p>
        </p:txBody>
      </p:sp>
      <p:sp>
        <p:nvSpPr>
          <p:cNvPr id="2" name="Content Placeholder 1"/>
          <p:cNvSpPr>
            <a:spLocks noGrp="1"/>
          </p:cNvSpPr>
          <p:nvPr>
            <p:ph idx="1"/>
          </p:nvPr>
        </p:nvSpPr>
        <p:spPr/>
        <p:txBody>
          <a:bodyPr>
            <a:normAutofit fontScale="92500" lnSpcReduction="10000"/>
          </a:bodyPr>
          <a:lstStyle/>
          <a:p>
            <a:r>
              <a:rPr lang="en-US" dirty="0"/>
              <a:t>Placing reads in regions that do not exist in the reference genome (reads extend off the end) [ mitochondrial, plasmids</a:t>
            </a:r>
            <a:r>
              <a:rPr lang="en-US" dirty="0" smtClean="0"/>
              <a:t>, structural variants, </a:t>
            </a:r>
            <a:r>
              <a:rPr lang="en-US" dirty="0"/>
              <a:t>etc</a:t>
            </a:r>
            <a:r>
              <a:rPr lang="en-US" dirty="0" smtClean="0"/>
              <a:t>. ]. </a:t>
            </a:r>
            <a:endParaRPr lang="en-US" dirty="0"/>
          </a:p>
          <a:p>
            <a:r>
              <a:rPr lang="en-US" dirty="0"/>
              <a:t>Sequencing errors and variations: alignment between read and true source in genome may have more differences than alignment with some other copy of repeat. </a:t>
            </a:r>
          </a:p>
          <a:p>
            <a:r>
              <a:rPr lang="en-US" dirty="0"/>
              <a:t>What if the closest fully sequenced genome is too divergent? (3% is a common </a:t>
            </a:r>
            <a:r>
              <a:rPr lang="en-US" dirty="0" smtClean="0"/>
              <a:t>assumed alignment </a:t>
            </a:r>
            <a:r>
              <a:rPr lang="en-US" dirty="0"/>
              <a:t>capability) </a:t>
            </a:r>
          </a:p>
          <a:p>
            <a:r>
              <a:rPr lang="en-US" dirty="0"/>
              <a:t>Placing reads in repetitive regions: Some algorithms only return 1 mapping; If multiple: map quality = 0 </a:t>
            </a:r>
          </a:p>
          <a:p>
            <a:r>
              <a:rPr lang="en-US" dirty="0"/>
              <a:t>Algorithms that use paired-end information =&gt; might prefer correct distance over correct alignment. </a:t>
            </a:r>
          </a:p>
          <a:p>
            <a:endParaRPr lang="en-US" dirty="0"/>
          </a:p>
        </p:txBody>
      </p:sp>
    </p:spTree>
    <p:extLst>
      <p:ext uri="{BB962C8B-B14F-4D97-AF65-F5344CB8AC3E}">
        <p14:creationId xmlns:p14="http://schemas.microsoft.com/office/powerpoint/2010/main" val="708873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Intron/exon junctions</a:t>
            </a:r>
            <a:endParaRPr lang="en-US" dirty="0"/>
          </a:p>
        </p:txBody>
      </p:sp>
      <p:sp>
        <p:nvSpPr>
          <p:cNvPr id="2" name="Content Placeholder 1"/>
          <p:cNvSpPr>
            <a:spLocks noGrp="1"/>
          </p:cNvSpPr>
          <p:nvPr>
            <p:ph idx="1"/>
          </p:nvPr>
        </p:nvSpPr>
        <p:spPr/>
        <p:txBody>
          <a:bodyPr/>
          <a:lstStyle/>
          <a:p>
            <a:r>
              <a:rPr lang="en-US" dirty="0"/>
              <a:t>In RNA-</a:t>
            </a:r>
            <a:r>
              <a:rPr lang="en-US" dirty="0" err="1"/>
              <a:t>seq</a:t>
            </a:r>
            <a:r>
              <a:rPr lang="en-US" dirty="0"/>
              <a:t> data, you must also </a:t>
            </a:r>
            <a:r>
              <a:rPr lang="en-US" dirty="0" smtClean="0"/>
              <a:t>consider splice </a:t>
            </a:r>
            <a:r>
              <a:rPr lang="en-US" dirty="0"/>
              <a:t>junctions, reads may span an intron </a:t>
            </a:r>
          </a:p>
        </p:txBody>
      </p:sp>
      <p:pic>
        <p:nvPicPr>
          <p:cNvPr id="4" name="Picture 3" descr="junctio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158" y="3238531"/>
            <a:ext cx="8780617" cy="2887942"/>
          </a:xfrm>
          <a:prstGeom prst="rect">
            <a:avLst/>
          </a:prstGeom>
        </p:spPr>
      </p:pic>
    </p:spTree>
    <p:extLst>
      <p:ext uri="{BB962C8B-B14F-4D97-AF65-F5344CB8AC3E}">
        <p14:creationId xmlns:p14="http://schemas.microsoft.com/office/powerpoint/2010/main" val="1950973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Aligners</a:t>
            </a:r>
            <a:endParaRPr lang="en-US" dirty="0"/>
          </a:p>
        </p:txBody>
      </p:sp>
      <p:sp>
        <p:nvSpPr>
          <p:cNvPr id="2" name="Content Placeholder 1"/>
          <p:cNvSpPr>
            <a:spLocks noGrp="1"/>
          </p:cNvSpPr>
          <p:nvPr>
            <p:ph idx="1"/>
          </p:nvPr>
        </p:nvSpPr>
        <p:spPr/>
        <p:txBody>
          <a:bodyPr>
            <a:normAutofit fontScale="92500" lnSpcReduction="10000"/>
          </a:bodyPr>
          <a:lstStyle/>
          <a:p>
            <a:r>
              <a:rPr lang="en-US" dirty="0"/>
              <a:t>Spliced Aligners </a:t>
            </a:r>
            <a:endParaRPr lang="en-US" dirty="0" smtClean="0"/>
          </a:p>
          <a:p>
            <a:pPr lvl="1"/>
            <a:r>
              <a:rPr lang="en-US" dirty="0" err="1" smtClean="0"/>
              <a:t>Tophat</a:t>
            </a:r>
            <a:r>
              <a:rPr lang="en-US" dirty="0" smtClean="0"/>
              <a:t> </a:t>
            </a:r>
            <a:r>
              <a:rPr lang="en-US" dirty="0"/>
              <a:t>(Bowtie2) </a:t>
            </a:r>
          </a:p>
          <a:p>
            <a:pPr lvl="1"/>
            <a:r>
              <a:rPr lang="en-US" dirty="0"/>
              <a:t>GSNAP </a:t>
            </a:r>
            <a:endParaRPr lang="en-US" dirty="0" smtClean="0"/>
          </a:p>
          <a:p>
            <a:pPr lvl="1"/>
            <a:r>
              <a:rPr lang="en-US" dirty="0" err="1" smtClean="0"/>
              <a:t>SOAPsplice</a:t>
            </a:r>
            <a:endParaRPr lang="en-US" dirty="0"/>
          </a:p>
          <a:p>
            <a:pPr lvl="1"/>
            <a:r>
              <a:rPr lang="en-US" dirty="0" err="1" smtClean="0"/>
              <a:t>MapSplice</a:t>
            </a:r>
            <a:endParaRPr lang="en-US" dirty="0"/>
          </a:p>
          <a:p>
            <a:pPr lvl="1"/>
            <a:r>
              <a:rPr lang="en-US" dirty="0" err="1" smtClean="0"/>
              <a:t>TrueSite</a:t>
            </a:r>
            <a:endParaRPr lang="en-US" dirty="0"/>
          </a:p>
          <a:p>
            <a:pPr lvl="1"/>
            <a:r>
              <a:rPr lang="en-US" dirty="0" smtClean="0"/>
              <a:t>star </a:t>
            </a:r>
            <a:endParaRPr lang="en-US" dirty="0"/>
          </a:p>
          <a:p>
            <a:r>
              <a:rPr lang="en-US" dirty="0"/>
              <a:t>Aligners that can ’clip’ </a:t>
            </a:r>
            <a:endParaRPr lang="en-US" dirty="0" smtClean="0"/>
          </a:p>
          <a:p>
            <a:pPr lvl="1"/>
            <a:r>
              <a:rPr lang="en-US" dirty="0" smtClean="0"/>
              <a:t>Bowtie2 in local mode</a:t>
            </a:r>
            <a:endParaRPr lang="en-US" dirty="0"/>
          </a:p>
          <a:p>
            <a:pPr lvl="1"/>
            <a:r>
              <a:rPr lang="en-US" dirty="0" err="1"/>
              <a:t>bwa</a:t>
            </a:r>
            <a:r>
              <a:rPr lang="en-US" dirty="0"/>
              <a:t>-mem </a:t>
            </a:r>
            <a:endParaRPr lang="en-US" dirty="0" smtClean="0"/>
          </a:p>
          <a:p>
            <a:pPr lvl="1"/>
            <a:endParaRPr lang="en-US" dirty="0" smtClean="0"/>
          </a:p>
          <a:p>
            <a:pPr marL="0" indent="0">
              <a:buNone/>
            </a:pPr>
            <a:r>
              <a:rPr lang="en-US" dirty="0">
                <a:hlinkClick r:id="rId2"/>
              </a:rPr>
              <a:t>https://</a:t>
            </a:r>
            <a:r>
              <a:rPr lang="en-US" dirty="0" smtClean="0">
                <a:hlinkClick r:id="rId2"/>
              </a:rPr>
              <a:t>en.wikipedia.org/wiki/List_of_sequence_alignment_software</a:t>
            </a:r>
            <a:endParaRPr lang="en-US" dirty="0" smtClean="0"/>
          </a:p>
        </p:txBody>
      </p:sp>
    </p:spTree>
    <p:extLst>
      <p:ext uri="{BB962C8B-B14F-4D97-AF65-F5344CB8AC3E}">
        <p14:creationId xmlns:p14="http://schemas.microsoft.com/office/powerpoint/2010/main" val="82581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Genome vs Transcriptome Reference</a:t>
            </a:r>
            <a:endParaRPr lang="en-US" dirty="0"/>
          </a:p>
        </p:txBody>
      </p:sp>
      <p:sp>
        <p:nvSpPr>
          <p:cNvPr id="3" name="Content Placeholder 2"/>
          <p:cNvSpPr>
            <a:spLocks noGrp="1"/>
          </p:cNvSpPr>
          <p:nvPr>
            <p:ph idx="1"/>
          </p:nvPr>
        </p:nvSpPr>
        <p:spPr/>
        <p:txBody>
          <a:bodyPr/>
          <a:lstStyle/>
          <a:p>
            <a:r>
              <a:rPr lang="en-US" dirty="0" smtClean="0"/>
              <a:t>May seem intuitive to map RNAseq data to transcriptome, but its not that simple.</a:t>
            </a:r>
          </a:p>
          <a:p>
            <a:pPr lvl="1"/>
            <a:r>
              <a:rPr lang="en-US" dirty="0" smtClean="0"/>
              <a:t>Transcriptomes are rarely complete,</a:t>
            </a:r>
          </a:p>
          <a:p>
            <a:pPr lvl="1"/>
            <a:r>
              <a:rPr lang="en-US" dirty="0" smtClean="0"/>
              <a:t>Which transcript, canonical transcript? Shouldn’t map to all splice variants as these would show up as multi-mappers</a:t>
            </a:r>
          </a:p>
          <a:p>
            <a:r>
              <a:rPr lang="en-US" dirty="0" smtClean="0"/>
              <a:t>More so, a mapper will do its best to map every read, somewhere, provided the result meets its minimum requirements.</a:t>
            </a:r>
          </a:p>
          <a:p>
            <a:pPr lvl="1"/>
            <a:r>
              <a:rPr lang="en-US" dirty="0" smtClean="0"/>
              <a:t>Need to provide a mapper with all possible places the read could arisen from, which is best represented by the genome. Otherwise you get </a:t>
            </a:r>
            <a:r>
              <a:rPr lang="en-US" dirty="0" err="1" smtClean="0"/>
              <a:t>mismapping</a:t>
            </a:r>
            <a:r>
              <a:rPr lang="en-US" dirty="0" smtClean="0"/>
              <a:t> because its close enough.</a:t>
            </a:r>
          </a:p>
          <a:p>
            <a:pPr lvl="1"/>
            <a:endParaRPr lang="en-US" dirty="0"/>
          </a:p>
        </p:txBody>
      </p:sp>
    </p:spTree>
    <p:extLst>
      <p:ext uri="{BB962C8B-B14F-4D97-AF65-F5344CB8AC3E}">
        <p14:creationId xmlns:p14="http://schemas.microsoft.com/office/powerpoint/2010/main" val="673607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Genome and Annotation</a:t>
            </a:r>
            <a:endParaRPr lang="en-US" dirty="0"/>
          </a:p>
        </p:txBody>
      </p:sp>
      <p:sp>
        <p:nvSpPr>
          <p:cNvPr id="3" name="Content Placeholder 2"/>
          <p:cNvSpPr>
            <a:spLocks noGrp="1"/>
          </p:cNvSpPr>
          <p:nvPr>
            <p:ph idx="1"/>
          </p:nvPr>
        </p:nvSpPr>
        <p:spPr/>
        <p:txBody>
          <a:bodyPr/>
          <a:lstStyle/>
          <a:p>
            <a:r>
              <a:rPr lang="en-US" dirty="0" smtClean="0"/>
              <a:t>Genome </a:t>
            </a:r>
            <a:r>
              <a:rPr lang="en-US" dirty="0" err="1" smtClean="0"/>
              <a:t>fasta</a:t>
            </a:r>
            <a:r>
              <a:rPr lang="en-US" dirty="0" smtClean="0"/>
              <a:t> files and Annotation files go together! Should be identified before beginning any analysis</a:t>
            </a:r>
          </a:p>
          <a:p>
            <a:pPr lvl="1"/>
            <a:r>
              <a:rPr lang="en-US" dirty="0" smtClean="0"/>
              <a:t>Genome </a:t>
            </a:r>
            <a:r>
              <a:rPr lang="en-US" dirty="0" err="1" smtClean="0"/>
              <a:t>fasta</a:t>
            </a:r>
            <a:r>
              <a:rPr lang="en-US" dirty="0" smtClean="0"/>
              <a:t> files should include all primary chromosomes, unplaced sequences and un-localized sequences, as well as any organelles. Should not contain any </a:t>
            </a:r>
            <a:r>
              <a:rPr lang="en-US" dirty="0" err="1" smtClean="0"/>
              <a:t>contigs</a:t>
            </a:r>
            <a:r>
              <a:rPr lang="en-US" dirty="0" smtClean="0"/>
              <a:t> that represent patches or alternative haplotypes.</a:t>
            </a:r>
          </a:p>
          <a:p>
            <a:pPr lvl="1"/>
            <a:r>
              <a:rPr lang="en-US" dirty="0" smtClean="0"/>
              <a:t>Annotation file should be GTF (preferred), and should be the most comprehensive you can find.</a:t>
            </a:r>
          </a:p>
          <a:p>
            <a:pPr lvl="2"/>
            <a:r>
              <a:rPr lang="en-US" dirty="0" smtClean="0"/>
              <a:t>Chromosome names in the GTF should match those in the </a:t>
            </a:r>
            <a:r>
              <a:rPr lang="en-US" dirty="0" err="1" smtClean="0"/>
              <a:t>fasta</a:t>
            </a:r>
            <a:r>
              <a:rPr lang="en-US" dirty="0" smtClean="0"/>
              <a:t>, they don’t always do.</a:t>
            </a:r>
          </a:p>
          <a:p>
            <a:pPr lvl="2"/>
            <a:r>
              <a:rPr lang="en-US" dirty="0" smtClean="0"/>
              <a:t>Star recommends the </a:t>
            </a:r>
            <a:r>
              <a:rPr lang="en-US" dirty="0" err="1" smtClean="0"/>
              <a:t>Gencode</a:t>
            </a:r>
            <a:r>
              <a:rPr lang="en-US" dirty="0" smtClean="0"/>
              <a:t> annotations for mouse/human</a:t>
            </a:r>
            <a:endParaRPr lang="en-US" dirty="0"/>
          </a:p>
        </p:txBody>
      </p:sp>
    </p:spTree>
    <p:extLst>
      <p:ext uri="{BB962C8B-B14F-4D97-AF65-F5344CB8AC3E}">
        <p14:creationId xmlns:p14="http://schemas.microsoft.com/office/powerpoint/2010/main" val="1937638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Treating Bioinformatics as a Data Science</a:t>
            </a:r>
            <a:endParaRPr lang="en-US" dirty="0"/>
          </a:p>
        </p:txBody>
      </p:sp>
      <p:sp>
        <p:nvSpPr>
          <p:cNvPr id="3" name="Content Placeholder 2"/>
          <p:cNvSpPr>
            <a:spLocks noGrp="1"/>
          </p:cNvSpPr>
          <p:nvPr>
            <p:ph idx="1"/>
          </p:nvPr>
        </p:nvSpPr>
        <p:spPr/>
        <p:txBody>
          <a:bodyPr/>
          <a:lstStyle/>
          <a:p>
            <a:pPr marL="0" indent="0">
              <a:buNone/>
            </a:pPr>
            <a:r>
              <a:rPr lang="en-US" dirty="0" smtClean="0"/>
              <a:t>Seven stages to data science</a:t>
            </a:r>
          </a:p>
          <a:p>
            <a:pPr marL="466618" indent="-466618">
              <a:buFont typeface="+mj-lt"/>
              <a:buAutoNum type="arabicPeriod"/>
            </a:pPr>
            <a:r>
              <a:rPr lang="en-US" dirty="0" smtClean="0">
                <a:solidFill>
                  <a:srgbClr val="0000FF"/>
                </a:solidFill>
              </a:rPr>
              <a:t>Define </a:t>
            </a:r>
            <a:r>
              <a:rPr lang="en-US" dirty="0">
                <a:solidFill>
                  <a:srgbClr val="0000FF"/>
                </a:solidFill>
              </a:rPr>
              <a:t>the question of interest</a:t>
            </a:r>
          </a:p>
          <a:p>
            <a:pPr marL="466618" indent="-466618">
              <a:buFont typeface="+mj-lt"/>
              <a:buAutoNum type="arabicPeriod"/>
            </a:pPr>
            <a:r>
              <a:rPr lang="en-US" dirty="0">
                <a:solidFill>
                  <a:srgbClr val="008000"/>
                </a:solidFill>
              </a:rPr>
              <a:t>Get the data</a:t>
            </a:r>
          </a:p>
          <a:p>
            <a:pPr marL="466618" indent="-466618">
              <a:buFont typeface="+mj-lt"/>
              <a:buAutoNum type="arabicPeriod"/>
            </a:pPr>
            <a:r>
              <a:rPr lang="en-US" dirty="0">
                <a:solidFill>
                  <a:srgbClr val="008000"/>
                </a:solidFill>
              </a:rPr>
              <a:t>Clean the data</a:t>
            </a:r>
          </a:p>
          <a:p>
            <a:pPr marL="466618" indent="-466618">
              <a:buFont typeface="+mj-lt"/>
              <a:buAutoNum type="arabicPeriod"/>
            </a:pPr>
            <a:r>
              <a:rPr lang="en-US" dirty="0">
                <a:solidFill>
                  <a:srgbClr val="008000"/>
                </a:solidFill>
              </a:rPr>
              <a:t>Explore the data</a:t>
            </a:r>
            <a:endParaRPr lang="en-US" dirty="0"/>
          </a:p>
          <a:p>
            <a:pPr marL="466618" indent="-466618">
              <a:buFont typeface="+mj-lt"/>
              <a:buAutoNum type="arabicPeriod"/>
            </a:pPr>
            <a:r>
              <a:rPr lang="en-US" dirty="0">
                <a:solidFill>
                  <a:srgbClr val="FF0000"/>
                </a:solidFill>
              </a:rPr>
              <a:t>Fit statistical models</a:t>
            </a:r>
            <a:endParaRPr lang="en-US" dirty="0"/>
          </a:p>
          <a:p>
            <a:pPr marL="466618" indent="-466618">
              <a:buFont typeface="+mj-lt"/>
              <a:buAutoNum type="arabicPeriod"/>
            </a:pPr>
            <a:r>
              <a:rPr lang="en-US" dirty="0">
                <a:solidFill>
                  <a:srgbClr val="660066"/>
                </a:solidFill>
              </a:rPr>
              <a:t>Communicate the results</a:t>
            </a:r>
          </a:p>
          <a:p>
            <a:pPr marL="466618" indent="-466618">
              <a:buFont typeface="+mj-lt"/>
              <a:buAutoNum type="arabicPeriod"/>
            </a:pPr>
            <a:r>
              <a:rPr lang="en-US" dirty="0">
                <a:solidFill>
                  <a:srgbClr val="660066"/>
                </a:solidFill>
              </a:rPr>
              <a:t>Make your analysis </a:t>
            </a:r>
            <a:r>
              <a:rPr lang="en-US" dirty="0" smtClean="0">
                <a:solidFill>
                  <a:srgbClr val="660066"/>
                </a:solidFill>
              </a:rPr>
              <a:t>reproducible</a:t>
            </a:r>
            <a:endParaRPr lang="en-US" dirty="0">
              <a:solidFill>
                <a:srgbClr val="660066"/>
              </a:solidFill>
            </a:endParaRPr>
          </a:p>
        </p:txBody>
      </p:sp>
      <p:sp>
        <p:nvSpPr>
          <p:cNvPr id="4" name="TextBox 3"/>
          <p:cNvSpPr txBox="1"/>
          <p:nvPr/>
        </p:nvSpPr>
        <p:spPr>
          <a:xfrm>
            <a:off x="6377651" y="2896801"/>
            <a:ext cx="4976149" cy="2208985"/>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000" b="1" dirty="0"/>
              <a:t>Data science done well looks </a:t>
            </a:r>
            <a:r>
              <a:rPr lang="en-US" sz="2000" b="1" dirty="0" smtClean="0"/>
              <a:t>easy </a:t>
            </a:r>
            <a:r>
              <a:rPr lang="en-US" sz="2000" b="1" dirty="0"/>
              <a:t>and that</a:t>
            </a:r>
            <a:r>
              <a:rPr lang="fr-FR" sz="2000" b="1" dirty="0"/>
              <a:t>’</a:t>
            </a:r>
            <a:r>
              <a:rPr lang="en-US" sz="2000" b="1" dirty="0"/>
              <a:t>s a big problem for data scientists</a:t>
            </a:r>
          </a:p>
          <a:p>
            <a:endParaRPr lang="en-US" sz="2000" b="1" dirty="0"/>
          </a:p>
          <a:p>
            <a:pPr algn="ctr"/>
            <a:r>
              <a:rPr lang="en-US" sz="2000" b="1" dirty="0" err="1"/>
              <a:t>simplystatistics.org</a:t>
            </a:r>
            <a:r>
              <a:rPr lang="en-US" sz="2000" b="1" dirty="0"/>
              <a:t> </a:t>
            </a:r>
          </a:p>
          <a:p>
            <a:pPr algn="ctr"/>
            <a:r>
              <a:rPr lang="en-US" sz="2000" b="1" dirty="0"/>
              <a:t>March 3, 2015 by Jeff Leek</a:t>
            </a:r>
          </a:p>
        </p:txBody>
      </p:sp>
    </p:spTree>
    <p:extLst>
      <p:ext uri="{BB962C8B-B14F-4D97-AF65-F5344CB8AC3E}">
        <p14:creationId xmlns:p14="http://schemas.microsoft.com/office/powerpoint/2010/main" val="1001093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a </a:t>
            </a:r>
            <a:r>
              <a:rPr lang="en-US" dirty="0" err="1" smtClean="0"/>
              <a:t>sam</a:t>
            </a:r>
            <a:r>
              <a:rPr lang="en-US" dirty="0" smtClean="0"/>
              <a:t> file for counting and stats</a:t>
            </a:r>
            <a:endParaRPr lang="en-US" dirty="0"/>
          </a:p>
        </p:txBody>
      </p:sp>
      <p:sp>
        <p:nvSpPr>
          <p:cNvPr id="3" name="Content Placeholder 2"/>
          <p:cNvSpPr>
            <a:spLocks noGrp="1"/>
          </p:cNvSpPr>
          <p:nvPr>
            <p:ph idx="1"/>
          </p:nvPr>
        </p:nvSpPr>
        <p:spPr/>
        <p:txBody>
          <a:bodyPr/>
          <a:lstStyle/>
          <a:p>
            <a:r>
              <a:rPr lang="en-US" dirty="0" err="1" smtClean="0"/>
              <a:t>Samtools</a:t>
            </a:r>
            <a:r>
              <a:rPr lang="en-US" dirty="0" smtClean="0"/>
              <a:t> is used to manipulate mapping files for counting, common steps include:</a:t>
            </a:r>
          </a:p>
          <a:p>
            <a:pPr lvl="1"/>
            <a:r>
              <a:rPr lang="en-US" dirty="0" err="1"/>
              <a:t>s</a:t>
            </a:r>
            <a:r>
              <a:rPr lang="en-US" dirty="0" err="1" smtClean="0"/>
              <a:t>amtools</a:t>
            </a:r>
            <a:r>
              <a:rPr lang="en-US" dirty="0" smtClean="0"/>
              <a:t> view [to convert from </a:t>
            </a:r>
            <a:r>
              <a:rPr lang="en-US" dirty="0" err="1" smtClean="0"/>
              <a:t>sam</a:t>
            </a:r>
            <a:r>
              <a:rPr lang="en-US" dirty="0"/>
              <a:t> </a:t>
            </a:r>
            <a:r>
              <a:rPr lang="en-US" dirty="0" smtClean="0"/>
              <a:t>to bam]</a:t>
            </a:r>
          </a:p>
          <a:p>
            <a:pPr lvl="1"/>
            <a:r>
              <a:rPr lang="en-US" dirty="0" err="1" smtClean="0"/>
              <a:t>samtools</a:t>
            </a:r>
            <a:r>
              <a:rPr lang="en-US" dirty="0" smtClean="0"/>
              <a:t> sort [possibly by read and not by position, </a:t>
            </a:r>
            <a:r>
              <a:rPr lang="en-US" dirty="0" err="1" smtClean="0"/>
              <a:t>htseq</a:t>
            </a:r>
            <a:r>
              <a:rPr lang="en-US" dirty="0" smtClean="0"/>
              <a:t>-count requirement]</a:t>
            </a:r>
          </a:p>
          <a:p>
            <a:pPr lvl="1"/>
            <a:r>
              <a:rPr lang="en-US" dirty="0" err="1"/>
              <a:t>s</a:t>
            </a:r>
            <a:r>
              <a:rPr lang="en-US" dirty="0" err="1" smtClean="0"/>
              <a:t>amtools</a:t>
            </a:r>
            <a:r>
              <a:rPr lang="en-US" dirty="0" smtClean="0"/>
              <a:t> index</a:t>
            </a:r>
          </a:p>
          <a:p>
            <a:pPr lvl="1"/>
            <a:r>
              <a:rPr lang="en-US" dirty="0" err="1"/>
              <a:t>s</a:t>
            </a:r>
            <a:r>
              <a:rPr lang="en-US" dirty="0" err="1" smtClean="0"/>
              <a:t>amtools</a:t>
            </a:r>
            <a:r>
              <a:rPr lang="en-US" dirty="0" smtClean="0"/>
              <a:t> </a:t>
            </a:r>
            <a:r>
              <a:rPr lang="en-US" dirty="0" err="1" smtClean="0"/>
              <a:t>idxstats</a:t>
            </a:r>
            <a:endParaRPr lang="en-US" dirty="0" smtClean="0"/>
          </a:p>
          <a:p>
            <a:pPr lvl="1"/>
            <a:r>
              <a:rPr lang="en-US" dirty="0" err="1" smtClean="0"/>
              <a:t>samtools</a:t>
            </a:r>
            <a:r>
              <a:rPr lang="en-US" dirty="0" smtClean="0"/>
              <a:t> </a:t>
            </a:r>
            <a:r>
              <a:rPr lang="en-US" dirty="0" err="1" smtClean="0"/>
              <a:t>flagstat</a:t>
            </a:r>
            <a:endParaRPr lang="en-US" dirty="0" smtClean="0"/>
          </a:p>
          <a:p>
            <a:pPr lvl="1"/>
            <a:r>
              <a:rPr lang="en-US" dirty="0" err="1"/>
              <a:t>s</a:t>
            </a:r>
            <a:r>
              <a:rPr lang="en-US" dirty="0" err="1" smtClean="0"/>
              <a:t>amtools</a:t>
            </a:r>
            <a:r>
              <a:rPr lang="en-US" dirty="0" smtClean="0"/>
              <a:t> stats</a:t>
            </a:r>
          </a:p>
          <a:p>
            <a:pPr lvl="1"/>
            <a:endParaRPr lang="en-US" dirty="0"/>
          </a:p>
          <a:p>
            <a:r>
              <a:rPr lang="en-US" dirty="0" smtClean="0"/>
              <a:t>Check with the counting application as to its input requirements. </a:t>
            </a:r>
          </a:p>
        </p:txBody>
      </p:sp>
    </p:spTree>
    <p:extLst>
      <p:ext uri="{BB962C8B-B14F-4D97-AF65-F5344CB8AC3E}">
        <p14:creationId xmlns:p14="http://schemas.microsoft.com/office/powerpoint/2010/main" val="1444599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QA/QC</a:t>
            </a:r>
            <a:endParaRPr lang="en-US" dirty="0"/>
          </a:p>
        </p:txBody>
      </p:sp>
      <p:sp>
        <p:nvSpPr>
          <p:cNvPr id="2" name="Content Placeholder 1"/>
          <p:cNvSpPr>
            <a:spLocks noGrp="1"/>
          </p:cNvSpPr>
          <p:nvPr>
            <p:ph idx="1"/>
          </p:nvPr>
        </p:nvSpPr>
        <p:spPr/>
        <p:txBody>
          <a:bodyPr>
            <a:normAutofit/>
          </a:bodyPr>
          <a:lstStyle/>
          <a:p>
            <a:r>
              <a:rPr lang="en-US" dirty="0" smtClean="0"/>
              <a:t>Mapper produce summary statistics, view the summary report (in a text editor) and compare across samples.</a:t>
            </a:r>
          </a:p>
          <a:p>
            <a:pPr lvl="1"/>
            <a:r>
              <a:rPr lang="en-US" dirty="0" smtClean="0"/>
              <a:t>Other additional summary statistics can be produced with:</a:t>
            </a:r>
          </a:p>
          <a:p>
            <a:pPr marL="457200" lvl="1" indent="0">
              <a:buNone/>
            </a:pPr>
            <a:r>
              <a:rPr lang="en-US" dirty="0" err="1"/>
              <a:t>s</a:t>
            </a:r>
            <a:r>
              <a:rPr lang="en-US" dirty="0" err="1" smtClean="0"/>
              <a:t>amtools</a:t>
            </a:r>
            <a:r>
              <a:rPr lang="en-US" dirty="0" smtClean="0"/>
              <a:t> </a:t>
            </a:r>
            <a:r>
              <a:rPr lang="en-US" dirty="0" err="1" smtClean="0"/>
              <a:t>flagstat</a:t>
            </a:r>
            <a:endParaRPr lang="en-US" dirty="0" smtClean="0"/>
          </a:p>
          <a:p>
            <a:pPr marL="457200" lvl="1" indent="0">
              <a:buNone/>
            </a:pPr>
            <a:r>
              <a:rPr lang="en-US" dirty="0" err="1"/>
              <a:t>s</a:t>
            </a:r>
            <a:r>
              <a:rPr lang="en-US" dirty="0" err="1" smtClean="0"/>
              <a:t>amtools</a:t>
            </a:r>
            <a:r>
              <a:rPr lang="en-US" dirty="0" smtClean="0"/>
              <a:t> </a:t>
            </a:r>
            <a:r>
              <a:rPr lang="en-US" dirty="0" err="1" smtClean="0"/>
              <a:t>idxstats</a:t>
            </a:r>
            <a:endParaRPr lang="en-US" dirty="0" smtClean="0"/>
          </a:p>
          <a:p>
            <a:pPr marL="457200" lvl="1" indent="0">
              <a:buNone/>
            </a:pPr>
            <a:r>
              <a:rPr lang="en-US" dirty="0" err="1"/>
              <a:t>s</a:t>
            </a:r>
            <a:r>
              <a:rPr lang="en-US" dirty="0" err="1" smtClean="0"/>
              <a:t>amtools</a:t>
            </a:r>
            <a:r>
              <a:rPr lang="en-US" dirty="0" smtClean="0"/>
              <a:t> stats</a:t>
            </a:r>
          </a:p>
          <a:p>
            <a:r>
              <a:rPr lang="en-US" dirty="0" smtClean="0"/>
              <a:t>Produce a multi-dimensional scaling (MDS) plots of the summary files, the purpose is to look for patterns in the plot that are non-random, and may be influenced by technical artifacts</a:t>
            </a:r>
          </a:p>
        </p:txBody>
      </p:sp>
    </p:spTree>
    <p:extLst>
      <p:ext uri="{BB962C8B-B14F-4D97-AF65-F5344CB8AC3E}">
        <p14:creationId xmlns:p14="http://schemas.microsoft.com/office/powerpoint/2010/main" val="2077351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02920" indent="-457200"/>
            <a:r>
              <a:rPr lang="en-US" sz="3600" dirty="0"/>
              <a:t>Estimate known genes and transcripts expression – Counting</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527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Counting as a measure of expression</a:t>
            </a:r>
            <a:endParaRPr lang="en-US" dirty="0"/>
          </a:p>
        </p:txBody>
      </p:sp>
      <p:sp>
        <p:nvSpPr>
          <p:cNvPr id="2" name="Content Placeholder 1"/>
          <p:cNvSpPr>
            <a:spLocks noGrp="1"/>
          </p:cNvSpPr>
          <p:nvPr>
            <p:ph idx="1"/>
          </p:nvPr>
        </p:nvSpPr>
        <p:spPr/>
        <p:txBody>
          <a:bodyPr/>
          <a:lstStyle/>
          <a:p>
            <a:r>
              <a:rPr lang="en-US" dirty="0"/>
              <a:t>The more you can count (and </a:t>
            </a:r>
            <a:r>
              <a:rPr lang="en-US" dirty="0" smtClean="0"/>
              <a:t>HTS sequencing systems </a:t>
            </a:r>
            <a:r>
              <a:rPr lang="en-US" dirty="0"/>
              <a:t>can count a lot) the better the measure of copy number for even </a:t>
            </a:r>
            <a:r>
              <a:rPr lang="en-US" dirty="0" smtClean="0"/>
              <a:t>rare </a:t>
            </a:r>
            <a:r>
              <a:rPr lang="en-US" dirty="0"/>
              <a:t>transcripts in a population. </a:t>
            </a:r>
            <a:endParaRPr lang="en-US" dirty="0" smtClean="0"/>
          </a:p>
          <a:p>
            <a:pPr lvl="1"/>
            <a:r>
              <a:rPr lang="en-US" dirty="0" smtClean="0"/>
              <a:t>Most RNA-</a:t>
            </a:r>
            <a:r>
              <a:rPr lang="en-US" dirty="0" err="1" smtClean="0"/>
              <a:t>seq</a:t>
            </a:r>
            <a:r>
              <a:rPr lang="en-US" dirty="0" smtClean="0"/>
              <a:t> </a:t>
            </a:r>
            <a:r>
              <a:rPr lang="en-US" dirty="0"/>
              <a:t>techniques deal with </a:t>
            </a:r>
            <a:r>
              <a:rPr lang="en-US" dirty="0" smtClean="0"/>
              <a:t>count </a:t>
            </a:r>
            <a:r>
              <a:rPr lang="en-US" dirty="0"/>
              <a:t>data. Reads are mapped to a reference genome, transcripts are detected, and the number of reads that map to a transcript (or gene) </a:t>
            </a:r>
            <a:r>
              <a:rPr lang="en-US" dirty="0" smtClean="0"/>
              <a:t>are counted</a:t>
            </a:r>
            <a:r>
              <a:rPr lang="en-US" dirty="0"/>
              <a:t>. </a:t>
            </a:r>
            <a:endParaRPr lang="en-US" dirty="0" smtClean="0"/>
          </a:p>
          <a:p>
            <a:pPr lvl="1"/>
            <a:r>
              <a:rPr lang="en-US" dirty="0" smtClean="0"/>
              <a:t>Read </a:t>
            </a:r>
            <a:r>
              <a:rPr lang="en-US" dirty="0"/>
              <a:t>counts for a transcript are roughly proportional to the gene’s length and transcript abundance. </a:t>
            </a:r>
            <a:endParaRPr lang="en-US" dirty="0" smtClean="0"/>
          </a:p>
          <a:p>
            <a:r>
              <a:rPr lang="en-US" dirty="0" smtClean="0"/>
              <a:t>technical </a:t>
            </a:r>
            <a:r>
              <a:rPr lang="en-US" dirty="0"/>
              <a:t>artifacts </a:t>
            </a:r>
            <a:r>
              <a:rPr lang="en-US" dirty="0" smtClean="0"/>
              <a:t>should be considered during counting</a:t>
            </a:r>
            <a:endParaRPr lang="en-US" dirty="0"/>
          </a:p>
          <a:p>
            <a:pPr lvl="1"/>
            <a:r>
              <a:rPr lang="en-US" dirty="0"/>
              <a:t>mapping </a:t>
            </a:r>
            <a:r>
              <a:rPr lang="en-US" dirty="0" smtClean="0"/>
              <a:t>quality</a:t>
            </a:r>
          </a:p>
          <a:p>
            <a:pPr lvl="1"/>
            <a:r>
              <a:rPr lang="en-US" dirty="0" err="1" smtClean="0"/>
              <a:t>mapability</a:t>
            </a:r>
            <a:r>
              <a:rPr lang="en-US" dirty="0" smtClean="0"/>
              <a:t> </a:t>
            </a:r>
            <a:r>
              <a:rPr lang="en-US" dirty="0"/>
              <a:t>(</a:t>
            </a:r>
            <a:r>
              <a:rPr lang="en-US" dirty="0" smtClean="0"/>
              <a:t>uniqueness), the read is not ambiguous</a:t>
            </a:r>
            <a:endParaRPr lang="en-US" dirty="0"/>
          </a:p>
          <a:p>
            <a:endParaRPr lang="en-US" dirty="0"/>
          </a:p>
        </p:txBody>
      </p:sp>
    </p:spTree>
    <p:extLst>
      <p:ext uri="{BB962C8B-B14F-4D97-AF65-F5344CB8AC3E}">
        <p14:creationId xmlns:p14="http://schemas.microsoft.com/office/powerpoint/2010/main" val="253136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 Counting with HTSEQ-COUNT</a:t>
            </a:r>
            <a:endParaRPr lang="en-US" dirty="0"/>
          </a:p>
        </p:txBody>
      </p:sp>
      <p:sp>
        <p:nvSpPr>
          <p:cNvPr id="2" name="Content Placeholder 1"/>
          <p:cNvSpPr>
            <a:spLocks noGrp="1"/>
          </p:cNvSpPr>
          <p:nvPr>
            <p:ph idx="1"/>
          </p:nvPr>
        </p:nvSpPr>
        <p:spPr/>
        <p:txBody>
          <a:bodyPr>
            <a:normAutofit fontScale="92500" lnSpcReduction="10000"/>
          </a:bodyPr>
          <a:lstStyle/>
          <a:p>
            <a:pPr marL="45720" indent="0">
              <a:buNone/>
            </a:pPr>
            <a:r>
              <a:rPr lang="en-US" dirty="0" smtClean="0"/>
              <a:t>Problem:</a:t>
            </a:r>
          </a:p>
          <a:p>
            <a:r>
              <a:rPr lang="en-US" dirty="0" smtClean="0"/>
              <a:t>Given a </a:t>
            </a:r>
            <a:r>
              <a:rPr lang="en-US" dirty="0" err="1" smtClean="0"/>
              <a:t>sam</a:t>
            </a:r>
            <a:r>
              <a:rPr lang="en-US" dirty="0" smtClean="0"/>
              <a:t>/bam file with aligned sequence reads and a list of genomic feature (genes locations), we wish to count the number of reads (fragments) than overlap each feature.</a:t>
            </a:r>
          </a:p>
          <a:p>
            <a:pPr lvl="1"/>
            <a:r>
              <a:rPr lang="en-US" dirty="0" smtClean="0"/>
              <a:t>Features are defined by intervals, they have a start and stop position on a chromosome.</a:t>
            </a:r>
          </a:p>
          <a:p>
            <a:pPr lvl="1"/>
            <a:r>
              <a:rPr lang="en-US" dirty="0" smtClean="0"/>
              <a:t>For this workshop and analysis, features are genes which are the union of all its exons. You could consider each exon as a feature, for alternative splicing.</a:t>
            </a:r>
          </a:p>
          <a:p>
            <a:r>
              <a:rPr lang="en-US" dirty="0" err="1" smtClean="0"/>
              <a:t>Htseq</a:t>
            </a:r>
            <a:r>
              <a:rPr lang="en-US" dirty="0" smtClean="0"/>
              <a:t>-count has three overlapping modes</a:t>
            </a:r>
          </a:p>
          <a:p>
            <a:pPr lvl="1"/>
            <a:r>
              <a:rPr lang="en-US" dirty="0" smtClean="0"/>
              <a:t>union:</a:t>
            </a:r>
          </a:p>
          <a:p>
            <a:pPr lvl="1"/>
            <a:r>
              <a:rPr lang="en-US" dirty="0"/>
              <a:t>i</a:t>
            </a:r>
            <a:r>
              <a:rPr lang="en-US" dirty="0" smtClean="0"/>
              <a:t>ntersection-strict</a:t>
            </a:r>
          </a:p>
          <a:p>
            <a:pPr lvl="1"/>
            <a:r>
              <a:rPr lang="en-US" dirty="0"/>
              <a:t>i</a:t>
            </a:r>
            <a:r>
              <a:rPr lang="en-US" dirty="0" smtClean="0"/>
              <a:t>ntersection-nonempty</a:t>
            </a:r>
          </a:p>
        </p:txBody>
      </p:sp>
    </p:spTree>
    <p:extLst>
      <p:ext uri="{BB962C8B-B14F-4D97-AF65-F5344CB8AC3E}">
        <p14:creationId xmlns:p14="http://schemas.microsoft.com/office/powerpoint/2010/main" val="296286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Htseq</a:t>
            </a:r>
            <a:r>
              <a:rPr lang="en-US" dirty="0" smtClean="0"/>
              <a:t>-count</a:t>
            </a:r>
            <a:endParaRPr lang="en-US" dirty="0"/>
          </a:p>
        </p:txBody>
      </p:sp>
      <p:pic>
        <p:nvPicPr>
          <p:cNvPr id="4" name="Content Placeholder 3" descr="count_modes.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3827" y="1825625"/>
            <a:ext cx="4844346" cy="4351338"/>
          </a:xfrm>
        </p:spPr>
      </p:pic>
    </p:spTree>
    <p:extLst>
      <p:ext uri="{BB962C8B-B14F-4D97-AF65-F5344CB8AC3E}">
        <p14:creationId xmlns:p14="http://schemas.microsoft.com/office/powerpoint/2010/main" val="1812128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genes -- STAR</a:t>
            </a:r>
            <a:endParaRPr lang="en-US" dirty="0"/>
          </a:p>
        </p:txBody>
      </p:sp>
      <p:sp>
        <p:nvSpPr>
          <p:cNvPr id="3" name="Content Placeholder 2"/>
          <p:cNvSpPr>
            <a:spLocks noGrp="1"/>
          </p:cNvSpPr>
          <p:nvPr>
            <p:ph idx="1"/>
          </p:nvPr>
        </p:nvSpPr>
        <p:spPr/>
        <p:txBody>
          <a:bodyPr/>
          <a:lstStyle/>
          <a:p>
            <a:r>
              <a:rPr lang="en-US" dirty="0" smtClean="0"/>
              <a:t>Counts coincide with </a:t>
            </a:r>
            <a:r>
              <a:rPr lang="en-US" dirty="0" err="1" smtClean="0"/>
              <a:t>Htseq</a:t>
            </a:r>
            <a:r>
              <a:rPr lang="en-US" dirty="0" smtClean="0"/>
              <a:t>-counts under default parameters. Need to specify GTF file at genome generation step or during mapping.</a:t>
            </a:r>
          </a:p>
          <a:p>
            <a:r>
              <a:rPr lang="en-US" dirty="0" smtClean="0"/>
              <a:t>Output, 4 columns</a:t>
            </a:r>
          </a:p>
          <a:p>
            <a:pPr lvl="1"/>
            <a:r>
              <a:rPr lang="en-US" dirty="0" err="1" smtClean="0"/>
              <a:t>GeneID</a:t>
            </a:r>
            <a:endParaRPr lang="en-US" dirty="0" smtClean="0"/>
          </a:p>
          <a:p>
            <a:pPr lvl="1"/>
            <a:r>
              <a:rPr lang="en-US" dirty="0" smtClean="0"/>
              <a:t>Counts for </a:t>
            </a:r>
            <a:r>
              <a:rPr lang="en-US" dirty="0" err="1" smtClean="0"/>
              <a:t>unstranded</a:t>
            </a:r>
            <a:endParaRPr lang="en-US" dirty="0" smtClean="0"/>
          </a:p>
          <a:p>
            <a:pPr lvl="1"/>
            <a:r>
              <a:rPr lang="en-US" dirty="0" smtClean="0"/>
              <a:t>Counts for first read strand</a:t>
            </a:r>
          </a:p>
          <a:p>
            <a:pPr lvl="1"/>
            <a:r>
              <a:rPr lang="en-US" dirty="0" smtClean="0"/>
              <a:t>Counts for the second read strand</a:t>
            </a:r>
          </a:p>
          <a:p>
            <a:r>
              <a:rPr lang="en-US" dirty="0" smtClean="0"/>
              <a:t>Chose the columns that makes sense and generate a matrix table, columns are sample, rows are genes.</a:t>
            </a:r>
            <a:endParaRPr lang="en-US" dirty="0"/>
          </a:p>
        </p:txBody>
      </p:sp>
    </p:spTree>
    <p:extLst>
      <p:ext uri="{BB962C8B-B14F-4D97-AF65-F5344CB8AC3E}">
        <p14:creationId xmlns:p14="http://schemas.microsoft.com/office/powerpoint/2010/main" val="829424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QA/QC</a:t>
            </a:r>
            <a:endParaRPr lang="en-US" dirty="0"/>
          </a:p>
        </p:txBody>
      </p:sp>
      <p:sp>
        <p:nvSpPr>
          <p:cNvPr id="2" name="Content Placeholder 1"/>
          <p:cNvSpPr>
            <a:spLocks noGrp="1"/>
          </p:cNvSpPr>
          <p:nvPr>
            <p:ph idx="1"/>
          </p:nvPr>
        </p:nvSpPr>
        <p:spPr/>
        <p:txBody>
          <a:bodyPr>
            <a:normAutofit lnSpcReduction="10000"/>
          </a:bodyPr>
          <a:lstStyle/>
          <a:p>
            <a:r>
              <a:rPr lang="en-US" dirty="0" smtClean="0"/>
              <a:t>View summary report (in a text editor)</a:t>
            </a:r>
            <a:endParaRPr lang="en-US" dirty="0"/>
          </a:p>
          <a:p>
            <a:r>
              <a:rPr lang="en-US" dirty="0" smtClean="0"/>
              <a:t>Produce a multi-dimensional scaling (MDS) plots of the </a:t>
            </a:r>
            <a:r>
              <a:rPr lang="en-US" dirty="0"/>
              <a:t>s</a:t>
            </a:r>
            <a:r>
              <a:rPr lang="en-US" dirty="0" smtClean="0"/>
              <a:t>ummary files, the purpose is to look for patterns in the plot that are non-random, and may be influenced by technical means.</a:t>
            </a:r>
          </a:p>
          <a:p>
            <a:r>
              <a:rPr lang="en-US" dirty="0" smtClean="0"/>
              <a:t>Statistics such as:</a:t>
            </a:r>
          </a:p>
          <a:p>
            <a:pPr lvl="1"/>
            <a:r>
              <a:rPr lang="en-US" dirty="0" smtClean="0"/>
              <a:t>% </a:t>
            </a:r>
            <a:r>
              <a:rPr lang="en-US" dirty="0" err="1" smtClean="0"/>
              <a:t>Multimapped</a:t>
            </a:r>
            <a:r>
              <a:rPr lang="en-US" dirty="0" smtClean="0"/>
              <a:t> reads</a:t>
            </a:r>
          </a:p>
          <a:p>
            <a:pPr lvl="1"/>
            <a:r>
              <a:rPr lang="en-US" dirty="0" smtClean="0"/>
              <a:t>% Uniquely mapped reads</a:t>
            </a:r>
          </a:p>
          <a:p>
            <a:pPr lvl="1"/>
            <a:r>
              <a:rPr lang="en-US" dirty="0" smtClean="0"/>
              <a:t>Splice sites </a:t>
            </a:r>
          </a:p>
          <a:p>
            <a:pPr lvl="1"/>
            <a:r>
              <a:rPr lang="en-US" dirty="0" smtClean="0"/>
              <a:t>Unmapped</a:t>
            </a:r>
          </a:p>
          <a:p>
            <a:pPr lvl="1"/>
            <a:r>
              <a:rPr lang="en-US" dirty="0" smtClean="0"/>
              <a:t>Chimeric</a:t>
            </a:r>
          </a:p>
          <a:p>
            <a:pPr lvl="1"/>
            <a:r>
              <a:rPr lang="en-US" dirty="0" smtClean="0"/>
              <a:t>Etc.</a:t>
            </a:r>
          </a:p>
        </p:txBody>
      </p:sp>
    </p:spTree>
    <p:extLst>
      <p:ext uri="{BB962C8B-B14F-4D97-AF65-F5344CB8AC3E}">
        <p14:creationId xmlns:p14="http://schemas.microsoft.com/office/powerpoint/2010/main" val="820361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02920" indent="-457200"/>
            <a:r>
              <a:rPr lang="en-US" sz="3600" dirty="0"/>
              <a:t>Differential Expression Analysis using </a:t>
            </a:r>
            <a:r>
              <a:rPr lang="en-US" sz="3600" dirty="0" err="1" smtClean="0"/>
              <a:t>edgeR</a:t>
            </a:r>
            <a:r>
              <a:rPr lang="en-US" sz="3600" dirty="0" smtClean="0"/>
              <a:t>/</a:t>
            </a:r>
            <a:r>
              <a:rPr lang="en-US" sz="3600" dirty="0" err="1" smtClean="0"/>
              <a:t>Limma</a:t>
            </a:r>
            <a:r>
              <a:rPr lang="en-US" sz="3600" dirty="0" smtClean="0"/>
              <a:t> </a:t>
            </a:r>
            <a:r>
              <a:rPr lang="en-US" sz="3600" dirty="0" err="1" smtClean="0"/>
              <a:t>Voom</a:t>
            </a:r>
            <a:endParaRPr lang="en-US" sz="3600"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3506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Differential Expression Analysis</a:t>
            </a:r>
            <a:endParaRPr lang="en-US" dirty="0"/>
          </a:p>
        </p:txBody>
      </p:sp>
      <p:sp>
        <p:nvSpPr>
          <p:cNvPr id="2" name="Content Placeholder 1"/>
          <p:cNvSpPr>
            <a:spLocks noGrp="1"/>
          </p:cNvSpPr>
          <p:nvPr>
            <p:ph idx="1"/>
          </p:nvPr>
        </p:nvSpPr>
        <p:spPr>
          <a:xfrm>
            <a:off x="1035424" y="1719072"/>
            <a:ext cx="10112188" cy="4751245"/>
          </a:xfrm>
        </p:spPr>
        <p:txBody>
          <a:bodyPr>
            <a:normAutofit fontScale="92500" lnSpcReduction="10000"/>
          </a:bodyPr>
          <a:lstStyle/>
          <a:p>
            <a:r>
              <a:rPr lang="en-US" dirty="0"/>
              <a:t>Differential Expression between </a:t>
            </a:r>
            <a:r>
              <a:rPr lang="en-US" dirty="0" smtClean="0"/>
              <a:t>conditions is determined from count data, which is modeled </a:t>
            </a:r>
            <a:r>
              <a:rPr lang="en-US" dirty="0"/>
              <a:t>by a distribution (</a:t>
            </a:r>
            <a:r>
              <a:rPr lang="en-US" dirty="0" err="1"/>
              <a:t>ie</a:t>
            </a:r>
            <a:r>
              <a:rPr lang="en-US" dirty="0"/>
              <a:t>. Negative Binomial Distribution, Poisson, etc.) </a:t>
            </a:r>
          </a:p>
          <a:p>
            <a:r>
              <a:rPr lang="en-US" dirty="0" smtClean="0"/>
              <a:t>Generally </a:t>
            </a:r>
            <a:r>
              <a:rPr lang="en-US" dirty="0"/>
              <a:t>speaking differential expression analysis is performed in a very similar manner to DNA microarrays, </a:t>
            </a:r>
            <a:r>
              <a:rPr lang="en-US" dirty="0" smtClean="0"/>
              <a:t>once </a:t>
            </a:r>
            <a:r>
              <a:rPr lang="en-US" dirty="0"/>
              <a:t>and normalization have been performed. </a:t>
            </a:r>
            <a:endParaRPr lang="en-US" dirty="0" smtClean="0"/>
          </a:p>
          <a:p>
            <a:r>
              <a:rPr lang="en-US" dirty="0" smtClean="0"/>
              <a:t>A </a:t>
            </a:r>
            <a:r>
              <a:rPr lang="en-US" dirty="0"/>
              <a:t>lot of RNA-</a:t>
            </a:r>
            <a:r>
              <a:rPr lang="en-US" dirty="0" err="1"/>
              <a:t>seq</a:t>
            </a:r>
            <a:r>
              <a:rPr lang="en-US" dirty="0"/>
              <a:t> analysis has been done in R and so there are many packages available to analyze and view this data. Two of the </a:t>
            </a:r>
            <a:r>
              <a:rPr lang="en-US" dirty="0" smtClean="0"/>
              <a:t>‘best’ </a:t>
            </a:r>
            <a:r>
              <a:rPr lang="en-US" dirty="0"/>
              <a:t>are: </a:t>
            </a:r>
          </a:p>
          <a:p>
            <a:pPr lvl="1"/>
            <a:r>
              <a:rPr lang="en-US" dirty="0" err="1" smtClean="0"/>
              <a:t>DESeq</a:t>
            </a:r>
            <a:r>
              <a:rPr lang="en-US" dirty="0" smtClean="0"/>
              <a:t>, developed by Simon Anders (also created </a:t>
            </a:r>
            <a:r>
              <a:rPr lang="en-US" dirty="0" err="1" smtClean="0"/>
              <a:t>htseq</a:t>
            </a:r>
            <a:r>
              <a:rPr lang="en-US" dirty="0" smtClean="0"/>
              <a:t>) in Wolfgang Huber’s group at EMBL</a:t>
            </a:r>
          </a:p>
          <a:p>
            <a:pPr lvl="1"/>
            <a:r>
              <a:rPr lang="en-US" dirty="0" err="1" smtClean="0"/>
              <a:t>edgeR</a:t>
            </a:r>
            <a:r>
              <a:rPr lang="en-US" dirty="0" smtClean="0"/>
              <a:t>/</a:t>
            </a:r>
            <a:r>
              <a:rPr lang="en-US" dirty="0" err="1" smtClean="0"/>
              <a:t>Voom</a:t>
            </a:r>
            <a:r>
              <a:rPr lang="en-US" dirty="0" smtClean="0"/>
              <a:t> </a:t>
            </a:r>
            <a:r>
              <a:rPr lang="en-US" dirty="0"/>
              <a:t>(extension to </a:t>
            </a:r>
            <a:r>
              <a:rPr lang="en-US" dirty="0" err="1"/>
              <a:t>Limma</a:t>
            </a:r>
            <a:r>
              <a:rPr lang="en-US" dirty="0"/>
              <a:t> [microarrays] for RNA-</a:t>
            </a:r>
            <a:r>
              <a:rPr lang="en-US" dirty="0" err="1"/>
              <a:t>seq</a:t>
            </a:r>
            <a:r>
              <a:rPr lang="en-US" dirty="0" smtClean="0"/>
              <a:t>), developed out of </a:t>
            </a:r>
            <a:r>
              <a:rPr lang="en-US" dirty="0"/>
              <a:t>Gordon </a:t>
            </a:r>
            <a:r>
              <a:rPr lang="en-US" dirty="0" smtClean="0"/>
              <a:t>Smyth’s group from the </a:t>
            </a:r>
            <a:r>
              <a:rPr lang="en-US" dirty="0"/>
              <a:t>Walter and Eliza Hall Institute of Medical </a:t>
            </a:r>
            <a:r>
              <a:rPr lang="en-US" dirty="0" smtClean="0"/>
              <a:t>Research in Australia</a:t>
            </a:r>
          </a:p>
          <a:p>
            <a:pPr lvl="1"/>
            <a:r>
              <a:rPr lang="en-US" sz="1600" dirty="0"/>
              <a:t>http://</a:t>
            </a:r>
            <a:r>
              <a:rPr lang="en-US" sz="1600" dirty="0" err="1"/>
              <a:t>bioconductor.org</a:t>
            </a:r>
            <a:r>
              <a:rPr lang="en-US" sz="1600" dirty="0"/>
              <a:t>/packages/release/BiocViews.html#___</a:t>
            </a:r>
            <a:r>
              <a:rPr lang="en-US" sz="1600" dirty="0" err="1"/>
              <a:t>RNASeq</a:t>
            </a:r>
            <a:endParaRPr lang="en-US" sz="1600" dirty="0"/>
          </a:p>
        </p:txBody>
      </p:sp>
    </p:spTree>
    <p:extLst>
      <p:ext uri="{BB962C8B-B14F-4D97-AF65-F5344CB8AC3E}">
        <p14:creationId xmlns:p14="http://schemas.microsoft.com/office/powerpoint/2010/main" val="49570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Differential Expression</a:t>
            </a:r>
            <a:endParaRPr lang="en-US" dirty="0"/>
          </a:p>
        </p:txBody>
      </p:sp>
      <p:sp>
        <p:nvSpPr>
          <p:cNvPr id="3" name="Content Placeholder 2"/>
          <p:cNvSpPr>
            <a:spLocks noGrp="1"/>
          </p:cNvSpPr>
          <p:nvPr>
            <p:ph idx="1"/>
          </p:nvPr>
        </p:nvSpPr>
        <p:spPr/>
        <p:txBody>
          <a:bodyPr/>
          <a:lstStyle/>
          <a:p>
            <a:pPr marL="0" indent="0">
              <a:buNone/>
            </a:pPr>
            <a:r>
              <a:rPr lang="en-US" dirty="0"/>
              <a:t>Differential expression analysis means taking the </a:t>
            </a:r>
            <a:r>
              <a:rPr lang="en-US" i="1" dirty="0" err="1"/>
              <a:t>normalised</a:t>
            </a:r>
            <a:r>
              <a:rPr lang="en-US" dirty="0"/>
              <a:t> </a:t>
            </a:r>
            <a:r>
              <a:rPr lang="en-US" dirty="0" smtClean="0"/>
              <a:t>sequencing fragment </a:t>
            </a:r>
            <a:r>
              <a:rPr lang="en-US" dirty="0"/>
              <a:t>count data and performing statistical analysis to discover </a:t>
            </a:r>
            <a:r>
              <a:rPr lang="en-US" i="1" dirty="0"/>
              <a:t>quantitative</a:t>
            </a:r>
            <a:r>
              <a:rPr lang="en-US" dirty="0"/>
              <a:t> changes in expression levels between experimental groups. </a:t>
            </a:r>
            <a:endParaRPr lang="en-US" dirty="0" smtClean="0"/>
          </a:p>
          <a:p>
            <a:pPr marL="0" indent="0">
              <a:buNone/>
            </a:pPr>
            <a:r>
              <a:rPr lang="en-US" dirty="0" smtClean="0"/>
              <a:t>For </a:t>
            </a:r>
            <a:r>
              <a:rPr lang="en-US" dirty="0"/>
              <a:t>example, we use statistical testing to decide whether, for a given gene, an observed difference in </a:t>
            </a:r>
            <a:r>
              <a:rPr lang="en-US" dirty="0" smtClean="0"/>
              <a:t>fragment counts </a:t>
            </a:r>
            <a:r>
              <a:rPr lang="en-US" dirty="0"/>
              <a:t>is significant, that is, whether it is greater than what would be expected just due to natural random variation.</a:t>
            </a:r>
          </a:p>
        </p:txBody>
      </p:sp>
    </p:spTree>
    <p:extLst>
      <p:ext uri="{BB962C8B-B14F-4D97-AF65-F5344CB8AC3E}">
        <p14:creationId xmlns:p14="http://schemas.microsoft.com/office/powerpoint/2010/main" val="2573920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Basic steps procedure </a:t>
            </a:r>
            <a:r>
              <a:rPr lang="mr-IN" dirty="0" smtClean="0"/>
              <a:t>–</a:t>
            </a:r>
            <a:r>
              <a:rPr lang="en-US" dirty="0"/>
              <a:t> </a:t>
            </a:r>
            <a:r>
              <a:rPr lang="en-US" dirty="0" err="1" smtClean="0"/>
              <a:t>edgeR</a:t>
            </a:r>
            <a:r>
              <a:rPr lang="en-US" dirty="0" smtClean="0"/>
              <a:t>/</a:t>
            </a:r>
            <a:r>
              <a:rPr lang="en-US" dirty="0" err="1" smtClean="0"/>
              <a:t>limma</a:t>
            </a:r>
            <a:r>
              <a:rPr lang="en-US" dirty="0" smtClean="0"/>
              <a:t> </a:t>
            </a:r>
            <a:r>
              <a:rPr lang="en-US" dirty="0" err="1" smtClean="0"/>
              <a:t>voom</a:t>
            </a:r>
            <a:endParaRPr lang="en-US" dirty="0"/>
          </a:p>
        </p:txBody>
      </p:sp>
      <p:sp>
        <p:nvSpPr>
          <p:cNvPr id="2" name="Content Placeholder 1"/>
          <p:cNvSpPr>
            <a:spLocks noGrp="1"/>
          </p:cNvSpPr>
          <p:nvPr>
            <p:ph idx="1"/>
          </p:nvPr>
        </p:nvSpPr>
        <p:spPr/>
        <p:txBody>
          <a:bodyPr>
            <a:normAutofit fontScale="92500" lnSpcReduction="10000"/>
          </a:bodyPr>
          <a:lstStyle/>
          <a:p>
            <a:pPr marL="502920" indent="-457200">
              <a:buFont typeface="+mj-lt"/>
              <a:buAutoNum type="arabicPeriod"/>
            </a:pPr>
            <a:r>
              <a:rPr lang="en-US" dirty="0" smtClean="0"/>
              <a:t>Read the count </a:t>
            </a:r>
            <a:r>
              <a:rPr lang="en-US" dirty="0"/>
              <a:t>d</a:t>
            </a:r>
            <a:r>
              <a:rPr lang="en-US" dirty="0" smtClean="0"/>
              <a:t>ata in</a:t>
            </a:r>
          </a:p>
          <a:p>
            <a:pPr marL="502920" indent="-457200">
              <a:buFont typeface="+mj-lt"/>
              <a:buAutoNum type="arabicPeriod"/>
            </a:pPr>
            <a:r>
              <a:rPr lang="en-US" dirty="0" smtClean="0"/>
              <a:t>Filter genes(uninteresting genes, e.g. unexpressed)</a:t>
            </a:r>
          </a:p>
          <a:p>
            <a:pPr marL="502920" indent="-457200">
              <a:buFont typeface="+mj-lt"/>
              <a:buAutoNum type="arabicPeriod"/>
            </a:pPr>
            <a:r>
              <a:rPr lang="en-US" dirty="0" smtClean="0"/>
              <a:t>Calculate normalizing factors (sample-specific adjustment)</a:t>
            </a:r>
          </a:p>
          <a:p>
            <a:pPr marL="502920" indent="-457200">
              <a:buFont typeface="+mj-lt"/>
              <a:buAutoNum type="arabicPeriod"/>
            </a:pPr>
            <a:r>
              <a:rPr lang="en-US" dirty="0" smtClean="0"/>
              <a:t>Calculate dispersion (gene-gene </a:t>
            </a:r>
            <a:r>
              <a:rPr lang="en-US" dirty="0"/>
              <a:t>variance-stabilizing </a:t>
            </a:r>
            <a:r>
              <a:rPr lang="en-US" dirty="0" smtClean="0"/>
              <a:t>transformation) [</a:t>
            </a:r>
            <a:r>
              <a:rPr lang="en-US" dirty="0" err="1" smtClean="0"/>
              <a:t>edgeR</a:t>
            </a:r>
            <a:r>
              <a:rPr lang="en-US" dirty="0" smtClean="0"/>
              <a:t>]</a:t>
            </a:r>
            <a:endParaRPr lang="en-US" dirty="0"/>
          </a:p>
          <a:p>
            <a:pPr marL="502920" indent="-457200">
              <a:buFont typeface="+mj-lt"/>
              <a:buAutoNum type="arabicPeriod"/>
            </a:pPr>
            <a:r>
              <a:rPr lang="en-US" dirty="0" smtClean="0"/>
              <a:t>Fit a model of your experiment</a:t>
            </a:r>
          </a:p>
          <a:p>
            <a:pPr marL="502920" indent="-457200">
              <a:buFont typeface="+mj-lt"/>
              <a:buAutoNum type="arabicPeriod"/>
            </a:pPr>
            <a:r>
              <a:rPr lang="en-US" dirty="0" smtClean="0"/>
              <a:t>Perform likelihood ratio tests on comparisons of interest (using contrasts)</a:t>
            </a:r>
          </a:p>
          <a:p>
            <a:pPr marL="502920" indent="-457200">
              <a:buFont typeface="+mj-lt"/>
              <a:buAutoNum type="arabicPeriod"/>
            </a:pPr>
            <a:r>
              <a:rPr lang="en-US" dirty="0" smtClean="0"/>
              <a:t>Adjust for multiple testing, </a:t>
            </a:r>
            <a:r>
              <a:rPr lang="en-US" dirty="0" err="1" smtClean="0"/>
              <a:t>Benjamini</a:t>
            </a:r>
            <a:r>
              <a:rPr lang="en-US" dirty="0" smtClean="0"/>
              <a:t>-Hochberg (BH) is the defaults.</a:t>
            </a:r>
          </a:p>
          <a:p>
            <a:pPr marL="502920" indent="-457200">
              <a:buFont typeface="+mj-lt"/>
              <a:buAutoNum type="arabicPeriod"/>
            </a:pPr>
            <a:r>
              <a:rPr lang="en-US" dirty="0" smtClean="0"/>
              <a:t>Check results for confidence</a:t>
            </a:r>
          </a:p>
          <a:p>
            <a:pPr marL="502920" indent="-457200">
              <a:buFont typeface="+mj-lt"/>
              <a:buAutoNum type="arabicPeriod"/>
            </a:pPr>
            <a:r>
              <a:rPr lang="en-US" dirty="0" smtClean="0"/>
              <a:t>Attach annotation if available and write tables</a:t>
            </a:r>
            <a:endParaRPr lang="en-US" dirty="0"/>
          </a:p>
        </p:txBody>
      </p:sp>
    </p:spTree>
    <p:extLst>
      <p:ext uri="{BB962C8B-B14F-4D97-AF65-F5344CB8AC3E}">
        <p14:creationId xmlns:p14="http://schemas.microsoft.com/office/powerpoint/2010/main" val="2049524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genes</a:t>
            </a:r>
            <a:endParaRPr lang="en-US" dirty="0"/>
          </a:p>
        </p:txBody>
      </p:sp>
      <p:sp>
        <p:nvSpPr>
          <p:cNvPr id="3" name="Content Placeholder 2"/>
          <p:cNvSpPr>
            <a:spLocks noGrp="1"/>
          </p:cNvSpPr>
          <p:nvPr>
            <p:ph idx="1"/>
          </p:nvPr>
        </p:nvSpPr>
        <p:spPr/>
        <p:txBody>
          <a:bodyPr/>
          <a:lstStyle/>
          <a:p>
            <a:r>
              <a:rPr lang="en-US" dirty="0" smtClean="0"/>
              <a:t>Most common filter is to </a:t>
            </a:r>
            <a:r>
              <a:rPr lang="en-US" b="1" i="1" dirty="0" smtClean="0"/>
              <a:t>remove</a:t>
            </a:r>
            <a:r>
              <a:rPr lang="en-US" dirty="0" smtClean="0"/>
              <a:t> genes that are less then X reads counts across a certain number of samples. EX.</a:t>
            </a:r>
          </a:p>
          <a:p>
            <a:pPr lvl="1"/>
            <a:r>
              <a:rPr lang="en-US" dirty="0" err="1"/>
              <a:t>rowSums</a:t>
            </a:r>
            <a:r>
              <a:rPr lang="en-US" dirty="0"/>
              <a:t>(</a:t>
            </a:r>
            <a:r>
              <a:rPr lang="en-US" dirty="0" err="1"/>
              <a:t>cpms</a:t>
            </a:r>
            <a:r>
              <a:rPr lang="en-US" dirty="0"/>
              <a:t> </a:t>
            </a:r>
            <a:r>
              <a:rPr lang="en-US" dirty="0" smtClean="0"/>
              <a:t>&lt;= 1</a:t>
            </a:r>
            <a:r>
              <a:rPr lang="en-US" dirty="0"/>
              <a:t>) </a:t>
            </a:r>
            <a:r>
              <a:rPr lang="en-US" dirty="0" smtClean="0"/>
              <a:t>&lt; 3  , require at least 1 </a:t>
            </a:r>
            <a:r>
              <a:rPr lang="en-US" dirty="0" err="1" smtClean="0"/>
              <a:t>cpm</a:t>
            </a:r>
            <a:r>
              <a:rPr lang="en-US" dirty="0" smtClean="0"/>
              <a:t> in at least 3 samples to keep</a:t>
            </a:r>
          </a:p>
          <a:p>
            <a:endParaRPr lang="en-US" dirty="0"/>
          </a:p>
          <a:p>
            <a:r>
              <a:rPr lang="en-US" dirty="0" smtClean="0"/>
              <a:t>A second less used filter to is minimum variance across all samples, so if a gene isn’t changing (constant expression) its not interesting no need to test.</a:t>
            </a:r>
          </a:p>
          <a:p>
            <a:pPr lvl="1"/>
            <a:endParaRPr lang="en-US" dirty="0" smtClean="0"/>
          </a:p>
        </p:txBody>
      </p:sp>
    </p:spTree>
    <p:extLst>
      <p:ext uri="{BB962C8B-B14F-4D97-AF65-F5344CB8AC3E}">
        <p14:creationId xmlns:p14="http://schemas.microsoft.com/office/powerpoint/2010/main" val="7212122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NORMALIZATION</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In differential expression analysis, only sample-specific effects need to be normalized, NOT concerned with comparisons and quantification of absolute expression.</a:t>
            </a:r>
          </a:p>
          <a:p>
            <a:pPr lvl="1"/>
            <a:r>
              <a:rPr lang="en-US" dirty="0" smtClean="0"/>
              <a:t>Sequence depth – is a sample specific effect and needs to be adjusted for.</a:t>
            </a:r>
          </a:p>
          <a:p>
            <a:pPr lvl="1"/>
            <a:r>
              <a:rPr lang="en-US" dirty="0" smtClean="0"/>
              <a:t>RNA composition - </a:t>
            </a:r>
            <a:r>
              <a:rPr lang="en-US" dirty="0"/>
              <a:t>finding a set of scaling factors for the library sizes that minimize the log-fold changes between the samples for most </a:t>
            </a:r>
            <a:r>
              <a:rPr lang="en-US" dirty="0" smtClean="0"/>
              <a:t>genes (uses a trimmed mean of M-values between each pair of sample)</a:t>
            </a:r>
          </a:p>
          <a:p>
            <a:pPr lvl="1"/>
            <a:r>
              <a:rPr lang="en-US" dirty="0" smtClean="0"/>
              <a:t>GC content – is NOT sample-specific (except when it is)</a:t>
            </a:r>
          </a:p>
          <a:p>
            <a:pPr lvl="1"/>
            <a:r>
              <a:rPr lang="en-US" dirty="0" smtClean="0"/>
              <a:t>Gene Length – is NOT sample-specific (except when it is)</a:t>
            </a:r>
          </a:p>
          <a:p>
            <a:pPr lvl="1"/>
            <a:endParaRPr lang="en-US" dirty="0" smtClean="0"/>
          </a:p>
          <a:p>
            <a:r>
              <a:rPr lang="en-US" dirty="0" smtClean="0"/>
              <a:t>Normalization in </a:t>
            </a:r>
            <a:r>
              <a:rPr lang="en-US" dirty="0" err="1" smtClean="0"/>
              <a:t>edgeR</a:t>
            </a:r>
            <a:r>
              <a:rPr lang="en-US" dirty="0" smtClean="0"/>
              <a:t>/</a:t>
            </a:r>
            <a:r>
              <a:rPr lang="en-US" dirty="0" err="1" smtClean="0"/>
              <a:t>Voom</a:t>
            </a:r>
            <a:r>
              <a:rPr lang="en-US" dirty="0" smtClean="0"/>
              <a:t> is model-based, you calculate normalizing factors using the function </a:t>
            </a:r>
            <a:r>
              <a:rPr lang="en-US" dirty="0" err="1" smtClean="0"/>
              <a:t>calcNormFactors</a:t>
            </a:r>
            <a:r>
              <a:rPr lang="en-US" dirty="0"/>
              <a:t> </a:t>
            </a:r>
            <a:r>
              <a:rPr lang="en-US" dirty="0" smtClean="0"/>
              <a:t>function which by default uses TMM (trimmed means of M values).</a:t>
            </a:r>
          </a:p>
        </p:txBody>
      </p:sp>
    </p:spTree>
    <p:extLst>
      <p:ext uri="{BB962C8B-B14F-4D97-AF65-F5344CB8AC3E}">
        <p14:creationId xmlns:p14="http://schemas.microsoft.com/office/powerpoint/2010/main" val="10171871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RPKM vs FPKM vs CPM vs model based</a:t>
            </a:r>
            <a:endParaRPr lang="en-US" dirty="0"/>
          </a:p>
        </p:txBody>
      </p:sp>
      <p:sp>
        <p:nvSpPr>
          <p:cNvPr id="2" name="Content Placeholder 1"/>
          <p:cNvSpPr>
            <a:spLocks noGrp="1"/>
          </p:cNvSpPr>
          <p:nvPr>
            <p:ph idx="1"/>
          </p:nvPr>
        </p:nvSpPr>
        <p:spPr/>
        <p:txBody>
          <a:bodyPr>
            <a:normAutofit/>
          </a:bodyPr>
          <a:lstStyle/>
          <a:p>
            <a:r>
              <a:rPr lang="en-US" dirty="0"/>
              <a:t>RPKM - Reads per </a:t>
            </a:r>
            <a:r>
              <a:rPr lang="en-US" dirty="0" err="1"/>
              <a:t>kilobase</a:t>
            </a:r>
            <a:r>
              <a:rPr lang="en-US" dirty="0"/>
              <a:t> per million mapped reads </a:t>
            </a:r>
          </a:p>
          <a:p>
            <a:r>
              <a:rPr lang="en-US" dirty="0"/>
              <a:t>FPKM - Fragments per </a:t>
            </a:r>
            <a:r>
              <a:rPr lang="en-US" dirty="0" err="1"/>
              <a:t>kilobase</a:t>
            </a:r>
            <a:r>
              <a:rPr lang="en-US" dirty="0"/>
              <a:t> per million mapped </a:t>
            </a:r>
            <a:r>
              <a:rPr lang="en-US" dirty="0" smtClean="0"/>
              <a:t>reads</a:t>
            </a:r>
          </a:p>
          <a:p>
            <a:r>
              <a:rPr lang="en-US" dirty="0" smtClean="0"/>
              <a:t>CPM/TPM </a:t>
            </a:r>
            <a:r>
              <a:rPr lang="en-US" dirty="0"/>
              <a:t>– </a:t>
            </a:r>
            <a:r>
              <a:rPr lang="en-US" dirty="0" smtClean="0"/>
              <a:t>Counts </a:t>
            </a:r>
            <a:r>
              <a:rPr lang="en-US" dirty="0"/>
              <a:t>per </a:t>
            </a:r>
            <a:r>
              <a:rPr lang="en-US" dirty="0" smtClean="0"/>
              <a:t>million [ after logging good for producing MDS plots, estimation of normalized values in model based ]</a:t>
            </a:r>
            <a:endParaRPr lang="en-US" dirty="0"/>
          </a:p>
          <a:p>
            <a:r>
              <a:rPr lang="en-US" dirty="0"/>
              <a:t>Model based - original read counts are not themselves transformed, but rather correction factors are used in the DE model </a:t>
            </a:r>
            <a:r>
              <a:rPr lang="en-US" dirty="0" smtClean="0"/>
              <a:t>itself.</a:t>
            </a:r>
            <a:endParaRPr lang="en-US" sz="2600" dirty="0"/>
          </a:p>
          <a:p>
            <a:endParaRPr lang="en-US" dirty="0"/>
          </a:p>
          <a:p>
            <a:endParaRPr lang="en-US" dirty="0"/>
          </a:p>
        </p:txBody>
      </p:sp>
    </p:spTree>
    <p:extLst>
      <p:ext uri="{BB962C8B-B14F-4D97-AF65-F5344CB8AC3E}">
        <p14:creationId xmlns:p14="http://schemas.microsoft.com/office/powerpoint/2010/main" val="1894331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a:t>
            </a:r>
            <a:endParaRPr lang="en-US" dirty="0"/>
          </a:p>
        </p:txBody>
      </p:sp>
      <p:sp>
        <p:nvSpPr>
          <p:cNvPr id="3" name="Content Placeholder 2"/>
          <p:cNvSpPr>
            <a:spLocks noGrp="1"/>
          </p:cNvSpPr>
          <p:nvPr>
            <p:ph idx="1"/>
          </p:nvPr>
        </p:nvSpPr>
        <p:spPr/>
        <p:txBody>
          <a:bodyPr/>
          <a:lstStyle/>
          <a:p>
            <a:r>
              <a:rPr lang="en-US" dirty="0" smtClean="0"/>
              <a:t>Transformation turn the gene count data into a distribution more suitable for statistical analysis (more ”normal” like).</a:t>
            </a:r>
          </a:p>
          <a:p>
            <a:r>
              <a:rPr lang="en-US" dirty="0" smtClean="0"/>
              <a:t>Most common</a:t>
            </a:r>
          </a:p>
          <a:p>
            <a:pPr lvl="1"/>
            <a:r>
              <a:rPr lang="en-US" dirty="0" err="1" smtClean="0"/>
              <a:t>Limma</a:t>
            </a:r>
            <a:r>
              <a:rPr lang="en-US" dirty="0" smtClean="0"/>
              <a:t>-trended transformation, </a:t>
            </a:r>
            <a:r>
              <a:rPr lang="en-US" dirty="0" err="1" smtClean="0"/>
              <a:t>logCPM</a:t>
            </a:r>
            <a:r>
              <a:rPr lang="en-US" dirty="0" smtClean="0"/>
              <a:t>, best when total counts per sample are relatively close to each other (~3-fold)</a:t>
            </a:r>
          </a:p>
          <a:p>
            <a:pPr lvl="1"/>
            <a:r>
              <a:rPr lang="en-US" dirty="0" err="1" smtClean="0"/>
              <a:t>Voom</a:t>
            </a:r>
            <a:r>
              <a:rPr lang="en-US" dirty="0" smtClean="0"/>
              <a:t>, is best used when library sizes are quite variable across samples</a:t>
            </a:r>
          </a:p>
        </p:txBody>
      </p:sp>
    </p:spTree>
    <p:extLst>
      <p:ext uri="{BB962C8B-B14F-4D97-AF65-F5344CB8AC3E}">
        <p14:creationId xmlns:p14="http://schemas.microsoft.com/office/powerpoint/2010/main" val="15763527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QA/QC</a:t>
            </a:r>
            <a:endParaRPr lang="en-US" dirty="0"/>
          </a:p>
        </p:txBody>
      </p:sp>
      <p:sp>
        <p:nvSpPr>
          <p:cNvPr id="3" name="Content Placeholder 2"/>
          <p:cNvSpPr>
            <a:spLocks noGrp="1"/>
          </p:cNvSpPr>
          <p:nvPr>
            <p:ph idx="1"/>
          </p:nvPr>
        </p:nvSpPr>
        <p:spPr/>
        <p:txBody>
          <a:bodyPr/>
          <a:lstStyle/>
          <a:p>
            <a:r>
              <a:rPr lang="en-US" dirty="0" smtClean="0"/>
              <a:t>MDS plots of </a:t>
            </a:r>
            <a:r>
              <a:rPr lang="en-US" dirty="0" err="1" smtClean="0"/>
              <a:t>logCPM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199" y="0"/>
            <a:ext cx="6946246" cy="6858000"/>
          </a:xfrm>
          <a:prstGeom prst="rect">
            <a:avLst/>
          </a:prstGeom>
        </p:spPr>
      </p:pic>
    </p:spTree>
    <p:extLst>
      <p:ext uri="{BB962C8B-B14F-4D97-AF65-F5344CB8AC3E}">
        <p14:creationId xmlns:p14="http://schemas.microsoft.com/office/powerpoint/2010/main" val="254933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Stabilization - </a:t>
            </a:r>
            <a:r>
              <a:rPr lang="en-US" dirty="0" err="1" smtClean="0"/>
              <a:t>eBayes</a:t>
            </a:r>
            <a:endParaRPr lang="en-US" dirty="0"/>
          </a:p>
        </p:txBody>
      </p:sp>
      <p:sp>
        <p:nvSpPr>
          <p:cNvPr id="3" name="Content Placeholder 2"/>
          <p:cNvSpPr>
            <a:spLocks noGrp="1"/>
          </p:cNvSpPr>
          <p:nvPr>
            <p:ph idx="1"/>
          </p:nvPr>
        </p:nvSpPr>
        <p:spPr>
          <a:xfrm>
            <a:off x="838200" y="1825625"/>
            <a:ext cx="5884333" cy="4351338"/>
          </a:xfrm>
        </p:spPr>
        <p:txBody>
          <a:bodyPr/>
          <a:lstStyle/>
          <a:p>
            <a:r>
              <a:rPr lang="en-US" dirty="0" smtClean="0"/>
              <a:t>The variance characteristics of low expressed genes are different from high expressed genes, if treated the same, the effect is to over represent low expressed genes in the DE list.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866" y="1781427"/>
            <a:ext cx="5300134" cy="4809872"/>
          </a:xfrm>
          <a:prstGeom prst="rect">
            <a:avLst/>
          </a:prstGeom>
        </p:spPr>
      </p:pic>
    </p:spTree>
    <p:extLst>
      <p:ext uri="{BB962C8B-B14F-4D97-AF65-F5344CB8AC3E}">
        <p14:creationId xmlns:p14="http://schemas.microsoft.com/office/powerpoint/2010/main" val="4293577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testing correction</a:t>
            </a:r>
            <a:endParaRPr lang="en-US" dirty="0"/>
          </a:p>
        </p:txBody>
      </p:sp>
      <p:sp>
        <p:nvSpPr>
          <p:cNvPr id="3" name="Content Placeholder 2"/>
          <p:cNvSpPr>
            <a:spLocks noGrp="1"/>
          </p:cNvSpPr>
          <p:nvPr>
            <p:ph idx="1"/>
          </p:nvPr>
        </p:nvSpPr>
        <p:spPr/>
        <p:txBody>
          <a:bodyPr/>
          <a:lstStyle/>
          <a:p>
            <a:r>
              <a:rPr lang="en-US" dirty="0" smtClean="0"/>
              <a:t>Simply a must! Best choices are</a:t>
            </a:r>
          </a:p>
          <a:p>
            <a:pPr lvl="1"/>
            <a:r>
              <a:rPr lang="en-US" dirty="0" smtClean="0"/>
              <a:t>FDR </a:t>
            </a:r>
            <a:r>
              <a:rPr lang="en-US" dirty="0"/>
              <a:t>(</a:t>
            </a:r>
            <a:r>
              <a:rPr lang="en-US" dirty="0" smtClean="0"/>
              <a:t>false discovery rate)</a:t>
            </a:r>
          </a:p>
          <a:p>
            <a:pPr lvl="1"/>
            <a:r>
              <a:rPr lang="en-US" dirty="0" err="1" smtClean="0"/>
              <a:t>qvalue</a:t>
            </a:r>
            <a:endParaRPr lang="en-US" dirty="0"/>
          </a:p>
          <a:p>
            <a:r>
              <a:rPr lang="en-US" dirty="0" smtClean="0"/>
              <a:t>The FDR (or </a:t>
            </a:r>
            <a:r>
              <a:rPr lang="en-US" dirty="0" err="1" smtClean="0"/>
              <a:t>qvalue</a:t>
            </a:r>
            <a:r>
              <a:rPr lang="en-US" dirty="0" smtClean="0"/>
              <a:t>) is a statement about the list and no longer about the gene. So a FDR 0.05, says you expect 5% false positives in the list of genes with an FDR of 0.05 and less.</a:t>
            </a:r>
          </a:p>
          <a:p>
            <a:r>
              <a:rPr lang="en-US" dirty="0" smtClean="0"/>
              <a:t>The statement “Statistically significant” </a:t>
            </a:r>
            <a:r>
              <a:rPr lang="en-US" b="1" dirty="0" smtClean="0"/>
              <a:t>means</a:t>
            </a:r>
            <a:r>
              <a:rPr lang="en-US" dirty="0" smtClean="0"/>
              <a:t> FDR of 0.05 or less.</a:t>
            </a:r>
          </a:p>
          <a:p>
            <a:pPr lvl="1"/>
            <a:r>
              <a:rPr lang="en-US" dirty="0" smtClean="0"/>
              <a:t>My opinion is these genes do not require further validation (</a:t>
            </a:r>
            <a:r>
              <a:rPr lang="en-US" dirty="0" err="1" smtClean="0"/>
              <a:t>eg</a:t>
            </a:r>
            <a:r>
              <a:rPr lang="en-US" dirty="0" smtClean="0"/>
              <a:t> </a:t>
            </a:r>
            <a:r>
              <a:rPr lang="en-US" dirty="0" err="1" smtClean="0"/>
              <a:t>qrtPCR</a:t>
            </a:r>
            <a:r>
              <a:rPr lang="en-US" dirty="0" smtClean="0"/>
              <a:t>)</a:t>
            </a:r>
          </a:p>
          <a:p>
            <a:pPr lvl="1"/>
            <a:r>
              <a:rPr lang="en-US" dirty="0" smtClean="0"/>
              <a:t>You can dip below FDR 0.05, but in my opinion you then need to validate those genes.</a:t>
            </a:r>
          </a:p>
        </p:txBody>
      </p:sp>
    </p:spTree>
    <p:extLst>
      <p:ext uri="{BB962C8B-B14F-4D97-AF65-F5344CB8AC3E}">
        <p14:creationId xmlns:p14="http://schemas.microsoft.com/office/powerpoint/2010/main" val="6708352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EdgeR</a:t>
            </a:r>
            <a:r>
              <a:rPr lang="en-US" dirty="0" smtClean="0"/>
              <a:t>/</a:t>
            </a:r>
            <a:r>
              <a:rPr lang="en-US" dirty="0" err="1" smtClean="0"/>
              <a:t>Limma</a:t>
            </a:r>
            <a:r>
              <a:rPr lang="en-US" dirty="0" smtClean="0"/>
              <a:t> Manual</a:t>
            </a:r>
            <a:endParaRPr lang="en-US" dirty="0"/>
          </a:p>
        </p:txBody>
      </p:sp>
      <p:sp>
        <p:nvSpPr>
          <p:cNvPr id="3" name="Content Placeholder 2"/>
          <p:cNvSpPr>
            <a:spLocks noGrp="1"/>
          </p:cNvSpPr>
          <p:nvPr>
            <p:ph idx="1"/>
          </p:nvPr>
        </p:nvSpPr>
        <p:spPr/>
        <p:txBody>
          <a:bodyPr/>
          <a:lstStyle/>
          <a:p>
            <a:r>
              <a:rPr lang="en-US" dirty="0" smtClean="0"/>
              <a:t>Both </a:t>
            </a:r>
            <a:r>
              <a:rPr lang="en-US" dirty="0" err="1" smtClean="0"/>
              <a:t>edgeR</a:t>
            </a:r>
            <a:r>
              <a:rPr lang="en-US" dirty="0" smtClean="0"/>
              <a:t> and </a:t>
            </a:r>
            <a:r>
              <a:rPr lang="en-US" dirty="0" err="1" smtClean="0"/>
              <a:t>limma</a:t>
            </a:r>
            <a:r>
              <a:rPr lang="en-US" dirty="0" smtClean="0"/>
              <a:t> </a:t>
            </a:r>
            <a:r>
              <a:rPr lang="en-US" dirty="0" err="1" smtClean="0"/>
              <a:t>voom</a:t>
            </a:r>
            <a:r>
              <a:rPr lang="en-US" dirty="0" smtClean="0"/>
              <a:t> have VERY comprehensive user manuals</a:t>
            </a:r>
          </a:p>
          <a:p>
            <a:endParaRPr lang="en-US" dirty="0"/>
          </a:p>
          <a:p>
            <a:pPr lvl="1"/>
            <a:r>
              <a:rPr lang="en-US" dirty="0" err="1" smtClean="0"/>
              <a:t>Limma</a:t>
            </a:r>
            <a:r>
              <a:rPr lang="en-US" dirty="0"/>
              <a:t> </a:t>
            </a:r>
            <a:r>
              <a:rPr lang="en-US" dirty="0" err="1"/>
              <a:t>voom</a:t>
            </a:r>
            <a:r>
              <a:rPr lang="en-US" dirty="0"/>
              <a:t> </a:t>
            </a:r>
            <a:r>
              <a:rPr lang="en-US" dirty="0">
                <a:hlinkClick r:id="rId2"/>
              </a:rPr>
              <a:t>https://</a:t>
            </a:r>
            <a:r>
              <a:rPr lang="en-US" dirty="0" smtClean="0">
                <a:hlinkClick r:id="rId2"/>
              </a:rPr>
              <a:t>bioconductor.org/packages/release/bioc/vignettes/limma/inst/doc/usersguide.pdf</a:t>
            </a:r>
            <a:r>
              <a:rPr lang="en-US" dirty="0" smtClean="0"/>
              <a:t>	</a:t>
            </a:r>
          </a:p>
          <a:p>
            <a:pPr lvl="1"/>
            <a:endParaRPr lang="en-US" dirty="0" smtClean="0"/>
          </a:p>
          <a:p>
            <a:pPr lvl="1"/>
            <a:r>
              <a:rPr lang="en-US" dirty="0" err="1" smtClean="0"/>
              <a:t>edgeR</a:t>
            </a:r>
            <a:r>
              <a:rPr lang="en-US" dirty="0" smtClean="0"/>
              <a:t> </a:t>
            </a:r>
            <a:r>
              <a:rPr lang="en-US" dirty="0" smtClean="0">
                <a:hlinkClick r:id="rId3"/>
              </a:rPr>
              <a:t>http</a:t>
            </a:r>
            <a:r>
              <a:rPr lang="en-US" dirty="0">
                <a:hlinkClick r:id="rId3"/>
              </a:rPr>
              <a:t>://</a:t>
            </a:r>
            <a:r>
              <a:rPr lang="en-US" dirty="0" smtClean="0">
                <a:hlinkClick r:id="rId3"/>
              </a:rPr>
              <a:t>bioconductor.org/packages/release/bioc/vignettes/edgeR/inst/doc/edgeRUsersGuide.pdf</a:t>
            </a:r>
            <a:r>
              <a:rPr lang="en-US" smtClean="0"/>
              <a:t>	</a:t>
            </a:r>
            <a:endParaRPr lang="en-US" dirty="0"/>
          </a:p>
        </p:txBody>
      </p:sp>
    </p:spTree>
    <p:extLst>
      <p:ext uri="{BB962C8B-B14F-4D97-AF65-F5344CB8AC3E}">
        <p14:creationId xmlns:p14="http://schemas.microsoft.com/office/powerpoint/2010/main" val="4381772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02920" indent="-457200"/>
            <a:r>
              <a:rPr lang="en-US" sz="3600" dirty="0"/>
              <a:t>Summarization and Visualization</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438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Experiments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Beginning with the question of interest ( and working backwards )</a:t>
            </a:r>
          </a:p>
          <a:p>
            <a:r>
              <a:rPr lang="en-US" dirty="0" smtClean="0"/>
              <a:t>The final step of a DE analysis is the application of a linear model to each gene in your dataset.</a:t>
            </a:r>
          </a:p>
          <a:p>
            <a:pPr marL="457200" lvl="1" indent="0">
              <a:buNone/>
            </a:pPr>
            <a:r>
              <a:rPr lang="en-US" dirty="0" smtClean="0"/>
              <a:t>Traditional statistical considerations and basic principals of statistical design of experiments apply.</a:t>
            </a:r>
          </a:p>
          <a:p>
            <a:pPr lvl="1"/>
            <a:r>
              <a:rPr lang="en-US" b="1" dirty="0" smtClean="0"/>
              <a:t>Control</a:t>
            </a:r>
            <a:r>
              <a:rPr lang="en-US" dirty="0" smtClean="0"/>
              <a:t> for effects of outside variables, avoid/consider possible biases, avoid confounding variables in sample preparation.</a:t>
            </a:r>
          </a:p>
          <a:p>
            <a:pPr lvl="1"/>
            <a:r>
              <a:rPr lang="en-US" b="1" dirty="0" smtClean="0"/>
              <a:t>Randomization</a:t>
            </a:r>
            <a:r>
              <a:rPr lang="en-US" dirty="0" smtClean="0"/>
              <a:t> of samples, plots, etc.</a:t>
            </a:r>
          </a:p>
          <a:p>
            <a:pPr lvl="1"/>
            <a:r>
              <a:rPr lang="en-US" b="1" dirty="0" smtClean="0"/>
              <a:t>Replication</a:t>
            </a:r>
            <a:r>
              <a:rPr lang="en-US" dirty="0" smtClean="0"/>
              <a:t> is essential (triplicates are THE minimum)</a:t>
            </a:r>
          </a:p>
          <a:p>
            <a:r>
              <a:rPr lang="en-US" dirty="0" smtClean="0"/>
              <a:t>You should know your final (DE) model and comparison contrasts before beginning your experiment.</a:t>
            </a:r>
            <a:endParaRPr lang="en-US" dirty="0"/>
          </a:p>
        </p:txBody>
      </p:sp>
    </p:spTree>
    <p:extLst>
      <p:ext uri="{BB962C8B-B14F-4D97-AF65-F5344CB8AC3E}">
        <p14:creationId xmlns:p14="http://schemas.microsoft.com/office/powerpoint/2010/main" val="19923370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Top Table</a:t>
            </a:r>
            <a:endParaRPr lang="en-US" dirty="0"/>
          </a:p>
        </p:txBody>
      </p:sp>
      <p:sp>
        <p:nvSpPr>
          <p:cNvPr id="5" name="Content Placeholder 4"/>
          <p:cNvSpPr>
            <a:spLocks noGrp="1"/>
          </p:cNvSpPr>
          <p:nvPr>
            <p:ph idx="1"/>
          </p:nvPr>
        </p:nvSpPr>
        <p:spPr/>
        <p:txBody>
          <a:bodyPr/>
          <a:lstStyle/>
          <a:p>
            <a:r>
              <a:rPr lang="en-US" dirty="0" smtClean="0"/>
              <a:t>The basic table</a:t>
            </a:r>
          </a:p>
          <a:p>
            <a:pPr lvl="1"/>
            <a:r>
              <a:rPr lang="en-US" dirty="0" err="1" smtClean="0"/>
              <a:t>Gene_ID</a:t>
            </a:r>
            <a:r>
              <a:rPr lang="en-US" dirty="0" smtClean="0"/>
              <a:t>: The Gene Id from the GTF file</a:t>
            </a:r>
          </a:p>
          <a:p>
            <a:pPr lvl="1"/>
            <a:r>
              <a:rPr lang="en-US" dirty="0" err="1" smtClean="0"/>
              <a:t>logFC</a:t>
            </a:r>
            <a:r>
              <a:rPr lang="en-US" dirty="0" smtClean="0"/>
              <a:t>: log fold change, positive values indicate up-regulation, negative numbers indicate down-regulation</a:t>
            </a:r>
          </a:p>
          <a:p>
            <a:pPr lvl="1"/>
            <a:r>
              <a:rPr lang="en-US" dirty="0" err="1" smtClean="0"/>
              <a:t>logCPM</a:t>
            </a:r>
            <a:r>
              <a:rPr lang="en-US" dirty="0" smtClean="0"/>
              <a:t>: log counts per million, average ‘expression’ value of the gene</a:t>
            </a:r>
          </a:p>
          <a:p>
            <a:pPr lvl="1"/>
            <a:r>
              <a:rPr lang="en-US" dirty="0" smtClean="0"/>
              <a:t>LR: log ratio of the test (ignore)</a:t>
            </a:r>
          </a:p>
          <a:p>
            <a:pPr lvl="1"/>
            <a:r>
              <a:rPr lang="en-US" dirty="0" err="1" smtClean="0"/>
              <a:t>Pvalue</a:t>
            </a:r>
            <a:r>
              <a:rPr lang="en-US" dirty="0" smtClean="0"/>
              <a:t>: raw p-value for that gene (best to sort on)</a:t>
            </a:r>
          </a:p>
          <a:p>
            <a:pPr lvl="1"/>
            <a:r>
              <a:rPr lang="en-US" dirty="0" smtClean="0"/>
              <a:t>FDR: false discover rate for that gene</a:t>
            </a:r>
          </a:p>
          <a:p>
            <a:r>
              <a:rPr lang="en-US" dirty="0" smtClean="0"/>
              <a:t>Annotation is added in additional columns (must first uncomment the line to do so in the R script</a:t>
            </a:r>
          </a:p>
          <a:p>
            <a:endParaRPr lang="en-US" dirty="0"/>
          </a:p>
        </p:txBody>
      </p:sp>
    </p:spTree>
    <p:extLst>
      <p:ext uri="{BB962C8B-B14F-4D97-AF65-F5344CB8AC3E}">
        <p14:creationId xmlns:p14="http://schemas.microsoft.com/office/powerpoint/2010/main" val="1556940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Visualization and Next step tools</a:t>
            </a:r>
            <a:endParaRPr lang="en-US" dirty="0"/>
          </a:p>
        </p:txBody>
      </p:sp>
      <p:sp>
        <p:nvSpPr>
          <p:cNvPr id="2" name="Content Placeholder 1"/>
          <p:cNvSpPr>
            <a:spLocks noGrp="1"/>
          </p:cNvSpPr>
          <p:nvPr>
            <p:ph idx="1"/>
          </p:nvPr>
        </p:nvSpPr>
        <p:spPr>
          <a:xfrm>
            <a:off x="1035424" y="1719071"/>
            <a:ext cx="10112188" cy="4938403"/>
          </a:xfrm>
        </p:spPr>
        <p:txBody>
          <a:bodyPr>
            <a:normAutofit fontScale="62500" lnSpcReduction="20000"/>
          </a:bodyPr>
          <a:lstStyle/>
          <a:p>
            <a:pPr marL="45720" indent="0">
              <a:buNone/>
            </a:pPr>
            <a:r>
              <a:rPr lang="en-US" dirty="0" smtClean="0">
                <a:solidFill>
                  <a:schemeClr val="tx1"/>
                </a:solidFill>
              </a:rPr>
              <a:t>Visualization</a:t>
            </a:r>
          </a:p>
          <a:p>
            <a:pPr marL="502920" indent="-457200">
              <a:buFont typeface="+mj-lt"/>
              <a:buAutoNum type="arabicPeriod"/>
            </a:pPr>
            <a:r>
              <a:rPr lang="en-US" dirty="0" smtClean="0">
                <a:solidFill>
                  <a:schemeClr val="tx1"/>
                </a:solidFill>
              </a:rPr>
              <a:t>Integrated </a:t>
            </a:r>
            <a:r>
              <a:rPr lang="en-US" dirty="0">
                <a:solidFill>
                  <a:schemeClr val="tx1"/>
                </a:solidFill>
              </a:rPr>
              <a:t>Genome Viewer </a:t>
            </a:r>
            <a:r>
              <a:rPr lang="en-US" dirty="0" smtClean="0">
                <a:solidFill>
                  <a:schemeClr val="tx1"/>
                </a:solidFill>
              </a:rPr>
              <a:t>(</a:t>
            </a:r>
            <a:r>
              <a:rPr lang="en-US" dirty="0">
                <a:solidFill>
                  <a:schemeClr val="tx1"/>
                </a:solidFill>
                <a:hlinkClick r:id="rId2"/>
              </a:rPr>
              <a:t>https://www.broadinstitute.org/igv</a:t>
            </a:r>
            <a:r>
              <a:rPr lang="en-US" dirty="0" smtClean="0">
                <a:solidFill>
                  <a:schemeClr val="tx1"/>
                </a:solidFill>
                <a:hlinkClick r:id="rId2"/>
              </a:rPr>
              <a:t>/</a:t>
            </a:r>
            <a:r>
              <a:rPr lang="en-US" dirty="0" smtClean="0">
                <a:solidFill>
                  <a:schemeClr val="tx1"/>
                </a:solidFill>
              </a:rPr>
              <a:t>)</a:t>
            </a:r>
          </a:p>
          <a:p>
            <a:pPr marL="45720" indent="0">
              <a:buNone/>
            </a:pPr>
            <a:r>
              <a:rPr lang="en-US" dirty="0" smtClean="0">
                <a:solidFill>
                  <a:schemeClr val="tx1"/>
                </a:solidFill>
              </a:rPr>
              <a:t>Further Annotation of Genes</a:t>
            </a:r>
            <a:endParaRPr lang="en-US" dirty="0">
              <a:solidFill>
                <a:schemeClr val="tx1"/>
              </a:solidFill>
            </a:endParaRPr>
          </a:p>
          <a:p>
            <a:pPr marL="502920" indent="-457200">
              <a:buFont typeface="+mj-lt"/>
              <a:buAutoNum type="arabicPeriod"/>
            </a:pPr>
            <a:r>
              <a:rPr lang="en-US" dirty="0" smtClean="0">
                <a:solidFill>
                  <a:schemeClr val="tx1"/>
                </a:solidFill>
              </a:rPr>
              <a:t>DAVID </a:t>
            </a:r>
            <a:r>
              <a:rPr lang="en-US" dirty="0">
                <a:solidFill>
                  <a:schemeClr val="tx1"/>
                </a:solidFill>
              </a:rPr>
              <a:t>(http://</a:t>
            </a:r>
            <a:r>
              <a:rPr lang="en-US" dirty="0" err="1">
                <a:solidFill>
                  <a:schemeClr val="tx1"/>
                </a:solidFill>
              </a:rPr>
              <a:t>david.abcc.ncifcrf.gov</a:t>
            </a:r>
            <a:r>
              <a:rPr lang="en-US" dirty="0">
                <a:solidFill>
                  <a:schemeClr val="tx1"/>
                </a:solidFill>
              </a:rPr>
              <a:t>/</a:t>
            </a:r>
            <a:r>
              <a:rPr lang="en-US" dirty="0" err="1" smtClean="0">
                <a:solidFill>
                  <a:schemeClr val="tx1"/>
                </a:solidFill>
              </a:rPr>
              <a:t>tools.jsp</a:t>
            </a:r>
            <a:r>
              <a:rPr lang="en-US" dirty="0" smtClean="0">
                <a:solidFill>
                  <a:schemeClr val="tx1"/>
                </a:solidFill>
              </a:rPr>
              <a:t>)</a:t>
            </a:r>
          </a:p>
          <a:p>
            <a:pPr marL="502920" indent="-457200">
              <a:buFont typeface="+mj-lt"/>
              <a:buAutoNum type="arabicPeriod"/>
            </a:pPr>
            <a:r>
              <a:rPr lang="en-US" dirty="0" err="1" smtClean="0">
                <a:solidFill>
                  <a:schemeClr val="tx1"/>
                </a:solidFill>
              </a:rPr>
              <a:t>ConsensusPathdb</a:t>
            </a:r>
            <a:r>
              <a:rPr lang="en-US" dirty="0">
                <a:solidFill>
                  <a:schemeClr val="tx1"/>
                </a:solidFill>
              </a:rPr>
              <a:t> (http://</a:t>
            </a:r>
            <a:r>
              <a:rPr lang="en-US" dirty="0" err="1">
                <a:solidFill>
                  <a:schemeClr val="tx1"/>
                </a:solidFill>
              </a:rPr>
              <a:t>cpdb.molgen.mpg.de</a:t>
            </a:r>
            <a:r>
              <a:rPr lang="en-US" dirty="0" smtClean="0">
                <a:solidFill>
                  <a:schemeClr val="tx1"/>
                </a:solidFill>
              </a:rPr>
              <a:t>/)</a:t>
            </a:r>
          </a:p>
          <a:p>
            <a:pPr marL="502920" indent="-457200">
              <a:buFont typeface="+mj-lt"/>
              <a:buAutoNum type="arabicPeriod"/>
            </a:pPr>
            <a:r>
              <a:rPr lang="en-US" dirty="0" err="1" smtClean="0">
                <a:solidFill>
                  <a:schemeClr val="tx1"/>
                </a:solidFill>
              </a:rPr>
              <a:t>NetGestalt</a:t>
            </a:r>
            <a:r>
              <a:rPr lang="en-US" dirty="0">
                <a:solidFill>
                  <a:schemeClr val="tx1"/>
                </a:solidFill>
              </a:rPr>
              <a:t> (http://</a:t>
            </a:r>
            <a:r>
              <a:rPr lang="en-US" dirty="0" err="1">
                <a:solidFill>
                  <a:schemeClr val="tx1"/>
                </a:solidFill>
              </a:rPr>
              <a:t>www.netgestalt.org</a:t>
            </a:r>
            <a:r>
              <a:rPr lang="en-US" dirty="0" smtClean="0">
                <a:solidFill>
                  <a:schemeClr val="tx1"/>
                </a:solidFill>
              </a:rPr>
              <a:t>/)</a:t>
            </a:r>
          </a:p>
          <a:p>
            <a:pPr marL="502920" indent="-457200">
              <a:buFont typeface="+mj-lt"/>
              <a:buAutoNum type="arabicPeriod"/>
            </a:pPr>
            <a:r>
              <a:rPr lang="en-US" dirty="0" smtClean="0">
                <a:solidFill>
                  <a:schemeClr val="tx1"/>
                </a:solidFill>
              </a:rPr>
              <a:t>Molecular Signatures </a:t>
            </a:r>
            <a:r>
              <a:rPr lang="en-US" dirty="0">
                <a:solidFill>
                  <a:schemeClr val="tx1"/>
                </a:solidFill>
              </a:rPr>
              <a:t>Database </a:t>
            </a:r>
            <a:r>
              <a:rPr lang="en-US" dirty="0" smtClean="0">
                <a:solidFill>
                  <a:schemeClr val="tx1"/>
                </a:solidFill>
              </a:rPr>
              <a:t>(</a:t>
            </a:r>
            <a:r>
              <a:rPr lang="en-US" dirty="0">
                <a:solidFill>
                  <a:schemeClr val="tx1"/>
                </a:solidFill>
              </a:rPr>
              <a:t>http://</a:t>
            </a:r>
            <a:r>
              <a:rPr lang="en-US" dirty="0" err="1">
                <a:solidFill>
                  <a:schemeClr val="tx1"/>
                </a:solidFill>
              </a:rPr>
              <a:t>www.netgestalt.org</a:t>
            </a:r>
            <a:r>
              <a:rPr lang="en-US" dirty="0" smtClean="0">
                <a:solidFill>
                  <a:schemeClr val="tx1"/>
                </a:solidFill>
              </a:rPr>
              <a:t>/)</a:t>
            </a:r>
          </a:p>
          <a:p>
            <a:pPr marL="502920" indent="-457200">
              <a:buFont typeface="+mj-lt"/>
              <a:buAutoNum type="arabicPeriod"/>
            </a:pPr>
            <a:r>
              <a:rPr lang="en-US" dirty="0">
                <a:solidFill>
                  <a:schemeClr val="tx1"/>
                </a:solidFill>
              </a:rPr>
              <a:t>PANTHER (http://</a:t>
            </a:r>
            <a:r>
              <a:rPr lang="en-US" dirty="0" err="1">
                <a:solidFill>
                  <a:schemeClr val="tx1"/>
                </a:solidFill>
              </a:rPr>
              <a:t>www.pantherdb.org</a:t>
            </a:r>
            <a:r>
              <a:rPr lang="en-US" dirty="0" smtClean="0">
                <a:solidFill>
                  <a:schemeClr val="tx1"/>
                </a:solidFill>
              </a:rPr>
              <a:t>/)</a:t>
            </a:r>
          </a:p>
          <a:p>
            <a:pPr marL="502920" indent="-457200">
              <a:buFont typeface="+mj-lt"/>
              <a:buAutoNum type="arabicPeriod"/>
            </a:pPr>
            <a:r>
              <a:rPr lang="en-US" dirty="0">
                <a:solidFill>
                  <a:schemeClr val="tx1"/>
                </a:solidFill>
              </a:rPr>
              <a:t>Cognoscente (http://</a:t>
            </a:r>
            <a:r>
              <a:rPr lang="en-US" dirty="0" err="1">
                <a:solidFill>
                  <a:schemeClr val="tx1"/>
                </a:solidFill>
              </a:rPr>
              <a:t>vanburenlab.medicine.tamhsc.edu</a:t>
            </a:r>
            <a:r>
              <a:rPr lang="en-US" dirty="0">
                <a:solidFill>
                  <a:schemeClr val="tx1"/>
                </a:solidFill>
              </a:rPr>
              <a:t>/</a:t>
            </a:r>
            <a:r>
              <a:rPr lang="en-US" dirty="0" err="1" smtClean="0">
                <a:solidFill>
                  <a:schemeClr val="tx1"/>
                </a:solidFill>
              </a:rPr>
              <a:t>cognoscente.shtml</a:t>
            </a:r>
            <a:r>
              <a:rPr lang="en-US" dirty="0" smtClean="0">
                <a:solidFill>
                  <a:schemeClr val="tx1"/>
                </a:solidFill>
              </a:rPr>
              <a:t>)</a:t>
            </a:r>
          </a:p>
          <a:p>
            <a:pPr marL="502920" indent="-457200">
              <a:buFont typeface="+mj-lt"/>
              <a:buAutoNum type="arabicPeriod"/>
            </a:pPr>
            <a:r>
              <a:rPr lang="en-US" dirty="0">
                <a:solidFill>
                  <a:schemeClr val="tx1"/>
                </a:solidFill>
              </a:rPr>
              <a:t>Pathway Commons (http://</a:t>
            </a:r>
            <a:r>
              <a:rPr lang="en-US" dirty="0" err="1">
                <a:solidFill>
                  <a:schemeClr val="tx1"/>
                </a:solidFill>
              </a:rPr>
              <a:t>www.pathwaycommons.org</a:t>
            </a:r>
            <a:r>
              <a:rPr lang="en-US" dirty="0" smtClean="0">
                <a:solidFill>
                  <a:schemeClr val="tx1"/>
                </a:solidFill>
              </a:rPr>
              <a:t>/)</a:t>
            </a:r>
          </a:p>
          <a:p>
            <a:pPr marL="502920" indent="-457200">
              <a:buFont typeface="+mj-lt"/>
              <a:buAutoNum type="arabicPeriod"/>
            </a:pPr>
            <a:r>
              <a:rPr lang="en-US" dirty="0" err="1" smtClean="0">
                <a:solidFill>
                  <a:schemeClr val="tx1"/>
                </a:solidFill>
              </a:rPr>
              <a:t>Readctome</a:t>
            </a:r>
            <a:r>
              <a:rPr lang="en-US" dirty="0">
                <a:solidFill>
                  <a:schemeClr val="tx1"/>
                </a:solidFill>
              </a:rPr>
              <a:t> </a:t>
            </a:r>
            <a:r>
              <a:rPr lang="en-US" dirty="0" smtClean="0">
                <a:solidFill>
                  <a:schemeClr val="tx1"/>
                </a:solidFill>
              </a:rPr>
              <a:t>(http</a:t>
            </a:r>
            <a:r>
              <a:rPr lang="en-US" dirty="0">
                <a:solidFill>
                  <a:schemeClr val="tx1"/>
                </a:solidFill>
              </a:rPr>
              <a:t>://</a:t>
            </a:r>
            <a:r>
              <a:rPr lang="en-US" dirty="0" err="1">
                <a:solidFill>
                  <a:schemeClr val="tx1"/>
                </a:solidFill>
              </a:rPr>
              <a:t>www.reactome.org</a:t>
            </a:r>
            <a:r>
              <a:rPr lang="en-US" dirty="0" smtClean="0">
                <a:solidFill>
                  <a:schemeClr val="tx1"/>
                </a:solidFill>
              </a:rPr>
              <a:t>/)</a:t>
            </a:r>
          </a:p>
          <a:p>
            <a:pPr marL="502920" indent="-457200">
              <a:buFont typeface="+mj-lt"/>
              <a:buAutoNum type="arabicPeriod"/>
            </a:pPr>
            <a:r>
              <a:rPr lang="en-US" dirty="0" err="1" smtClean="0">
                <a:solidFill>
                  <a:schemeClr val="tx1"/>
                </a:solidFill>
              </a:rPr>
              <a:t>PathVisio</a:t>
            </a:r>
            <a:r>
              <a:rPr lang="en-US" dirty="0">
                <a:solidFill>
                  <a:schemeClr val="tx1"/>
                </a:solidFill>
              </a:rPr>
              <a:t> (http://</a:t>
            </a:r>
            <a:r>
              <a:rPr lang="en-US" dirty="0" err="1">
                <a:solidFill>
                  <a:schemeClr val="tx1"/>
                </a:solidFill>
              </a:rPr>
              <a:t>www.pathvisio.org</a:t>
            </a:r>
            <a:r>
              <a:rPr lang="en-US" dirty="0" smtClean="0">
                <a:solidFill>
                  <a:schemeClr val="tx1"/>
                </a:solidFill>
              </a:rPr>
              <a:t>/)</a:t>
            </a:r>
          </a:p>
          <a:p>
            <a:pPr marL="502920" indent="-457200">
              <a:buFont typeface="+mj-lt"/>
              <a:buAutoNum type="arabicPeriod"/>
            </a:pPr>
            <a:r>
              <a:rPr lang="en-US" dirty="0" err="1" smtClean="0">
                <a:solidFill>
                  <a:schemeClr val="tx1"/>
                </a:solidFill>
              </a:rPr>
              <a:t>Moksiskaan</a:t>
            </a:r>
            <a:r>
              <a:rPr lang="en-US" dirty="0">
                <a:solidFill>
                  <a:schemeClr val="tx1"/>
                </a:solidFill>
              </a:rPr>
              <a:t> (</a:t>
            </a:r>
            <a:r>
              <a:rPr lang="en-US" dirty="0">
                <a:solidFill>
                  <a:schemeClr val="tx1"/>
                </a:solidFill>
                <a:hlinkClick r:id="rId3"/>
              </a:rPr>
              <a:t>http://csbi.ltdk.helsinki.fi/moksiskaan</a:t>
            </a:r>
            <a:r>
              <a:rPr lang="en-US" dirty="0" smtClean="0">
                <a:solidFill>
                  <a:schemeClr val="tx1"/>
                </a:solidFill>
                <a:hlinkClick r:id="rId3"/>
              </a:rPr>
              <a:t>/)</a:t>
            </a:r>
            <a:endParaRPr lang="en-US" dirty="0" smtClean="0">
              <a:solidFill>
                <a:schemeClr val="tx1"/>
              </a:solidFill>
            </a:endParaRPr>
          </a:p>
          <a:p>
            <a:pPr marL="502920" indent="-457200">
              <a:buFont typeface="+mj-lt"/>
              <a:buAutoNum type="arabicPeriod"/>
            </a:pPr>
            <a:r>
              <a:rPr lang="en-US" dirty="0" smtClean="0">
                <a:solidFill>
                  <a:schemeClr val="tx1"/>
                </a:solidFill>
              </a:rPr>
              <a:t>Weighed Gene Co-Expression Network Analysis (WGCNA)s</a:t>
            </a:r>
          </a:p>
          <a:p>
            <a:pPr marL="502920" indent="-457200">
              <a:buFont typeface="+mj-lt"/>
              <a:buAutoNum type="arabicPeriod"/>
            </a:pPr>
            <a:r>
              <a:rPr lang="en-US" dirty="0" smtClean="0">
                <a:solidFill>
                  <a:schemeClr val="tx1"/>
                </a:solidFill>
              </a:rPr>
              <a:t>More tools in R </a:t>
            </a:r>
            <a:r>
              <a:rPr lang="en-US" dirty="0" err="1" smtClean="0">
                <a:solidFill>
                  <a:schemeClr val="tx1"/>
                </a:solidFill>
              </a:rPr>
              <a:t>Bioconductor</a:t>
            </a:r>
            <a:endParaRPr lang="en-US" dirty="0">
              <a:solidFill>
                <a:schemeClr val="tx1"/>
              </a:solidFill>
            </a:endParaRPr>
          </a:p>
        </p:txBody>
      </p:sp>
    </p:spTree>
    <p:extLst>
      <p:ext uri="{BB962C8B-B14F-4D97-AF65-F5344CB8AC3E}">
        <p14:creationId xmlns:p14="http://schemas.microsoft.com/office/powerpoint/2010/main" val="4068287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 Set enrichment analysis (GSEA)</a:t>
            </a:r>
            <a:br>
              <a:rPr lang="en-US" dirty="0" smtClean="0"/>
            </a:br>
            <a:r>
              <a:rPr lang="en-US" dirty="0" smtClean="0"/>
              <a:t>And GO/Pathway Enrichment</a:t>
            </a:r>
            <a:endParaRPr lang="en-US" dirty="0"/>
          </a:p>
        </p:txBody>
      </p:sp>
      <p:sp>
        <p:nvSpPr>
          <p:cNvPr id="2" name="Content Placeholder 1"/>
          <p:cNvSpPr>
            <a:spLocks noGrp="1"/>
          </p:cNvSpPr>
          <p:nvPr>
            <p:ph idx="1"/>
          </p:nvPr>
        </p:nvSpPr>
        <p:spPr/>
        <p:txBody>
          <a:bodyPr>
            <a:normAutofit lnSpcReduction="10000"/>
          </a:bodyPr>
          <a:lstStyle/>
          <a:p>
            <a:pPr marL="45720" indent="0">
              <a:buNone/>
            </a:pPr>
            <a:r>
              <a:rPr lang="en-US" dirty="0" smtClean="0"/>
              <a:t>Gene set enrichment analysis</a:t>
            </a:r>
          </a:p>
          <a:p>
            <a:r>
              <a:rPr lang="en-US" dirty="0" smtClean="0"/>
              <a:t>A computational method that determines whether an a priori set of genes (e.g. </a:t>
            </a:r>
            <a:r>
              <a:rPr lang="en-US" dirty="0"/>
              <a:t>g</a:t>
            </a:r>
            <a:r>
              <a:rPr lang="en-US" dirty="0" smtClean="0"/>
              <a:t>ene ontology group, or pathway) shows statistically significant, concordant differences between two biological states (e.g. phenotypes)</a:t>
            </a:r>
          </a:p>
          <a:p>
            <a:endParaRPr lang="en-US" dirty="0" smtClean="0"/>
          </a:p>
          <a:p>
            <a:pPr marL="45720" indent="0">
              <a:buNone/>
            </a:pPr>
            <a:r>
              <a:rPr lang="en-US" dirty="0" smtClean="0"/>
              <a:t>Gene Ontology/Pathways enrichment analysis</a:t>
            </a:r>
          </a:p>
          <a:p>
            <a:r>
              <a:rPr lang="en-US" dirty="0" smtClean="0"/>
              <a:t>Given a set of genes that are up-regulated, which gene ontologies or pathways are over-represented (or under-represented) using annotations for </a:t>
            </a:r>
            <a:r>
              <a:rPr lang="en-US" smtClean="0"/>
              <a:t>that gene set.</a:t>
            </a:r>
            <a:endParaRPr lang="en-US" dirty="0"/>
          </a:p>
        </p:txBody>
      </p:sp>
    </p:spTree>
    <p:extLst>
      <p:ext uri="{BB962C8B-B14F-4D97-AF65-F5344CB8AC3E}">
        <p14:creationId xmlns:p14="http://schemas.microsoft.com/office/powerpoint/2010/main" val="2130756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Software</a:t>
            </a:r>
            <a:endParaRPr lang="en-US" dirty="0"/>
          </a:p>
        </p:txBody>
      </p:sp>
      <p:sp>
        <p:nvSpPr>
          <p:cNvPr id="2" name="Content Placeholder 1"/>
          <p:cNvSpPr>
            <a:spLocks noGrp="1"/>
          </p:cNvSpPr>
          <p:nvPr>
            <p:ph idx="1"/>
          </p:nvPr>
        </p:nvSpPr>
        <p:spPr/>
        <p:txBody>
          <a:bodyPr>
            <a:normAutofit fontScale="85000" lnSpcReduction="20000"/>
          </a:bodyPr>
          <a:lstStyle/>
          <a:p>
            <a:pPr marL="45720" indent="0">
              <a:buNone/>
            </a:pPr>
            <a:r>
              <a:rPr lang="en-US" b="1" dirty="0"/>
              <a:t>Preprocessing</a:t>
            </a:r>
            <a:r>
              <a:rPr lang="en-US" dirty="0" smtClean="0"/>
              <a:t>:</a:t>
            </a:r>
            <a:r>
              <a:rPr lang="en-US" dirty="0"/>
              <a:t> </a:t>
            </a:r>
          </a:p>
          <a:p>
            <a:r>
              <a:rPr lang="en-US" dirty="0"/>
              <a:t>Python </a:t>
            </a:r>
            <a:r>
              <a:rPr lang="en-US" dirty="0" smtClean="0"/>
              <a:t>2.7</a:t>
            </a:r>
          </a:p>
          <a:p>
            <a:pPr lvl="1"/>
            <a:r>
              <a:rPr lang="en-US" dirty="0" smtClean="0"/>
              <a:t>Modules</a:t>
            </a:r>
            <a:r>
              <a:rPr lang="en-US" dirty="0"/>
              <a:t>: </a:t>
            </a:r>
            <a:r>
              <a:rPr lang="en-US" dirty="0" err="1"/>
              <a:t>argparse</a:t>
            </a:r>
            <a:r>
              <a:rPr lang="en-US" dirty="0"/>
              <a:t>, </a:t>
            </a:r>
            <a:r>
              <a:rPr lang="en-US" dirty="0" err="1"/>
              <a:t>optparse</a:t>
            </a:r>
            <a:r>
              <a:rPr lang="en-US" dirty="0"/>
              <a:t>, </a:t>
            </a:r>
            <a:r>
              <a:rPr lang="en-US" dirty="0" err="1" smtClean="0"/>
              <a:t>distutils</a:t>
            </a:r>
            <a:endParaRPr lang="en-US" dirty="0"/>
          </a:p>
          <a:p>
            <a:r>
              <a:rPr lang="en-US" dirty="0" smtClean="0"/>
              <a:t>bowtie2  </a:t>
            </a:r>
            <a:r>
              <a:rPr lang="en-US" dirty="0"/>
              <a:t>- contaminant </a:t>
            </a:r>
            <a:r>
              <a:rPr lang="en-US" dirty="0" smtClean="0"/>
              <a:t>screening</a:t>
            </a:r>
          </a:p>
          <a:p>
            <a:pPr lvl="1"/>
            <a:r>
              <a:rPr lang="en-US" dirty="0" smtClean="0">
                <a:hlinkClick r:id="rId2"/>
              </a:rPr>
              <a:t>http:/</a:t>
            </a:r>
            <a:r>
              <a:rPr lang="en-US" dirty="0">
                <a:hlinkClick r:id="rId2"/>
              </a:rPr>
              <a:t>/bowtie-bio.sourceforge.net/bowtie2/</a:t>
            </a:r>
            <a:r>
              <a:rPr lang="en-US" dirty="0" smtClean="0">
                <a:hlinkClick r:id="rId2"/>
              </a:rPr>
              <a:t>index.shtml</a:t>
            </a:r>
            <a:endParaRPr lang="en-US" dirty="0"/>
          </a:p>
          <a:p>
            <a:r>
              <a:rPr lang="en-US" dirty="0" smtClean="0"/>
              <a:t>Super</a:t>
            </a:r>
            <a:r>
              <a:rPr lang="en-US" dirty="0"/>
              <a:t>-</a:t>
            </a:r>
            <a:r>
              <a:rPr lang="en-US" dirty="0" err="1"/>
              <a:t>Deduper</a:t>
            </a:r>
            <a:r>
              <a:rPr lang="en-US" dirty="0"/>
              <a:t> – Identify and remove PCR </a:t>
            </a:r>
            <a:r>
              <a:rPr lang="en-US" dirty="0" smtClean="0"/>
              <a:t>duplicates</a:t>
            </a:r>
          </a:p>
          <a:p>
            <a:pPr lvl="1"/>
            <a:r>
              <a:rPr lang="en-US" dirty="0" smtClean="0">
                <a:hlinkClick r:id="rId3"/>
              </a:rPr>
              <a:t>https</a:t>
            </a:r>
            <a:r>
              <a:rPr lang="en-US" dirty="0">
                <a:hlinkClick r:id="rId3"/>
              </a:rPr>
              <a:t>://github.com/dstreett/Super-</a:t>
            </a:r>
            <a:r>
              <a:rPr lang="en-US" dirty="0" smtClean="0">
                <a:hlinkClick r:id="rId3"/>
              </a:rPr>
              <a:t>Deduper</a:t>
            </a:r>
            <a:endParaRPr lang="en-US" dirty="0"/>
          </a:p>
          <a:p>
            <a:r>
              <a:rPr lang="en-US" dirty="0" smtClean="0"/>
              <a:t>Sickle </a:t>
            </a:r>
            <a:r>
              <a:rPr lang="en-US" dirty="0"/>
              <a:t>– Trim low quality </a:t>
            </a:r>
            <a:r>
              <a:rPr lang="en-US" dirty="0" smtClean="0"/>
              <a:t>regions</a:t>
            </a:r>
          </a:p>
          <a:p>
            <a:pPr lvl="1"/>
            <a:r>
              <a:rPr lang="en-US" dirty="0" smtClean="0">
                <a:hlinkClick r:id="rId4"/>
              </a:rPr>
              <a:t>https</a:t>
            </a:r>
            <a:r>
              <a:rPr lang="en-US" dirty="0">
                <a:hlinkClick r:id="rId4"/>
              </a:rPr>
              <a:t>://github.com/dstreett/</a:t>
            </a:r>
            <a:r>
              <a:rPr lang="en-US" dirty="0" smtClean="0">
                <a:hlinkClick r:id="rId4"/>
              </a:rPr>
              <a:t>sickle</a:t>
            </a:r>
            <a:endParaRPr lang="en-US" dirty="0"/>
          </a:p>
          <a:p>
            <a:r>
              <a:rPr lang="en-US" dirty="0" smtClean="0"/>
              <a:t>Scythe </a:t>
            </a:r>
            <a:r>
              <a:rPr lang="en-US" dirty="0"/>
              <a:t>– Identify and remove adapters in SE </a:t>
            </a:r>
            <a:r>
              <a:rPr lang="en-US" dirty="0" smtClean="0"/>
              <a:t>reads</a:t>
            </a:r>
          </a:p>
          <a:p>
            <a:pPr lvl="1"/>
            <a:r>
              <a:rPr lang="en-US" dirty="0" smtClean="0">
                <a:hlinkClick r:id="rId5"/>
              </a:rPr>
              <a:t>https</a:t>
            </a:r>
            <a:r>
              <a:rPr lang="en-US" dirty="0">
                <a:hlinkClick r:id="rId5"/>
              </a:rPr>
              <a:t>://github.com/ucdavis-bioinformatics/</a:t>
            </a:r>
            <a:r>
              <a:rPr lang="en-US" dirty="0" smtClean="0">
                <a:hlinkClick r:id="rId5"/>
              </a:rPr>
              <a:t>scythe</a:t>
            </a:r>
            <a:endParaRPr lang="en-US" dirty="0"/>
          </a:p>
          <a:p>
            <a:r>
              <a:rPr lang="en-US" dirty="0" smtClean="0"/>
              <a:t>FLASH2 </a:t>
            </a:r>
            <a:r>
              <a:rPr lang="en-US" dirty="0"/>
              <a:t>– Join overlapping reads, identify and remove adapter in PE </a:t>
            </a:r>
            <a:r>
              <a:rPr lang="en-US" dirty="0" smtClean="0"/>
              <a:t>reads</a:t>
            </a:r>
          </a:p>
          <a:p>
            <a:pPr lvl="1"/>
            <a:r>
              <a:rPr lang="en-US" dirty="0">
                <a:hlinkClick r:id="rId6"/>
              </a:rPr>
              <a:t>https://github.com/dstreett</a:t>
            </a:r>
            <a:r>
              <a:rPr lang="en-US" dirty="0" smtClean="0">
                <a:hlinkClick r:id="rId6"/>
              </a:rPr>
              <a:t>/FLASH2</a:t>
            </a:r>
            <a:endParaRPr lang="en-US" dirty="0" smtClean="0"/>
          </a:p>
        </p:txBody>
      </p:sp>
    </p:spTree>
    <p:extLst>
      <p:ext uri="{BB962C8B-B14F-4D97-AF65-F5344CB8AC3E}">
        <p14:creationId xmlns:p14="http://schemas.microsoft.com/office/powerpoint/2010/main" val="1824417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Software</a:t>
            </a:r>
            <a:endParaRPr lang="en-US" dirty="0"/>
          </a:p>
        </p:txBody>
      </p:sp>
      <p:sp>
        <p:nvSpPr>
          <p:cNvPr id="2" name="Content Placeholder 1"/>
          <p:cNvSpPr>
            <a:spLocks noGrp="1"/>
          </p:cNvSpPr>
          <p:nvPr>
            <p:ph idx="1"/>
          </p:nvPr>
        </p:nvSpPr>
        <p:spPr/>
        <p:txBody>
          <a:bodyPr>
            <a:normAutofit fontScale="77500" lnSpcReduction="20000"/>
          </a:bodyPr>
          <a:lstStyle/>
          <a:p>
            <a:pPr marL="45720" indent="0">
              <a:buNone/>
            </a:pPr>
            <a:r>
              <a:rPr lang="en-US" b="1" dirty="0"/>
              <a:t>Mapping</a:t>
            </a:r>
            <a:r>
              <a:rPr lang="en-US" dirty="0"/>
              <a:t>:</a:t>
            </a:r>
          </a:p>
          <a:p>
            <a:r>
              <a:rPr lang="en-US" dirty="0" err="1" smtClean="0"/>
              <a:t>Bwa</a:t>
            </a:r>
            <a:r>
              <a:rPr lang="en-US" dirty="0" smtClean="0"/>
              <a:t> </a:t>
            </a:r>
            <a:r>
              <a:rPr lang="en-US" dirty="0"/>
              <a:t>mem – map reads to a reference</a:t>
            </a:r>
          </a:p>
          <a:p>
            <a:pPr lvl="1"/>
            <a:r>
              <a:rPr lang="en-US" dirty="0" smtClean="0">
                <a:hlinkClick r:id="rId2"/>
              </a:rPr>
              <a:t>http</a:t>
            </a:r>
            <a:r>
              <a:rPr lang="en-US" dirty="0">
                <a:hlinkClick r:id="rId2"/>
              </a:rPr>
              <a:t>://sourceforge.net/projects/bio-bwa/files</a:t>
            </a:r>
            <a:r>
              <a:rPr lang="en-US" dirty="0" smtClean="0">
                <a:hlinkClick r:id="rId2"/>
              </a:rPr>
              <a:t>/</a:t>
            </a:r>
            <a:endParaRPr lang="en-US" dirty="0" smtClean="0"/>
          </a:p>
          <a:p>
            <a:r>
              <a:rPr lang="en-US" dirty="0" err="1" smtClean="0"/>
              <a:t>samtools</a:t>
            </a:r>
            <a:r>
              <a:rPr lang="en-US" dirty="0" smtClean="0"/>
              <a:t> </a:t>
            </a:r>
            <a:r>
              <a:rPr lang="en-US" dirty="0"/>
              <a:t>– processing of </a:t>
            </a:r>
            <a:r>
              <a:rPr lang="en-US" dirty="0" err="1"/>
              <a:t>sam</a:t>
            </a:r>
            <a:r>
              <a:rPr lang="en-US" dirty="0"/>
              <a:t>/bam </a:t>
            </a:r>
            <a:r>
              <a:rPr lang="en-US" dirty="0" smtClean="0"/>
              <a:t>file</a:t>
            </a:r>
          </a:p>
          <a:p>
            <a:pPr lvl="1"/>
            <a:r>
              <a:rPr lang="en-US" dirty="0" smtClean="0">
                <a:hlinkClick r:id="rId3"/>
              </a:rPr>
              <a:t>http</a:t>
            </a:r>
            <a:r>
              <a:rPr lang="en-US" dirty="0">
                <a:hlinkClick r:id="rId3"/>
              </a:rPr>
              <a:t>://www.htslib.org</a:t>
            </a:r>
            <a:r>
              <a:rPr lang="en-US" dirty="0" smtClean="0">
                <a:hlinkClick r:id="rId3"/>
              </a:rPr>
              <a:t>/</a:t>
            </a:r>
            <a:endParaRPr lang="en-US" dirty="0" smtClean="0"/>
          </a:p>
          <a:p>
            <a:pPr marL="45720" indent="0">
              <a:buNone/>
            </a:pPr>
            <a:r>
              <a:rPr lang="en-US" b="1" dirty="0"/>
              <a:t>Read Counting:</a:t>
            </a:r>
            <a:endParaRPr lang="en-US" dirty="0"/>
          </a:p>
          <a:p>
            <a:r>
              <a:rPr lang="en-US" dirty="0" err="1" smtClean="0"/>
              <a:t>samtools</a:t>
            </a:r>
            <a:r>
              <a:rPr lang="en-US" dirty="0" smtClean="0"/>
              <a:t> </a:t>
            </a:r>
            <a:r>
              <a:rPr lang="en-US" dirty="0"/>
              <a:t>– processing of </a:t>
            </a:r>
            <a:r>
              <a:rPr lang="en-US" dirty="0" err="1"/>
              <a:t>sam</a:t>
            </a:r>
            <a:r>
              <a:rPr lang="en-US" dirty="0"/>
              <a:t>/bam file</a:t>
            </a:r>
          </a:p>
          <a:p>
            <a:pPr lvl="1"/>
            <a:r>
              <a:rPr lang="en-US" dirty="0">
                <a:hlinkClick r:id="rId3"/>
              </a:rPr>
              <a:t>http://www.htslib.org/</a:t>
            </a:r>
            <a:endParaRPr lang="en-US" dirty="0"/>
          </a:p>
          <a:p>
            <a:r>
              <a:rPr lang="en-US" dirty="0"/>
              <a:t>HTeq-0.6.1 </a:t>
            </a:r>
            <a:r>
              <a:rPr lang="en-US" dirty="0" err="1"/>
              <a:t>htseq_count</a:t>
            </a:r>
            <a:r>
              <a:rPr lang="en-US" dirty="0"/>
              <a:t> – </a:t>
            </a:r>
            <a:r>
              <a:rPr lang="en-US" dirty="0" smtClean="0"/>
              <a:t>count </a:t>
            </a:r>
            <a:r>
              <a:rPr lang="en-US" dirty="0"/>
              <a:t>reads occurrences within genes</a:t>
            </a:r>
          </a:p>
          <a:p>
            <a:pPr lvl="1"/>
            <a:r>
              <a:rPr lang="en-US" dirty="0">
                <a:hlinkClick r:id="rId4"/>
              </a:rPr>
              <a:t>http://</a:t>
            </a:r>
            <a:r>
              <a:rPr lang="en-US" dirty="0" smtClean="0">
                <a:hlinkClick r:id="rId4"/>
              </a:rPr>
              <a:t>www-huber.embl.de/users/anders/HTSeq/</a:t>
            </a:r>
            <a:endParaRPr lang="en-US" dirty="0" smtClean="0"/>
          </a:p>
          <a:p>
            <a:pPr marL="0" indent="0">
              <a:buNone/>
            </a:pPr>
            <a:r>
              <a:rPr lang="en-US" b="1" dirty="0" smtClean="0"/>
              <a:t>OR simultaneous read mapping and counting:</a:t>
            </a:r>
          </a:p>
          <a:p>
            <a:r>
              <a:rPr lang="en-US" dirty="0" smtClean="0"/>
              <a:t>Star</a:t>
            </a:r>
          </a:p>
          <a:p>
            <a:pPr lvl="1"/>
            <a:r>
              <a:rPr lang="en-US" dirty="0" smtClean="0">
                <a:hlinkClick r:id="rId5"/>
              </a:rPr>
              <a:t>https</a:t>
            </a:r>
            <a:r>
              <a:rPr lang="en-US" dirty="0">
                <a:hlinkClick r:id="rId5"/>
              </a:rPr>
              <a:t>://github.com/alexdobin/STAR</a:t>
            </a:r>
            <a:r>
              <a:rPr lang="en-US" dirty="0"/>
              <a:t> [performs both alignment and counting]</a:t>
            </a:r>
          </a:p>
          <a:p>
            <a:endParaRPr lang="en-US" dirty="0"/>
          </a:p>
        </p:txBody>
      </p:sp>
    </p:spTree>
    <p:extLst>
      <p:ext uri="{BB962C8B-B14F-4D97-AF65-F5344CB8AC3E}">
        <p14:creationId xmlns:p14="http://schemas.microsoft.com/office/powerpoint/2010/main" val="18392775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Software</a:t>
            </a:r>
            <a:endParaRPr lang="en-US" dirty="0"/>
          </a:p>
        </p:txBody>
      </p:sp>
      <p:sp>
        <p:nvSpPr>
          <p:cNvPr id="2" name="Content Placeholder 1"/>
          <p:cNvSpPr>
            <a:spLocks noGrp="1"/>
          </p:cNvSpPr>
          <p:nvPr>
            <p:ph idx="1"/>
          </p:nvPr>
        </p:nvSpPr>
        <p:spPr/>
        <p:txBody>
          <a:bodyPr/>
          <a:lstStyle/>
          <a:p>
            <a:pPr marL="45720" indent="0">
              <a:buNone/>
            </a:pPr>
            <a:r>
              <a:rPr lang="en-US" b="1" dirty="0"/>
              <a:t>Analysis of differential expression:</a:t>
            </a:r>
            <a:endParaRPr lang="en-US" dirty="0"/>
          </a:p>
          <a:p>
            <a:r>
              <a:rPr lang="en-US" dirty="0" smtClean="0"/>
              <a:t>R </a:t>
            </a:r>
            <a:r>
              <a:rPr lang="en-US" u="sng" dirty="0" smtClean="0">
                <a:hlinkClick r:id="rId2"/>
              </a:rPr>
              <a:t>http</a:t>
            </a:r>
            <a:r>
              <a:rPr lang="en-US" u="sng" dirty="0">
                <a:hlinkClick r:id="rId2"/>
              </a:rPr>
              <a:t>://www.r-project.org/</a:t>
            </a:r>
            <a:endParaRPr lang="en-US" dirty="0"/>
          </a:p>
          <a:p>
            <a:pPr lvl="1"/>
            <a:r>
              <a:rPr lang="en-US" dirty="0" smtClean="0"/>
              <a:t>R Packages: </a:t>
            </a:r>
            <a:r>
              <a:rPr lang="en-US" dirty="0" err="1" smtClean="0"/>
              <a:t>EdgeR</a:t>
            </a:r>
            <a:r>
              <a:rPr lang="en-US" dirty="0" smtClean="0"/>
              <a:t>, </a:t>
            </a:r>
            <a:r>
              <a:rPr lang="en-US" dirty="0" err="1" smtClean="0"/>
              <a:t>limma</a:t>
            </a:r>
            <a:r>
              <a:rPr lang="en-US" dirty="0" smtClean="0"/>
              <a:t> </a:t>
            </a:r>
            <a:r>
              <a:rPr lang="en-US" dirty="0"/>
              <a:t>from </a:t>
            </a:r>
            <a:r>
              <a:rPr lang="en-US" dirty="0" err="1"/>
              <a:t>bioconductor</a:t>
            </a:r>
            <a:r>
              <a:rPr lang="en-US" dirty="0"/>
              <a:t> – differential expression </a:t>
            </a:r>
            <a:r>
              <a:rPr lang="en-US" dirty="0" smtClean="0"/>
              <a:t>analysis</a:t>
            </a:r>
          </a:p>
          <a:p>
            <a:pPr lvl="2"/>
            <a:r>
              <a:rPr lang="en-US" dirty="0" smtClean="0">
                <a:hlinkClick r:id="rId3"/>
              </a:rPr>
              <a:t>http</a:t>
            </a:r>
            <a:r>
              <a:rPr lang="en-US" dirty="0">
                <a:hlinkClick r:id="rId3"/>
              </a:rPr>
              <a:t>://</a:t>
            </a:r>
            <a:r>
              <a:rPr lang="en-US" dirty="0" smtClean="0">
                <a:hlinkClick r:id="rId3"/>
              </a:rPr>
              <a:t>bioconductor.org/packages/release/bioc/html/edgeR.html</a:t>
            </a:r>
            <a:endParaRPr lang="en-US" dirty="0" smtClean="0"/>
          </a:p>
          <a:p>
            <a:pPr lvl="2"/>
            <a:r>
              <a:rPr lang="en-US" dirty="0">
                <a:hlinkClick r:id="rId4"/>
              </a:rPr>
              <a:t>http://</a:t>
            </a:r>
            <a:r>
              <a:rPr lang="en-US" dirty="0" smtClean="0">
                <a:hlinkClick r:id="rId4"/>
              </a:rPr>
              <a:t>bioconductor.org/packages/release/bioc/html/limma.html</a:t>
            </a:r>
            <a:endParaRPr lang="en-US" dirty="0" smtClean="0"/>
          </a:p>
          <a:p>
            <a:pPr lvl="2"/>
            <a:r>
              <a:rPr lang="en-US" dirty="0" smtClean="0">
                <a:hlinkClick r:id="rId5"/>
              </a:rPr>
              <a:t>https</a:t>
            </a:r>
            <a:r>
              <a:rPr lang="en-US" dirty="0">
                <a:hlinkClick r:id="rId5"/>
              </a:rPr>
              <a:t>://</a:t>
            </a:r>
            <a:r>
              <a:rPr lang="en-US" dirty="0" smtClean="0">
                <a:hlinkClick r:id="rId5"/>
              </a:rPr>
              <a:t>genomebiology.biomedcentral.com/articles/10.1186/gb-2014-15-2-r29</a:t>
            </a:r>
            <a:endParaRPr lang="en-US" dirty="0"/>
          </a:p>
          <a:p>
            <a:r>
              <a:rPr lang="en-US" dirty="0" err="1" smtClean="0"/>
              <a:t>RStudio</a:t>
            </a:r>
            <a:endParaRPr lang="en-US" dirty="0"/>
          </a:p>
          <a:p>
            <a:pPr lvl="1"/>
            <a:r>
              <a:rPr lang="en-US" dirty="0" smtClean="0"/>
              <a:t>https</a:t>
            </a:r>
            <a:r>
              <a:rPr lang="en-US" dirty="0"/>
              <a:t>://</a:t>
            </a:r>
            <a:r>
              <a:rPr lang="en-US" dirty="0" err="1"/>
              <a:t>www.rstudio.com</a:t>
            </a:r>
            <a:r>
              <a:rPr lang="en-US" dirty="0"/>
              <a:t>/</a:t>
            </a:r>
          </a:p>
          <a:p>
            <a:endParaRPr lang="en-US" dirty="0"/>
          </a:p>
        </p:txBody>
      </p:sp>
    </p:spTree>
    <p:extLst>
      <p:ext uri="{BB962C8B-B14F-4D97-AF65-F5344CB8AC3E}">
        <p14:creationId xmlns:p14="http://schemas.microsoft.com/office/powerpoint/2010/main" val="1858336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outcomes</a:t>
            </a:r>
            <a:br>
              <a:rPr lang="en-US" dirty="0" smtClean="0"/>
            </a:br>
            <a:r>
              <a:rPr lang="en-US" dirty="0" smtClean="0"/>
              <a:t>	Goldilocks and the three bears</a:t>
            </a:r>
            <a:endParaRPr lang="en-US" dirty="0"/>
          </a:p>
        </p:txBody>
      </p:sp>
      <p:sp>
        <p:nvSpPr>
          <p:cNvPr id="3" name="Content Placeholder 2"/>
          <p:cNvSpPr>
            <a:spLocks noGrp="1"/>
          </p:cNvSpPr>
          <p:nvPr>
            <p:ph idx="1"/>
          </p:nvPr>
        </p:nvSpPr>
        <p:spPr/>
        <p:txBody>
          <a:bodyPr/>
          <a:lstStyle/>
          <a:p>
            <a:r>
              <a:rPr lang="en-US" dirty="0" smtClean="0"/>
              <a:t>Technical and/or biological variation exceeds that of experimental variation, results in 0 differentially expressed genes</a:t>
            </a:r>
          </a:p>
          <a:p>
            <a:r>
              <a:rPr lang="en-US" dirty="0" smtClean="0"/>
              <a:t>Experiment induces a significant phenotype with cascading effects and/or little to no biological variation between replicates (ala cell lines), results in 1000s of DE genes. Some of which are directly due to experiment; however, most due to cascading effects.</a:t>
            </a:r>
          </a:p>
          <a:p>
            <a:r>
              <a:rPr lang="en-US" dirty="0" smtClean="0"/>
              <a:t>Technical artifacts are controlled. Biological variation is induced in the experiment, and cascading effects are controlled, or accounted for, results in 100s of DE genes directly applicable to the question of interest.</a:t>
            </a:r>
            <a:endParaRPr lang="en-US" dirty="0"/>
          </a:p>
        </p:txBody>
      </p:sp>
    </p:spTree>
    <p:extLst>
      <p:ext uri="{BB962C8B-B14F-4D97-AF65-F5344CB8AC3E}">
        <p14:creationId xmlns:p14="http://schemas.microsoft.com/office/powerpoint/2010/main" val="1225682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RNA-SEQ data analysis</a:t>
            </a:r>
            <a:endParaRPr lang="en-US"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69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Prerequisites</a:t>
            </a:r>
            <a:endParaRPr lang="en-US" dirty="0"/>
          </a:p>
        </p:txBody>
      </p:sp>
      <p:sp>
        <p:nvSpPr>
          <p:cNvPr id="2" name="Content Placeholder 1"/>
          <p:cNvSpPr>
            <a:spLocks noGrp="1"/>
          </p:cNvSpPr>
          <p:nvPr>
            <p:ph idx="1"/>
          </p:nvPr>
        </p:nvSpPr>
        <p:spPr/>
        <p:txBody>
          <a:bodyPr/>
          <a:lstStyle/>
          <a:p>
            <a:r>
              <a:rPr lang="en-US" dirty="0"/>
              <a:t>Access to a multi-core (24 </a:t>
            </a:r>
            <a:r>
              <a:rPr lang="en-US" dirty="0" err="1"/>
              <a:t>cpu</a:t>
            </a:r>
            <a:r>
              <a:rPr lang="en-US" dirty="0"/>
              <a:t> or greater), ‘high’ memory 64Gb </a:t>
            </a:r>
            <a:r>
              <a:rPr lang="en-US" dirty="0" smtClean="0"/>
              <a:t>or </a:t>
            </a:r>
            <a:r>
              <a:rPr lang="en-US" dirty="0"/>
              <a:t>greater Linux server.</a:t>
            </a:r>
          </a:p>
          <a:p>
            <a:r>
              <a:rPr lang="en-US" dirty="0"/>
              <a:t>Familiarity with the ’command line’ </a:t>
            </a:r>
            <a:r>
              <a:rPr lang="en-US" dirty="0">
                <a:solidFill>
                  <a:schemeClr val="tx2"/>
                </a:solidFill>
              </a:rPr>
              <a:t>and at least one programming language</a:t>
            </a:r>
            <a:r>
              <a:rPr lang="en-US" dirty="0"/>
              <a:t>.</a:t>
            </a:r>
          </a:p>
          <a:p>
            <a:r>
              <a:rPr lang="en-US" dirty="0"/>
              <a:t>Basic knowledge of how to install software</a:t>
            </a:r>
          </a:p>
          <a:p>
            <a:r>
              <a:rPr lang="en-US" dirty="0"/>
              <a:t>Basic knowledge of R (or equivalent) and statistical programming</a:t>
            </a:r>
          </a:p>
          <a:p>
            <a:r>
              <a:rPr lang="en-US" dirty="0"/>
              <a:t>Basic knowledge of Statistics and model building</a:t>
            </a:r>
          </a:p>
        </p:txBody>
      </p:sp>
    </p:spTree>
    <p:extLst>
      <p:ext uri="{BB962C8B-B14F-4D97-AF65-F5344CB8AC3E}">
        <p14:creationId xmlns:p14="http://schemas.microsoft.com/office/powerpoint/2010/main" val="597707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RNA-</a:t>
            </a:r>
            <a:r>
              <a:rPr lang="en-US" dirty="0" err="1" smtClean="0"/>
              <a:t>seq</a:t>
            </a:r>
            <a:r>
              <a:rPr lang="en-US" dirty="0" smtClean="0"/>
              <a:t> pipeline overview</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238" y="1419638"/>
            <a:ext cx="5353524" cy="5353524"/>
          </a:xfrm>
          <a:prstGeom prst="rect">
            <a:avLst/>
          </a:prstGeom>
        </p:spPr>
      </p:pic>
    </p:spTree>
    <p:extLst>
      <p:ext uri="{BB962C8B-B14F-4D97-AF65-F5344CB8AC3E}">
        <p14:creationId xmlns:p14="http://schemas.microsoft.com/office/powerpoint/2010/main" val="1603941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02920" indent="-457200"/>
            <a:r>
              <a:rPr lang="en-US" dirty="0" smtClean="0"/>
              <a:t>Sequence Preprocessing</a:t>
            </a:r>
            <a:endParaRPr lang="en-US"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166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UCDavis-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Davis-theme" id="{AE972D25-45FB-BE40-B213-B935FB0AD6AD}" vid="{D73787BA-0B09-294F-A9E2-4655B76E42D4}"/>
    </a:ext>
  </a:extLst>
</a:theme>
</file>

<file path=docProps/app.xml><?xml version="1.0" encoding="utf-8"?>
<Properties xmlns="http://schemas.openxmlformats.org/officeDocument/2006/extended-properties" xmlns:vt="http://schemas.openxmlformats.org/officeDocument/2006/docPropsVTypes">
  <Template>UCDavis-theme</Template>
  <TotalTime>395</TotalTime>
  <Words>2599</Words>
  <Application>Microsoft Macintosh PowerPoint</Application>
  <PresentationFormat>Widescreen</PresentationFormat>
  <Paragraphs>283</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Calibri</vt:lpstr>
      <vt:lpstr>Calibri Light</vt:lpstr>
      <vt:lpstr>Mangal</vt:lpstr>
      <vt:lpstr>Arial</vt:lpstr>
      <vt:lpstr>UCDavis-theme</vt:lpstr>
      <vt:lpstr>So you want to do a  RNAseq Experiment Differential Expression Analysis</vt:lpstr>
      <vt:lpstr>Treating Bioinformatics as a Data Science</vt:lpstr>
      <vt:lpstr>What is Differential Expression</vt:lpstr>
      <vt:lpstr>Designing Experiments</vt:lpstr>
      <vt:lpstr>Three outcomes  Goldilocks and the three bears</vt:lpstr>
      <vt:lpstr>Overview of RNA-SEQ data analysis</vt:lpstr>
      <vt:lpstr>Prerequisites</vt:lpstr>
      <vt:lpstr>RNA-seq pipeline overview</vt:lpstr>
      <vt:lpstr>Sequence Preprocessing</vt:lpstr>
      <vt:lpstr>Why Preprocess reads</vt:lpstr>
      <vt:lpstr>QA/QC</vt:lpstr>
      <vt:lpstr>Sequence Mapping</vt:lpstr>
      <vt:lpstr>Mapping vs Assembly</vt:lpstr>
      <vt:lpstr>Example</vt:lpstr>
      <vt:lpstr>Consideration</vt:lpstr>
      <vt:lpstr>Intron/exon junctions</vt:lpstr>
      <vt:lpstr>Some Aligners</vt:lpstr>
      <vt:lpstr>Genome vs Transcriptome Reference</vt:lpstr>
      <vt:lpstr>Genome and Annotation</vt:lpstr>
      <vt:lpstr>Preparing a sam file for counting and stats</vt:lpstr>
      <vt:lpstr>QA/QC</vt:lpstr>
      <vt:lpstr>Estimate known genes and transcripts expression – Counting</vt:lpstr>
      <vt:lpstr>Counting as a measure of expression</vt:lpstr>
      <vt:lpstr>Read Counting with HTSEQ-COUNT</vt:lpstr>
      <vt:lpstr>Htseq-count</vt:lpstr>
      <vt:lpstr>Counting genes -- STAR</vt:lpstr>
      <vt:lpstr>QA/QC</vt:lpstr>
      <vt:lpstr>Differential Expression Analysis using edgeR/Limma Voom</vt:lpstr>
      <vt:lpstr>Differential Expression Analysis</vt:lpstr>
      <vt:lpstr>Basic steps procedure – edgeR/limma voom</vt:lpstr>
      <vt:lpstr>Filtering genes</vt:lpstr>
      <vt:lpstr>NORMALIZATION</vt:lpstr>
      <vt:lpstr>RPKM vs FPKM vs CPM vs model based</vt:lpstr>
      <vt:lpstr>Transformation</vt:lpstr>
      <vt:lpstr>QA/QC</vt:lpstr>
      <vt:lpstr>Variance Stabilization - eBayes</vt:lpstr>
      <vt:lpstr>Multiple testing correction</vt:lpstr>
      <vt:lpstr>EdgeR/Limma Manual</vt:lpstr>
      <vt:lpstr>Summarization and Visualization</vt:lpstr>
      <vt:lpstr>The Top Table</vt:lpstr>
      <vt:lpstr>Visualization and Next step tools</vt:lpstr>
      <vt:lpstr>Gene Set enrichment analysis (GSEA) And GO/Pathway Enrichment</vt:lpstr>
      <vt:lpstr>Software</vt:lpstr>
      <vt:lpstr>Software</vt:lpstr>
      <vt:lpstr>Software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dc:title>
  <dc:creator>Matthew Lee Settles</dc:creator>
  <cp:lastModifiedBy>Matthew Lee Settles</cp:lastModifiedBy>
  <cp:revision>13</cp:revision>
  <dcterms:created xsi:type="dcterms:W3CDTF">2017-02-02T14:49:24Z</dcterms:created>
  <dcterms:modified xsi:type="dcterms:W3CDTF">2017-08-11T16:04:35Z</dcterms:modified>
</cp:coreProperties>
</file>