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7" r:id="rId2"/>
    <p:sldId id="262" r:id="rId3"/>
    <p:sldId id="258" r:id="rId4"/>
    <p:sldId id="261" r:id="rId5"/>
    <p:sldId id="263" r:id="rId6"/>
    <p:sldId id="259" r:id="rId7"/>
    <p:sldId id="260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6"/>
    <p:restoredTop sz="93478"/>
  </p:normalViewPr>
  <p:slideViewPr>
    <p:cSldViewPr snapToGrid="0" snapToObjects="1">
      <p:cViewPr varScale="1">
        <p:scale>
          <a:sx n="64" d="100"/>
          <a:sy n="64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229E-BB83-BF42-A39A-EDFA4676B785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6953-B8EB-8E47-84A3-C5C47827F97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229E-BB83-BF42-A39A-EDFA4676B785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6953-B8EB-8E47-84A3-C5C47827F97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229E-BB83-BF42-A39A-EDFA4676B785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6953-B8EB-8E47-84A3-C5C47827F97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52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229E-BB83-BF42-A39A-EDFA4676B785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6953-B8EB-8E47-84A3-C5C47827F97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229E-BB83-BF42-A39A-EDFA4676B785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6953-B8EB-8E47-84A3-C5C47827F97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229E-BB83-BF42-A39A-EDFA4676B785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6953-B8EB-8E47-84A3-C5C47827F97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229E-BB83-BF42-A39A-EDFA4676B785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6953-B8EB-8E47-84A3-C5C47827F97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229E-BB83-BF42-A39A-EDFA4676B785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6953-B8EB-8E47-84A3-C5C47827F97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229E-BB83-BF42-A39A-EDFA4676B785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6953-B8EB-8E47-84A3-C5C47827F97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229E-BB83-BF42-A39A-EDFA4676B785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6953-B8EB-8E47-84A3-C5C47827F97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229E-BB83-BF42-A39A-EDFA4676B785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6953-B8EB-8E47-84A3-C5C47827F97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229E-BB83-BF42-A39A-EDFA4676B785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46953-B8EB-8E47-84A3-C5C47827F9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settles@ucdavis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903" dirty="0" err="1" smtClean="0">
                <a:latin typeface="Arial" charset="0"/>
                <a:cs typeface="Arial Unicode MS" charset="0"/>
              </a:rPr>
              <a:t>TAGseq</a:t>
            </a:r>
            <a:r>
              <a:rPr lang="en-CA" sz="2903" dirty="0" smtClean="0">
                <a:latin typeface="Arial" charset="0"/>
                <a:cs typeface="Arial Unicode MS" charset="0"/>
              </a:rPr>
              <a:t> vs RNAseq</a:t>
            </a: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smtClean="0">
                <a:latin typeface="Arial" charset="0"/>
                <a:cs typeface="Arial Unicode MS" charset="0"/>
                <a:hlinkClick r:id="rId2"/>
              </a:rPr>
              <a:t>settles@ucdavis.edu</a:t>
            </a:r>
            <a:endParaRPr lang="en-CA" sz="2177" dirty="0" smtClean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smtClean="0">
                <a:latin typeface="Arial" charset="0"/>
                <a:cs typeface="Arial Unicode MS" charset="0"/>
              </a:rPr>
              <a:t>Sponsored by </a:t>
            </a:r>
            <a:r>
              <a:rPr lang="en-CA" sz="2177" dirty="0" err="1" smtClean="0">
                <a:latin typeface="Arial" charset="0"/>
                <a:cs typeface="Arial Unicode MS" charset="0"/>
              </a:rPr>
              <a:t>Lexogen</a:t>
            </a: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29" y="365125"/>
            <a:ext cx="6737437" cy="6217541"/>
          </a:xfrm>
        </p:spPr>
      </p:pic>
    </p:spTree>
    <p:extLst>
      <p:ext uri="{BB962C8B-B14F-4D97-AF65-F5344CB8AC3E}">
        <p14:creationId xmlns:p14="http://schemas.microsoft.com/office/powerpoint/2010/main" val="36682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TagSeq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Generic name for 3’ biased transcriptome sequencing</a:t>
            </a:r>
          </a:p>
          <a:p>
            <a:r>
              <a:rPr lang="en-US" sz="3600" dirty="0" smtClean="0"/>
              <a:t>Standard RNAseq has a bias associated with transcript length</a:t>
            </a:r>
          </a:p>
          <a:p>
            <a:r>
              <a:rPr lang="en-US" sz="3600" dirty="0" smtClean="0"/>
              <a:t>In </a:t>
            </a:r>
            <a:r>
              <a:rPr lang="en-US" sz="3600" dirty="0" err="1" smtClean="0"/>
              <a:t>TagSeq</a:t>
            </a:r>
            <a:r>
              <a:rPr lang="en-US" sz="3600" dirty="0" smtClean="0"/>
              <a:t> methods one transcript -&gt; one read</a:t>
            </a:r>
          </a:p>
          <a:p>
            <a:r>
              <a:rPr lang="en-US" sz="3600" dirty="0" smtClean="0"/>
              <a:t>Interested in Differential Gene Expression AND not splice variation, transcript sequence, etc.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993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971" y="365126"/>
            <a:ext cx="6590406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Lexogen</a:t>
            </a:r>
            <a:r>
              <a:rPr lang="en-US" dirty="0" smtClean="0"/>
              <a:t> </a:t>
            </a:r>
            <a:r>
              <a:rPr lang="en-US" dirty="0" err="1" smtClean="0"/>
              <a:t>QuantSeq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57" y="3276842"/>
            <a:ext cx="5156200" cy="762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641842"/>
            <a:ext cx="3810000" cy="20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539" y="5967608"/>
            <a:ext cx="8448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Lexogen</a:t>
            </a:r>
            <a:r>
              <a:rPr lang="en-US" sz="3200" dirty="0" smtClean="0"/>
              <a:t> sponsored a break during the workshop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420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26" y="1825624"/>
            <a:ext cx="8428574" cy="4574185"/>
          </a:xfrm>
        </p:spPr>
      </p:pic>
    </p:spTree>
    <p:extLst>
      <p:ext uri="{BB962C8B-B14F-4D97-AF65-F5344CB8AC3E}">
        <p14:creationId xmlns:p14="http://schemas.microsoft.com/office/powerpoint/2010/main" val="111050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Lexogen</a:t>
            </a:r>
            <a:r>
              <a:rPr lang="en-US" dirty="0" smtClean="0"/>
              <a:t> Quant-</a:t>
            </a:r>
            <a:r>
              <a:rPr lang="en-US" dirty="0" err="1" smtClean="0"/>
              <a:t>Seq</a:t>
            </a:r>
            <a:r>
              <a:rPr lang="en-US" dirty="0" smtClean="0"/>
              <a:t> FWD/REV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286" y="4480128"/>
            <a:ext cx="8944892" cy="230169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86" y="1961389"/>
            <a:ext cx="9159392" cy="33561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368" y="1776723"/>
            <a:ext cx="392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747474"/>
                </a:solidFill>
                <a:effectLst/>
                <a:latin typeface="Roboto" charset="0"/>
              </a:rPr>
              <a:t>Read orientation for </a:t>
            </a:r>
            <a:r>
              <a:rPr lang="en-US" b="1" i="1" dirty="0" err="1" smtClean="0">
                <a:solidFill>
                  <a:srgbClr val="747474"/>
                </a:solidFill>
                <a:effectLst/>
                <a:latin typeface="Roboto" charset="0"/>
              </a:rPr>
              <a:t>QuantSeq</a:t>
            </a:r>
            <a:r>
              <a:rPr lang="en-US" b="1" i="1" dirty="0" smtClean="0">
                <a:solidFill>
                  <a:srgbClr val="747474"/>
                </a:solidFill>
                <a:effectLst/>
                <a:latin typeface="Roboto" charset="0"/>
              </a:rPr>
              <a:t> FWD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6940" y="4716910"/>
            <a:ext cx="459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747474"/>
                </a:solidFill>
                <a:effectLst/>
                <a:latin typeface="Roboto" charset="0"/>
              </a:rPr>
              <a:t>Read orientation for </a:t>
            </a:r>
            <a:r>
              <a:rPr lang="en-US" b="1" i="1" dirty="0" err="1" smtClean="0">
                <a:solidFill>
                  <a:srgbClr val="747474"/>
                </a:solidFill>
                <a:effectLst/>
                <a:latin typeface="Roboto" charset="0"/>
              </a:rPr>
              <a:t>QuantSeq</a:t>
            </a:r>
            <a:r>
              <a:rPr lang="en-US" b="1" i="1" dirty="0" smtClean="0">
                <a:solidFill>
                  <a:srgbClr val="747474"/>
                </a:solidFill>
                <a:effectLst/>
                <a:latin typeface="Roboto" charset="0"/>
              </a:rPr>
              <a:t> REV with CSP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input and low quality samples (say as low as 100pg)</a:t>
            </a:r>
          </a:p>
          <a:p>
            <a:r>
              <a:rPr lang="en-US" dirty="0" smtClean="0"/>
              <a:t>Faster library preparation protocol, means cheaper libraries</a:t>
            </a:r>
          </a:p>
          <a:p>
            <a:r>
              <a:rPr lang="en-US" dirty="0" smtClean="0"/>
              <a:t>Strand specific</a:t>
            </a:r>
          </a:p>
          <a:p>
            <a:r>
              <a:rPr lang="en-US" dirty="0" smtClean="0"/>
              <a:t>Can pinpoint 3’ to </a:t>
            </a:r>
            <a:r>
              <a:rPr lang="en-US" dirty="0" err="1" smtClean="0"/>
              <a:t>polyA</a:t>
            </a:r>
            <a:r>
              <a:rPr lang="en-US" dirty="0" smtClean="0"/>
              <a:t> junctions and obtain accurate information about the 3’ UTR (REV kit)</a:t>
            </a:r>
          </a:p>
          <a:p>
            <a:r>
              <a:rPr lang="en-US" dirty="0" smtClean="0"/>
              <a:t>Best suited for gene counting</a:t>
            </a:r>
          </a:p>
          <a:p>
            <a:r>
              <a:rPr lang="en-US" dirty="0" smtClean="0"/>
              <a:t>Significant cost saving through multiplexing, need less sequencing per sample, comparable to microarrays</a:t>
            </a:r>
          </a:p>
          <a:p>
            <a:r>
              <a:rPr lang="en-US" dirty="0" smtClean="0"/>
              <a:t>Single read sequencing is sufficient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does not contain any transcript splicing information</a:t>
            </a:r>
          </a:p>
          <a:p>
            <a:r>
              <a:rPr lang="en-US" dirty="0" smtClean="0"/>
              <a:t>Requires (sort of) a reference genome with good annotation (plus known UTRs)</a:t>
            </a:r>
          </a:p>
          <a:p>
            <a:r>
              <a:rPr lang="en-US" dirty="0" smtClean="0"/>
              <a:t>Only applicable to Eukaryotic samples (requires </a:t>
            </a:r>
            <a:r>
              <a:rPr lang="en-US" dirty="0" err="1" smtClean="0"/>
              <a:t>polyA</a:t>
            </a:r>
            <a:r>
              <a:rPr lang="en-US" dirty="0" smtClean="0"/>
              <a:t>)</a:t>
            </a:r>
          </a:p>
          <a:p>
            <a:r>
              <a:rPr lang="en-US" dirty="0"/>
              <a:t>protocol is a (a bit) more sensitive to chemical contaminants (spin column cleaned RNA samples are recommended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3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sequencing only the interior (non-</a:t>
            </a:r>
            <a:r>
              <a:rPr lang="en-US" dirty="0" err="1" smtClean="0"/>
              <a:t>polyA</a:t>
            </a:r>
            <a:r>
              <a:rPr lang="en-US" dirty="0" smtClean="0"/>
              <a:t>) read</a:t>
            </a:r>
          </a:p>
          <a:p>
            <a:pPr lvl="1"/>
            <a:r>
              <a:rPr lang="en-US" dirty="0" smtClean="0"/>
              <a:t>Need to trim off the first 11bp that represents the random primer</a:t>
            </a:r>
          </a:p>
          <a:p>
            <a:pPr lvl="1"/>
            <a:r>
              <a:rPr lang="en-US" dirty="0" smtClean="0"/>
              <a:t>Align with STAR, which will soft clip off any potential adapter and span any intron-exon gap you may land in</a:t>
            </a:r>
            <a:endParaRPr lang="en-US" dirty="0"/>
          </a:p>
          <a:p>
            <a:r>
              <a:rPr lang="en-US" dirty="0" smtClean="0"/>
              <a:t>When sequencing pairs, can follow the same protocol as ’normal’ RNAseq paired end, but need to also trim that same 11bp, now possibly on read2</a:t>
            </a:r>
          </a:p>
          <a:p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/>
              <a:t>is the </a:t>
            </a:r>
            <a:r>
              <a:rPr lang="en-US" dirty="0" smtClean="0"/>
              <a:t>same as standard RNAseq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9109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1312</TotalTime>
  <Words>292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Calibri</vt:lpstr>
      <vt:lpstr>Calibri Light</vt:lpstr>
      <vt:lpstr>ＭＳ Ｐゴシック</vt:lpstr>
      <vt:lpstr>Roboto</vt:lpstr>
      <vt:lpstr>Times New Roman</vt:lpstr>
      <vt:lpstr>Arial</vt:lpstr>
      <vt:lpstr>UCDavis-theme</vt:lpstr>
      <vt:lpstr>PowerPoint Presentation</vt:lpstr>
      <vt:lpstr>What is TagSeq</vt:lpstr>
      <vt:lpstr> </vt:lpstr>
      <vt:lpstr>Lexogen QuantSeq</vt:lpstr>
      <vt:lpstr>Protocol</vt:lpstr>
      <vt:lpstr>Lexogen Quant-Seq FWD/REV</vt:lpstr>
      <vt:lpstr>Benefits</vt:lpstr>
      <vt:lpstr>Disadvantages</vt:lpstr>
      <vt:lpstr>Bioinformatics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13</cp:revision>
  <dcterms:created xsi:type="dcterms:W3CDTF">2017-06-20T20:07:31Z</dcterms:created>
  <dcterms:modified xsi:type="dcterms:W3CDTF">2017-06-21T17:59:37Z</dcterms:modified>
</cp:coreProperties>
</file>