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97" r:id="rId8"/>
    <p:sldId id="263" r:id="rId9"/>
    <p:sldId id="264" r:id="rId10"/>
    <p:sldId id="265" r:id="rId11"/>
    <p:sldId id="266" r:id="rId12"/>
    <p:sldId id="267" r:id="rId13"/>
    <p:sldId id="299" r:id="rId14"/>
    <p:sldId id="29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7" r:id="rId35"/>
    <p:sldId id="288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3478"/>
  </p:normalViewPr>
  <p:slideViewPr>
    <p:cSldViewPr snapToGrid="0" snapToObjects="1">
      <p:cViewPr varScale="1">
        <p:scale>
          <a:sx n="64" d="100"/>
          <a:sy n="64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 smtClean="0"/>
              <a:t>Big data</a:t>
            </a:r>
            <a:r>
              <a:rPr lang="en-US" sz="1200" i="1" kern="3000" dirty="0" smtClean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 smtClean="0"/>
          </a:p>
          <a:p>
            <a:r>
              <a:rPr lang="en-US" dirty="0" smtClean="0"/>
              <a:t>The Cloud</a:t>
            </a:r>
            <a:r>
              <a:rPr lang="en-US" baseline="0" dirty="0" smtClean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Kirk</a:t>
            </a:r>
            <a:r>
              <a:rPr lang="en-US" baseline="0" dirty="0" smtClean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How-To:</a:t>
            </a:r>
            <a:r>
              <a:rPr lang="en-US" baseline="0" dirty="0" smtClean="0"/>
              <a:t> </a:t>
            </a:r>
            <a:r>
              <a:rPr lang="en-US" dirty="0" smtClean="0"/>
              <a:t>Workshops</a:t>
            </a:r>
            <a:r>
              <a:rPr lang="en-US" baseline="0" dirty="0" smtClean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hyperlink" Target="https://www.youtube.com/watch?v=NHCJ8PtYCF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www.youtube.com/watch?v=3UHw22hBpA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Relationship Id="rId8" Type="http://schemas.openxmlformats.org/officeDocument/2006/relationships/image" Target="../media/image40.jpg"/><Relationship Id="rId9" Type="http://schemas.openxmlformats.org/officeDocument/2006/relationships/image" Target="../media/image41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Bioinformatics: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sequencer and and estimated &gt;90% of all bases sequenced are from an </a:t>
            </a:r>
            <a:r>
              <a:rPr lang="en-US" sz="2540" dirty="0" err="1"/>
              <a:t>Illumina</a:t>
            </a:r>
            <a:r>
              <a:rPr lang="en-US" sz="2540" dirty="0"/>
              <a:t> machine, Sequencing by Synthesis &gt; 200Gb/day.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876488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1291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NovaSeq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73377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Roche 454 Junior</a:t>
            </a:r>
          </a:p>
          <a:p>
            <a:endParaRPr lang="en-US" dirty="0" smtClean="0"/>
          </a:p>
          <a:p>
            <a:r>
              <a:rPr lang="en-US" dirty="0" smtClean="0"/>
              <a:t>Life Technologies</a:t>
            </a:r>
          </a:p>
          <a:p>
            <a:r>
              <a:rPr lang="en-US" dirty="0"/>
              <a:t>	</a:t>
            </a:r>
            <a:r>
              <a:rPr lang="en-US" dirty="0" smtClean="0"/>
              <a:t>Ion Torrent</a:t>
            </a:r>
          </a:p>
          <a:p>
            <a:r>
              <a:rPr lang="en-US" dirty="0"/>
              <a:t>	</a:t>
            </a:r>
            <a:r>
              <a:rPr lang="en-US" dirty="0" smtClean="0"/>
              <a:t>Ion Proton</a:t>
            </a:r>
          </a:p>
          <a:p>
            <a:endParaRPr lang="en-US" dirty="0"/>
          </a:p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MiSeq</a:t>
            </a:r>
            <a:endParaRPr lang="en-US" dirty="0" smtClean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5" y="1493437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4" y="3287828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6" y="3356955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8" y="5212275"/>
            <a:ext cx="3030798" cy="16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</a:t>
            </a:r>
            <a:r>
              <a:rPr lang="en-US" sz="3992" dirty="0" smtClean="0"/>
              <a:t>Next, </a:t>
            </a:r>
            <a:r>
              <a:rPr lang="en-US" sz="3992" dirty="0"/>
              <a:t>Next’ </a:t>
            </a:r>
            <a:r>
              <a:rPr lang="en-US" sz="3992" dirty="0" smtClean="0"/>
              <a:t>Generation Sequencers</a:t>
            </a:r>
            <a:br>
              <a:rPr lang="en-US" sz="3992" dirty="0" smtClean="0"/>
            </a:br>
            <a:r>
              <a:rPr lang="en-US" sz="3992" dirty="0" smtClean="0"/>
              <a:t>	(3</a:t>
            </a:r>
            <a:r>
              <a:rPr lang="en-US" sz="3992" baseline="30000" dirty="0" smtClean="0"/>
              <a:t>rd</a:t>
            </a:r>
            <a:r>
              <a:rPr lang="en-US" sz="3992" dirty="0" smtClean="0"/>
              <a:t> Generation)</a:t>
            </a:r>
            <a:endParaRPr lang="en-US" sz="399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</a:t>
            </a:r>
            <a:r>
              <a:rPr lang="en-US" sz="2540" dirty="0" smtClean="0"/>
              <a:t>RSII ~2Gb/day</a:t>
            </a:r>
            <a:r>
              <a:rPr lang="en-US" sz="2540" dirty="0"/>
              <a:t>, </a:t>
            </a:r>
            <a:r>
              <a:rPr lang="en-US" sz="2540" dirty="0" smtClean="0"/>
              <a:t>newer </a:t>
            </a:r>
            <a:r>
              <a:rPr lang="en-US" sz="2540" dirty="0"/>
              <a:t>Pac Bio </a:t>
            </a:r>
            <a:r>
              <a:rPr lang="en-US" sz="2540" dirty="0" smtClean="0"/>
              <a:t>Sequel </a:t>
            </a:r>
            <a:r>
              <a:rPr lang="en-US" sz="2540" dirty="0"/>
              <a:t>~</a:t>
            </a:r>
            <a:r>
              <a:rPr lang="en-US" sz="2540" dirty="0" smtClean="0"/>
              <a:t>14Gb/day, near 100Kb reads.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3221618"/>
            <a:ext cx="4734497" cy="3456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1632" y="6029158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SMRT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 – Another 3</a:t>
            </a:r>
            <a:r>
              <a:rPr lang="en-US" baseline="30000" dirty="0" smtClean="0"/>
              <a:t>rd</a:t>
            </a:r>
            <a:r>
              <a:rPr lang="en-US" dirty="0" smtClean="0"/>
              <a:t> generation sequencer, founded in 2005 and currently in beta testing. The sequencer uses </a:t>
            </a:r>
            <a:r>
              <a:rPr lang="en-US" dirty="0" err="1" smtClean="0"/>
              <a:t>nanopore</a:t>
            </a:r>
            <a:r>
              <a:rPr lang="en-US" dirty="0" smtClean="0"/>
              <a:t> technology developed in the 90’s to sequence single molecules. Throughput is about 500Mb per </a:t>
            </a:r>
            <a:r>
              <a:rPr lang="en-US" dirty="0" err="1" smtClean="0"/>
              <a:t>flowcell</a:t>
            </a:r>
            <a:r>
              <a:rPr lang="en-US" dirty="0" smtClean="0"/>
              <a:t>, capable </a:t>
            </a:r>
            <a:r>
              <a:rPr lang="en-US" dirty="0" err="1" smtClean="0"/>
              <a:t>ofnear</a:t>
            </a:r>
            <a:r>
              <a:rPr lang="en-US" dirty="0" smtClean="0"/>
              <a:t> 200kb reads.</a:t>
            </a:r>
            <a:endParaRPr lang="en-US" dirty="0"/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70" y="4001294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00" y="3237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Nanopore Sequencing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1633133"/>
            <a:ext cx="2259597" cy="4733777"/>
          </a:xfrm>
        </p:spPr>
        <p:txBody>
          <a:bodyPr>
            <a:normAutofit/>
          </a:bodyPr>
          <a:lstStyle/>
          <a:p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Amplicons</a:t>
            </a:r>
            <a:endParaRPr lang="en-US" sz="2903" dirty="0"/>
          </a:p>
          <a:p>
            <a:r>
              <a:rPr lang="en-US" sz="2903" dirty="0" err="1"/>
              <a:t>CHiP-seq</a:t>
            </a:r>
            <a:endParaRPr lang="en-US" sz="2903" dirty="0"/>
          </a:p>
          <a:p>
            <a:r>
              <a:rPr lang="en-US" sz="2903" dirty="0" err="1"/>
              <a:t>MeDiP-seq</a:t>
            </a:r>
            <a:endParaRPr lang="en-US" sz="2903" dirty="0"/>
          </a:p>
          <a:p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ddRAD-seq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EnD-seq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28219" y="166769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  <a:p>
            <a:r>
              <a:rPr lang="en-US" sz="2903" dirty="0"/>
              <a:t>mRNA-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Tn-seq</a:t>
            </a:r>
            <a:endParaRPr lang="en-US" sz="2903" dirty="0"/>
          </a:p>
          <a:p>
            <a:r>
              <a:rPr lang="en-US" sz="2903" dirty="0"/>
              <a:t>QTL-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22294" y="1631692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17596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068664" cy="1143480"/>
          </a:xfrm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micsmaps.com</a:t>
            </a:r>
            <a:endParaRPr lang="en-US" dirty="0"/>
          </a:p>
        </p:txBody>
      </p:sp>
      <p:pic>
        <p:nvPicPr>
          <p:cNvPr id="4" name="Content Placeholder 3" descr="omics-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8" y="1839073"/>
            <a:ext cx="8072122" cy="4527478"/>
          </a:xfrm>
        </p:spPr>
      </p:pic>
    </p:spTree>
    <p:extLst>
      <p:ext uri="{BB962C8B-B14F-4D97-AF65-F5344CB8AC3E}">
        <p14:creationId xmlns:p14="http://schemas.microsoft.com/office/powerpoint/2010/main" val="8552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The World we are presented with</a:t>
            </a:r>
          </a:p>
          <a:p>
            <a:pPr marL="414772" indent="-414772"/>
            <a:r>
              <a:rPr lang="en-US" sz="2903" dirty="0"/>
              <a:t>Advances in DNA Sequencing</a:t>
            </a:r>
          </a:p>
          <a:p>
            <a:pPr marL="414772" indent="-414772"/>
            <a:r>
              <a:rPr lang="en-US" sz="2903" dirty="0"/>
              <a:t>Bioinformatics as Data Science</a:t>
            </a:r>
          </a:p>
          <a:p>
            <a:pPr marL="414772" indent="-414772"/>
            <a:r>
              <a:rPr lang="en-US" sz="2903" dirty="0"/>
              <a:t>Viewport into bioinformatics</a:t>
            </a:r>
          </a:p>
          <a:p>
            <a:pPr marL="414772" indent="-414772"/>
            <a:r>
              <a:rPr lang="en-US" sz="2903" dirty="0"/>
              <a:t>Training</a:t>
            </a:r>
          </a:p>
          <a:p>
            <a:pPr marL="414772" indent="-414772"/>
            <a:r>
              <a:rPr lang="en-US" sz="2903" dirty="0" smtClean="0"/>
              <a:t>The Bottom Line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1903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real cost of sequencing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9" y="2080888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15701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Bioinformatics is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</a:t>
            </a:r>
            <a:r>
              <a:rPr lang="en-US" sz="2177" dirty="0" smtClean="0"/>
              <a:t>vs. </a:t>
            </a:r>
            <a:r>
              <a:rPr lang="en-US" sz="2177" dirty="0"/>
              <a:t>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9091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1347982"/>
            <a:ext cx="8295271" cy="4147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295436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$0.014/Mb</a:t>
            </a:r>
            <a:endParaRPr lang="en-US" sz="1633" dirty="0"/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$1245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October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 </a:t>
            </a: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smtClean="0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 smtClean="0"/>
              <a:t>graduate level</a:t>
            </a:r>
          </a:p>
          <a:p>
            <a:pPr marL="933237" lvl="1"/>
            <a:r>
              <a:rPr lang="en-US" sz="2540" smtClean="0"/>
              <a:t>Few </a:t>
            </a:r>
            <a:r>
              <a:rPr lang="en-US" sz="2540" dirty="0"/>
              <a:t>Undergraduate</a:t>
            </a:r>
          </a:p>
        </p:txBody>
      </p:sp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10" y="1908201"/>
            <a:ext cx="3950335" cy="11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Know and Understand the experiment</a:t>
            </a:r>
          </a:p>
          <a:p>
            <a:pPr marL="933237" lvl="1"/>
            <a:r>
              <a:rPr lang="en-US" sz="2540" dirty="0"/>
              <a:t>“The Question of Interest”</a:t>
            </a:r>
          </a:p>
          <a:p>
            <a:pPr marL="414772"/>
            <a:r>
              <a:rPr lang="en-US" sz="2903" dirty="0"/>
              <a:t>Build a set of assumptions/expectations</a:t>
            </a:r>
          </a:p>
          <a:p>
            <a:pPr marL="933237" lvl="1"/>
            <a:r>
              <a:rPr lang="en-US" sz="2540" dirty="0"/>
              <a:t>Mix of technical and biological</a:t>
            </a:r>
          </a:p>
          <a:p>
            <a:pPr marL="933237" lvl="1"/>
            <a:r>
              <a:rPr lang="en-US" sz="2540" dirty="0"/>
              <a:t>Spend your time testing your assumptions/expectations</a:t>
            </a:r>
          </a:p>
          <a:p>
            <a:pPr marL="933237" lvl="1"/>
            <a:r>
              <a:rPr lang="en-US" sz="2540" dirty="0"/>
              <a:t>Don’t spend your time finding the “best” software</a:t>
            </a:r>
          </a:p>
          <a:p>
            <a:pPr marL="414772"/>
            <a:r>
              <a:rPr lang="en-US" sz="2903" dirty="0"/>
              <a:t>Don’t under-estimate the time Bioinformatics may take</a:t>
            </a:r>
          </a:p>
          <a:p>
            <a:pPr marL="414772"/>
            <a:r>
              <a:rPr lang="en-US" sz="2903" dirty="0"/>
              <a:t>Be prepared to accept ‘failed’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1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39073"/>
            <a:ext cx="7673126" cy="4969741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b="1" dirty="0"/>
              <a:t>The Bottom Line:</a:t>
            </a:r>
          </a:p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</a:t>
            </a:r>
            <a:r>
              <a:rPr lang="en-US" sz="2540" dirty="0"/>
              <a:t> for your experiment.</a:t>
            </a:r>
          </a:p>
          <a:p>
            <a:endParaRPr lang="en-US" sz="2540" dirty="0"/>
          </a:p>
          <a:p>
            <a:r>
              <a:rPr lang="en-US" sz="2540" dirty="0"/>
              <a:t>Get to know to your data, develop and test expectations</a:t>
            </a:r>
          </a:p>
          <a:p>
            <a:endParaRPr lang="en-US" sz="2540" dirty="0"/>
          </a:p>
          <a:p>
            <a:r>
              <a:rPr lang="en-US" sz="2540" dirty="0"/>
              <a:t>Result, you’ll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97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74" y="5744763"/>
            <a:ext cx="8195901" cy="933219"/>
          </a:xfrm>
        </p:spPr>
        <p:txBody>
          <a:bodyPr/>
          <a:lstStyle/>
          <a:p>
            <a:r>
              <a:rPr lang="en-US" sz="2177" dirty="0"/>
              <a:t>http://www.ncbi.nlm.nih.gov/genbank/statistics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6146" y="2184710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84" y="1347982"/>
            <a:ext cx="8793560" cy="43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Short Read Archive (SRA)</a:t>
            </a:r>
            <a:endParaRPr lang="en-US" sz="4355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01" y="1417110"/>
            <a:ext cx="6290580" cy="5032464"/>
          </a:xfrm>
        </p:spPr>
      </p:pic>
      <p:sp>
        <p:nvSpPr>
          <p:cNvPr id="5" name="Rectangle 4"/>
          <p:cNvSpPr/>
          <p:nvPr/>
        </p:nvSpPr>
        <p:spPr>
          <a:xfrm>
            <a:off x="4022182" y="2322964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6" name="Rectangle 5"/>
          <p:cNvSpPr/>
          <p:nvPr/>
        </p:nvSpPr>
        <p:spPr>
          <a:xfrm>
            <a:off x="2501383" y="6429624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33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91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Increase in Genome Sequencing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986709"/>
            <a:ext cx="8491131" cy="587583"/>
          </a:xfrm>
        </p:spPr>
        <p:txBody>
          <a:bodyPr>
            <a:normAutofit fontScale="77500" lnSpcReduction="20000"/>
          </a:bodyPr>
          <a:lstStyle/>
          <a:p>
            <a:r>
              <a:rPr lang="en-US" sz="2177" dirty="0"/>
              <a:t>JGI – Genomes Online Database (GOLD)</a:t>
            </a:r>
          </a:p>
          <a:p>
            <a:r>
              <a:rPr lang="en-US" sz="2177" dirty="0"/>
              <a:t>67,822 genome sequencing projects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4654" y="2184709"/>
            <a:ext cx="29033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Lists &gt; 3700 unique genus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37" y="1908218"/>
            <a:ext cx="4074503" cy="2399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55" y="3152491"/>
            <a:ext cx="4877216" cy="27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19" y="3498127"/>
            <a:ext cx="4307680" cy="2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116</TotalTime>
  <Words>1323</Words>
  <Application>Microsoft Macintosh PowerPoint</Application>
  <PresentationFormat>Widescreen</PresentationFormat>
  <Paragraphs>260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Calibri</vt:lpstr>
      <vt:lpstr>Calibri Light</vt:lpstr>
      <vt:lpstr>ＭＳ Ｐゴシック</vt:lpstr>
      <vt:lpstr>Times New Roman</vt:lpstr>
      <vt:lpstr>Arial</vt:lpstr>
      <vt:lpstr>UCDavis-theme</vt:lpstr>
      <vt:lpstr>PowerPoint Presentation</vt:lpstr>
      <vt:lpstr>Outline</vt:lpstr>
      <vt:lpstr>Sequencing Costs</vt:lpstr>
      <vt:lpstr>Growth in Public Sequence Database</vt:lpstr>
      <vt:lpstr>Short Read Archive (SRA)</vt:lpstr>
      <vt:lpstr>Increase in Genome Sequencing Projects</vt:lpstr>
      <vt:lpstr>Brief History</vt:lpstr>
      <vt:lpstr>Sequencing Platforms</vt:lpstr>
      <vt:lpstr>‘Next’ Generation</vt:lpstr>
      <vt:lpstr>Illumina</vt:lpstr>
      <vt:lpstr>Complete Genomics</vt:lpstr>
      <vt:lpstr>Bench top Sequencers</vt:lpstr>
      <vt:lpstr>The ‘Next, Next’ Generation Sequencers  (3rd Generation)</vt:lpstr>
      <vt:lpstr>Oxford Nanopore</vt:lpstr>
      <vt:lpstr>Flexibility</vt:lpstr>
      <vt:lpstr>Sequencing Libraries</vt:lpstr>
      <vt:lpstr>omicsmaps.com</vt:lpstr>
      <vt:lpstr>The data deluge</vt:lpstr>
      <vt:lpstr>Reality</vt:lpstr>
      <vt:lpstr>The real cost of sequencing</vt:lpstr>
      <vt:lpstr>Bioinformatics is Data Science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Training: Data Science Bias</vt:lpstr>
      <vt:lpstr>The Data Science in  Bioinformatics</vt:lpstr>
      <vt:lpstr>Training - Models</vt:lpstr>
      <vt:lpstr>Bioinformatics</vt:lpstr>
      <vt:lpstr>Bottom Line</vt:lpstr>
      <vt:lpstr>Substrate</vt:lpstr>
      <vt:lpstr>Environment</vt:lpstr>
      <vt:lpstr>Prerequisites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8</cp:revision>
  <cp:lastPrinted>2017-07-23T16:43:04Z</cp:lastPrinted>
  <dcterms:created xsi:type="dcterms:W3CDTF">2017-06-19T17:12:18Z</dcterms:created>
  <dcterms:modified xsi:type="dcterms:W3CDTF">2017-07-23T16:45:33Z</dcterms:modified>
</cp:coreProperties>
</file>