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7" r:id="rId3"/>
    <p:sldId id="258" r:id="rId4"/>
    <p:sldId id="271" r:id="rId5"/>
    <p:sldId id="259" r:id="rId6"/>
    <p:sldId id="273" r:id="rId7"/>
    <p:sldId id="274" r:id="rId8"/>
    <p:sldId id="263" r:id="rId9"/>
    <p:sldId id="278" r:id="rId10"/>
    <p:sldId id="279" r:id="rId11"/>
    <p:sldId id="275" r:id="rId12"/>
    <p:sldId id="281" r:id="rId13"/>
    <p:sldId id="276" r:id="rId14"/>
    <p:sldId id="277" r:id="rId15"/>
    <p:sldId id="280" r:id="rId16"/>
    <p:sldId id="269" r:id="rId17"/>
  </p:sldIdLst>
  <p:sldSz cx="18288000" cy="10287000"/>
  <p:notesSz cx="6858000" cy="9144000"/>
  <p:embeddedFontLst>
    <p:embeddedFont>
      <p:font typeface="Arimo Bold" panose="020B0704020202020204" pitchFamily="34" charset="0"/>
      <p:regular r:id="rId19"/>
      <p:bold r:id="rId20"/>
    </p:embeddedFont>
    <p:embeddedFont>
      <p:font typeface="Calibri" panose="020F0502020204030204" pitchFamily="34" charset="0"/>
      <p:regular r:id="rId21"/>
      <p:bold r:id="rId22"/>
      <p:italic r:id="rId23"/>
      <p:boldItalic r:id="rId24"/>
    </p:embeddedFont>
    <p:embeddedFont>
      <p:font typeface="Calibri (MS)" panose="020F0502020204030204" pitchFamily="34" charset="0"/>
      <p:regular r:id="rId25"/>
    </p:embeddedFont>
    <p:embeddedFont>
      <p:font typeface="Open Sans" panose="020B0606030504020204" pitchFamily="34" charset="0"/>
      <p:regular r:id="rId26"/>
      <p:bold r:id="rId27"/>
      <p:italic r:id="rId28"/>
      <p:boldItalic r:id="rId29"/>
    </p:embeddedFont>
    <p:embeddedFont>
      <p:font typeface="Open Sans Bold" panose="020B0806030504020204" pitchFamily="34" charset="0"/>
      <p:regular r:id="rId30"/>
      <p:bold r:id="rId31"/>
    </p:embeddedFont>
    <p:embeddedFont>
      <p:font typeface="Open Sans Italics" panose="020B0606030504020204" pitchFamily="34" charset="0"/>
      <p:regular r:id="rId32"/>
      <p:italic r:id="rId33"/>
    </p:embeddedFont>
    <p:embeddedFont>
      <p:font typeface="Times New Roman" panose="02020603050405020304" pitchFamily="18" charset="0"/>
      <p:regular r:id="rId34"/>
    </p:embeddedFont>
    <p:embeddedFont>
      <p:font typeface="Times New Roman Bold" panose="02030802070405020303" pitchFamily="18" charset="77"/>
      <p:regular r:id="rId35"/>
      <p:bold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0F7890-3AB2-40CF-B7E8-62CB903DC44C}">
          <p14:sldIdLst>
            <p14:sldId id="256"/>
            <p14:sldId id="257"/>
            <p14:sldId id="258"/>
            <p14:sldId id="271"/>
            <p14:sldId id="259"/>
            <p14:sldId id="273"/>
            <p14:sldId id="274"/>
            <p14:sldId id="263"/>
            <p14:sldId id="278"/>
            <p14:sldId id="279"/>
            <p14:sldId id="275"/>
            <p14:sldId id="281"/>
          </p14:sldIdLst>
        </p14:section>
        <p14:section name="Untitled Section" id="{57354F16-25A2-4D68-9EA3-AB65E50CD39D}">
          <p14:sldIdLst>
            <p14:sldId id="276"/>
            <p14:sldId id="277"/>
            <p14:sldId id="280"/>
            <p14:sldId id="26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599" autoAdjust="0"/>
  </p:normalViewPr>
  <p:slideViewPr>
    <p:cSldViewPr>
      <p:cViewPr varScale="1">
        <p:scale>
          <a:sx n="70" d="100"/>
          <a:sy n="70" d="100"/>
        </p:scale>
        <p:origin x="84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heme" Target="theme/theme1.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45A8CD-4952-4A8D-87FE-D726EB3261A1}" type="datetimeFigureOut">
              <a:rPr lang="en-IN" smtClean="0"/>
              <a:t>22/11/23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DCA756-A716-401C-AB6B-0306139F1603}" type="slidenum">
              <a:rPr lang="en-IN" smtClean="0"/>
              <a:t>‹#›</a:t>
            </a:fld>
            <a:endParaRPr lang="en-IN"/>
          </a:p>
        </p:txBody>
      </p:sp>
    </p:spTree>
    <p:extLst>
      <p:ext uri="{BB962C8B-B14F-4D97-AF65-F5344CB8AC3E}">
        <p14:creationId xmlns:p14="http://schemas.microsoft.com/office/powerpoint/2010/main" val="2207175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DCA756-A716-401C-AB6B-0306139F1603}" type="slidenum">
              <a:rPr lang="en-IN" smtClean="0"/>
              <a:t>13</a:t>
            </a:fld>
            <a:endParaRPr lang="en-IN"/>
          </a:p>
        </p:txBody>
      </p:sp>
    </p:spTree>
    <p:extLst>
      <p:ext uri="{BB962C8B-B14F-4D97-AF65-F5344CB8AC3E}">
        <p14:creationId xmlns:p14="http://schemas.microsoft.com/office/powerpoint/2010/main" val="3090125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DCA756-A716-401C-AB6B-0306139F1603}" type="slidenum">
              <a:rPr lang="en-IN" smtClean="0"/>
              <a:t>14</a:t>
            </a:fld>
            <a:endParaRPr lang="en-IN"/>
          </a:p>
        </p:txBody>
      </p:sp>
    </p:spTree>
    <p:extLst>
      <p:ext uri="{BB962C8B-B14F-4D97-AF65-F5344CB8AC3E}">
        <p14:creationId xmlns:p14="http://schemas.microsoft.com/office/powerpoint/2010/main" val="2092745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DCA756-A716-401C-AB6B-0306139F1603}" type="slidenum">
              <a:rPr lang="en-IN" smtClean="0"/>
              <a:t>15</a:t>
            </a:fld>
            <a:endParaRPr lang="en-IN"/>
          </a:p>
        </p:txBody>
      </p:sp>
    </p:spTree>
    <p:extLst>
      <p:ext uri="{BB962C8B-B14F-4D97-AF65-F5344CB8AC3E}">
        <p14:creationId xmlns:p14="http://schemas.microsoft.com/office/powerpoint/2010/main" val="43846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000" t="-1000" r="1000"/>
            </a:stretch>
          </a:blipFill>
        </p:spPr>
      </p:sp>
      <p:grpSp>
        <p:nvGrpSpPr>
          <p:cNvPr id="3" name="Group 3"/>
          <p:cNvGrpSpPr/>
          <p:nvPr/>
        </p:nvGrpSpPr>
        <p:grpSpPr>
          <a:xfrm>
            <a:off x="-6632" y="9344399"/>
            <a:ext cx="18294630" cy="658796"/>
            <a:chOff x="0" y="0"/>
            <a:chExt cx="24392840" cy="878394"/>
          </a:xfrm>
        </p:grpSpPr>
        <p:sp>
          <p:nvSpPr>
            <p:cNvPr id="4" name="Freeform 4"/>
            <p:cNvSpPr/>
            <p:nvPr/>
          </p:nvSpPr>
          <p:spPr>
            <a:xfrm>
              <a:off x="0" y="0"/>
              <a:ext cx="24392889" cy="878332"/>
            </a:xfrm>
            <a:custGeom>
              <a:avLst/>
              <a:gdLst/>
              <a:ahLst/>
              <a:cxnLst/>
              <a:rect l="l" t="t" r="r" b="b"/>
              <a:pathLst>
                <a:path w="24392889" h="878332">
                  <a:moveTo>
                    <a:pt x="0" y="0"/>
                  </a:moveTo>
                  <a:lnTo>
                    <a:pt x="24392889" y="0"/>
                  </a:lnTo>
                  <a:lnTo>
                    <a:pt x="24392889" y="878332"/>
                  </a:lnTo>
                  <a:lnTo>
                    <a:pt x="0" y="878332"/>
                  </a:lnTo>
                  <a:close/>
                </a:path>
              </a:pathLst>
            </a:custGeom>
            <a:solidFill>
              <a:srgbClr val="FFFFFF"/>
            </a:solidFill>
          </p:spPr>
        </p:sp>
      </p:grpSp>
      <p:grpSp>
        <p:nvGrpSpPr>
          <p:cNvPr id="5" name="Group 5"/>
          <p:cNvGrpSpPr/>
          <p:nvPr/>
        </p:nvGrpSpPr>
        <p:grpSpPr>
          <a:xfrm>
            <a:off x="453296" y="8852978"/>
            <a:ext cx="68579" cy="920821"/>
            <a:chOff x="0" y="0"/>
            <a:chExt cx="91438" cy="1227762"/>
          </a:xfrm>
        </p:grpSpPr>
        <p:sp>
          <p:nvSpPr>
            <p:cNvPr id="6" name="Freeform 6"/>
            <p:cNvSpPr/>
            <p:nvPr/>
          </p:nvSpPr>
          <p:spPr>
            <a:xfrm>
              <a:off x="0" y="0"/>
              <a:ext cx="91440" cy="1227709"/>
            </a:xfrm>
            <a:custGeom>
              <a:avLst/>
              <a:gdLst/>
              <a:ahLst/>
              <a:cxnLst/>
              <a:rect l="l" t="t" r="r" b="b"/>
              <a:pathLst>
                <a:path w="91440" h="1227709">
                  <a:moveTo>
                    <a:pt x="0" y="0"/>
                  </a:moveTo>
                  <a:lnTo>
                    <a:pt x="91440" y="0"/>
                  </a:lnTo>
                  <a:lnTo>
                    <a:pt x="91440" y="1227709"/>
                  </a:lnTo>
                  <a:lnTo>
                    <a:pt x="0" y="1227709"/>
                  </a:lnTo>
                  <a:close/>
                </a:path>
              </a:pathLst>
            </a:custGeom>
            <a:solidFill>
              <a:srgbClr val="C00000"/>
            </a:solidFill>
          </p:spPr>
        </p:sp>
      </p:grpSp>
      <p:grpSp>
        <p:nvGrpSpPr>
          <p:cNvPr id="7" name="Group 7"/>
          <p:cNvGrpSpPr/>
          <p:nvPr/>
        </p:nvGrpSpPr>
        <p:grpSpPr>
          <a:xfrm>
            <a:off x="14260286" y="8909820"/>
            <a:ext cx="1937658" cy="1736409"/>
            <a:chOff x="0" y="0"/>
            <a:chExt cx="2583544" cy="2315212"/>
          </a:xfrm>
        </p:grpSpPr>
        <p:sp>
          <p:nvSpPr>
            <p:cNvPr id="8" name="Freeform 8"/>
            <p:cNvSpPr/>
            <p:nvPr/>
          </p:nvSpPr>
          <p:spPr>
            <a:xfrm>
              <a:off x="0" y="0"/>
              <a:ext cx="2583561" cy="2315210"/>
            </a:xfrm>
            <a:custGeom>
              <a:avLst/>
              <a:gdLst/>
              <a:ahLst/>
              <a:cxnLst/>
              <a:rect l="l" t="t" r="r" b="b"/>
              <a:pathLst>
                <a:path w="2583561" h="2315210">
                  <a:moveTo>
                    <a:pt x="0" y="0"/>
                  </a:moveTo>
                  <a:lnTo>
                    <a:pt x="0" y="2315210"/>
                  </a:lnTo>
                  <a:lnTo>
                    <a:pt x="2583561" y="0"/>
                  </a:lnTo>
                  <a:close/>
                </a:path>
              </a:pathLst>
            </a:custGeom>
            <a:solidFill>
              <a:srgbClr val="F2F2F2">
                <a:alpha val="16863"/>
              </a:srgbClr>
            </a:solidFill>
          </p:spPr>
        </p:sp>
      </p:grpSp>
      <p:grpSp>
        <p:nvGrpSpPr>
          <p:cNvPr id="9" name="Group 9"/>
          <p:cNvGrpSpPr/>
          <p:nvPr/>
        </p:nvGrpSpPr>
        <p:grpSpPr>
          <a:xfrm>
            <a:off x="10568155" y="-97440"/>
            <a:ext cx="7719843" cy="8778660"/>
            <a:chOff x="0" y="0"/>
            <a:chExt cx="10293124" cy="11704880"/>
          </a:xfrm>
        </p:grpSpPr>
        <p:sp>
          <p:nvSpPr>
            <p:cNvPr id="10" name="Freeform 10"/>
            <p:cNvSpPr/>
            <p:nvPr/>
          </p:nvSpPr>
          <p:spPr>
            <a:xfrm>
              <a:off x="0" y="0"/>
              <a:ext cx="10293096" cy="11704828"/>
            </a:xfrm>
            <a:custGeom>
              <a:avLst/>
              <a:gdLst/>
              <a:ahLst/>
              <a:cxnLst/>
              <a:rect l="l" t="t" r="r" b="b"/>
              <a:pathLst>
                <a:path w="10293096" h="11704828">
                  <a:moveTo>
                    <a:pt x="10293096" y="11704828"/>
                  </a:moveTo>
                  <a:lnTo>
                    <a:pt x="10293096" y="0"/>
                  </a:lnTo>
                  <a:lnTo>
                    <a:pt x="0" y="11704828"/>
                  </a:lnTo>
                  <a:close/>
                </a:path>
              </a:pathLst>
            </a:custGeom>
            <a:solidFill>
              <a:srgbClr val="F2F2F2">
                <a:alpha val="16863"/>
              </a:srgbClr>
            </a:solidFill>
          </p:spPr>
        </p:sp>
      </p:grpSp>
      <p:grpSp>
        <p:nvGrpSpPr>
          <p:cNvPr id="11" name="Group 11"/>
          <p:cNvGrpSpPr/>
          <p:nvPr/>
        </p:nvGrpSpPr>
        <p:grpSpPr>
          <a:xfrm>
            <a:off x="4047046" y="2355536"/>
            <a:ext cx="10244137" cy="3912870"/>
            <a:chOff x="0" y="0"/>
            <a:chExt cx="13658850" cy="5217160"/>
          </a:xfrm>
        </p:grpSpPr>
        <p:sp>
          <p:nvSpPr>
            <p:cNvPr id="12" name="Freeform 12"/>
            <p:cNvSpPr/>
            <p:nvPr/>
          </p:nvSpPr>
          <p:spPr>
            <a:xfrm>
              <a:off x="0" y="0"/>
              <a:ext cx="13658850" cy="5217160"/>
            </a:xfrm>
            <a:custGeom>
              <a:avLst/>
              <a:gdLst/>
              <a:ahLst/>
              <a:cxnLst/>
              <a:rect l="l" t="t" r="r" b="b"/>
              <a:pathLst>
                <a:path w="13658850" h="5217160">
                  <a:moveTo>
                    <a:pt x="0" y="0"/>
                  </a:moveTo>
                  <a:lnTo>
                    <a:pt x="13658850" y="0"/>
                  </a:lnTo>
                  <a:lnTo>
                    <a:pt x="13658850" y="5217160"/>
                  </a:lnTo>
                  <a:lnTo>
                    <a:pt x="0" y="5217160"/>
                  </a:lnTo>
                  <a:lnTo>
                    <a:pt x="0" y="0"/>
                  </a:lnTo>
                  <a:close/>
                </a:path>
              </a:pathLst>
            </a:custGeom>
            <a:blipFill>
              <a:blip r:embed="rId3">
                <a:extLst>
                  <a:ext uri="{96DAC541-7B7A-43D3-8B79-37D633B846F1}">
                    <asvg:svgBlip xmlns:asvg="http://schemas.microsoft.com/office/drawing/2016/SVG/main" r:embed="rId4"/>
                  </a:ext>
                </a:extLst>
              </a:blip>
              <a:stretch>
                <a:fillRect t="-3616" b="-3616"/>
              </a:stretch>
            </a:blipFill>
          </p:spPr>
        </p:sp>
        <p:sp>
          <p:nvSpPr>
            <p:cNvPr id="13" name="TextBox 13"/>
            <p:cNvSpPr txBox="1"/>
            <p:nvPr/>
          </p:nvSpPr>
          <p:spPr>
            <a:xfrm>
              <a:off x="121920" y="-139065"/>
              <a:ext cx="13415010" cy="5295265"/>
            </a:xfrm>
            <a:prstGeom prst="rect">
              <a:avLst/>
            </a:prstGeom>
          </p:spPr>
          <p:txBody>
            <a:bodyPr lIns="0" tIns="0" rIns="0" bIns="0" rtlCol="0" anchor="t">
              <a:spAutoFit/>
            </a:bodyPr>
            <a:lstStyle/>
            <a:p>
              <a:pPr algn="ctr">
                <a:lnSpc>
                  <a:spcPts val="6480"/>
                </a:lnSpc>
              </a:pPr>
              <a:r>
                <a:rPr lang="en-US" sz="3600" spc="-143" dirty="0">
                  <a:solidFill>
                    <a:srgbClr val="000000"/>
                  </a:solidFill>
                  <a:latin typeface="Open Sans Italics"/>
                </a:rPr>
                <a:t>Submitted in the partial fulfillment for the award of the degree of</a:t>
              </a:r>
            </a:p>
            <a:p>
              <a:pPr algn="ctr">
                <a:lnSpc>
                  <a:spcPts val="6480"/>
                </a:lnSpc>
              </a:pPr>
              <a:r>
                <a:rPr lang="en-US" sz="3600" spc="-143" dirty="0">
                  <a:solidFill>
                    <a:srgbClr val="000000"/>
                  </a:solidFill>
                  <a:latin typeface="Open Sans Bold"/>
                </a:rPr>
                <a:t>BACHELOR OF ENGINEERING </a:t>
              </a:r>
            </a:p>
            <a:p>
              <a:pPr algn="ctr">
                <a:lnSpc>
                  <a:spcPts val="6480"/>
                </a:lnSpc>
              </a:pPr>
              <a:r>
                <a:rPr lang="en-US" sz="3600" spc="-143" dirty="0">
                  <a:solidFill>
                    <a:srgbClr val="000000"/>
                  </a:solidFill>
                  <a:latin typeface="Open Sans Italics"/>
                </a:rPr>
                <a:t> IN</a:t>
              </a:r>
            </a:p>
            <a:p>
              <a:pPr algn="ctr">
                <a:lnSpc>
                  <a:spcPts val="6480"/>
                </a:lnSpc>
              </a:pPr>
              <a:r>
                <a:rPr lang="en-US" sz="3600" spc="-143" dirty="0">
                  <a:solidFill>
                    <a:srgbClr val="000000"/>
                  </a:solidFill>
                  <a:latin typeface="Open Sans Italics"/>
                </a:rPr>
                <a:t>CSE </a:t>
              </a:r>
              <a:r>
                <a:rPr lang="en-US" sz="3600" spc="-143" dirty="0" err="1">
                  <a:solidFill>
                    <a:srgbClr val="000000"/>
                  </a:solidFill>
                  <a:latin typeface="Open Sans Italics"/>
                </a:rPr>
                <a:t>BlockChain,Devops,AI</a:t>
              </a:r>
              <a:r>
                <a:rPr lang="en-US" sz="3600" spc="-143" dirty="0">
                  <a:solidFill>
                    <a:srgbClr val="000000"/>
                  </a:solidFill>
                  <a:latin typeface="Open Sans Italics"/>
                </a:rPr>
                <a:t>-ML,IOT</a:t>
              </a:r>
            </a:p>
          </p:txBody>
        </p:sp>
      </p:grpSp>
      <p:grpSp>
        <p:nvGrpSpPr>
          <p:cNvPr id="14" name="Group 14"/>
          <p:cNvGrpSpPr/>
          <p:nvPr/>
        </p:nvGrpSpPr>
        <p:grpSpPr>
          <a:xfrm rot="-10800000">
            <a:off x="14744696" y="8000998"/>
            <a:ext cx="3549935" cy="2400302"/>
            <a:chOff x="0" y="0"/>
            <a:chExt cx="4733246" cy="3200402"/>
          </a:xfrm>
        </p:grpSpPr>
        <p:sp>
          <p:nvSpPr>
            <p:cNvPr id="15" name="Freeform 15"/>
            <p:cNvSpPr/>
            <p:nvPr/>
          </p:nvSpPr>
          <p:spPr>
            <a:xfrm>
              <a:off x="0" y="0"/>
              <a:ext cx="4733290" cy="3200400"/>
            </a:xfrm>
            <a:custGeom>
              <a:avLst/>
              <a:gdLst/>
              <a:ahLst/>
              <a:cxnLst/>
              <a:rect l="l" t="t" r="r" b="b"/>
              <a:pathLst>
                <a:path w="4733290" h="3200400">
                  <a:moveTo>
                    <a:pt x="0" y="0"/>
                  </a:moveTo>
                  <a:lnTo>
                    <a:pt x="0" y="3200400"/>
                  </a:lnTo>
                  <a:lnTo>
                    <a:pt x="4733290" y="0"/>
                  </a:lnTo>
                  <a:close/>
                </a:path>
              </a:pathLst>
            </a:custGeom>
            <a:solidFill>
              <a:srgbClr val="C00000"/>
            </a:solidFill>
          </p:spPr>
        </p:sp>
      </p:grpSp>
      <p:sp>
        <p:nvSpPr>
          <p:cNvPr id="16" name="TextBox 16"/>
          <p:cNvSpPr txBox="1"/>
          <p:nvPr/>
        </p:nvSpPr>
        <p:spPr>
          <a:xfrm>
            <a:off x="10397248" y="9429254"/>
            <a:ext cx="7210032" cy="897107"/>
          </a:xfrm>
          <a:prstGeom prst="rect">
            <a:avLst/>
          </a:prstGeom>
        </p:spPr>
        <p:txBody>
          <a:bodyPr lIns="0" tIns="0" rIns="0" bIns="0" rtlCol="0" anchor="t">
            <a:spAutoFit/>
          </a:bodyPr>
          <a:lstStyle/>
          <a:p>
            <a:pPr algn="l">
              <a:lnSpc>
                <a:spcPts val="3600"/>
              </a:lnSpc>
            </a:pPr>
            <a:r>
              <a:rPr lang="en-US" sz="3000" dirty="0">
                <a:solidFill>
                  <a:srgbClr val="595959"/>
                </a:solidFill>
                <a:latin typeface="Arimo Bold"/>
              </a:rPr>
              <a:t>DISCOVER . </a:t>
            </a:r>
            <a:r>
              <a:rPr lang="en-US" sz="3000" dirty="0">
                <a:solidFill>
                  <a:srgbClr val="C00000"/>
                </a:solidFill>
                <a:latin typeface="Arimo Bold"/>
              </a:rPr>
              <a:t>LEARN</a:t>
            </a:r>
            <a:r>
              <a:rPr lang="en-US" sz="3000" dirty="0">
                <a:solidFill>
                  <a:srgbClr val="595959"/>
                </a:solidFill>
                <a:latin typeface="Arimo Bold"/>
              </a:rPr>
              <a:t> . EMPOWER</a:t>
            </a:r>
          </a:p>
          <a:p>
            <a:pPr algn="l">
              <a:lnSpc>
                <a:spcPts val="3600"/>
              </a:lnSpc>
            </a:pPr>
            <a:endParaRPr lang="en-US" sz="3000" dirty="0">
              <a:solidFill>
                <a:srgbClr val="595959"/>
              </a:solidFill>
              <a:latin typeface="Arimo Bold"/>
            </a:endParaRPr>
          </a:p>
        </p:txBody>
      </p:sp>
      <p:grpSp>
        <p:nvGrpSpPr>
          <p:cNvPr id="17" name="Group 17"/>
          <p:cNvGrpSpPr/>
          <p:nvPr/>
        </p:nvGrpSpPr>
        <p:grpSpPr>
          <a:xfrm>
            <a:off x="10328670" y="9401886"/>
            <a:ext cx="68578" cy="555930"/>
            <a:chOff x="0" y="0"/>
            <a:chExt cx="91438" cy="741240"/>
          </a:xfrm>
        </p:grpSpPr>
        <p:sp>
          <p:nvSpPr>
            <p:cNvPr id="18" name="Freeform 18"/>
            <p:cNvSpPr/>
            <p:nvPr/>
          </p:nvSpPr>
          <p:spPr>
            <a:xfrm>
              <a:off x="0" y="0"/>
              <a:ext cx="91440" cy="741299"/>
            </a:xfrm>
            <a:custGeom>
              <a:avLst/>
              <a:gdLst/>
              <a:ahLst/>
              <a:cxnLst/>
              <a:rect l="l" t="t" r="r" b="b"/>
              <a:pathLst>
                <a:path w="91440" h="741299">
                  <a:moveTo>
                    <a:pt x="0" y="0"/>
                  </a:moveTo>
                  <a:lnTo>
                    <a:pt x="91440" y="0"/>
                  </a:lnTo>
                  <a:lnTo>
                    <a:pt x="91440" y="741299"/>
                  </a:lnTo>
                  <a:lnTo>
                    <a:pt x="0" y="741299"/>
                  </a:lnTo>
                  <a:close/>
                </a:path>
              </a:pathLst>
            </a:custGeom>
            <a:solidFill>
              <a:srgbClr val="C00000"/>
            </a:solidFill>
          </p:spPr>
        </p:sp>
      </p:grpSp>
      <p:sp>
        <p:nvSpPr>
          <p:cNvPr id="19" name="TextBox 19"/>
          <p:cNvSpPr txBox="1"/>
          <p:nvPr/>
        </p:nvSpPr>
        <p:spPr>
          <a:xfrm>
            <a:off x="756458" y="9419729"/>
            <a:ext cx="8641034" cy="583465"/>
          </a:xfrm>
          <a:prstGeom prst="rect">
            <a:avLst/>
          </a:prstGeom>
        </p:spPr>
        <p:txBody>
          <a:bodyPr lIns="0" tIns="0" rIns="0" bIns="0" rtlCol="0" anchor="t">
            <a:spAutoFit/>
          </a:bodyPr>
          <a:lstStyle/>
          <a:p>
            <a:pPr algn="ctr">
              <a:lnSpc>
                <a:spcPts val="3888"/>
              </a:lnSpc>
            </a:pPr>
            <a:r>
              <a:rPr lang="en-US" sz="3600" dirty="0">
                <a:solidFill>
                  <a:srgbClr val="FF0000"/>
                </a:solidFill>
                <a:latin typeface="Times New Roman Bold"/>
              </a:rPr>
              <a:t>Department of AIT-CSE</a:t>
            </a:r>
          </a:p>
        </p:txBody>
      </p:sp>
      <p:sp>
        <p:nvSpPr>
          <p:cNvPr id="20" name="TextBox 20"/>
          <p:cNvSpPr txBox="1"/>
          <p:nvPr/>
        </p:nvSpPr>
        <p:spPr>
          <a:xfrm>
            <a:off x="2577147" y="681747"/>
            <a:ext cx="12532766" cy="1666875"/>
          </a:xfrm>
          <a:prstGeom prst="rect">
            <a:avLst/>
          </a:prstGeom>
        </p:spPr>
        <p:txBody>
          <a:bodyPr lIns="0" tIns="0" rIns="0" bIns="0" rtlCol="0" anchor="t">
            <a:spAutoFit/>
          </a:bodyPr>
          <a:lstStyle/>
          <a:p>
            <a:pPr algn="ctr">
              <a:lnSpc>
                <a:spcPts val="6480"/>
              </a:lnSpc>
            </a:pPr>
            <a:r>
              <a:rPr lang="en-US" sz="5400" dirty="0">
                <a:solidFill>
                  <a:srgbClr val="000000"/>
                </a:solidFill>
                <a:latin typeface="Arimo Bold"/>
              </a:rPr>
              <a:t>Digital Library Management System Using Database Technology</a:t>
            </a:r>
          </a:p>
        </p:txBody>
      </p:sp>
      <p:sp>
        <p:nvSpPr>
          <p:cNvPr id="21" name="TextBox 21"/>
          <p:cNvSpPr txBox="1"/>
          <p:nvPr/>
        </p:nvSpPr>
        <p:spPr>
          <a:xfrm>
            <a:off x="13007340" y="9589770"/>
            <a:ext cx="3931920" cy="446723"/>
          </a:xfrm>
          <a:prstGeom prst="rect">
            <a:avLst/>
          </a:prstGeom>
        </p:spPr>
        <p:txBody>
          <a:bodyPr lIns="0" tIns="0" rIns="0" bIns="0" rtlCol="0" anchor="t">
            <a:spAutoFit/>
          </a:bodyPr>
          <a:lstStyle/>
          <a:p>
            <a:pPr algn="r">
              <a:lnSpc>
                <a:spcPts val="2160"/>
              </a:lnSpc>
            </a:pPr>
            <a:r>
              <a:rPr lang="en-US" sz="1800" spc="-71">
                <a:solidFill>
                  <a:srgbClr val="898989"/>
                </a:solidFill>
                <a:latin typeface="Open Sans"/>
              </a:rPr>
              <a:t>1</a:t>
            </a:r>
          </a:p>
        </p:txBody>
      </p:sp>
      <p:sp>
        <p:nvSpPr>
          <p:cNvPr id="22" name="TextBox 22"/>
          <p:cNvSpPr txBox="1"/>
          <p:nvPr/>
        </p:nvSpPr>
        <p:spPr>
          <a:xfrm>
            <a:off x="2875740" y="7115886"/>
            <a:ext cx="5551289" cy="2286000"/>
          </a:xfrm>
          <a:prstGeom prst="rect">
            <a:avLst/>
          </a:prstGeom>
        </p:spPr>
        <p:txBody>
          <a:bodyPr lIns="0" tIns="0" rIns="0" bIns="0" rtlCol="0" anchor="t">
            <a:spAutoFit/>
          </a:bodyPr>
          <a:lstStyle/>
          <a:p>
            <a:pPr algn="l">
              <a:lnSpc>
                <a:spcPts val="3600"/>
              </a:lnSpc>
            </a:pPr>
            <a:r>
              <a:rPr lang="en-US" sz="3000" spc="-119">
                <a:solidFill>
                  <a:srgbClr val="000000"/>
                </a:solidFill>
                <a:latin typeface="Open Sans Bold"/>
              </a:rPr>
              <a:t>Submitted by: </a:t>
            </a:r>
          </a:p>
          <a:p>
            <a:pPr algn="l">
              <a:lnSpc>
                <a:spcPts val="3600"/>
              </a:lnSpc>
            </a:pPr>
            <a:r>
              <a:rPr lang="en-US" sz="3000" spc="-117">
                <a:solidFill>
                  <a:srgbClr val="000000"/>
                </a:solidFill>
                <a:latin typeface="Open Sans"/>
              </a:rPr>
              <a:t>Aditya Mishra 21CBT1006</a:t>
            </a:r>
          </a:p>
          <a:p>
            <a:pPr algn="l">
              <a:lnSpc>
                <a:spcPts val="3600"/>
              </a:lnSpc>
            </a:pPr>
            <a:r>
              <a:rPr lang="en-US" sz="3000" spc="-117">
                <a:solidFill>
                  <a:srgbClr val="000000"/>
                </a:solidFill>
                <a:latin typeface="Open Sans"/>
              </a:rPr>
              <a:t>Arvind Choudhary 21CDO1064</a:t>
            </a:r>
          </a:p>
          <a:p>
            <a:pPr algn="l">
              <a:lnSpc>
                <a:spcPts val="3600"/>
              </a:lnSpc>
            </a:pPr>
            <a:r>
              <a:rPr lang="en-US" sz="3000" spc="-117">
                <a:solidFill>
                  <a:srgbClr val="000000"/>
                </a:solidFill>
                <a:latin typeface="Open Sans"/>
              </a:rPr>
              <a:t>Kshitiz Kumar 21BCS6023</a:t>
            </a:r>
          </a:p>
          <a:p>
            <a:pPr algn="l">
              <a:lnSpc>
                <a:spcPts val="3600"/>
              </a:lnSpc>
            </a:pPr>
            <a:r>
              <a:rPr lang="en-US" sz="3000" spc="-119">
                <a:solidFill>
                  <a:srgbClr val="000000"/>
                </a:solidFill>
                <a:latin typeface="Open Sans"/>
              </a:rPr>
              <a:t>Girish Singla 21BCS8657</a:t>
            </a:r>
          </a:p>
        </p:txBody>
      </p:sp>
      <p:sp>
        <p:nvSpPr>
          <p:cNvPr id="23" name="TextBox 23"/>
          <p:cNvSpPr txBox="1"/>
          <p:nvPr/>
        </p:nvSpPr>
        <p:spPr>
          <a:xfrm>
            <a:off x="11613315" y="7115886"/>
            <a:ext cx="4906348" cy="1371600"/>
          </a:xfrm>
          <a:prstGeom prst="rect">
            <a:avLst/>
          </a:prstGeom>
        </p:spPr>
        <p:txBody>
          <a:bodyPr lIns="0" tIns="0" rIns="0" bIns="0" rtlCol="0" anchor="t">
            <a:spAutoFit/>
          </a:bodyPr>
          <a:lstStyle/>
          <a:p>
            <a:pPr algn="l">
              <a:lnSpc>
                <a:spcPts val="3600"/>
              </a:lnSpc>
            </a:pPr>
            <a:r>
              <a:rPr lang="en-US" sz="3000" spc="-119">
                <a:solidFill>
                  <a:srgbClr val="000000"/>
                </a:solidFill>
                <a:latin typeface="Open Sans Bold"/>
              </a:rPr>
              <a:t>Under the Supervision of: </a:t>
            </a:r>
          </a:p>
          <a:p>
            <a:pPr algn="l">
              <a:lnSpc>
                <a:spcPts val="3600"/>
              </a:lnSpc>
            </a:pPr>
            <a:r>
              <a:rPr lang="en-US" sz="3000" spc="-119">
                <a:solidFill>
                  <a:srgbClr val="000000"/>
                </a:solidFill>
                <a:latin typeface="Open Sans"/>
              </a:rPr>
              <a:t>Prof. Gurpreet Singh Panesar </a:t>
            </a:r>
          </a:p>
          <a:p>
            <a:pPr algn="l">
              <a:lnSpc>
                <a:spcPts val="3600"/>
              </a:lnSpc>
            </a:pPr>
            <a:r>
              <a:rPr lang="en-US" sz="3000" spc="-119">
                <a:solidFill>
                  <a:srgbClr val="000000"/>
                </a:solidFill>
                <a:latin typeface="Open Sans"/>
              </a:rPr>
              <a:t>                            E9842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E4DD60A4-559C-2D6F-B647-0E71E32E71B4}"/>
              </a:ext>
            </a:extLst>
          </p:cNvPr>
          <p:cNvSpPr/>
          <p:nvPr/>
        </p:nvSpPr>
        <p:spPr>
          <a:xfrm>
            <a:off x="2195887" y="1028700"/>
            <a:ext cx="14222217" cy="8045195"/>
          </a:xfrm>
          <a:custGeom>
            <a:avLst/>
            <a:gdLst/>
            <a:ahLst/>
            <a:cxnLst/>
            <a:rect l="l" t="t" r="r" b="b"/>
            <a:pathLst>
              <a:path w="14222217" h="8045195">
                <a:moveTo>
                  <a:pt x="0" y="0"/>
                </a:moveTo>
                <a:lnTo>
                  <a:pt x="14222216" y="0"/>
                </a:lnTo>
                <a:lnTo>
                  <a:pt x="14222216" y="8045195"/>
                </a:lnTo>
                <a:lnTo>
                  <a:pt x="0" y="8045195"/>
                </a:lnTo>
                <a:lnTo>
                  <a:pt x="0" y="0"/>
                </a:lnTo>
                <a:close/>
              </a:path>
            </a:pathLst>
          </a:custGeom>
          <a:blipFill>
            <a:blip r:embed="rId2"/>
            <a:stretch>
              <a:fillRect/>
            </a:stretch>
          </a:blipFill>
        </p:spPr>
      </p:sp>
      <p:sp>
        <p:nvSpPr>
          <p:cNvPr id="4" name="TextBox 3">
            <a:extLst>
              <a:ext uri="{FF2B5EF4-FFF2-40B4-BE49-F238E27FC236}">
                <a16:creationId xmlns:a16="http://schemas.microsoft.com/office/drawing/2014/main" id="{4F6836AF-0E62-88D0-E15B-688176463D11}"/>
              </a:ext>
            </a:extLst>
          </p:cNvPr>
          <p:cNvSpPr txBox="1"/>
          <p:nvPr/>
        </p:nvSpPr>
        <p:spPr>
          <a:xfrm>
            <a:off x="7924800" y="9410700"/>
            <a:ext cx="9144000" cy="363561"/>
          </a:xfrm>
          <a:prstGeom prst="rect">
            <a:avLst/>
          </a:prstGeom>
          <a:noFill/>
        </p:spPr>
        <p:txBody>
          <a:bodyPr wrap="square">
            <a:spAutoFit/>
          </a:bodyPr>
          <a:lstStyle/>
          <a:p>
            <a:pPr algn="r">
              <a:lnSpc>
                <a:spcPts val="2160"/>
              </a:lnSpc>
            </a:pPr>
            <a:r>
              <a:rPr lang="en-US" sz="1800" spc="-71" dirty="0">
                <a:solidFill>
                  <a:srgbClr val="898989"/>
                </a:solidFill>
                <a:latin typeface="Open Sans"/>
              </a:rPr>
              <a:t>10</a:t>
            </a:r>
          </a:p>
        </p:txBody>
      </p:sp>
    </p:spTree>
    <p:extLst>
      <p:ext uri="{BB962C8B-B14F-4D97-AF65-F5344CB8AC3E}">
        <p14:creationId xmlns:p14="http://schemas.microsoft.com/office/powerpoint/2010/main" val="1265126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26002"/>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000" t="-1000" r="1000"/>
            </a:stretch>
          </a:blipFill>
        </p:spPr>
      </p:sp>
      <p:sp>
        <p:nvSpPr>
          <p:cNvPr id="3" name="TextBox 3"/>
          <p:cNvSpPr txBox="1"/>
          <p:nvPr/>
        </p:nvSpPr>
        <p:spPr>
          <a:xfrm>
            <a:off x="1339215" y="1115330"/>
            <a:ext cx="15590520" cy="929259"/>
          </a:xfrm>
          <a:prstGeom prst="rect">
            <a:avLst/>
          </a:prstGeom>
        </p:spPr>
        <p:txBody>
          <a:bodyPr lIns="0" tIns="0" rIns="0" bIns="0" rtlCol="0" anchor="t">
            <a:spAutoFit/>
          </a:bodyPr>
          <a:lstStyle/>
          <a:p>
            <a:pPr>
              <a:lnSpc>
                <a:spcPct val="90000"/>
              </a:lnSpc>
              <a:spcBef>
                <a:spcPts val="1000"/>
              </a:spcBef>
            </a:pPr>
            <a:r>
              <a:rPr lang="en-US" sz="6600" dirty="0">
                <a:latin typeface="Open Sans" panose="020B0606030504020204" pitchFamily="34" charset="0"/>
                <a:ea typeface="Open Sans" panose="020B0606030504020204" pitchFamily="34" charset="0"/>
                <a:cs typeface="Open Sans" panose="020B0606030504020204" pitchFamily="34" charset="0"/>
              </a:rPr>
              <a:t>Results and Outputs</a:t>
            </a:r>
          </a:p>
        </p:txBody>
      </p:sp>
      <p:sp>
        <p:nvSpPr>
          <p:cNvPr id="4" name="TextBox 4"/>
          <p:cNvSpPr txBox="1"/>
          <p:nvPr/>
        </p:nvSpPr>
        <p:spPr>
          <a:xfrm>
            <a:off x="13007340" y="9589770"/>
            <a:ext cx="3931920" cy="271228"/>
          </a:xfrm>
          <a:prstGeom prst="rect">
            <a:avLst/>
          </a:prstGeom>
        </p:spPr>
        <p:txBody>
          <a:bodyPr lIns="0" tIns="0" rIns="0" bIns="0" rtlCol="0" anchor="t">
            <a:spAutoFit/>
          </a:bodyPr>
          <a:lstStyle/>
          <a:p>
            <a:pPr algn="r">
              <a:lnSpc>
                <a:spcPts val="2160"/>
              </a:lnSpc>
            </a:pPr>
            <a:r>
              <a:rPr lang="en-US" spc="-71" dirty="0">
                <a:solidFill>
                  <a:srgbClr val="898989"/>
                </a:solidFill>
                <a:latin typeface="Open Sans"/>
              </a:rPr>
              <a:t>11</a:t>
            </a:r>
            <a:endParaRPr lang="en-US" sz="1800" spc="-71" dirty="0">
              <a:solidFill>
                <a:srgbClr val="898989"/>
              </a:solidFill>
              <a:latin typeface="Open Sans"/>
            </a:endParaRPr>
          </a:p>
        </p:txBody>
      </p:sp>
      <p:sp>
        <p:nvSpPr>
          <p:cNvPr id="5" name="TextBox 5"/>
          <p:cNvSpPr txBox="1"/>
          <p:nvPr/>
        </p:nvSpPr>
        <p:spPr>
          <a:xfrm>
            <a:off x="1348740" y="2746058"/>
            <a:ext cx="15590520" cy="525785"/>
          </a:xfrm>
          <a:prstGeom prst="rect">
            <a:avLst/>
          </a:prstGeom>
        </p:spPr>
        <p:txBody>
          <a:bodyPr lIns="0" tIns="0" rIns="0" bIns="0" rtlCol="0" anchor="t">
            <a:spAutoFit/>
          </a:bodyPr>
          <a:lstStyle/>
          <a:p>
            <a:pPr algn="just">
              <a:lnSpc>
                <a:spcPts val="4104"/>
              </a:lnSpc>
            </a:pPr>
            <a:endParaRPr lang="en-US" sz="3800" spc="-148" dirty="0">
              <a:solidFill>
                <a:srgbClr val="000000"/>
              </a:solidFill>
              <a:latin typeface="Calibri (MS)"/>
            </a:endParaRPr>
          </a:p>
        </p:txBody>
      </p:sp>
      <p:pic>
        <p:nvPicPr>
          <p:cNvPr id="7" name="Picture 6">
            <a:extLst>
              <a:ext uri="{FF2B5EF4-FFF2-40B4-BE49-F238E27FC236}">
                <a16:creationId xmlns:a16="http://schemas.microsoft.com/office/drawing/2014/main" id="{C6DE449A-259E-083C-B076-EEA2A41E6D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3270" y="2288857"/>
            <a:ext cx="11681460" cy="7300913"/>
          </a:xfrm>
          <a:prstGeom prst="rect">
            <a:avLst/>
          </a:prstGeom>
        </p:spPr>
      </p:pic>
    </p:spTree>
    <p:extLst>
      <p:ext uri="{BB962C8B-B14F-4D97-AF65-F5344CB8AC3E}">
        <p14:creationId xmlns:p14="http://schemas.microsoft.com/office/powerpoint/2010/main" val="3728426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26002"/>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000" t="-1000" r="1000"/>
            </a:stretch>
          </a:blipFill>
        </p:spPr>
      </p:sp>
      <p:sp>
        <p:nvSpPr>
          <p:cNvPr id="3" name="TextBox 3"/>
          <p:cNvSpPr txBox="1"/>
          <p:nvPr/>
        </p:nvSpPr>
        <p:spPr>
          <a:xfrm>
            <a:off x="1339215" y="1115330"/>
            <a:ext cx="15590520" cy="929259"/>
          </a:xfrm>
          <a:prstGeom prst="rect">
            <a:avLst/>
          </a:prstGeom>
        </p:spPr>
        <p:txBody>
          <a:bodyPr lIns="0" tIns="0" rIns="0" bIns="0" rtlCol="0" anchor="t">
            <a:spAutoFit/>
          </a:bodyPr>
          <a:lstStyle/>
          <a:p>
            <a:pPr>
              <a:lnSpc>
                <a:spcPct val="90000"/>
              </a:lnSpc>
              <a:spcBef>
                <a:spcPts val="1000"/>
              </a:spcBef>
            </a:pPr>
            <a:r>
              <a:rPr lang="en-US" sz="6600" dirty="0">
                <a:latin typeface="Open Sans" panose="020B0606030504020204" pitchFamily="34" charset="0"/>
                <a:ea typeface="Open Sans" panose="020B0606030504020204" pitchFamily="34" charset="0"/>
                <a:cs typeface="Open Sans" panose="020B0606030504020204" pitchFamily="34" charset="0"/>
              </a:rPr>
              <a:t>Results and Outputs</a:t>
            </a:r>
          </a:p>
        </p:txBody>
      </p:sp>
      <p:sp>
        <p:nvSpPr>
          <p:cNvPr id="4" name="TextBox 4"/>
          <p:cNvSpPr txBox="1"/>
          <p:nvPr/>
        </p:nvSpPr>
        <p:spPr>
          <a:xfrm>
            <a:off x="13007340" y="9589770"/>
            <a:ext cx="3931920" cy="271228"/>
          </a:xfrm>
          <a:prstGeom prst="rect">
            <a:avLst/>
          </a:prstGeom>
        </p:spPr>
        <p:txBody>
          <a:bodyPr lIns="0" tIns="0" rIns="0" bIns="0" rtlCol="0" anchor="t">
            <a:spAutoFit/>
          </a:bodyPr>
          <a:lstStyle/>
          <a:p>
            <a:pPr algn="r">
              <a:lnSpc>
                <a:spcPts val="2160"/>
              </a:lnSpc>
            </a:pPr>
            <a:r>
              <a:rPr lang="en-US" spc="-71" dirty="0">
                <a:solidFill>
                  <a:srgbClr val="898989"/>
                </a:solidFill>
                <a:latin typeface="Open Sans"/>
              </a:rPr>
              <a:t>11</a:t>
            </a:r>
            <a:endParaRPr lang="en-US" sz="1800" spc="-71" dirty="0">
              <a:solidFill>
                <a:srgbClr val="898989"/>
              </a:solidFill>
              <a:latin typeface="Open Sans"/>
            </a:endParaRPr>
          </a:p>
        </p:txBody>
      </p:sp>
      <p:sp>
        <p:nvSpPr>
          <p:cNvPr id="5" name="TextBox 5"/>
          <p:cNvSpPr txBox="1"/>
          <p:nvPr/>
        </p:nvSpPr>
        <p:spPr>
          <a:xfrm>
            <a:off x="1348740" y="2746058"/>
            <a:ext cx="15590520" cy="525785"/>
          </a:xfrm>
          <a:prstGeom prst="rect">
            <a:avLst/>
          </a:prstGeom>
        </p:spPr>
        <p:txBody>
          <a:bodyPr lIns="0" tIns="0" rIns="0" bIns="0" rtlCol="0" anchor="t">
            <a:spAutoFit/>
          </a:bodyPr>
          <a:lstStyle/>
          <a:p>
            <a:pPr algn="just">
              <a:lnSpc>
                <a:spcPts val="4104"/>
              </a:lnSpc>
            </a:pPr>
            <a:endParaRPr lang="en-US" sz="3800" spc="-148" dirty="0">
              <a:solidFill>
                <a:srgbClr val="000000"/>
              </a:solidFill>
              <a:latin typeface="Calibri (MS)"/>
            </a:endParaRPr>
          </a:p>
        </p:txBody>
      </p:sp>
      <p:sp>
        <p:nvSpPr>
          <p:cNvPr id="8" name="TextBox 7">
            <a:extLst>
              <a:ext uri="{FF2B5EF4-FFF2-40B4-BE49-F238E27FC236}">
                <a16:creationId xmlns:a16="http://schemas.microsoft.com/office/drawing/2014/main" id="{0FF605F4-8063-8AA7-7C57-BBAAF04E4D62}"/>
              </a:ext>
            </a:extLst>
          </p:cNvPr>
          <p:cNvSpPr txBox="1"/>
          <p:nvPr/>
        </p:nvSpPr>
        <p:spPr>
          <a:xfrm>
            <a:off x="4572000" y="5173718"/>
            <a:ext cx="9144000" cy="369332"/>
          </a:xfrm>
          <a:prstGeom prst="rect">
            <a:avLst/>
          </a:prstGeom>
          <a:noFill/>
        </p:spPr>
        <p:txBody>
          <a:bodyPr wrap="square">
            <a:spAutoFit/>
          </a:bodyPr>
          <a:lstStyle/>
          <a:p>
            <a:r>
              <a:rPr lang="en-US" dirty="0"/>
              <a:t>http://localhost:5005/</a:t>
            </a:r>
          </a:p>
        </p:txBody>
      </p:sp>
    </p:spTree>
    <p:extLst>
      <p:ext uri="{BB962C8B-B14F-4D97-AF65-F5344CB8AC3E}">
        <p14:creationId xmlns:p14="http://schemas.microsoft.com/office/powerpoint/2010/main" val="3705356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240" y="2286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l="1000" t="-1000" r="1000"/>
            </a:stretch>
          </a:blipFill>
        </p:spPr>
        <p:txBody>
          <a:bodyPr/>
          <a:lstStyle/>
          <a:p>
            <a:endParaRPr lang="en-IN" dirty="0"/>
          </a:p>
        </p:txBody>
      </p:sp>
      <p:sp>
        <p:nvSpPr>
          <p:cNvPr id="3" name="TextBox 3"/>
          <p:cNvSpPr txBox="1"/>
          <p:nvPr/>
        </p:nvSpPr>
        <p:spPr>
          <a:xfrm>
            <a:off x="1339215" y="1115330"/>
            <a:ext cx="15590520" cy="929259"/>
          </a:xfrm>
          <a:prstGeom prst="rect">
            <a:avLst/>
          </a:prstGeom>
        </p:spPr>
        <p:txBody>
          <a:bodyPr lIns="0" tIns="0" rIns="0" bIns="0" rtlCol="0" anchor="t">
            <a:spAutoFit/>
          </a:bodyPr>
          <a:lstStyle/>
          <a:p>
            <a:pPr>
              <a:lnSpc>
                <a:spcPct val="90000"/>
              </a:lnSpc>
              <a:spcBef>
                <a:spcPts val="1000"/>
              </a:spcBef>
            </a:pPr>
            <a:r>
              <a:rPr lang="en-US" sz="6600" dirty="0">
                <a:latin typeface="Open Sans" panose="020B0606030504020204" pitchFamily="34" charset="0"/>
                <a:ea typeface="Open Sans" panose="020B0606030504020204" pitchFamily="34" charset="0"/>
                <a:cs typeface="Open Sans" panose="020B0606030504020204" pitchFamily="34" charset="0"/>
              </a:rPr>
              <a:t>Conclusion</a:t>
            </a:r>
          </a:p>
        </p:txBody>
      </p:sp>
      <p:sp>
        <p:nvSpPr>
          <p:cNvPr id="4" name="TextBox 4"/>
          <p:cNvSpPr txBox="1"/>
          <p:nvPr/>
        </p:nvSpPr>
        <p:spPr>
          <a:xfrm>
            <a:off x="13007340" y="9589770"/>
            <a:ext cx="3931920" cy="446723"/>
          </a:xfrm>
          <a:prstGeom prst="rect">
            <a:avLst/>
          </a:prstGeom>
        </p:spPr>
        <p:txBody>
          <a:bodyPr lIns="0" tIns="0" rIns="0" bIns="0" rtlCol="0" anchor="t">
            <a:spAutoFit/>
          </a:bodyPr>
          <a:lstStyle/>
          <a:p>
            <a:pPr algn="r">
              <a:lnSpc>
                <a:spcPts val="2160"/>
              </a:lnSpc>
            </a:pPr>
            <a:r>
              <a:rPr lang="en-US" sz="1800" spc="-71">
                <a:solidFill>
                  <a:srgbClr val="898989"/>
                </a:solidFill>
                <a:latin typeface="Open Sans"/>
              </a:rPr>
              <a:t>3</a:t>
            </a:r>
          </a:p>
        </p:txBody>
      </p:sp>
      <p:sp>
        <p:nvSpPr>
          <p:cNvPr id="5" name="TextBox 5"/>
          <p:cNvSpPr txBox="1"/>
          <p:nvPr/>
        </p:nvSpPr>
        <p:spPr>
          <a:xfrm>
            <a:off x="1348740" y="2746058"/>
            <a:ext cx="15590520" cy="525785"/>
          </a:xfrm>
          <a:prstGeom prst="rect">
            <a:avLst/>
          </a:prstGeom>
        </p:spPr>
        <p:txBody>
          <a:bodyPr lIns="0" tIns="0" rIns="0" bIns="0" rtlCol="0" anchor="t">
            <a:spAutoFit/>
          </a:bodyPr>
          <a:lstStyle/>
          <a:p>
            <a:pPr algn="just">
              <a:lnSpc>
                <a:spcPts val="4104"/>
              </a:lnSpc>
            </a:pPr>
            <a:endParaRPr lang="en-US" sz="3800" spc="-148" dirty="0">
              <a:solidFill>
                <a:srgbClr val="000000"/>
              </a:solidFill>
              <a:latin typeface="Calibri (MS)"/>
            </a:endParaRPr>
          </a:p>
        </p:txBody>
      </p:sp>
      <p:sp>
        <p:nvSpPr>
          <p:cNvPr id="6" name="TextBox 5">
            <a:extLst>
              <a:ext uri="{FF2B5EF4-FFF2-40B4-BE49-F238E27FC236}">
                <a16:creationId xmlns:a16="http://schemas.microsoft.com/office/drawing/2014/main" id="{183582EF-B181-D55C-D95F-5C433F8B074E}"/>
              </a:ext>
            </a:extLst>
          </p:cNvPr>
          <p:cNvSpPr txBox="1"/>
          <p:nvPr/>
        </p:nvSpPr>
        <p:spPr>
          <a:xfrm>
            <a:off x="2133600" y="3695700"/>
            <a:ext cx="184731" cy="369332"/>
          </a:xfrm>
          <a:prstGeom prst="rect">
            <a:avLst/>
          </a:prstGeom>
          <a:noFill/>
        </p:spPr>
        <p:txBody>
          <a:bodyPr wrap="none" rtlCol="0">
            <a:spAutoFit/>
          </a:bodyPr>
          <a:lstStyle/>
          <a:p>
            <a:endParaRPr lang="en-IN" dirty="0"/>
          </a:p>
        </p:txBody>
      </p:sp>
      <p:sp>
        <p:nvSpPr>
          <p:cNvPr id="18" name="TextBox 17">
            <a:extLst>
              <a:ext uri="{FF2B5EF4-FFF2-40B4-BE49-F238E27FC236}">
                <a16:creationId xmlns:a16="http://schemas.microsoft.com/office/drawing/2014/main" id="{1BD83B40-FF34-F32B-3579-9CDF19925CF9}"/>
              </a:ext>
            </a:extLst>
          </p:cNvPr>
          <p:cNvSpPr txBox="1"/>
          <p:nvPr/>
        </p:nvSpPr>
        <p:spPr>
          <a:xfrm>
            <a:off x="1600200" y="2628900"/>
            <a:ext cx="15329535" cy="7694414"/>
          </a:xfrm>
          <a:prstGeom prst="rect">
            <a:avLst/>
          </a:prstGeom>
          <a:noFill/>
        </p:spPr>
        <p:txBody>
          <a:bodyPr wrap="square" rtlCol="0">
            <a:spAutoFit/>
          </a:bodyPr>
          <a:lstStyle/>
          <a:p>
            <a:pPr algn="just"/>
            <a:r>
              <a:rPr lang="en-US" sz="3800" b="0" i="0" dirty="0">
                <a:effectLst/>
                <a:latin typeface="Calibri (MS)" panose="020B0604020202020204" charset="0"/>
                <a:cs typeface="Calibri (MS)" panose="020B0604020202020204" charset="0"/>
              </a:rPr>
              <a:t>The Online Digital Library Management System (DLMS) project signifies a transformative leap in modernizing library operations and elevating user experiences in the digital age. Key achievements include the implementation of MongoDB for efficient digital resource management, crafting a user-centric interface that prioritizes usability and accessibility, and ensuring robust security measures through Microsoft Azure hosting. The project's commitment to effective authentication and authorization mechanisms instills trust in user interactions, while its resilient backup and recovery strategies guarantee data integrity and system reliability. This comprehensive solution not only addresses the challenges faced by traditional library systems but establishes a new benchmark for library services, providing a scalable, secure, and user-friendly platform for the evolving landscape of digital resources.</a:t>
            </a:r>
            <a:endParaRPr lang="en-IN" sz="3800" dirty="0">
              <a:latin typeface="Calibri (MS)" panose="020B0604020202020204" charset="0"/>
              <a:ea typeface="Open Sans" panose="020B0606030504020204" pitchFamily="34" charset="0"/>
              <a:cs typeface="Calibri (MS)" panose="020B0604020202020204" charset="0"/>
            </a:endParaRPr>
          </a:p>
        </p:txBody>
      </p:sp>
    </p:spTree>
    <p:extLst>
      <p:ext uri="{BB962C8B-B14F-4D97-AF65-F5344CB8AC3E}">
        <p14:creationId xmlns:p14="http://schemas.microsoft.com/office/powerpoint/2010/main" val="3263752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240" y="2286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l="1000" t="-1000" r="1000"/>
            </a:stretch>
          </a:blipFill>
        </p:spPr>
        <p:txBody>
          <a:bodyPr/>
          <a:lstStyle/>
          <a:p>
            <a:endParaRPr lang="en-IN" dirty="0"/>
          </a:p>
        </p:txBody>
      </p:sp>
      <p:sp>
        <p:nvSpPr>
          <p:cNvPr id="3" name="TextBox 3"/>
          <p:cNvSpPr txBox="1"/>
          <p:nvPr/>
        </p:nvSpPr>
        <p:spPr>
          <a:xfrm>
            <a:off x="1339215" y="1115330"/>
            <a:ext cx="15590520" cy="929259"/>
          </a:xfrm>
          <a:prstGeom prst="rect">
            <a:avLst/>
          </a:prstGeom>
        </p:spPr>
        <p:txBody>
          <a:bodyPr lIns="0" tIns="0" rIns="0" bIns="0" rtlCol="0" anchor="t">
            <a:spAutoFit/>
          </a:bodyPr>
          <a:lstStyle/>
          <a:p>
            <a:pPr>
              <a:lnSpc>
                <a:spcPct val="90000"/>
              </a:lnSpc>
              <a:spcBef>
                <a:spcPts val="1000"/>
              </a:spcBef>
            </a:pPr>
            <a:r>
              <a:rPr lang="en-US" sz="6600" dirty="0">
                <a:latin typeface="Open Sans" panose="020B0606030504020204" pitchFamily="34" charset="0"/>
                <a:ea typeface="Open Sans" panose="020B0606030504020204" pitchFamily="34" charset="0"/>
                <a:cs typeface="Open Sans" panose="020B0606030504020204" pitchFamily="34" charset="0"/>
              </a:rPr>
              <a:t>Future Scope</a:t>
            </a:r>
          </a:p>
        </p:txBody>
      </p:sp>
      <p:sp>
        <p:nvSpPr>
          <p:cNvPr id="4" name="TextBox 4"/>
          <p:cNvSpPr txBox="1"/>
          <p:nvPr/>
        </p:nvSpPr>
        <p:spPr>
          <a:xfrm>
            <a:off x="13007340" y="9589770"/>
            <a:ext cx="3931920" cy="446723"/>
          </a:xfrm>
          <a:prstGeom prst="rect">
            <a:avLst/>
          </a:prstGeom>
        </p:spPr>
        <p:txBody>
          <a:bodyPr lIns="0" tIns="0" rIns="0" bIns="0" rtlCol="0" anchor="t">
            <a:spAutoFit/>
          </a:bodyPr>
          <a:lstStyle/>
          <a:p>
            <a:pPr algn="r">
              <a:lnSpc>
                <a:spcPts val="2160"/>
              </a:lnSpc>
            </a:pPr>
            <a:r>
              <a:rPr lang="en-US" sz="1800" spc="-71">
                <a:solidFill>
                  <a:srgbClr val="898989"/>
                </a:solidFill>
                <a:latin typeface="Open Sans"/>
              </a:rPr>
              <a:t>3</a:t>
            </a:r>
          </a:p>
        </p:txBody>
      </p:sp>
      <p:sp>
        <p:nvSpPr>
          <p:cNvPr id="5" name="TextBox 5"/>
          <p:cNvSpPr txBox="1"/>
          <p:nvPr/>
        </p:nvSpPr>
        <p:spPr>
          <a:xfrm>
            <a:off x="1348740" y="2746058"/>
            <a:ext cx="15590520" cy="525785"/>
          </a:xfrm>
          <a:prstGeom prst="rect">
            <a:avLst/>
          </a:prstGeom>
        </p:spPr>
        <p:txBody>
          <a:bodyPr lIns="0" tIns="0" rIns="0" bIns="0" rtlCol="0" anchor="t">
            <a:spAutoFit/>
          </a:bodyPr>
          <a:lstStyle/>
          <a:p>
            <a:pPr algn="just">
              <a:lnSpc>
                <a:spcPts val="4104"/>
              </a:lnSpc>
            </a:pPr>
            <a:endParaRPr lang="en-US" sz="3800" spc="-148" dirty="0">
              <a:solidFill>
                <a:srgbClr val="000000"/>
              </a:solidFill>
              <a:latin typeface="Calibri (MS)"/>
            </a:endParaRPr>
          </a:p>
        </p:txBody>
      </p:sp>
      <p:sp>
        <p:nvSpPr>
          <p:cNvPr id="6" name="TextBox 5">
            <a:extLst>
              <a:ext uri="{FF2B5EF4-FFF2-40B4-BE49-F238E27FC236}">
                <a16:creationId xmlns:a16="http://schemas.microsoft.com/office/drawing/2014/main" id="{183582EF-B181-D55C-D95F-5C433F8B074E}"/>
              </a:ext>
            </a:extLst>
          </p:cNvPr>
          <p:cNvSpPr txBox="1"/>
          <p:nvPr/>
        </p:nvSpPr>
        <p:spPr>
          <a:xfrm>
            <a:off x="2133600" y="3695700"/>
            <a:ext cx="184731" cy="369332"/>
          </a:xfrm>
          <a:prstGeom prst="rect">
            <a:avLst/>
          </a:prstGeom>
          <a:noFill/>
        </p:spPr>
        <p:txBody>
          <a:bodyPr wrap="none" rtlCol="0">
            <a:spAutoFit/>
          </a:bodyPr>
          <a:lstStyle/>
          <a:p>
            <a:endParaRPr lang="en-IN" dirty="0"/>
          </a:p>
        </p:txBody>
      </p:sp>
      <p:sp>
        <p:nvSpPr>
          <p:cNvPr id="18" name="TextBox 17">
            <a:extLst>
              <a:ext uri="{FF2B5EF4-FFF2-40B4-BE49-F238E27FC236}">
                <a16:creationId xmlns:a16="http://schemas.microsoft.com/office/drawing/2014/main" id="{1BD83B40-FF34-F32B-3579-9CDF19925CF9}"/>
              </a:ext>
            </a:extLst>
          </p:cNvPr>
          <p:cNvSpPr txBox="1"/>
          <p:nvPr/>
        </p:nvSpPr>
        <p:spPr>
          <a:xfrm>
            <a:off x="1600200" y="2628900"/>
            <a:ext cx="15329535" cy="5355312"/>
          </a:xfrm>
          <a:prstGeom prst="rect">
            <a:avLst/>
          </a:prstGeom>
          <a:noFill/>
        </p:spPr>
        <p:txBody>
          <a:bodyPr wrap="square" rtlCol="0">
            <a:spAutoFit/>
          </a:bodyPr>
          <a:lstStyle/>
          <a:p>
            <a:pPr marL="571500" indent="-571500" algn="l">
              <a:buFont typeface="Arial" panose="020B0604020202020204" pitchFamily="34" charset="0"/>
              <a:buChar char="•"/>
            </a:pPr>
            <a:r>
              <a:rPr lang="en-IN" sz="3800" b="1" i="0" dirty="0">
                <a:effectLst/>
                <a:latin typeface="Calibri (MS)" panose="020B0604020202020204" charset="0"/>
                <a:cs typeface="Calibri (MS)" panose="020B0604020202020204" charset="0"/>
              </a:rPr>
              <a:t>Enhanced Analytics and Reporting</a:t>
            </a:r>
          </a:p>
          <a:p>
            <a:pPr marL="571500" indent="-571500" algn="l">
              <a:buFont typeface="Arial" panose="020B0604020202020204" pitchFamily="34" charset="0"/>
              <a:buChar char="•"/>
            </a:pPr>
            <a:r>
              <a:rPr lang="en-US" sz="3800" b="1" i="0" dirty="0">
                <a:effectLst/>
                <a:latin typeface="Calibri (MS)" panose="020B0604020202020204" charset="0"/>
                <a:cs typeface="Calibri (MS)" panose="020B0604020202020204" charset="0"/>
              </a:rPr>
              <a:t>Blockchain for Security and Transparency</a:t>
            </a:r>
            <a:endParaRPr lang="en-IN" sz="3800" b="1" dirty="0">
              <a:latin typeface="Calibri (MS)" panose="020B0604020202020204" charset="0"/>
              <a:cs typeface="Calibri (MS)" panose="020B0604020202020204" charset="0"/>
            </a:endParaRPr>
          </a:p>
          <a:p>
            <a:pPr marL="571500" indent="-571500" algn="l">
              <a:buFont typeface="Arial" panose="020B0604020202020204" pitchFamily="34" charset="0"/>
              <a:buChar char="•"/>
            </a:pPr>
            <a:r>
              <a:rPr lang="en-IN" sz="3800" b="1" i="0" dirty="0">
                <a:effectLst/>
                <a:latin typeface="Calibri (MS)" panose="020B0604020202020204" charset="0"/>
                <a:cs typeface="Calibri (MS)" panose="020B0604020202020204" charset="0"/>
              </a:rPr>
              <a:t>Environmental Sustainability Initiatives</a:t>
            </a:r>
          </a:p>
          <a:p>
            <a:pPr marL="571500" indent="-571500" algn="l">
              <a:buFont typeface="Arial" panose="020B0604020202020204" pitchFamily="34" charset="0"/>
              <a:buChar char="•"/>
            </a:pPr>
            <a:r>
              <a:rPr lang="en-IN" sz="3800" b="1" i="0" dirty="0">
                <a:effectLst/>
                <a:latin typeface="Calibri (MS)" panose="020B0604020202020204" charset="0"/>
                <a:cs typeface="Calibri (MS)" panose="020B0604020202020204" charset="0"/>
              </a:rPr>
              <a:t>Mobile Applications and Accessibility</a:t>
            </a:r>
          </a:p>
          <a:p>
            <a:pPr marL="571500" indent="-571500" algn="l">
              <a:buFont typeface="Arial" panose="020B0604020202020204" pitchFamily="34" charset="0"/>
              <a:buChar char="•"/>
            </a:pPr>
            <a:r>
              <a:rPr lang="en-US" sz="3800" b="1" i="0" dirty="0">
                <a:effectLst/>
                <a:latin typeface="Calibri (MS)" panose="020B0604020202020204" charset="0"/>
                <a:cs typeface="Calibri (MS)" panose="020B0604020202020204" charset="0"/>
              </a:rPr>
              <a:t>Augmented Reality (AR) and Virtual Reality (VR) Integration</a:t>
            </a:r>
            <a:endParaRPr lang="en-IN" sz="3800" b="1" dirty="0">
              <a:latin typeface="Calibri (MS)" panose="020B0604020202020204" charset="0"/>
              <a:cs typeface="Calibri (MS)" panose="020B0604020202020204" charset="0"/>
            </a:endParaRPr>
          </a:p>
          <a:p>
            <a:pPr marL="571500" indent="-571500" algn="l">
              <a:buFont typeface="Arial" panose="020B0604020202020204" pitchFamily="34" charset="0"/>
              <a:buChar char="•"/>
            </a:pPr>
            <a:r>
              <a:rPr lang="en-US" sz="3800" b="1" i="0" dirty="0">
                <a:effectLst/>
                <a:latin typeface="Calibri (MS)" panose="020B0604020202020204" charset="0"/>
                <a:cs typeface="Calibri (MS)" panose="020B0604020202020204" charset="0"/>
              </a:rPr>
              <a:t>Continuous User Feedback and Iterative Development</a:t>
            </a:r>
          </a:p>
          <a:p>
            <a:pPr marL="571500" indent="-571500" algn="l">
              <a:buFont typeface="Arial" panose="020B0604020202020204" pitchFamily="34" charset="0"/>
              <a:buChar char="•"/>
            </a:pPr>
            <a:r>
              <a:rPr lang="en-US" sz="3800" b="1" i="0" dirty="0">
                <a:effectLst/>
                <a:latin typeface="Calibri (MS)" panose="020B0604020202020204" charset="0"/>
                <a:cs typeface="Calibri (MS)" panose="020B0604020202020204" charset="0"/>
              </a:rPr>
              <a:t>Global Collaboration and Interlibrary Loans</a:t>
            </a:r>
            <a:endParaRPr lang="en-IN" sz="3800" b="1" i="0" dirty="0">
              <a:effectLst/>
              <a:latin typeface="Calibri (MS)" panose="020B0604020202020204" charset="0"/>
              <a:cs typeface="Calibri (MS)" panose="020B0604020202020204" charset="0"/>
            </a:endParaRPr>
          </a:p>
          <a:p>
            <a:pPr marL="571500" indent="-571500" algn="l">
              <a:buFont typeface="Arial" panose="020B0604020202020204" pitchFamily="34" charset="0"/>
              <a:buChar char="•"/>
            </a:pPr>
            <a:r>
              <a:rPr lang="en-IN" sz="3800" b="1" i="0" dirty="0">
                <a:effectLst/>
                <a:latin typeface="Calibri (MS)" panose="020B0604020202020204" charset="0"/>
                <a:cs typeface="Calibri (MS)" panose="020B0604020202020204" charset="0"/>
              </a:rPr>
              <a:t>Cross-Platform Compatibility</a:t>
            </a:r>
            <a:endParaRPr lang="en-IN" sz="3800" b="1" dirty="0">
              <a:latin typeface="Calibri (MS)" panose="020B0604020202020204" charset="0"/>
              <a:cs typeface="Calibri (MS)" panose="020B0604020202020204" charset="0"/>
            </a:endParaRPr>
          </a:p>
          <a:p>
            <a:pPr marL="571500" indent="-571500" algn="l">
              <a:buFont typeface="Arial" panose="020B0604020202020204" pitchFamily="34" charset="0"/>
              <a:buChar char="•"/>
            </a:pPr>
            <a:r>
              <a:rPr lang="en-IN" sz="3800" b="1" i="0" dirty="0">
                <a:effectLst/>
                <a:latin typeface="Calibri (MS)" panose="020B0604020202020204" charset="0"/>
                <a:cs typeface="Calibri (MS)" panose="020B0604020202020204" charset="0"/>
              </a:rPr>
              <a:t>Open Source Community Engagement</a:t>
            </a:r>
          </a:p>
        </p:txBody>
      </p:sp>
    </p:spTree>
    <p:extLst>
      <p:ext uri="{BB962C8B-B14F-4D97-AF65-F5344CB8AC3E}">
        <p14:creationId xmlns:p14="http://schemas.microsoft.com/office/powerpoint/2010/main" val="1450822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240" y="2286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l="1000" t="-1000" r="1000"/>
            </a:stretch>
          </a:blipFill>
        </p:spPr>
        <p:txBody>
          <a:bodyPr/>
          <a:lstStyle/>
          <a:p>
            <a:endParaRPr lang="en-IN" dirty="0"/>
          </a:p>
        </p:txBody>
      </p:sp>
      <p:sp>
        <p:nvSpPr>
          <p:cNvPr id="3" name="TextBox 3"/>
          <p:cNvSpPr txBox="1"/>
          <p:nvPr/>
        </p:nvSpPr>
        <p:spPr>
          <a:xfrm>
            <a:off x="1339215" y="1115330"/>
            <a:ext cx="15590520" cy="929259"/>
          </a:xfrm>
          <a:prstGeom prst="rect">
            <a:avLst/>
          </a:prstGeom>
        </p:spPr>
        <p:txBody>
          <a:bodyPr lIns="0" tIns="0" rIns="0" bIns="0" rtlCol="0" anchor="t">
            <a:spAutoFit/>
          </a:bodyPr>
          <a:lstStyle/>
          <a:p>
            <a:pPr>
              <a:lnSpc>
                <a:spcPct val="90000"/>
              </a:lnSpc>
              <a:spcBef>
                <a:spcPts val="1000"/>
              </a:spcBef>
            </a:pPr>
            <a:r>
              <a:rPr lang="en-US" sz="6600" dirty="0">
                <a:latin typeface="Open Sans" panose="020B0606030504020204" pitchFamily="34" charset="0"/>
                <a:ea typeface="Open Sans" panose="020B0606030504020204" pitchFamily="34" charset="0"/>
                <a:cs typeface="Open Sans" panose="020B0606030504020204" pitchFamily="34" charset="0"/>
              </a:rPr>
              <a:t>References</a:t>
            </a:r>
          </a:p>
        </p:txBody>
      </p:sp>
      <p:sp>
        <p:nvSpPr>
          <p:cNvPr id="4" name="TextBox 4"/>
          <p:cNvSpPr txBox="1"/>
          <p:nvPr/>
        </p:nvSpPr>
        <p:spPr>
          <a:xfrm>
            <a:off x="13007340" y="9589770"/>
            <a:ext cx="3931920" cy="446723"/>
          </a:xfrm>
          <a:prstGeom prst="rect">
            <a:avLst/>
          </a:prstGeom>
        </p:spPr>
        <p:txBody>
          <a:bodyPr lIns="0" tIns="0" rIns="0" bIns="0" rtlCol="0" anchor="t">
            <a:spAutoFit/>
          </a:bodyPr>
          <a:lstStyle/>
          <a:p>
            <a:pPr algn="r">
              <a:lnSpc>
                <a:spcPts val="2160"/>
              </a:lnSpc>
            </a:pPr>
            <a:r>
              <a:rPr lang="en-US" sz="1800" spc="-71">
                <a:solidFill>
                  <a:srgbClr val="898989"/>
                </a:solidFill>
                <a:latin typeface="Open Sans"/>
              </a:rPr>
              <a:t>3</a:t>
            </a:r>
          </a:p>
        </p:txBody>
      </p:sp>
      <p:sp>
        <p:nvSpPr>
          <p:cNvPr id="5" name="TextBox 5"/>
          <p:cNvSpPr txBox="1"/>
          <p:nvPr/>
        </p:nvSpPr>
        <p:spPr>
          <a:xfrm>
            <a:off x="1348740" y="2746058"/>
            <a:ext cx="15590520" cy="525785"/>
          </a:xfrm>
          <a:prstGeom prst="rect">
            <a:avLst/>
          </a:prstGeom>
        </p:spPr>
        <p:txBody>
          <a:bodyPr lIns="0" tIns="0" rIns="0" bIns="0" rtlCol="0" anchor="t">
            <a:spAutoFit/>
          </a:bodyPr>
          <a:lstStyle/>
          <a:p>
            <a:pPr algn="just">
              <a:lnSpc>
                <a:spcPts val="4104"/>
              </a:lnSpc>
            </a:pPr>
            <a:endParaRPr lang="en-US" sz="3800" spc="-148" dirty="0">
              <a:solidFill>
                <a:srgbClr val="000000"/>
              </a:solidFill>
              <a:latin typeface="Calibri (MS)"/>
            </a:endParaRPr>
          </a:p>
        </p:txBody>
      </p:sp>
      <p:sp>
        <p:nvSpPr>
          <p:cNvPr id="6" name="TextBox 5">
            <a:extLst>
              <a:ext uri="{FF2B5EF4-FFF2-40B4-BE49-F238E27FC236}">
                <a16:creationId xmlns:a16="http://schemas.microsoft.com/office/drawing/2014/main" id="{183582EF-B181-D55C-D95F-5C433F8B074E}"/>
              </a:ext>
            </a:extLst>
          </p:cNvPr>
          <p:cNvSpPr txBox="1"/>
          <p:nvPr/>
        </p:nvSpPr>
        <p:spPr>
          <a:xfrm>
            <a:off x="2133600" y="3695700"/>
            <a:ext cx="184731" cy="369332"/>
          </a:xfrm>
          <a:prstGeom prst="rect">
            <a:avLst/>
          </a:prstGeom>
          <a:noFill/>
        </p:spPr>
        <p:txBody>
          <a:bodyPr wrap="none" rtlCol="0">
            <a:spAutoFit/>
          </a:bodyPr>
          <a:lstStyle/>
          <a:p>
            <a:endParaRPr lang="en-IN" dirty="0"/>
          </a:p>
        </p:txBody>
      </p:sp>
      <p:sp>
        <p:nvSpPr>
          <p:cNvPr id="18" name="TextBox 17">
            <a:extLst>
              <a:ext uri="{FF2B5EF4-FFF2-40B4-BE49-F238E27FC236}">
                <a16:creationId xmlns:a16="http://schemas.microsoft.com/office/drawing/2014/main" id="{1BD83B40-FF34-F32B-3579-9CDF19925CF9}"/>
              </a:ext>
            </a:extLst>
          </p:cNvPr>
          <p:cNvSpPr txBox="1"/>
          <p:nvPr/>
        </p:nvSpPr>
        <p:spPr>
          <a:xfrm>
            <a:off x="1600200" y="2628900"/>
            <a:ext cx="15329535" cy="6986528"/>
          </a:xfrm>
          <a:prstGeom prst="rect">
            <a:avLst/>
          </a:prstGeom>
          <a:noFill/>
        </p:spPr>
        <p:txBody>
          <a:bodyPr wrap="square" rtlCol="0">
            <a:spAutoFit/>
          </a:bodyPr>
          <a:lstStyle/>
          <a:p>
            <a:pPr algn="l"/>
            <a:r>
              <a:rPr lang="en-US" sz="1600" b="1" i="0" dirty="0">
                <a:effectLst/>
                <a:latin typeface="Times New Roman" panose="02020603050405020304" pitchFamily="18" charset="0"/>
                <a:cs typeface="Times New Roman" panose="02020603050405020304" pitchFamily="18" charset="0"/>
              </a:rPr>
              <a:t>Title: "Digital Library Systems: An Overview"</a:t>
            </a:r>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1" dirty="0">
                <a:effectLst/>
                <a:latin typeface="Times New Roman" panose="02020603050405020304" pitchFamily="18" charset="0"/>
                <a:cs typeface="Times New Roman" panose="02020603050405020304" pitchFamily="18" charset="0"/>
              </a:rPr>
              <a:t>Authors: Smith, J. et al.</a:t>
            </a:r>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1" dirty="0">
                <a:effectLst/>
                <a:latin typeface="Times New Roman" panose="02020603050405020304" pitchFamily="18" charset="0"/>
                <a:cs typeface="Times New Roman" panose="02020603050405020304" pitchFamily="18" charset="0"/>
              </a:rPr>
              <a:t>Publication Year: 2021</a:t>
            </a:r>
          </a:p>
          <a:p>
            <a:pPr algn="l">
              <a:buFont typeface="Arial" panose="020B0604020202020204" pitchFamily="34" charset="0"/>
              <a:buChar char="•"/>
            </a:pPr>
            <a:endParaRPr lang="en-US" sz="1600" i="1" dirty="0">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Title: "Cloud-Based Hosting for Scalable Systems"</a:t>
            </a:r>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1" dirty="0">
                <a:effectLst/>
                <a:latin typeface="Times New Roman" panose="02020603050405020304" pitchFamily="18" charset="0"/>
                <a:cs typeface="Times New Roman" panose="02020603050405020304" pitchFamily="18" charset="0"/>
              </a:rPr>
              <a:t>Author: Brown, A.</a:t>
            </a:r>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1" dirty="0">
                <a:effectLst/>
                <a:latin typeface="Times New Roman" panose="02020603050405020304" pitchFamily="18" charset="0"/>
                <a:cs typeface="Times New Roman" panose="02020603050405020304" pitchFamily="18" charset="0"/>
              </a:rPr>
              <a:t>Publication Year: 2020</a:t>
            </a:r>
            <a:endParaRPr lang="en-US" sz="1600" b="0" i="0" dirty="0">
              <a:effectLst/>
              <a:latin typeface="Times New Roman" panose="02020603050405020304" pitchFamily="18" charset="0"/>
              <a:cs typeface="Times New Roman" panose="02020603050405020304" pitchFamily="18" charset="0"/>
            </a:endParaRPr>
          </a:p>
          <a:p>
            <a:pPr algn="l"/>
            <a:endParaRPr lang="en-US" sz="1600" b="0" i="1"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Title: "User Authentication in Digital Libraries"</a:t>
            </a:r>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1" dirty="0">
                <a:effectLst/>
                <a:latin typeface="Times New Roman" panose="02020603050405020304" pitchFamily="18" charset="0"/>
                <a:cs typeface="Times New Roman" panose="02020603050405020304" pitchFamily="18" charset="0"/>
              </a:rPr>
              <a:t>Author: Johnson, S.</a:t>
            </a:r>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1" dirty="0">
                <a:effectLst/>
                <a:latin typeface="Times New Roman" panose="02020603050405020304" pitchFamily="18" charset="0"/>
                <a:cs typeface="Times New Roman" panose="02020603050405020304" pitchFamily="18" charset="0"/>
              </a:rPr>
              <a:t>Publication Year: 2019</a:t>
            </a:r>
            <a:endParaRPr lang="en-US" sz="1600" b="0" i="0" dirty="0">
              <a:effectLst/>
              <a:latin typeface="Times New Roman" panose="02020603050405020304" pitchFamily="18" charset="0"/>
              <a:cs typeface="Times New Roman" panose="02020603050405020304" pitchFamily="18" charset="0"/>
            </a:endParaRPr>
          </a:p>
          <a:p>
            <a:pPr algn="l"/>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Title: "NoSQL Databases for Digital Libraries"</a:t>
            </a:r>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1" dirty="0">
                <a:effectLst/>
                <a:latin typeface="Times New Roman" panose="02020603050405020304" pitchFamily="18" charset="0"/>
                <a:cs typeface="Times New Roman" panose="02020603050405020304" pitchFamily="18" charset="0"/>
              </a:rPr>
              <a:t>Authors: Patel, R. et al.</a:t>
            </a:r>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1" dirty="0">
                <a:effectLst/>
                <a:latin typeface="Times New Roman" panose="02020603050405020304" pitchFamily="18" charset="0"/>
                <a:cs typeface="Times New Roman" panose="02020603050405020304" pitchFamily="18" charset="0"/>
              </a:rPr>
              <a:t>Publication Year: 2018</a:t>
            </a:r>
            <a:endParaRPr lang="en-US" sz="1600" b="0" i="0" dirty="0">
              <a:effectLst/>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Title: "Enhancing User Experience in DLMS"</a:t>
            </a:r>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1" dirty="0">
                <a:effectLst/>
                <a:latin typeface="Times New Roman" panose="02020603050405020304" pitchFamily="18" charset="0"/>
                <a:cs typeface="Times New Roman" panose="02020603050405020304" pitchFamily="18" charset="0"/>
              </a:rPr>
              <a:t>Author: Lee, M.</a:t>
            </a:r>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1" dirty="0">
                <a:effectLst/>
                <a:latin typeface="Times New Roman" panose="02020603050405020304" pitchFamily="18" charset="0"/>
                <a:cs typeface="Times New Roman" panose="02020603050405020304" pitchFamily="18" charset="0"/>
              </a:rPr>
              <a:t>Publication Year: 2020</a:t>
            </a:r>
            <a:endParaRPr lang="en-US" sz="1600" b="0" i="0" dirty="0">
              <a:effectLst/>
              <a:latin typeface="Times New Roman" panose="02020603050405020304" pitchFamily="18" charset="0"/>
              <a:cs typeface="Times New Roman" panose="02020603050405020304" pitchFamily="18" charset="0"/>
            </a:endParaRPr>
          </a:p>
          <a:p>
            <a:pPr algn="l"/>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Title: "Security Measures for Digital Library Systems"</a:t>
            </a:r>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1" dirty="0">
                <a:effectLst/>
                <a:latin typeface="Times New Roman" panose="02020603050405020304" pitchFamily="18" charset="0"/>
                <a:cs typeface="Times New Roman" panose="02020603050405020304" pitchFamily="18" charset="0"/>
              </a:rPr>
              <a:t>Author: Garcia, L.</a:t>
            </a:r>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1" dirty="0">
                <a:effectLst/>
                <a:latin typeface="Times New Roman" panose="02020603050405020304" pitchFamily="18" charset="0"/>
                <a:cs typeface="Times New Roman" panose="02020603050405020304" pitchFamily="18" charset="0"/>
              </a:rPr>
              <a:t>Publication Year: 2017</a:t>
            </a:r>
            <a:endParaRPr lang="en-US" sz="1600" b="0" i="0" dirty="0">
              <a:effectLst/>
              <a:latin typeface="Times New Roman" panose="02020603050405020304" pitchFamily="18" charset="0"/>
              <a:cs typeface="Times New Roman" panose="02020603050405020304" pitchFamily="18" charset="0"/>
            </a:endParaRPr>
          </a:p>
          <a:p>
            <a:pPr algn="l"/>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Title: "Backup and Recovery Strategies in Cloud Environments"</a:t>
            </a:r>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1" dirty="0">
                <a:effectLst/>
                <a:latin typeface="Times New Roman" panose="02020603050405020304" pitchFamily="18" charset="0"/>
                <a:cs typeface="Times New Roman" panose="02020603050405020304" pitchFamily="18" charset="0"/>
              </a:rPr>
              <a:t>Author: Chen, H.</a:t>
            </a:r>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1" dirty="0">
                <a:effectLst/>
                <a:latin typeface="Times New Roman" panose="02020603050405020304" pitchFamily="18" charset="0"/>
                <a:cs typeface="Times New Roman" panose="02020603050405020304" pitchFamily="18" charset="0"/>
              </a:rPr>
              <a:t>Publication Year: 2019</a:t>
            </a:r>
            <a:endParaRPr lang="en-US" sz="1600" b="0" i="0" dirty="0">
              <a:effectLst/>
              <a:latin typeface="Times New Roman" panose="02020603050405020304" pitchFamily="18" charset="0"/>
              <a:cs typeface="Times New Roman" panose="02020603050405020304" pitchFamily="18" charset="0"/>
            </a:endParaRPr>
          </a:p>
          <a:p>
            <a:pPr algn="l"/>
            <a:endParaRPr lang="en-US" sz="16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106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58"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000" t="-1000" r="1000"/>
            </a:stretch>
          </a:blipFill>
        </p:spPr>
      </p:sp>
      <p:sp>
        <p:nvSpPr>
          <p:cNvPr id="3" name="TextBox 3"/>
          <p:cNvSpPr txBox="1"/>
          <p:nvPr/>
        </p:nvSpPr>
        <p:spPr>
          <a:xfrm>
            <a:off x="13007340" y="9589770"/>
            <a:ext cx="3931920" cy="446723"/>
          </a:xfrm>
          <a:prstGeom prst="rect">
            <a:avLst/>
          </a:prstGeom>
        </p:spPr>
        <p:txBody>
          <a:bodyPr lIns="0" tIns="0" rIns="0" bIns="0" rtlCol="0" anchor="t">
            <a:spAutoFit/>
          </a:bodyPr>
          <a:lstStyle/>
          <a:p>
            <a:pPr algn="r">
              <a:lnSpc>
                <a:spcPts val="2160"/>
              </a:lnSpc>
            </a:pPr>
            <a:r>
              <a:rPr lang="en-US" sz="1800" spc="-71">
                <a:solidFill>
                  <a:srgbClr val="898989"/>
                </a:solidFill>
                <a:latin typeface="Open Sans"/>
              </a:rPr>
              <a:t>2</a:t>
            </a:r>
          </a:p>
        </p:txBody>
      </p:sp>
      <p:sp>
        <p:nvSpPr>
          <p:cNvPr id="4" name="TextBox 4"/>
          <p:cNvSpPr txBox="1"/>
          <p:nvPr/>
        </p:nvSpPr>
        <p:spPr>
          <a:xfrm>
            <a:off x="2972325" y="3758844"/>
            <a:ext cx="12343349" cy="2769313"/>
          </a:xfrm>
          <a:prstGeom prst="rect">
            <a:avLst/>
          </a:prstGeom>
        </p:spPr>
        <p:txBody>
          <a:bodyPr lIns="0" tIns="0" rIns="0" bIns="0" rtlCol="0" anchor="t">
            <a:spAutoFit/>
          </a:bodyPr>
          <a:lstStyle/>
          <a:p>
            <a:pPr algn="ctr">
              <a:lnSpc>
                <a:spcPts val="21882"/>
              </a:lnSpc>
              <a:spcBef>
                <a:spcPct val="0"/>
              </a:spcBef>
            </a:pPr>
            <a:r>
              <a:rPr lang="en-US" sz="18235" spc="-726" dirty="0">
                <a:solidFill>
                  <a:srgbClr val="000000"/>
                </a:solidFill>
                <a:latin typeface="Open San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748"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000" t="-1000" r="1000"/>
            </a:stretch>
          </a:blipFill>
        </p:spPr>
        <p:txBody>
          <a:bodyPr/>
          <a:lstStyle/>
          <a:p>
            <a:endParaRPr lang="en-IN" dirty="0"/>
          </a:p>
        </p:txBody>
      </p:sp>
      <p:sp>
        <p:nvSpPr>
          <p:cNvPr id="3" name="TextBox 3"/>
          <p:cNvSpPr txBox="1"/>
          <p:nvPr/>
        </p:nvSpPr>
        <p:spPr>
          <a:xfrm>
            <a:off x="1419954" y="536259"/>
            <a:ext cx="15590520" cy="1430019"/>
          </a:xfrm>
          <a:prstGeom prst="rect">
            <a:avLst/>
          </a:prstGeom>
        </p:spPr>
        <p:txBody>
          <a:bodyPr lIns="0" tIns="0" rIns="0" bIns="0" rtlCol="0" anchor="t">
            <a:spAutoFit/>
          </a:bodyPr>
          <a:lstStyle/>
          <a:p>
            <a:pPr algn="l">
              <a:lnSpc>
                <a:spcPts val="7128"/>
              </a:lnSpc>
            </a:pPr>
            <a:r>
              <a:rPr lang="en-US" sz="6600" dirty="0">
                <a:solidFill>
                  <a:srgbClr val="000000"/>
                </a:solidFill>
                <a:latin typeface="Times New Roman Bold"/>
              </a:rPr>
              <a:t>Outline</a:t>
            </a:r>
          </a:p>
        </p:txBody>
      </p:sp>
      <p:sp>
        <p:nvSpPr>
          <p:cNvPr id="5" name="TextBox 5"/>
          <p:cNvSpPr txBox="1"/>
          <p:nvPr/>
        </p:nvSpPr>
        <p:spPr>
          <a:xfrm>
            <a:off x="13007340" y="9589770"/>
            <a:ext cx="3931920" cy="446723"/>
          </a:xfrm>
          <a:prstGeom prst="rect">
            <a:avLst/>
          </a:prstGeom>
        </p:spPr>
        <p:txBody>
          <a:bodyPr lIns="0" tIns="0" rIns="0" bIns="0" rtlCol="0" anchor="t">
            <a:spAutoFit/>
          </a:bodyPr>
          <a:lstStyle/>
          <a:p>
            <a:pPr algn="r">
              <a:lnSpc>
                <a:spcPts val="2160"/>
              </a:lnSpc>
            </a:pPr>
            <a:r>
              <a:rPr lang="en-US" sz="1800" spc="-71" dirty="0">
                <a:solidFill>
                  <a:srgbClr val="898989"/>
                </a:solidFill>
                <a:latin typeface="Open Sans"/>
              </a:rPr>
              <a:t>2</a:t>
            </a:r>
          </a:p>
        </p:txBody>
      </p:sp>
      <p:sp>
        <p:nvSpPr>
          <p:cNvPr id="6" name="TextBox 5">
            <a:extLst>
              <a:ext uri="{FF2B5EF4-FFF2-40B4-BE49-F238E27FC236}">
                <a16:creationId xmlns:a16="http://schemas.microsoft.com/office/drawing/2014/main" id="{11B1E570-4B7D-1042-8DFE-A6D6F9A2BF93}"/>
              </a:ext>
            </a:extLst>
          </p:cNvPr>
          <p:cNvSpPr txBox="1"/>
          <p:nvPr/>
        </p:nvSpPr>
        <p:spPr>
          <a:xfrm>
            <a:off x="1348740" y="2324100"/>
            <a:ext cx="7033260" cy="5631285"/>
          </a:xfrm>
          <a:prstGeom prst="rect">
            <a:avLst/>
          </a:prstGeom>
          <a:noFill/>
        </p:spPr>
        <p:txBody>
          <a:bodyPr wrap="square" rtlCol="0">
            <a:spAutoFit/>
          </a:bodyPr>
          <a:lstStyle/>
          <a:p>
            <a:pPr marL="228600" indent="-228600">
              <a:lnSpc>
                <a:spcPct val="90000"/>
              </a:lnSpc>
              <a:spcBef>
                <a:spcPts val="1000"/>
              </a:spcBef>
              <a:buFont typeface="Arial" panose="020B0604020202020204" pitchFamily="34" charset="0"/>
              <a:buChar char="•"/>
            </a:pPr>
            <a:r>
              <a:rPr lang="en-US" sz="3800" dirty="0">
                <a:latin typeface="Times New Roman"/>
                <a:cs typeface="Times New Roman"/>
              </a:rPr>
              <a:t>Introduction to Project</a:t>
            </a:r>
          </a:p>
          <a:p>
            <a:pPr marL="228600" indent="-228600">
              <a:lnSpc>
                <a:spcPct val="90000"/>
              </a:lnSpc>
              <a:spcBef>
                <a:spcPts val="1000"/>
              </a:spcBef>
              <a:buFont typeface="Arial" panose="020B0604020202020204" pitchFamily="34" charset="0"/>
              <a:buChar char="•"/>
            </a:pPr>
            <a:r>
              <a:rPr lang="en-US" sz="3800" dirty="0">
                <a:latin typeface="Times New Roman"/>
                <a:cs typeface="Times New Roman"/>
              </a:rPr>
              <a:t>Problem Formulation</a:t>
            </a:r>
          </a:p>
          <a:p>
            <a:pPr marL="228600" indent="-228600">
              <a:lnSpc>
                <a:spcPct val="90000"/>
              </a:lnSpc>
              <a:spcBef>
                <a:spcPts val="1000"/>
              </a:spcBef>
              <a:buFont typeface="Arial" panose="020B0604020202020204" pitchFamily="34" charset="0"/>
              <a:buChar char="•"/>
            </a:pPr>
            <a:r>
              <a:rPr lang="en-US" sz="3800" dirty="0">
                <a:latin typeface="Times New Roman"/>
                <a:cs typeface="Times New Roman"/>
              </a:rPr>
              <a:t>Objectives of the work </a:t>
            </a:r>
          </a:p>
          <a:p>
            <a:pPr marL="228600" indent="-228600">
              <a:lnSpc>
                <a:spcPct val="90000"/>
              </a:lnSpc>
              <a:spcBef>
                <a:spcPts val="1000"/>
              </a:spcBef>
              <a:buFont typeface="Arial" panose="020B0604020202020204" pitchFamily="34" charset="0"/>
              <a:buChar char="•"/>
            </a:pPr>
            <a:r>
              <a:rPr lang="en-US" sz="3800" dirty="0">
                <a:latin typeface="Times New Roman"/>
                <a:cs typeface="Times New Roman"/>
              </a:rPr>
              <a:t>Methodology used</a:t>
            </a:r>
          </a:p>
          <a:p>
            <a:pPr marL="228600" indent="-228600">
              <a:lnSpc>
                <a:spcPct val="90000"/>
              </a:lnSpc>
              <a:spcBef>
                <a:spcPts val="1000"/>
              </a:spcBef>
              <a:buFont typeface="Arial" panose="020B0604020202020204" pitchFamily="34" charset="0"/>
              <a:buChar char="•"/>
            </a:pPr>
            <a:r>
              <a:rPr lang="en-US" sz="3800" dirty="0">
                <a:latin typeface="Times New Roman"/>
                <a:cs typeface="Times New Roman"/>
              </a:rPr>
              <a:t>Results and Outputs</a:t>
            </a:r>
          </a:p>
          <a:p>
            <a:pPr marL="228600" indent="-228600">
              <a:lnSpc>
                <a:spcPct val="90000"/>
              </a:lnSpc>
              <a:spcBef>
                <a:spcPts val="1000"/>
              </a:spcBef>
              <a:buFont typeface="Arial" panose="020B0604020202020204" pitchFamily="34" charset="0"/>
              <a:buChar char="•"/>
            </a:pPr>
            <a:r>
              <a:rPr lang="en-US" sz="3800" dirty="0">
                <a:latin typeface="Times New Roman"/>
                <a:cs typeface="Times New Roman"/>
              </a:rPr>
              <a:t>Conclusion</a:t>
            </a:r>
          </a:p>
          <a:p>
            <a:pPr marL="228600" indent="-228600">
              <a:lnSpc>
                <a:spcPct val="90000"/>
              </a:lnSpc>
              <a:spcBef>
                <a:spcPts val="1000"/>
              </a:spcBef>
              <a:buFont typeface="Arial" panose="020B0604020202020204" pitchFamily="34" charset="0"/>
              <a:buChar char="•"/>
            </a:pPr>
            <a:r>
              <a:rPr lang="en-US" sz="3800" dirty="0">
                <a:latin typeface="Times New Roman"/>
                <a:cs typeface="Times New Roman"/>
              </a:rPr>
              <a:t>Future Scope</a:t>
            </a:r>
          </a:p>
          <a:p>
            <a:pPr marL="228600" indent="-228600">
              <a:lnSpc>
                <a:spcPct val="90000"/>
              </a:lnSpc>
              <a:spcBef>
                <a:spcPts val="1000"/>
              </a:spcBef>
              <a:buFont typeface="Arial" panose="020B0604020202020204" pitchFamily="34" charset="0"/>
              <a:buChar char="•"/>
            </a:pPr>
            <a:r>
              <a:rPr lang="en-US" sz="3800" dirty="0">
                <a:latin typeface="Times New Roman"/>
                <a:cs typeface="Times New Roman"/>
              </a:rPr>
              <a:t>References</a:t>
            </a:r>
          </a:p>
          <a:p>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000" t="-1000" r="1000"/>
            </a:stretch>
          </a:blipFill>
        </p:spPr>
        <p:txBody>
          <a:bodyPr/>
          <a:lstStyle/>
          <a:p>
            <a:endParaRPr lang="en-IN"/>
          </a:p>
        </p:txBody>
      </p:sp>
      <p:sp>
        <p:nvSpPr>
          <p:cNvPr id="3" name="TextBox 3"/>
          <p:cNvSpPr txBox="1"/>
          <p:nvPr/>
        </p:nvSpPr>
        <p:spPr>
          <a:xfrm>
            <a:off x="1348740" y="669607"/>
            <a:ext cx="15590520" cy="1820704"/>
          </a:xfrm>
          <a:prstGeom prst="rect">
            <a:avLst/>
          </a:prstGeom>
        </p:spPr>
        <p:txBody>
          <a:bodyPr lIns="0" tIns="0" rIns="0" bIns="0" rtlCol="0" anchor="t">
            <a:spAutoFit/>
          </a:bodyPr>
          <a:lstStyle/>
          <a:p>
            <a:pPr algn="l">
              <a:lnSpc>
                <a:spcPts val="7128"/>
              </a:lnSpc>
            </a:pPr>
            <a:r>
              <a:rPr lang="en-US" sz="6600" spc="-263" dirty="0">
                <a:solidFill>
                  <a:srgbClr val="000000"/>
                </a:solidFill>
                <a:latin typeface="Open Sans"/>
              </a:rPr>
              <a:t>Introduction to Project</a:t>
            </a:r>
          </a:p>
        </p:txBody>
      </p:sp>
      <p:sp>
        <p:nvSpPr>
          <p:cNvPr id="4" name="TextBox 4"/>
          <p:cNvSpPr txBox="1"/>
          <p:nvPr/>
        </p:nvSpPr>
        <p:spPr>
          <a:xfrm>
            <a:off x="1348740" y="2746058"/>
            <a:ext cx="15590520" cy="5753862"/>
          </a:xfrm>
          <a:prstGeom prst="rect">
            <a:avLst/>
          </a:prstGeom>
        </p:spPr>
        <p:txBody>
          <a:bodyPr lIns="0" tIns="0" rIns="0" bIns="0" rtlCol="0" anchor="t">
            <a:spAutoFit/>
          </a:bodyPr>
          <a:lstStyle/>
          <a:p>
            <a:pPr algn="just">
              <a:lnSpc>
                <a:spcPts val="4104"/>
              </a:lnSpc>
            </a:pPr>
            <a:r>
              <a:rPr lang="en-US" sz="3800" spc="-151" dirty="0">
                <a:solidFill>
                  <a:srgbClr val="000000"/>
                </a:solidFill>
                <a:latin typeface="Calibri (MS)"/>
              </a:rPr>
              <a:t>Introducing the Digital Library Management System, a groundbreaking project that leverages MongoDB, HTML, CSS, and JavaScript to revolutionize the library experience. In an age of digital transformation, we prioritize security through robust user authentication and provide librarians with efficient book management tools. Users can seamlessly explore the collection with a user-friendly interface, while real-time transaction tracking simplifies the borrowing and returning process. The system's scalability accommodates libraries of all sizes, and routine maintenance ensures optimal performance. This project is not just about technology; it's about enhancing knowledge access and promoting literacy in an ever-evolving world. As we embark on this journey, we aim to redefine how libraries serve as hubs of information and inspiration, adapting to the needs of today's digital society.</a:t>
            </a:r>
          </a:p>
        </p:txBody>
      </p:sp>
      <p:sp>
        <p:nvSpPr>
          <p:cNvPr id="5" name="TextBox 5"/>
          <p:cNvSpPr txBox="1"/>
          <p:nvPr/>
        </p:nvSpPr>
        <p:spPr>
          <a:xfrm>
            <a:off x="13007340" y="9589770"/>
            <a:ext cx="3931920" cy="446723"/>
          </a:xfrm>
          <a:prstGeom prst="rect">
            <a:avLst/>
          </a:prstGeom>
        </p:spPr>
        <p:txBody>
          <a:bodyPr lIns="0" tIns="0" rIns="0" bIns="0" rtlCol="0" anchor="t">
            <a:spAutoFit/>
          </a:bodyPr>
          <a:lstStyle/>
          <a:p>
            <a:pPr algn="r">
              <a:lnSpc>
                <a:spcPts val="2160"/>
              </a:lnSpc>
            </a:pPr>
            <a:r>
              <a:rPr lang="en-US" sz="1800" spc="-71">
                <a:solidFill>
                  <a:srgbClr val="898989"/>
                </a:solidFill>
                <a:latin typeface="Open Sans"/>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000" t="-1000" r="1000"/>
            </a:stretch>
          </a:blipFill>
        </p:spPr>
        <p:txBody>
          <a:bodyPr/>
          <a:lstStyle/>
          <a:p>
            <a:endParaRPr lang="en-IN" dirty="0"/>
          </a:p>
        </p:txBody>
      </p:sp>
      <p:sp>
        <p:nvSpPr>
          <p:cNvPr id="3" name="TextBox 3"/>
          <p:cNvSpPr txBox="1"/>
          <p:nvPr/>
        </p:nvSpPr>
        <p:spPr>
          <a:xfrm>
            <a:off x="1348740" y="669607"/>
            <a:ext cx="15590520" cy="1820704"/>
          </a:xfrm>
          <a:prstGeom prst="rect">
            <a:avLst/>
          </a:prstGeom>
        </p:spPr>
        <p:txBody>
          <a:bodyPr lIns="0" tIns="0" rIns="0" bIns="0" rtlCol="0" anchor="t">
            <a:spAutoFit/>
          </a:bodyPr>
          <a:lstStyle/>
          <a:p>
            <a:pPr algn="l">
              <a:lnSpc>
                <a:spcPts val="7128"/>
              </a:lnSpc>
            </a:pPr>
            <a:r>
              <a:rPr lang="en-US" sz="6600" spc="-263" dirty="0">
                <a:solidFill>
                  <a:srgbClr val="000000"/>
                </a:solidFill>
                <a:latin typeface="Open Sans"/>
              </a:rPr>
              <a:t>Introduction to Project</a:t>
            </a:r>
          </a:p>
        </p:txBody>
      </p:sp>
      <p:sp>
        <p:nvSpPr>
          <p:cNvPr id="4" name="TextBox 4"/>
          <p:cNvSpPr txBox="1"/>
          <p:nvPr/>
        </p:nvSpPr>
        <p:spPr>
          <a:xfrm>
            <a:off x="1348740" y="2746058"/>
            <a:ext cx="15590520" cy="5257850"/>
          </a:xfrm>
          <a:prstGeom prst="rect">
            <a:avLst/>
          </a:prstGeom>
        </p:spPr>
        <p:txBody>
          <a:bodyPr lIns="0" tIns="0" rIns="0" bIns="0" rtlCol="0" anchor="t">
            <a:spAutoFit/>
          </a:bodyPr>
          <a:lstStyle/>
          <a:p>
            <a:pPr algn="just">
              <a:lnSpc>
                <a:spcPts val="4104"/>
              </a:lnSpc>
            </a:pPr>
            <a:r>
              <a:rPr lang="en-US" sz="3800" b="0" i="0" dirty="0">
                <a:effectLst/>
                <a:latin typeface="Calibri (MS)" panose="020B0604020202020204" charset="0"/>
                <a:cs typeface="Calibri (MS)" panose="020B0604020202020204" charset="0"/>
              </a:rPr>
              <a:t>Traditional libraries, while invaluable, are constrained by physical limitations, restricting users to specific hours and locations. The DLMS project seeks to overcome these limitations by introducing an online platform accessible 24/7 from any location. Users will no longer be bound by the confines of a physical library, gaining the freedom to explore and interact with a vast digital collection at their convenience. This shift towards a digital paradigm also addresses the challenge of efficiently cataloging and organizing digital resources. The integration of MongoDB, a NoSQL database, ensures a flexible and scalable solution for managing diverse digital content, from e-books and research papers to multimedia resources.</a:t>
            </a:r>
            <a:endParaRPr lang="en-US" sz="3800" spc="-151" dirty="0">
              <a:latin typeface="Calibri (MS)" panose="020B0604020202020204" charset="0"/>
              <a:cs typeface="Calibri (MS)" panose="020B0604020202020204" charset="0"/>
            </a:endParaRPr>
          </a:p>
        </p:txBody>
      </p:sp>
      <p:sp>
        <p:nvSpPr>
          <p:cNvPr id="5" name="TextBox 5"/>
          <p:cNvSpPr txBox="1"/>
          <p:nvPr/>
        </p:nvSpPr>
        <p:spPr>
          <a:xfrm>
            <a:off x="13007340" y="9589770"/>
            <a:ext cx="3931920" cy="271228"/>
          </a:xfrm>
          <a:prstGeom prst="rect">
            <a:avLst/>
          </a:prstGeom>
        </p:spPr>
        <p:txBody>
          <a:bodyPr lIns="0" tIns="0" rIns="0" bIns="0" rtlCol="0" anchor="t">
            <a:spAutoFit/>
          </a:bodyPr>
          <a:lstStyle/>
          <a:p>
            <a:pPr algn="r">
              <a:lnSpc>
                <a:spcPts val="2160"/>
              </a:lnSpc>
            </a:pPr>
            <a:r>
              <a:rPr lang="en-US" sz="1800" spc="-71" dirty="0">
                <a:solidFill>
                  <a:srgbClr val="898989"/>
                </a:solidFill>
                <a:latin typeface="Open Sans"/>
              </a:rPr>
              <a:t>4</a:t>
            </a:r>
          </a:p>
        </p:txBody>
      </p:sp>
    </p:spTree>
    <p:extLst>
      <p:ext uri="{BB962C8B-B14F-4D97-AF65-F5344CB8AC3E}">
        <p14:creationId xmlns:p14="http://schemas.microsoft.com/office/powerpoint/2010/main" val="317951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000" t="-1000" r="1000"/>
            </a:stretch>
          </a:blipFill>
        </p:spPr>
      </p:sp>
      <p:sp>
        <p:nvSpPr>
          <p:cNvPr id="3" name="TextBox 3"/>
          <p:cNvSpPr txBox="1"/>
          <p:nvPr/>
        </p:nvSpPr>
        <p:spPr>
          <a:xfrm>
            <a:off x="1348740" y="1115330"/>
            <a:ext cx="15590520" cy="929259"/>
          </a:xfrm>
          <a:prstGeom prst="rect">
            <a:avLst/>
          </a:prstGeom>
        </p:spPr>
        <p:txBody>
          <a:bodyPr lIns="0" tIns="0" rIns="0" bIns="0" rtlCol="0" anchor="t">
            <a:spAutoFit/>
          </a:bodyPr>
          <a:lstStyle/>
          <a:p>
            <a:pPr>
              <a:lnSpc>
                <a:spcPct val="90000"/>
              </a:lnSpc>
              <a:spcBef>
                <a:spcPts val="1000"/>
              </a:spcBef>
            </a:pPr>
            <a:r>
              <a:rPr lang="en-US" sz="6600" dirty="0">
                <a:latin typeface="Open Sans" panose="020B0606030504020204" pitchFamily="34" charset="0"/>
                <a:ea typeface="Open Sans" panose="020B0606030504020204" pitchFamily="34" charset="0"/>
                <a:cs typeface="Open Sans" panose="020B0606030504020204" pitchFamily="34" charset="0"/>
              </a:rPr>
              <a:t>Problem Formulation</a:t>
            </a:r>
          </a:p>
        </p:txBody>
      </p:sp>
      <p:sp>
        <p:nvSpPr>
          <p:cNvPr id="4" name="TextBox 4"/>
          <p:cNvSpPr txBox="1"/>
          <p:nvPr/>
        </p:nvSpPr>
        <p:spPr>
          <a:xfrm>
            <a:off x="1348740" y="2746058"/>
            <a:ext cx="15590520" cy="6432530"/>
          </a:xfrm>
          <a:prstGeom prst="rect">
            <a:avLst/>
          </a:prstGeom>
        </p:spPr>
        <p:txBody>
          <a:bodyPr lIns="0" tIns="0" rIns="0" bIns="0" rtlCol="0" anchor="t">
            <a:spAutoFit/>
          </a:bodyPr>
          <a:lstStyle/>
          <a:p>
            <a:pPr algn="just"/>
            <a:r>
              <a:rPr lang="en-US" sz="3800" b="0" i="0" dirty="0">
                <a:effectLst/>
                <a:latin typeface="Calibri (MS)" panose="020B0604020202020204" charset="0"/>
                <a:cs typeface="Calibri (MS)" panose="020B0604020202020204" charset="0"/>
              </a:rPr>
              <a:t>The primary problem addressed by this project is the need for a robust and user-centric DLMS that leverages modern web technologies and cloud infrastructure. This system aims to address the following key issues:</a:t>
            </a:r>
          </a:p>
          <a:p>
            <a:pPr marL="571500" indent="-571500" algn="just">
              <a:buFont typeface="Arial" panose="020B0604020202020204" pitchFamily="34" charset="0"/>
              <a:buChar char="•"/>
            </a:pPr>
            <a:r>
              <a:rPr lang="en-US" sz="3800" b="1" i="0" u="sng" dirty="0">
                <a:effectLst/>
                <a:latin typeface="Calibri (MS)" panose="020B0604020202020204" charset="0"/>
                <a:cs typeface="Calibri (MS)" panose="020B0604020202020204" charset="0"/>
              </a:rPr>
              <a:t>Inefficient Digital Resource Management:</a:t>
            </a:r>
            <a:endParaRPr lang="en-US" sz="3800" b="0" i="0" u="sng" dirty="0">
              <a:effectLst/>
              <a:latin typeface="Calibri (MS)" panose="020B0604020202020204" charset="0"/>
              <a:cs typeface="Calibri (MS)" panose="020B0604020202020204" charset="0"/>
            </a:endParaRPr>
          </a:p>
          <a:p>
            <a:pPr lvl="1" algn="just"/>
            <a:r>
              <a:rPr lang="en-US" sz="3800" b="0" i="0" dirty="0">
                <a:effectLst/>
                <a:latin typeface="Calibri (MS)" panose="020B0604020202020204" charset="0"/>
                <a:cs typeface="Calibri (MS)" panose="020B0604020202020204" charset="0"/>
              </a:rPr>
              <a:t>The existing library systems often struggle with the organization and efficient cataloging of digital resources, leading to difficulties in resource discovery for users.</a:t>
            </a:r>
          </a:p>
          <a:p>
            <a:pPr marL="571500" indent="-571500" algn="just">
              <a:buFont typeface="Arial" panose="020B0604020202020204" pitchFamily="34" charset="0"/>
              <a:buChar char="•"/>
            </a:pPr>
            <a:r>
              <a:rPr lang="en-US" sz="3800" b="1" i="0" u="sng" dirty="0">
                <a:effectLst/>
                <a:latin typeface="Calibri (MS)" panose="020B0604020202020204" charset="0"/>
                <a:cs typeface="Calibri (MS)" panose="020B0604020202020204" charset="0"/>
              </a:rPr>
              <a:t>Limited Accessibility and User Engagement:</a:t>
            </a:r>
            <a:endParaRPr lang="en-US" sz="3800" b="0" i="0" u="sng" dirty="0">
              <a:effectLst/>
              <a:latin typeface="Calibri (MS)" panose="020B0604020202020204" charset="0"/>
              <a:cs typeface="Calibri (MS)" panose="020B0604020202020204" charset="0"/>
            </a:endParaRPr>
          </a:p>
          <a:p>
            <a:pPr lvl="1" algn="just"/>
            <a:r>
              <a:rPr lang="en-US" sz="3800" b="0" i="0" dirty="0">
                <a:effectLst/>
                <a:latin typeface="Calibri (MS)" panose="020B0604020202020204" charset="0"/>
                <a:cs typeface="Calibri (MS)" panose="020B0604020202020204" charset="0"/>
              </a:rPr>
              <a:t>Traditional library systems restrict users to physical visits during library hours, limiting accessibility. They lack user engagement features like recommendations and remote access.</a:t>
            </a:r>
          </a:p>
        </p:txBody>
      </p:sp>
      <p:sp>
        <p:nvSpPr>
          <p:cNvPr id="5" name="TextBox 5"/>
          <p:cNvSpPr txBox="1"/>
          <p:nvPr/>
        </p:nvSpPr>
        <p:spPr>
          <a:xfrm>
            <a:off x="13007340" y="9589770"/>
            <a:ext cx="3931920" cy="271228"/>
          </a:xfrm>
          <a:prstGeom prst="rect">
            <a:avLst/>
          </a:prstGeom>
        </p:spPr>
        <p:txBody>
          <a:bodyPr lIns="0" tIns="0" rIns="0" bIns="0" rtlCol="0" anchor="t">
            <a:spAutoFit/>
          </a:bodyPr>
          <a:lstStyle/>
          <a:p>
            <a:pPr algn="r">
              <a:lnSpc>
                <a:spcPts val="2160"/>
              </a:lnSpc>
            </a:pPr>
            <a:r>
              <a:rPr lang="en-US" spc="-71" dirty="0">
                <a:solidFill>
                  <a:srgbClr val="898989"/>
                </a:solidFill>
                <a:latin typeface="Open Sans"/>
              </a:rPr>
              <a:t>5</a:t>
            </a:r>
            <a:endParaRPr lang="en-US" sz="1800" spc="-71" dirty="0">
              <a:solidFill>
                <a:srgbClr val="898989"/>
              </a:solidFill>
              <a:latin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000" t="-1000" r="1000"/>
            </a:stretch>
          </a:blipFill>
        </p:spPr>
      </p:sp>
      <p:sp>
        <p:nvSpPr>
          <p:cNvPr id="3" name="TextBox 3"/>
          <p:cNvSpPr txBox="1"/>
          <p:nvPr/>
        </p:nvSpPr>
        <p:spPr>
          <a:xfrm>
            <a:off x="1348740" y="1115330"/>
            <a:ext cx="15590520" cy="929259"/>
          </a:xfrm>
          <a:prstGeom prst="rect">
            <a:avLst/>
          </a:prstGeom>
        </p:spPr>
        <p:txBody>
          <a:bodyPr lIns="0" tIns="0" rIns="0" bIns="0" rtlCol="0" anchor="t">
            <a:spAutoFit/>
          </a:bodyPr>
          <a:lstStyle/>
          <a:p>
            <a:pPr>
              <a:lnSpc>
                <a:spcPct val="90000"/>
              </a:lnSpc>
              <a:spcBef>
                <a:spcPts val="1000"/>
              </a:spcBef>
            </a:pPr>
            <a:r>
              <a:rPr lang="en-US" sz="6600" dirty="0">
                <a:latin typeface="Open Sans" panose="020B0606030504020204" pitchFamily="34" charset="0"/>
                <a:ea typeface="Open Sans" panose="020B0606030504020204" pitchFamily="34" charset="0"/>
                <a:cs typeface="Open Sans" panose="020B0606030504020204" pitchFamily="34" charset="0"/>
              </a:rPr>
              <a:t>Problem Formulation</a:t>
            </a:r>
          </a:p>
        </p:txBody>
      </p:sp>
      <p:sp>
        <p:nvSpPr>
          <p:cNvPr id="4" name="TextBox 4"/>
          <p:cNvSpPr txBox="1"/>
          <p:nvPr/>
        </p:nvSpPr>
        <p:spPr>
          <a:xfrm>
            <a:off x="1348740" y="2746058"/>
            <a:ext cx="15590520" cy="5262979"/>
          </a:xfrm>
          <a:prstGeom prst="rect">
            <a:avLst/>
          </a:prstGeom>
        </p:spPr>
        <p:txBody>
          <a:bodyPr lIns="0" tIns="0" rIns="0" bIns="0" rtlCol="0" anchor="t">
            <a:spAutoFit/>
          </a:bodyPr>
          <a:lstStyle/>
          <a:p>
            <a:pPr marL="571500" indent="-571500" algn="just">
              <a:buFont typeface="Arial" panose="020B0604020202020204" pitchFamily="34" charset="0"/>
              <a:buChar char="•"/>
            </a:pPr>
            <a:r>
              <a:rPr lang="en-US" sz="3800" b="1" i="0" u="sng" dirty="0">
                <a:effectLst/>
                <a:latin typeface="Calibri (MS)" panose="020B0604020202020204" charset="0"/>
                <a:cs typeface="Calibri (MS)" panose="020B0604020202020204" charset="0"/>
              </a:rPr>
              <a:t>Security and Data Integrity:</a:t>
            </a:r>
            <a:endParaRPr lang="en-US" sz="3800" b="0" i="0" u="sng" dirty="0">
              <a:effectLst/>
              <a:latin typeface="Calibri (MS)" panose="020B0604020202020204" charset="0"/>
              <a:cs typeface="Calibri (MS)" panose="020B0604020202020204" charset="0"/>
            </a:endParaRPr>
          </a:p>
          <a:p>
            <a:pPr lvl="1" algn="just"/>
            <a:r>
              <a:rPr lang="en-US" sz="3800" b="0" i="0" dirty="0">
                <a:effectLst/>
                <a:latin typeface="Calibri (MS)" panose="020B0604020202020204" charset="0"/>
                <a:cs typeface="Calibri (MS)" panose="020B0604020202020204" charset="0"/>
              </a:rPr>
              <a:t>Ensuring the security of user data and digital resources, as well as maintaining data integrity, is a critical challenge in digital library systems.</a:t>
            </a:r>
          </a:p>
          <a:p>
            <a:pPr marL="571500" indent="-571500" algn="just">
              <a:buFont typeface="Arial" panose="020B0604020202020204" pitchFamily="34" charset="0"/>
              <a:buChar char="•"/>
            </a:pPr>
            <a:r>
              <a:rPr lang="en-US" sz="3800" b="1" i="0" u="sng" dirty="0">
                <a:effectLst/>
                <a:latin typeface="Calibri (MS)" panose="020B0604020202020204" charset="0"/>
                <a:cs typeface="Calibri (MS)" panose="020B0604020202020204" charset="0"/>
              </a:rPr>
              <a:t>Scalability and Performance:</a:t>
            </a:r>
            <a:endParaRPr lang="en-US" sz="3800" b="0" i="0" u="sng" dirty="0">
              <a:effectLst/>
              <a:latin typeface="Calibri (MS)" panose="020B0604020202020204" charset="0"/>
              <a:cs typeface="Calibri (MS)" panose="020B0604020202020204" charset="0"/>
            </a:endParaRPr>
          </a:p>
          <a:p>
            <a:pPr lvl="1" algn="just"/>
            <a:r>
              <a:rPr lang="en-US" sz="3800" b="0" i="0" dirty="0">
                <a:effectLst/>
                <a:latin typeface="Calibri (MS)" panose="020B0604020202020204" charset="0"/>
                <a:cs typeface="Calibri (MS)" panose="020B0604020202020204" charset="0"/>
              </a:rPr>
              <a:t>Traditional systems may falter as digital collections grow, requiring scalable solutions with high performance and responsiveness.</a:t>
            </a:r>
          </a:p>
          <a:p>
            <a:pPr marL="571500" indent="-571500" algn="just">
              <a:buFont typeface="Arial" panose="020B0604020202020204" pitchFamily="34" charset="0"/>
              <a:buChar char="•"/>
            </a:pPr>
            <a:r>
              <a:rPr lang="en-US" sz="3800" b="1" i="0" u="sng" dirty="0">
                <a:effectLst/>
                <a:latin typeface="Calibri (MS)" panose="020B0604020202020204" charset="0"/>
                <a:cs typeface="Calibri (MS)" panose="020B0604020202020204" charset="0"/>
              </a:rPr>
              <a:t>User Authentication and Authorization:</a:t>
            </a:r>
            <a:endParaRPr lang="en-US" sz="3800" b="0" i="0" u="sng" dirty="0">
              <a:effectLst/>
              <a:latin typeface="Calibri (MS)" panose="020B0604020202020204" charset="0"/>
              <a:cs typeface="Calibri (MS)" panose="020B0604020202020204" charset="0"/>
            </a:endParaRPr>
          </a:p>
          <a:p>
            <a:pPr lvl="1" algn="just"/>
            <a:r>
              <a:rPr lang="en-US" sz="3800" b="0" i="0" dirty="0">
                <a:effectLst/>
                <a:latin typeface="Calibri (MS)" panose="020B0604020202020204" charset="0"/>
                <a:cs typeface="Calibri (MS)" panose="020B0604020202020204" charset="0"/>
              </a:rPr>
              <a:t>User authentication and authorization need to be secure and efficient to protect user data and control access to digital resources.</a:t>
            </a:r>
          </a:p>
        </p:txBody>
      </p:sp>
      <p:sp>
        <p:nvSpPr>
          <p:cNvPr id="5" name="TextBox 5"/>
          <p:cNvSpPr txBox="1"/>
          <p:nvPr/>
        </p:nvSpPr>
        <p:spPr>
          <a:xfrm>
            <a:off x="13007340" y="9589770"/>
            <a:ext cx="3931920" cy="271228"/>
          </a:xfrm>
          <a:prstGeom prst="rect">
            <a:avLst/>
          </a:prstGeom>
        </p:spPr>
        <p:txBody>
          <a:bodyPr lIns="0" tIns="0" rIns="0" bIns="0" rtlCol="0" anchor="t">
            <a:spAutoFit/>
          </a:bodyPr>
          <a:lstStyle/>
          <a:p>
            <a:pPr algn="r">
              <a:lnSpc>
                <a:spcPts val="2160"/>
              </a:lnSpc>
            </a:pPr>
            <a:r>
              <a:rPr lang="en-US" sz="1800" spc="-71" dirty="0">
                <a:solidFill>
                  <a:srgbClr val="898989"/>
                </a:solidFill>
                <a:latin typeface="Open Sans"/>
              </a:rPr>
              <a:t>6</a:t>
            </a:r>
          </a:p>
        </p:txBody>
      </p:sp>
    </p:spTree>
    <p:extLst>
      <p:ext uri="{BB962C8B-B14F-4D97-AF65-F5344CB8AC3E}">
        <p14:creationId xmlns:p14="http://schemas.microsoft.com/office/powerpoint/2010/main" val="95428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2286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000" t="-1000" r="1000"/>
            </a:stretch>
          </a:blipFill>
        </p:spPr>
      </p:sp>
      <p:sp>
        <p:nvSpPr>
          <p:cNvPr id="3" name="TextBox 3"/>
          <p:cNvSpPr txBox="1"/>
          <p:nvPr/>
        </p:nvSpPr>
        <p:spPr>
          <a:xfrm>
            <a:off x="1348740" y="1115330"/>
            <a:ext cx="15590520" cy="914096"/>
          </a:xfrm>
          <a:prstGeom prst="rect">
            <a:avLst/>
          </a:prstGeom>
        </p:spPr>
        <p:txBody>
          <a:bodyPr lIns="0" tIns="0" rIns="0" bIns="0" rtlCol="0" anchor="t">
            <a:spAutoFit/>
          </a:bodyPr>
          <a:lstStyle/>
          <a:p>
            <a:pPr>
              <a:lnSpc>
                <a:spcPct val="90000"/>
              </a:lnSpc>
              <a:spcBef>
                <a:spcPts val="1000"/>
              </a:spcBef>
            </a:pPr>
            <a:r>
              <a:rPr lang="en-US" sz="6600" dirty="0">
                <a:latin typeface="Open Sans" panose="020B0606030504020204" pitchFamily="34" charset="0"/>
                <a:ea typeface="Open Sans" panose="020B0606030504020204" pitchFamily="34" charset="0"/>
                <a:cs typeface="Open Sans" panose="020B0606030504020204" pitchFamily="34" charset="0"/>
              </a:rPr>
              <a:t>Project Objectives</a:t>
            </a:r>
          </a:p>
        </p:txBody>
      </p:sp>
      <p:sp>
        <p:nvSpPr>
          <p:cNvPr id="4" name="TextBox 4"/>
          <p:cNvSpPr txBox="1"/>
          <p:nvPr/>
        </p:nvSpPr>
        <p:spPr>
          <a:xfrm>
            <a:off x="1348740" y="2746058"/>
            <a:ext cx="15590520" cy="7017306"/>
          </a:xfrm>
          <a:prstGeom prst="rect">
            <a:avLst/>
          </a:prstGeom>
        </p:spPr>
        <p:txBody>
          <a:bodyPr lIns="0" tIns="0" rIns="0" bIns="0" rtlCol="0" anchor="t">
            <a:spAutoFit/>
          </a:bodyPr>
          <a:lstStyle/>
          <a:p>
            <a:pPr algn="just">
              <a:buFont typeface="+mj-lt"/>
              <a:buAutoNum type="arabicPeriod"/>
            </a:pPr>
            <a:r>
              <a:rPr lang="en-US" sz="3800" b="0" i="0" dirty="0">
                <a:effectLst/>
                <a:latin typeface="Calibri (MS)" panose="020B0604020202020204" charset="0"/>
                <a:cs typeface="Calibri (MS)" panose="020B0604020202020204" charset="0"/>
              </a:rPr>
              <a:t> Design and implement an intuitive web interface (HTML/CSS/JavaScript) to provide users with seamless access to the digital library, promoting user engagement.</a:t>
            </a:r>
          </a:p>
          <a:p>
            <a:pPr algn="just">
              <a:buFont typeface="+mj-lt"/>
              <a:buAutoNum type="arabicPeriod"/>
            </a:pPr>
            <a:r>
              <a:rPr lang="en-US" sz="3800" b="0" i="0" dirty="0">
                <a:effectLst/>
                <a:latin typeface="Calibri (MS)" panose="020B0604020202020204" charset="0"/>
                <a:cs typeface="Calibri (MS)" panose="020B0604020202020204" charset="0"/>
              </a:rPr>
              <a:t> Utilize MongoDB for efficient storage and management of digital resources, enabling effective resource organization and cataloging.</a:t>
            </a:r>
          </a:p>
          <a:p>
            <a:pPr algn="just">
              <a:buFont typeface="+mj-lt"/>
              <a:buAutoNum type="arabicPeriod"/>
            </a:pPr>
            <a:r>
              <a:rPr lang="en-US" sz="3800" b="0" i="0" dirty="0">
                <a:effectLst/>
                <a:latin typeface="Calibri (MS)" panose="020B0604020202020204" charset="0"/>
                <a:cs typeface="Calibri (MS)" panose="020B0604020202020204" charset="0"/>
              </a:rPr>
              <a:t> Develop advanced search and retrieval functionalities (JavaScript) to enhance resource discovery for users.</a:t>
            </a:r>
          </a:p>
          <a:p>
            <a:pPr algn="just">
              <a:buFont typeface="+mj-lt"/>
              <a:buAutoNum type="arabicPeriod"/>
            </a:pPr>
            <a:r>
              <a:rPr lang="en-US" sz="3800" b="0" i="0" dirty="0">
                <a:effectLst/>
                <a:latin typeface="Calibri (MS)" panose="020B0604020202020204" charset="0"/>
                <a:cs typeface="Calibri (MS)" panose="020B0604020202020204" charset="0"/>
              </a:rPr>
              <a:t> Implement secure user authentication and authorization mechanisms (HTML/CSS/JavaScript) to protect user data and control resource access.</a:t>
            </a:r>
          </a:p>
          <a:p>
            <a:pPr algn="just">
              <a:buFont typeface="+mj-lt"/>
              <a:buAutoNum type="arabicPeriod"/>
            </a:pPr>
            <a:r>
              <a:rPr lang="en-US" sz="3800" b="0" i="0" dirty="0">
                <a:effectLst/>
                <a:latin typeface="Calibri (MS)" panose="020B0604020202020204" charset="0"/>
                <a:cs typeface="Calibri (MS)" panose="020B0604020202020204" charset="0"/>
              </a:rPr>
              <a:t> Ensure high performance, scalability, and data security by hosting the DLMS on Microsoft Azure, while also establishing robust backup and disaster recovery strategies.</a:t>
            </a:r>
          </a:p>
        </p:txBody>
      </p:sp>
      <p:sp>
        <p:nvSpPr>
          <p:cNvPr id="5" name="TextBox 5"/>
          <p:cNvSpPr txBox="1"/>
          <p:nvPr/>
        </p:nvSpPr>
        <p:spPr>
          <a:xfrm>
            <a:off x="13007340" y="9589770"/>
            <a:ext cx="3931920" cy="271228"/>
          </a:xfrm>
          <a:prstGeom prst="rect">
            <a:avLst/>
          </a:prstGeom>
        </p:spPr>
        <p:txBody>
          <a:bodyPr lIns="0" tIns="0" rIns="0" bIns="0" rtlCol="0" anchor="t">
            <a:spAutoFit/>
          </a:bodyPr>
          <a:lstStyle/>
          <a:p>
            <a:pPr algn="r">
              <a:lnSpc>
                <a:spcPts val="2160"/>
              </a:lnSpc>
            </a:pPr>
            <a:r>
              <a:rPr lang="en-US" spc="-71" dirty="0">
                <a:solidFill>
                  <a:srgbClr val="898989"/>
                </a:solidFill>
                <a:latin typeface="Open Sans"/>
              </a:rPr>
              <a:t>7</a:t>
            </a:r>
            <a:endParaRPr lang="en-US" sz="1800" spc="-71" dirty="0">
              <a:solidFill>
                <a:srgbClr val="898989"/>
              </a:solidFill>
              <a:latin typeface="Open Sans"/>
            </a:endParaRPr>
          </a:p>
        </p:txBody>
      </p:sp>
    </p:spTree>
    <p:extLst>
      <p:ext uri="{BB962C8B-B14F-4D97-AF65-F5344CB8AC3E}">
        <p14:creationId xmlns:p14="http://schemas.microsoft.com/office/powerpoint/2010/main" val="3419944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048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000" t="-1000" r="1000"/>
            </a:stretch>
          </a:blipFill>
        </p:spPr>
        <p:txBody>
          <a:bodyPr/>
          <a:lstStyle/>
          <a:p>
            <a:endParaRPr lang="en-IN" dirty="0"/>
          </a:p>
        </p:txBody>
      </p:sp>
      <p:sp>
        <p:nvSpPr>
          <p:cNvPr id="3" name="TextBox 3"/>
          <p:cNvSpPr txBox="1"/>
          <p:nvPr/>
        </p:nvSpPr>
        <p:spPr>
          <a:xfrm>
            <a:off x="1339215" y="1115330"/>
            <a:ext cx="15590520" cy="929259"/>
          </a:xfrm>
          <a:prstGeom prst="rect">
            <a:avLst/>
          </a:prstGeom>
        </p:spPr>
        <p:txBody>
          <a:bodyPr lIns="0" tIns="0" rIns="0" bIns="0" rtlCol="0" anchor="t">
            <a:spAutoFit/>
          </a:bodyPr>
          <a:lstStyle/>
          <a:p>
            <a:pPr algn="l">
              <a:lnSpc>
                <a:spcPts val="7128"/>
              </a:lnSpc>
            </a:pPr>
            <a:r>
              <a:rPr lang="en-US" sz="6600" spc="-263" dirty="0">
                <a:solidFill>
                  <a:srgbClr val="000000"/>
                </a:solidFill>
                <a:latin typeface="Open Sans"/>
              </a:rPr>
              <a:t>Methodology Used in the Project</a:t>
            </a:r>
          </a:p>
        </p:txBody>
      </p:sp>
      <p:sp>
        <p:nvSpPr>
          <p:cNvPr id="4" name="TextBox 4"/>
          <p:cNvSpPr txBox="1"/>
          <p:nvPr/>
        </p:nvSpPr>
        <p:spPr>
          <a:xfrm>
            <a:off x="13007340" y="9589770"/>
            <a:ext cx="3931920" cy="271228"/>
          </a:xfrm>
          <a:prstGeom prst="rect">
            <a:avLst/>
          </a:prstGeom>
        </p:spPr>
        <p:txBody>
          <a:bodyPr lIns="0" tIns="0" rIns="0" bIns="0" rtlCol="0" anchor="t">
            <a:spAutoFit/>
          </a:bodyPr>
          <a:lstStyle/>
          <a:p>
            <a:pPr algn="r">
              <a:lnSpc>
                <a:spcPts val="2160"/>
              </a:lnSpc>
            </a:pPr>
            <a:r>
              <a:rPr lang="en-US" spc="-71" dirty="0">
                <a:solidFill>
                  <a:srgbClr val="898989"/>
                </a:solidFill>
                <a:latin typeface="Open Sans"/>
              </a:rPr>
              <a:t>8</a:t>
            </a:r>
            <a:endParaRPr lang="en-US" sz="1800" spc="-71" dirty="0">
              <a:solidFill>
                <a:srgbClr val="898989"/>
              </a:solidFill>
              <a:latin typeface="Open Sans"/>
            </a:endParaRPr>
          </a:p>
        </p:txBody>
      </p:sp>
      <p:sp>
        <p:nvSpPr>
          <p:cNvPr id="5" name="TextBox 5"/>
          <p:cNvSpPr txBox="1"/>
          <p:nvPr/>
        </p:nvSpPr>
        <p:spPr>
          <a:xfrm>
            <a:off x="1348740" y="2746058"/>
            <a:ext cx="15590520" cy="5847755"/>
          </a:xfrm>
          <a:prstGeom prst="rect">
            <a:avLst/>
          </a:prstGeom>
        </p:spPr>
        <p:txBody>
          <a:bodyPr lIns="0" tIns="0" rIns="0" bIns="0" rtlCol="0" anchor="t">
            <a:spAutoFit/>
          </a:bodyPr>
          <a:lstStyle/>
          <a:p>
            <a:pPr algn="just"/>
            <a:r>
              <a:rPr lang="en-US" sz="3800" b="1" i="0" u="sng" dirty="0">
                <a:effectLst/>
                <a:latin typeface="Calibri (MS)" panose="020B0604020202020204" charset="0"/>
                <a:cs typeface="Calibri (MS)" panose="020B0604020202020204" charset="0"/>
              </a:rPr>
              <a:t>Frontend Technologies:</a:t>
            </a:r>
          </a:p>
          <a:p>
            <a:pPr algn="just">
              <a:buFont typeface="Arial" panose="020B0604020202020204" pitchFamily="34" charset="0"/>
              <a:buChar char="•"/>
            </a:pPr>
            <a:r>
              <a:rPr lang="en-US" sz="3800" b="0" i="0" dirty="0">
                <a:effectLst/>
                <a:latin typeface="Calibri (MS)" panose="020B0604020202020204" charset="0"/>
                <a:cs typeface="Calibri (MS)" panose="020B0604020202020204" charset="0"/>
              </a:rPr>
              <a:t>HTML is used for structuring the content and layout of the Digital Library Management System (DLMS).</a:t>
            </a:r>
          </a:p>
          <a:p>
            <a:pPr algn="just">
              <a:buFont typeface="Arial" panose="020B0604020202020204" pitchFamily="34" charset="0"/>
              <a:buChar char="•"/>
            </a:pPr>
            <a:r>
              <a:rPr lang="en-US" sz="3800" b="0" i="0" dirty="0">
                <a:effectLst/>
                <a:latin typeface="Calibri (MS)" panose="020B0604020202020204" charset="0"/>
                <a:cs typeface="Calibri (MS)" panose="020B0604020202020204" charset="0"/>
              </a:rPr>
              <a:t>CSS is applied to style and visually enhance the presentation of the DLMS, ensuring a cohesive and appealing design.</a:t>
            </a:r>
          </a:p>
          <a:p>
            <a:pPr algn="just">
              <a:buFont typeface="Arial" panose="020B0604020202020204" pitchFamily="34" charset="0"/>
              <a:buChar char="•"/>
            </a:pPr>
            <a:r>
              <a:rPr lang="en-US" sz="3800" b="0" i="0" dirty="0">
                <a:effectLst/>
                <a:latin typeface="Calibri (MS)" panose="020B0604020202020204" charset="0"/>
                <a:cs typeface="Calibri (MS)" panose="020B0604020202020204" charset="0"/>
              </a:rPr>
              <a:t>JavaScript is implemented for dynamic and interactive features, enhancing the user experience and functionality of the DLMS.</a:t>
            </a:r>
          </a:p>
          <a:p>
            <a:pPr algn="just">
              <a:buFont typeface="Arial" panose="020B0604020202020204" pitchFamily="34" charset="0"/>
              <a:buChar char="•"/>
            </a:pPr>
            <a:r>
              <a:rPr lang="en-US" sz="3800" b="0" i="0" dirty="0">
                <a:effectLst/>
                <a:latin typeface="Calibri (MS)" panose="020B0604020202020204" charset="0"/>
                <a:cs typeface="Calibri (MS)" panose="020B0604020202020204" charset="0"/>
              </a:rPr>
              <a:t>Bootstrap, a front-end framework, is utilized to streamline and expedite the development process, providing responsive design components for consistent styling across the DLMS interface.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000" t="-1000" r="1000"/>
            </a:stretch>
          </a:blipFill>
        </p:spPr>
      </p:sp>
      <p:sp>
        <p:nvSpPr>
          <p:cNvPr id="3" name="TextBox 3"/>
          <p:cNvSpPr txBox="1"/>
          <p:nvPr/>
        </p:nvSpPr>
        <p:spPr>
          <a:xfrm>
            <a:off x="1339215" y="1115330"/>
            <a:ext cx="15590520" cy="929259"/>
          </a:xfrm>
          <a:prstGeom prst="rect">
            <a:avLst/>
          </a:prstGeom>
        </p:spPr>
        <p:txBody>
          <a:bodyPr lIns="0" tIns="0" rIns="0" bIns="0" rtlCol="0" anchor="t">
            <a:spAutoFit/>
          </a:bodyPr>
          <a:lstStyle/>
          <a:p>
            <a:pPr algn="l">
              <a:lnSpc>
                <a:spcPts val="7128"/>
              </a:lnSpc>
            </a:pPr>
            <a:r>
              <a:rPr lang="en-US" sz="6600" spc="-263" dirty="0">
                <a:solidFill>
                  <a:srgbClr val="000000"/>
                </a:solidFill>
                <a:latin typeface="Open Sans"/>
              </a:rPr>
              <a:t>Methodology Used in the Project</a:t>
            </a:r>
          </a:p>
        </p:txBody>
      </p:sp>
      <p:sp>
        <p:nvSpPr>
          <p:cNvPr id="4" name="TextBox 4"/>
          <p:cNvSpPr txBox="1"/>
          <p:nvPr/>
        </p:nvSpPr>
        <p:spPr>
          <a:xfrm>
            <a:off x="13007340" y="9589770"/>
            <a:ext cx="3931920" cy="271228"/>
          </a:xfrm>
          <a:prstGeom prst="rect">
            <a:avLst/>
          </a:prstGeom>
        </p:spPr>
        <p:txBody>
          <a:bodyPr lIns="0" tIns="0" rIns="0" bIns="0" rtlCol="0" anchor="t">
            <a:spAutoFit/>
          </a:bodyPr>
          <a:lstStyle/>
          <a:p>
            <a:pPr algn="r">
              <a:lnSpc>
                <a:spcPts val="2160"/>
              </a:lnSpc>
            </a:pPr>
            <a:r>
              <a:rPr lang="en-US" sz="1800" spc="-71" dirty="0">
                <a:solidFill>
                  <a:srgbClr val="898989"/>
                </a:solidFill>
                <a:latin typeface="Open Sans"/>
              </a:rPr>
              <a:t>9</a:t>
            </a:r>
          </a:p>
        </p:txBody>
      </p:sp>
      <p:sp>
        <p:nvSpPr>
          <p:cNvPr id="5" name="TextBox 5"/>
          <p:cNvSpPr txBox="1"/>
          <p:nvPr/>
        </p:nvSpPr>
        <p:spPr>
          <a:xfrm>
            <a:off x="1348740" y="2746059"/>
            <a:ext cx="16024860" cy="7540941"/>
          </a:xfrm>
          <a:prstGeom prst="rect">
            <a:avLst/>
          </a:prstGeom>
        </p:spPr>
        <p:txBody>
          <a:bodyPr wrap="square" lIns="0" tIns="0" rIns="0" bIns="0" rtlCol="0" anchor="t">
            <a:spAutoFit/>
          </a:bodyPr>
          <a:lstStyle/>
          <a:p>
            <a:pPr algn="just"/>
            <a:r>
              <a:rPr lang="en-US" sz="3800" b="1" i="0" u="sng" dirty="0">
                <a:effectLst/>
                <a:latin typeface="Calibri (MS)" panose="020B0604020202020204" charset="0"/>
                <a:cs typeface="Calibri (MS)" panose="020B0604020202020204" charset="0"/>
              </a:rPr>
              <a:t>Backend Technologies:</a:t>
            </a:r>
          </a:p>
          <a:p>
            <a:pPr algn="just">
              <a:buFont typeface="Arial" panose="020B0604020202020204" pitchFamily="34" charset="0"/>
              <a:buChar char="•"/>
            </a:pPr>
            <a:r>
              <a:rPr lang="en-US" sz="3800" b="0" i="0" dirty="0">
                <a:effectLst/>
                <a:latin typeface="Calibri (MS)" panose="020B0604020202020204" charset="0"/>
                <a:cs typeface="Calibri (MS)" panose="020B0604020202020204" charset="0"/>
              </a:rPr>
              <a:t>MongoDB is employed as the database for the Digital Library Management System (DLMS), facilitating efficient storage and retrieval of digital resources.</a:t>
            </a:r>
          </a:p>
          <a:p>
            <a:pPr algn="just">
              <a:buFont typeface="Arial" panose="020B0604020202020204" pitchFamily="34" charset="0"/>
              <a:buChar char="•"/>
            </a:pPr>
            <a:r>
              <a:rPr lang="en-US" sz="3800" b="0" i="0" dirty="0">
                <a:effectLst/>
                <a:latin typeface="Calibri (MS)" panose="020B0604020202020204" charset="0"/>
                <a:cs typeface="Calibri (MS)" panose="020B0604020202020204" charset="0"/>
              </a:rPr>
              <a:t>Express.js is utilized as the backend web application framework, simplifying the development of robust and scalable server-side applications for the DLMS.</a:t>
            </a:r>
          </a:p>
          <a:p>
            <a:pPr algn="just">
              <a:buFont typeface="Arial" panose="020B0604020202020204" pitchFamily="34" charset="0"/>
              <a:buChar char="•"/>
            </a:pPr>
            <a:r>
              <a:rPr lang="en-US" sz="3800" b="0" i="0" dirty="0">
                <a:effectLst/>
                <a:latin typeface="Calibri (MS)" panose="020B0604020202020204" charset="0"/>
                <a:cs typeface="Calibri (MS)" panose="020B0604020202020204" charset="0"/>
              </a:rPr>
              <a:t>Node.js serves as the runtime environment, allowing server-side execution of JavaScript code and ensuring seamless integration with other backend technologies in the DLMS architecture.</a:t>
            </a:r>
          </a:p>
          <a:p>
            <a:pPr algn="just"/>
            <a:r>
              <a:rPr lang="en-US" sz="3800" b="1" i="0" u="sng" dirty="0">
                <a:effectLst/>
                <a:latin typeface="Calibri (MS)" panose="020B0604020202020204" charset="0"/>
                <a:cs typeface="Calibri (MS)" panose="020B0604020202020204" charset="0"/>
              </a:rPr>
              <a:t>Server:- Azure-Powered Server Hosting: </a:t>
            </a:r>
            <a:r>
              <a:rPr lang="en-US" sz="3800" b="0" i="0" dirty="0">
                <a:effectLst/>
                <a:latin typeface="Calibri (MS)" panose="020B0604020202020204" charset="0"/>
                <a:cs typeface="Calibri (MS)" panose="020B0604020202020204" charset="0"/>
              </a:rPr>
              <a:t>Our Digital Library Management System finds its home in Azure's cloud environment, benefiting from its cutting-edge technologies. Azure ensures high availability, scalability, and robust security, allowing us to provide an efficient and reliable service to users while optimizing maintenance efforts.</a:t>
            </a:r>
          </a:p>
        </p:txBody>
      </p:sp>
    </p:spTree>
    <p:extLst>
      <p:ext uri="{BB962C8B-B14F-4D97-AF65-F5344CB8AC3E}">
        <p14:creationId xmlns:p14="http://schemas.microsoft.com/office/powerpoint/2010/main" val="2316536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1231</Words>
  <Application>Microsoft Macintosh PowerPoint</Application>
  <PresentationFormat>Custom</PresentationFormat>
  <Paragraphs>122</Paragraphs>
  <Slides>16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Calibri</vt:lpstr>
      <vt:lpstr>Open Sans</vt:lpstr>
      <vt:lpstr>Times New Roman Bold</vt:lpstr>
      <vt:lpstr>Open Sans Bold</vt:lpstr>
      <vt:lpstr>Calibri (MS)</vt:lpstr>
      <vt:lpstr>Arial</vt:lpstr>
      <vt:lpstr>Arimo Bold</vt:lpstr>
      <vt:lpstr>Open Sans Italics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PPT</dc:title>
  <cp:lastModifiedBy>ARVIND CHOUDHARY</cp:lastModifiedBy>
  <cp:revision>3</cp:revision>
  <dcterms:created xsi:type="dcterms:W3CDTF">2006-08-16T00:00:00Z</dcterms:created>
  <dcterms:modified xsi:type="dcterms:W3CDTF">2023-11-22T07:58:04Z</dcterms:modified>
  <dc:identifier>DAFuesTxskA</dc:identifier>
</cp:coreProperties>
</file>