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7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97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5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18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8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2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1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5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3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823C-08F0-4209-9D1B-62E7F0A2928C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C982A0-3767-4E3B-9B1D-6FF6CC13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9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5275" y="375097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INTRODUCTION TO CONVOLUTIONAL NEURAL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9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7" y="115910"/>
            <a:ext cx="10216725" cy="651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Pooling layer</a:t>
            </a:r>
          </a:p>
          <a:p>
            <a:r>
              <a:rPr lang="en-GB" dirty="0"/>
              <a:t>Pooling layers aim to gradually reduce the dimensionality of the </a:t>
            </a:r>
            <a:r>
              <a:rPr lang="en-GB" dirty="0" smtClean="0"/>
              <a:t>representation, and </a:t>
            </a:r>
            <a:r>
              <a:rPr lang="en-GB" dirty="0"/>
              <a:t>thus further reduce the number of parameters and the </a:t>
            </a:r>
            <a:r>
              <a:rPr lang="en-GB" dirty="0" smtClean="0"/>
              <a:t>computational </a:t>
            </a:r>
            <a:r>
              <a:rPr lang="en-IN" dirty="0" smtClean="0"/>
              <a:t>complexity </a:t>
            </a:r>
            <a:r>
              <a:rPr lang="en-IN" dirty="0"/>
              <a:t>of the </a:t>
            </a:r>
            <a:r>
              <a:rPr lang="en-IN" dirty="0" smtClean="0"/>
              <a:t>model. </a:t>
            </a:r>
            <a:r>
              <a:rPr lang="en-GB" dirty="0" smtClean="0"/>
              <a:t>The </a:t>
            </a:r>
            <a:r>
              <a:rPr lang="en-GB" dirty="0"/>
              <a:t>pooling layer operates over each activation map in the input, and </a:t>
            </a:r>
            <a:r>
              <a:rPr lang="en-GB" dirty="0" smtClean="0"/>
              <a:t>scales its </a:t>
            </a:r>
            <a:r>
              <a:rPr lang="en-GB" dirty="0"/>
              <a:t>dimensionality using the “MAX” function. In most CNNs, these come in </a:t>
            </a:r>
            <a:r>
              <a:rPr lang="en-GB" dirty="0" smtClean="0"/>
              <a:t>the form </a:t>
            </a:r>
            <a:r>
              <a:rPr lang="en-GB" dirty="0"/>
              <a:t>of </a:t>
            </a:r>
            <a:r>
              <a:rPr lang="en-GB" b="1" dirty="0"/>
              <a:t>max-pooling layers </a:t>
            </a:r>
            <a:r>
              <a:rPr lang="en-GB" dirty="0"/>
              <a:t>with kernels of a dimensionality of 2  2 </a:t>
            </a:r>
            <a:r>
              <a:rPr lang="en-GB" dirty="0" smtClean="0"/>
              <a:t>applied with </a:t>
            </a:r>
            <a:r>
              <a:rPr lang="en-GB" dirty="0"/>
              <a:t>a stride of 2 along the spatial dimensions of the input. This scales </a:t>
            </a:r>
            <a:r>
              <a:rPr lang="en-GB" dirty="0" smtClean="0"/>
              <a:t>the activation </a:t>
            </a:r>
            <a:r>
              <a:rPr lang="en-GB" dirty="0"/>
              <a:t>map down to 25% of the original size - whilst maintaining the </a:t>
            </a:r>
            <a:r>
              <a:rPr lang="en-GB" dirty="0" smtClean="0"/>
              <a:t>depth volume </a:t>
            </a:r>
            <a:r>
              <a:rPr lang="en-GB" dirty="0"/>
              <a:t>to its standard size.</a:t>
            </a:r>
          </a:p>
          <a:p>
            <a:r>
              <a:rPr lang="en-GB" dirty="0"/>
              <a:t>Due to the destructive nature of the pooling layer, there are only two </a:t>
            </a:r>
            <a:r>
              <a:rPr lang="en-GB" dirty="0" smtClean="0"/>
              <a:t>generally observed </a:t>
            </a:r>
            <a:r>
              <a:rPr lang="en-GB" dirty="0"/>
              <a:t>methods of max-pooling. Usually, the stride and filters of the </a:t>
            </a:r>
            <a:r>
              <a:rPr lang="en-GB" dirty="0" smtClean="0"/>
              <a:t>pooling layers </a:t>
            </a:r>
            <a:r>
              <a:rPr lang="en-GB" dirty="0"/>
              <a:t>are both set to 2  2, which will allow the layer to extend through </a:t>
            </a:r>
            <a:r>
              <a:rPr lang="en-GB" dirty="0" smtClean="0"/>
              <a:t>the entirety </a:t>
            </a:r>
            <a:r>
              <a:rPr lang="en-GB" dirty="0"/>
              <a:t>of the spatial dimensionality of the input. </a:t>
            </a:r>
            <a:endParaRPr lang="en-GB" dirty="0" smtClean="0"/>
          </a:p>
          <a:p>
            <a:r>
              <a:rPr lang="en-GB" dirty="0" smtClean="0"/>
              <a:t>Furthermore </a:t>
            </a:r>
            <a:r>
              <a:rPr lang="en-GB" b="1" dirty="0" smtClean="0"/>
              <a:t>overlapping pooling </a:t>
            </a:r>
            <a:r>
              <a:rPr lang="en-GB" dirty="0"/>
              <a:t>may be utilised, where the stride is set to 2 with a kernel size set </a:t>
            </a:r>
            <a:r>
              <a:rPr lang="en-GB" dirty="0" smtClean="0"/>
              <a:t>to 3</a:t>
            </a:r>
            <a:r>
              <a:rPr lang="en-GB" dirty="0"/>
              <a:t>. Due to the destructive nature of pooling, having a kernel size above 3 </a:t>
            </a:r>
            <a:r>
              <a:rPr lang="en-GB" dirty="0" smtClean="0"/>
              <a:t>will usually </a:t>
            </a:r>
            <a:r>
              <a:rPr lang="en-GB" dirty="0"/>
              <a:t>greatly decrease the performance of the </a:t>
            </a:r>
            <a:r>
              <a:rPr lang="en-GB" dirty="0" smtClean="0"/>
              <a:t>model. It </a:t>
            </a:r>
            <a:r>
              <a:rPr lang="en-GB" dirty="0"/>
              <a:t>is also important to understand that beyond max-pooling, CNN </a:t>
            </a:r>
            <a:r>
              <a:rPr lang="en-GB" dirty="0" smtClean="0"/>
              <a:t>architectures may </a:t>
            </a:r>
            <a:r>
              <a:rPr lang="en-GB" dirty="0"/>
              <a:t>contain general-pooling. </a:t>
            </a:r>
            <a:endParaRPr lang="en-GB" dirty="0" smtClean="0"/>
          </a:p>
          <a:p>
            <a:r>
              <a:rPr lang="en-GB" b="1" dirty="0" smtClean="0"/>
              <a:t>General </a:t>
            </a:r>
            <a:r>
              <a:rPr lang="en-GB" b="1" dirty="0"/>
              <a:t>pooling </a:t>
            </a:r>
            <a:r>
              <a:rPr lang="en-GB" dirty="0"/>
              <a:t>layers are comprised of </a:t>
            </a:r>
            <a:r>
              <a:rPr lang="en-GB" dirty="0" smtClean="0"/>
              <a:t>pooling neurons </a:t>
            </a:r>
            <a:r>
              <a:rPr lang="en-GB" dirty="0"/>
              <a:t>that are able to perform a multitude of common operations </a:t>
            </a:r>
            <a:r>
              <a:rPr lang="en-GB" dirty="0" smtClean="0"/>
              <a:t>including L1/L2-normalisation</a:t>
            </a:r>
            <a:r>
              <a:rPr lang="en-GB" dirty="0"/>
              <a:t>, and average pooling. However, this tutorial will </a:t>
            </a:r>
            <a:r>
              <a:rPr lang="en-GB" dirty="0" smtClean="0"/>
              <a:t>primarily focus </a:t>
            </a:r>
            <a:r>
              <a:rPr lang="en-GB" dirty="0"/>
              <a:t>on the use of max-pooling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32" y="193183"/>
            <a:ext cx="9817480" cy="571803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Fully-connected layer</a:t>
            </a:r>
          </a:p>
          <a:p>
            <a:pPr marL="0" indent="0">
              <a:buNone/>
            </a:pPr>
            <a:r>
              <a:rPr lang="en-GB" dirty="0"/>
              <a:t>The fully-connected layer contains neurons of which are directly connected </a:t>
            </a:r>
            <a:r>
              <a:rPr lang="en-GB" dirty="0" smtClean="0"/>
              <a:t>to the </a:t>
            </a:r>
            <a:r>
              <a:rPr lang="en-GB" dirty="0"/>
              <a:t>neurons in the two adjacent layers, without being connected to any </a:t>
            </a:r>
            <a:r>
              <a:rPr lang="en-GB" dirty="0" smtClean="0"/>
              <a:t>layers </a:t>
            </a:r>
            <a:r>
              <a:rPr lang="en-IN" dirty="0" smtClean="0"/>
              <a:t>within </a:t>
            </a:r>
            <a:r>
              <a:rPr lang="en-IN" dirty="0"/>
              <a:t>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3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56" y="302138"/>
            <a:ext cx="8911687" cy="715293"/>
          </a:xfrm>
        </p:spPr>
        <p:txBody>
          <a:bodyPr/>
          <a:lstStyle/>
          <a:p>
            <a:r>
              <a:rPr lang="en-IN" dirty="0" smtClean="0"/>
              <a:t>WHAT IS ANN BASICALLY??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32" y="1017431"/>
            <a:ext cx="9396190" cy="5525037"/>
          </a:xfrm>
        </p:spPr>
        <p:txBody>
          <a:bodyPr>
            <a:normAutofit/>
          </a:bodyPr>
          <a:lstStyle/>
          <a:p>
            <a:pPr algn="just"/>
            <a:r>
              <a:rPr lang="en-GB" b="1" dirty="0"/>
              <a:t>Artificial Neural Networks </a:t>
            </a:r>
            <a:r>
              <a:rPr lang="en-GB" dirty="0"/>
              <a:t>(ANNs) are computational processing systems </a:t>
            </a:r>
            <a:r>
              <a:rPr lang="en-GB" dirty="0" smtClean="0"/>
              <a:t>of which </a:t>
            </a:r>
            <a:r>
              <a:rPr lang="en-GB" dirty="0"/>
              <a:t>are heavily inspired by way biological nervous systems (such as the </a:t>
            </a:r>
            <a:r>
              <a:rPr lang="en-GB" dirty="0" smtClean="0"/>
              <a:t>human brain</a:t>
            </a:r>
            <a:r>
              <a:rPr lang="en-GB" dirty="0"/>
              <a:t>) operate. ANNs are mainly comprised of a high number of </a:t>
            </a:r>
            <a:r>
              <a:rPr lang="en-GB" dirty="0" smtClean="0"/>
              <a:t>interconnected computational </a:t>
            </a:r>
            <a:r>
              <a:rPr lang="en-GB" dirty="0"/>
              <a:t>nodes (referred to as neurons), of which work entwine </a:t>
            </a:r>
            <a:r>
              <a:rPr lang="en-GB" dirty="0" smtClean="0"/>
              <a:t>in a </a:t>
            </a:r>
            <a:r>
              <a:rPr lang="en-GB" dirty="0"/>
              <a:t>distributed fashion to collectively learn from the input in order to optimise </a:t>
            </a:r>
            <a:r>
              <a:rPr lang="en-GB" dirty="0" smtClean="0"/>
              <a:t>its </a:t>
            </a:r>
            <a:r>
              <a:rPr lang="en-IN" dirty="0" smtClean="0"/>
              <a:t>final output.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basic structure of a ANN </a:t>
            </a:r>
            <a:r>
              <a:rPr lang="en-GB" dirty="0" smtClean="0"/>
              <a:t>can be modelled as loading the </a:t>
            </a:r>
            <a:r>
              <a:rPr lang="en-GB" dirty="0"/>
              <a:t>input, usually in the form of a multidimensional vector </a:t>
            </a:r>
            <a:r>
              <a:rPr lang="en-GB" dirty="0" smtClean="0"/>
              <a:t>into </a:t>
            </a:r>
            <a:r>
              <a:rPr lang="en-GB" dirty="0"/>
              <a:t>the </a:t>
            </a:r>
            <a:r>
              <a:rPr lang="en-GB" dirty="0" smtClean="0"/>
              <a:t>input layer  </a:t>
            </a:r>
            <a:r>
              <a:rPr lang="en-GB" dirty="0"/>
              <a:t>which will distribute it to the hidden layers. The hidden layers will </a:t>
            </a:r>
            <a:r>
              <a:rPr lang="en-GB" dirty="0" smtClean="0"/>
              <a:t>then make </a:t>
            </a:r>
            <a:r>
              <a:rPr lang="en-GB" dirty="0"/>
              <a:t>decisions from the previous layer and weigh up </a:t>
            </a:r>
            <a:r>
              <a:rPr lang="en-GB" dirty="0" smtClean="0"/>
              <a:t>a </a:t>
            </a:r>
            <a:r>
              <a:rPr lang="en-GB" dirty="0"/>
              <a:t>stochastic </a:t>
            </a:r>
            <a:r>
              <a:rPr lang="en-GB" dirty="0" smtClean="0"/>
              <a:t>change within </a:t>
            </a:r>
            <a:r>
              <a:rPr lang="en-GB" dirty="0"/>
              <a:t>itself </a:t>
            </a:r>
            <a:r>
              <a:rPr lang="en-GB" dirty="0" smtClean="0"/>
              <a:t>which </a:t>
            </a:r>
            <a:r>
              <a:rPr lang="en-GB" dirty="0"/>
              <a:t>improves the final output, and this is referred to </a:t>
            </a:r>
            <a:r>
              <a:rPr lang="en-GB" dirty="0" smtClean="0"/>
              <a:t>as the </a:t>
            </a:r>
            <a:r>
              <a:rPr lang="en-GB" dirty="0"/>
              <a:t>process of learning. Having multiple hidden layers stacked upon </a:t>
            </a:r>
            <a:r>
              <a:rPr lang="en-GB" dirty="0" smtClean="0"/>
              <a:t>each-other is </a:t>
            </a:r>
            <a:r>
              <a:rPr lang="en-GB" dirty="0"/>
              <a:t>commonly called deep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" y="343435"/>
            <a:ext cx="5379724" cy="6005850"/>
          </a:xfrm>
        </p:spPr>
      </p:pic>
      <p:pic>
        <p:nvPicPr>
          <p:cNvPr id="1026" name="Picture 2" descr="How neural networks work - A simple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6" y="343435"/>
            <a:ext cx="4546242" cy="60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27" y="193183"/>
            <a:ext cx="9753085" cy="5718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The two key learning paradigms in image processing tasks are supervised and</a:t>
            </a:r>
          </a:p>
          <a:p>
            <a:pPr marL="0" indent="0" algn="just">
              <a:buNone/>
            </a:pPr>
            <a:r>
              <a:rPr lang="en-GB" dirty="0"/>
              <a:t>unsupervised learning.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Supervised </a:t>
            </a:r>
            <a:r>
              <a:rPr lang="en-GB" b="1" dirty="0"/>
              <a:t>learning </a:t>
            </a:r>
            <a:r>
              <a:rPr lang="en-GB" dirty="0"/>
              <a:t>is learning through </a:t>
            </a:r>
            <a:r>
              <a:rPr lang="en-GB" dirty="0" smtClean="0"/>
              <a:t>pre-labelled inputs</a:t>
            </a:r>
            <a:r>
              <a:rPr lang="en-GB" dirty="0"/>
              <a:t>, which act as targets. For each training example there will be a set </a:t>
            </a:r>
            <a:r>
              <a:rPr lang="en-GB" dirty="0" smtClean="0"/>
              <a:t>of input </a:t>
            </a:r>
            <a:r>
              <a:rPr lang="en-GB" dirty="0"/>
              <a:t>values (vectors) and one or more associated designated output </a:t>
            </a:r>
            <a:r>
              <a:rPr lang="en-GB" dirty="0" smtClean="0"/>
              <a:t>values. The </a:t>
            </a:r>
            <a:r>
              <a:rPr lang="en-GB" dirty="0"/>
              <a:t>goal of this form of training is to reduce the models overall </a:t>
            </a:r>
            <a:r>
              <a:rPr lang="en-GB" dirty="0" smtClean="0"/>
              <a:t>classification error</a:t>
            </a:r>
            <a:r>
              <a:rPr lang="en-GB" dirty="0"/>
              <a:t>, through correct calculation of the output value of training example </a:t>
            </a:r>
            <a:r>
              <a:rPr lang="en-GB" dirty="0" smtClean="0"/>
              <a:t>By </a:t>
            </a:r>
            <a:r>
              <a:rPr lang="en-IN" dirty="0" smtClean="0"/>
              <a:t>training.</a:t>
            </a:r>
          </a:p>
          <a:p>
            <a:pPr marL="0" indent="0" algn="just">
              <a:buNone/>
            </a:pPr>
            <a:r>
              <a:rPr lang="en-GB" b="1" dirty="0" smtClean="0"/>
              <a:t>Unsupervised </a:t>
            </a:r>
            <a:r>
              <a:rPr lang="en-GB" b="1" dirty="0"/>
              <a:t>learning </a:t>
            </a:r>
            <a:r>
              <a:rPr lang="en-GB" dirty="0"/>
              <a:t>differs in that the training set does not include any </a:t>
            </a:r>
            <a:r>
              <a:rPr lang="en-GB" dirty="0" smtClean="0"/>
              <a:t>labels. Success </a:t>
            </a:r>
            <a:r>
              <a:rPr lang="en-GB" dirty="0"/>
              <a:t>is usually determined by whether the network is able to reduce </a:t>
            </a:r>
            <a:r>
              <a:rPr lang="en-GB" dirty="0" smtClean="0"/>
              <a:t>or increase </a:t>
            </a:r>
            <a:r>
              <a:rPr lang="en-GB" dirty="0"/>
              <a:t>an associated cost function. However, it is important to note that </a:t>
            </a:r>
            <a:r>
              <a:rPr lang="en-GB" dirty="0" smtClean="0"/>
              <a:t>most image-focused </a:t>
            </a:r>
            <a:r>
              <a:rPr lang="en-GB" dirty="0"/>
              <a:t>pattern-recognition tasks usually depend on classification </a:t>
            </a:r>
            <a:r>
              <a:rPr lang="en-GB" dirty="0" smtClean="0"/>
              <a:t>using</a:t>
            </a:r>
            <a:r>
              <a:rPr lang="en-IN" dirty="0" smtClean="0"/>
              <a:t>supervised </a:t>
            </a:r>
            <a:r>
              <a:rPr lang="en-IN" dirty="0"/>
              <a:t>learning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2050" name="Picture 2" descr="How machine learning is different from artificial intelligenc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25" y="3786994"/>
            <a:ext cx="5215945" cy="30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09" y="0"/>
            <a:ext cx="8911687" cy="850006"/>
          </a:xfrm>
        </p:spPr>
        <p:txBody>
          <a:bodyPr/>
          <a:lstStyle/>
          <a:p>
            <a:r>
              <a:rPr lang="en-IN" dirty="0" smtClean="0"/>
              <a:t>INTRODUCTION TO CNN: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09" y="716923"/>
            <a:ext cx="9951098" cy="594145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Convolutional Neural Networks </a:t>
            </a:r>
            <a:r>
              <a:rPr lang="en-GB" dirty="0"/>
              <a:t>(CNNs) are analogous to traditional </a:t>
            </a:r>
            <a:r>
              <a:rPr lang="en-GB" dirty="0" smtClean="0"/>
              <a:t>ANNs in </a:t>
            </a:r>
            <a:r>
              <a:rPr lang="en-GB" dirty="0"/>
              <a:t>that they are comprised of neurons that self-optimise through learning. </a:t>
            </a:r>
            <a:r>
              <a:rPr lang="en-GB" dirty="0" smtClean="0"/>
              <a:t>Each neuron </a:t>
            </a:r>
            <a:r>
              <a:rPr lang="en-GB" dirty="0"/>
              <a:t>will still receive an input and perform a operation (such as a </a:t>
            </a:r>
            <a:r>
              <a:rPr lang="en-GB" dirty="0" smtClean="0"/>
              <a:t>scalar product </a:t>
            </a:r>
            <a:r>
              <a:rPr lang="en-GB" dirty="0"/>
              <a:t>followed by a non-linear function) - the basis of countless ANNs. </a:t>
            </a:r>
            <a:r>
              <a:rPr lang="en-GB" dirty="0" smtClean="0"/>
              <a:t>From the </a:t>
            </a:r>
            <a:r>
              <a:rPr lang="en-GB" dirty="0"/>
              <a:t>input raw image vectors to the final output of the class score, the entire </a:t>
            </a:r>
            <a:r>
              <a:rPr lang="en-GB" dirty="0" smtClean="0"/>
              <a:t>of the </a:t>
            </a:r>
            <a:r>
              <a:rPr lang="en-GB" dirty="0"/>
              <a:t>network will still express a single perceptive score function (the weight</a:t>
            </a:r>
            <a:r>
              <a:rPr lang="en-GB" dirty="0" smtClean="0"/>
              <a:t>). The </a:t>
            </a:r>
            <a:r>
              <a:rPr lang="en-GB" dirty="0"/>
              <a:t>last layer will contain loss functions associated with the classes, and all </a:t>
            </a:r>
            <a:r>
              <a:rPr lang="en-GB" dirty="0" smtClean="0"/>
              <a:t>of the </a:t>
            </a:r>
            <a:r>
              <a:rPr lang="en-GB" dirty="0"/>
              <a:t>regular tips and tricks developed </a:t>
            </a:r>
            <a:r>
              <a:rPr lang="en-GB" dirty="0" smtClean="0"/>
              <a:t>for </a:t>
            </a:r>
            <a:r>
              <a:rPr lang="en-GB" dirty="0"/>
              <a:t>traditional ANNs still </a:t>
            </a:r>
            <a:r>
              <a:rPr lang="en-GB" dirty="0" smtClean="0"/>
              <a:t>apply.</a:t>
            </a:r>
          </a:p>
          <a:p>
            <a:r>
              <a:rPr lang="en-IN" b="1" dirty="0" err="1" smtClean="0"/>
              <a:t>Overfitting</a:t>
            </a:r>
            <a:r>
              <a:rPr lang="en-IN" b="1" dirty="0" smtClean="0"/>
              <a:t> </a:t>
            </a:r>
            <a:r>
              <a:rPr lang="en-GB" dirty="0" smtClean="0"/>
              <a:t>is </a:t>
            </a:r>
            <a:r>
              <a:rPr lang="en-GB" dirty="0"/>
              <a:t>basically when a network is unable to learn effectively due to a number </a:t>
            </a:r>
            <a:r>
              <a:rPr lang="en-GB" dirty="0" smtClean="0"/>
              <a:t>of reasons</a:t>
            </a:r>
            <a:r>
              <a:rPr lang="en-GB" dirty="0"/>
              <a:t>. It is </a:t>
            </a:r>
            <a:r>
              <a:rPr lang="en-GB" dirty="0" smtClean="0"/>
              <a:t>an   important </a:t>
            </a:r>
            <a:r>
              <a:rPr lang="en-GB" dirty="0"/>
              <a:t>concept of most, if not all machine learning </a:t>
            </a:r>
            <a:r>
              <a:rPr lang="en-GB" dirty="0" smtClean="0"/>
              <a:t>algorithms and </a:t>
            </a:r>
            <a:r>
              <a:rPr lang="en-GB" dirty="0"/>
              <a:t>it is important that every precaution is taken as to reduce its </a:t>
            </a:r>
            <a:r>
              <a:rPr lang="en-GB" dirty="0" smtClean="0"/>
              <a:t>effects If </a:t>
            </a:r>
            <a:r>
              <a:rPr lang="en-GB" dirty="0"/>
              <a:t>our models were to exhibit signs of </a:t>
            </a:r>
            <a:r>
              <a:rPr lang="en-GB" dirty="0" err="1"/>
              <a:t>overfitting</a:t>
            </a:r>
            <a:r>
              <a:rPr lang="en-GB" dirty="0"/>
              <a:t> then we may see a </a:t>
            </a:r>
            <a:r>
              <a:rPr lang="en-GB" dirty="0" smtClean="0"/>
              <a:t>reduced ability </a:t>
            </a:r>
            <a:r>
              <a:rPr lang="en-GB" dirty="0"/>
              <a:t>to pinpoint generalised features for not only our training dataset, </a:t>
            </a:r>
            <a:r>
              <a:rPr lang="en-GB" dirty="0" smtClean="0"/>
              <a:t>but also </a:t>
            </a:r>
            <a:r>
              <a:rPr lang="en-GB" dirty="0"/>
              <a:t>our test and prediction </a:t>
            </a:r>
            <a:r>
              <a:rPr lang="en-GB" dirty="0" smtClean="0"/>
              <a:t>sets. This </a:t>
            </a:r>
            <a:r>
              <a:rPr lang="en-GB" dirty="0"/>
              <a:t>is the main reason behind reducing the complexity of our ANNs. The </a:t>
            </a:r>
            <a:r>
              <a:rPr lang="en-GB" dirty="0" smtClean="0"/>
              <a:t>less parameters </a:t>
            </a:r>
            <a:r>
              <a:rPr lang="en-GB" dirty="0"/>
              <a:t>required to train, the less likely the network will </a:t>
            </a:r>
            <a:r>
              <a:rPr lang="en-GB" dirty="0" err="1"/>
              <a:t>overfit</a:t>
            </a:r>
            <a:r>
              <a:rPr lang="en-GB" dirty="0"/>
              <a:t> - and </a:t>
            </a:r>
            <a:r>
              <a:rPr lang="en-GB" dirty="0" smtClean="0"/>
              <a:t>of course</a:t>
            </a:r>
            <a:r>
              <a:rPr lang="en-GB" dirty="0"/>
              <a:t>, improve the predictive performance of the model.</a:t>
            </a:r>
            <a:endParaRPr lang="en-GB" dirty="0" smtClean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smtClean="0"/>
              <a:t>ARCHITECTURE OF CNN:</a:t>
            </a:r>
          </a:p>
          <a:p>
            <a:pPr algn="just"/>
            <a:r>
              <a:rPr lang="en-IN" dirty="0" smtClean="0"/>
              <a:t> CNN </a:t>
            </a:r>
            <a:r>
              <a:rPr lang="en-GB" dirty="0" smtClean="0"/>
              <a:t>are </a:t>
            </a:r>
            <a:r>
              <a:rPr lang="en-GB" dirty="0"/>
              <a:t>comprised of neurons organised into three dimensions, the spatial </a:t>
            </a:r>
            <a:r>
              <a:rPr lang="en-GB" dirty="0" smtClean="0"/>
              <a:t>dimensionality of </a:t>
            </a:r>
            <a:r>
              <a:rPr lang="en-GB" dirty="0"/>
              <a:t>the input </a:t>
            </a:r>
            <a:r>
              <a:rPr lang="en-GB" dirty="0" smtClean="0"/>
              <a:t>such as </a:t>
            </a:r>
            <a:r>
              <a:rPr lang="en-GB" b="1" dirty="0" smtClean="0"/>
              <a:t>height </a:t>
            </a:r>
            <a:r>
              <a:rPr lang="en-GB" dirty="0"/>
              <a:t>and the </a:t>
            </a:r>
            <a:r>
              <a:rPr lang="en-GB" b="1" dirty="0" smtClean="0"/>
              <a:t>width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/>
              <a:t>the </a:t>
            </a:r>
            <a:r>
              <a:rPr lang="en-GB" b="1" dirty="0"/>
              <a:t>depth</a:t>
            </a:r>
            <a:r>
              <a:rPr lang="en-GB" dirty="0"/>
              <a:t>. The depth does </a:t>
            </a:r>
            <a:r>
              <a:rPr lang="en-GB" dirty="0" smtClean="0"/>
              <a:t>not refer </a:t>
            </a:r>
            <a:r>
              <a:rPr lang="en-GB" dirty="0"/>
              <a:t>to the total number of layers within the ANN, but the third dimension of </a:t>
            </a:r>
            <a:r>
              <a:rPr lang="en-GB" dirty="0" smtClean="0"/>
              <a:t>a  activation </a:t>
            </a:r>
            <a:r>
              <a:rPr lang="en-GB" dirty="0"/>
              <a:t>volume. Unlike standard ANNS, the neurons within any given </a:t>
            </a:r>
            <a:r>
              <a:rPr lang="en-GB" dirty="0" smtClean="0"/>
              <a:t>layer will </a:t>
            </a:r>
            <a:r>
              <a:rPr lang="en-GB" dirty="0"/>
              <a:t>only connect to a small region of the layer preceding it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CNNs </a:t>
            </a:r>
            <a:r>
              <a:rPr lang="en-GB" dirty="0" smtClean="0"/>
              <a:t>are </a:t>
            </a:r>
            <a:r>
              <a:rPr lang="en-GB" dirty="0"/>
              <a:t>comprised of three types of layers. These are convolutional </a:t>
            </a:r>
            <a:r>
              <a:rPr lang="en-GB" dirty="0" smtClean="0"/>
              <a:t>layers, pooling </a:t>
            </a:r>
            <a:r>
              <a:rPr lang="en-GB" dirty="0"/>
              <a:t>layers and </a:t>
            </a:r>
            <a:r>
              <a:rPr lang="en-GB" b="1" dirty="0"/>
              <a:t>fully-connected layers</a:t>
            </a:r>
            <a:r>
              <a:rPr lang="en-GB" dirty="0"/>
              <a:t>. When these layers are stacked, </a:t>
            </a:r>
            <a:r>
              <a:rPr lang="en-GB" dirty="0" smtClean="0"/>
              <a:t>a CNN </a:t>
            </a:r>
            <a:r>
              <a:rPr lang="en-GB" dirty="0"/>
              <a:t>architecture has been 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7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223" y="309093"/>
            <a:ext cx="10139451" cy="65489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The basic functionality of </a:t>
            </a:r>
            <a:r>
              <a:rPr lang="en-GB" dirty="0" smtClean="0"/>
              <a:t> CNN can </a:t>
            </a:r>
            <a:r>
              <a:rPr lang="en-GB" dirty="0"/>
              <a:t>be broken down </a:t>
            </a:r>
            <a:r>
              <a:rPr lang="en-GB" dirty="0" smtClean="0"/>
              <a:t>into </a:t>
            </a:r>
            <a:r>
              <a:rPr lang="en-IN" dirty="0" smtClean="0"/>
              <a:t>four </a:t>
            </a:r>
            <a:r>
              <a:rPr lang="en-IN" dirty="0"/>
              <a:t>key </a:t>
            </a:r>
            <a:r>
              <a:rPr lang="en-IN" dirty="0" smtClean="0"/>
              <a:t>areas.</a:t>
            </a:r>
          </a:p>
          <a:p>
            <a:pPr marL="0" indent="0" algn="just">
              <a:buNone/>
            </a:pPr>
            <a:r>
              <a:rPr lang="en-GB" dirty="0" smtClean="0"/>
              <a:t>1)As </a:t>
            </a:r>
            <a:r>
              <a:rPr lang="en-GB" dirty="0"/>
              <a:t>found in other forms of ANN, the </a:t>
            </a:r>
            <a:r>
              <a:rPr lang="en-GB" b="1" dirty="0"/>
              <a:t>input layer </a:t>
            </a:r>
            <a:r>
              <a:rPr lang="en-GB" dirty="0"/>
              <a:t>will hold the pixel </a:t>
            </a:r>
            <a:r>
              <a:rPr lang="en-GB" dirty="0" smtClean="0"/>
              <a:t>values </a:t>
            </a:r>
            <a:r>
              <a:rPr lang="en-IN" dirty="0" smtClean="0"/>
              <a:t>of </a:t>
            </a:r>
            <a:r>
              <a:rPr lang="en-IN" dirty="0"/>
              <a:t>the image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GB" dirty="0" smtClean="0"/>
              <a:t>2</a:t>
            </a:r>
            <a:r>
              <a:rPr lang="en-GB" dirty="0"/>
              <a:t>. The </a:t>
            </a:r>
            <a:r>
              <a:rPr lang="en-GB" b="1" dirty="0"/>
              <a:t>convolutional layer </a:t>
            </a:r>
            <a:r>
              <a:rPr lang="en-GB" dirty="0"/>
              <a:t>will determine the output of neurons of which </a:t>
            </a:r>
            <a:r>
              <a:rPr lang="en-GB" dirty="0" smtClean="0"/>
              <a:t>are connected </a:t>
            </a:r>
            <a:r>
              <a:rPr lang="en-GB" dirty="0"/>
              <a:t>to local regions </a:t>
            </a:r>
            <a:r>
              <a:rPr lang="en-GB" dirty="0" smtClean="0"/>
              <a:t>of the </a:t>
            </a:r>
            <a:r>
              <a:rPr lang="en-GB" dirty="0"/>
              <a:t>input through the calculation of the </a:t>
            </a:r>
            <a:r>
              <a:rPr lang="en-GB" dirty="0" smtClean="0"/>
              <a:t>scalar </a:t>
            </a:r>
            <a:r>
              <a:rPr lang="en-GB" dirty="0"/>
              <a:t> </a:t>
            </a:r>
            <a:r>
              <a:rPr lang="en-GB" dirty="0" smtClean="0"/>
              <a:t>product </a:t>
            </a:r>
            <a:r>
              <a:rPr lang="en-GB" dirty="0"/>
              <a:t>between their weights and the region connected </a:t>
            </a:r>
            <a:r>
              <a:rPr lang="en-GB" dirty="0" smtClean="0"/>
              <a:t>to </a:t>
            </a:r>
            <a:r>
              <a:rPr lang="en-GB" dirty="0"/>
              <a:t>the input </a:t>
            </a:r>
            <a:r>
              <a:rPr lang="en-GB" dirty="0" smtClean="0"/>
              <a:t>volume. The </a:t>
            </a:r>
            <a:r>
              <a:rPr lang="en-GB" b="1" dirty="0"/>
              <a:t>rectified linear unit </a:t>
            </a:r>
            <a:r>
              <a:rPr lang="en-GB" dirty="0"/>
              <a:t>(commonly shortened to </a:t>
            </a:r>
            <a:r>
              <a:rPr lang="en-GB" dirty="0" err="1"/>
              <a:t>ReLu</a:t>
            </a:r>
            <a:r>
              <a:rPr lang="en-GB" dirty="0"/>
              <a:t>) aims to </a:t>
            </a:r>
            <a:r>
              <a:rPr lang="en-GB" dirty="0" smtClean="0"/>
              <a:t>apply an ’</a:t>
            </a:r>
            <a:r>
              <a:rPr lang="en-GB" dirty="0" err="1" smtClean="0"/>
              <a:t>elementwise</a:t>
            </a:r>
            <a:r>
              <a:rPr lang="en-GB" dirty="0"/>
              <a:t>’ activation function such as sigmoid to the output of </a:t>
            </a:r>
            <a:r>
              <a:rPr lang="en-GB" dirty="0" smtClean="0"/>
              <a:t>the activation </a:t>
            </a:r>
            <a:r>
              <a:rPr lang="en-GB" dirty="0"/>
              <a:t>produced by the </a:t>
            </a:r>
            <a:r>
              <a:rPr lang="en-GB" dirty="0" smtClean="0"/>
              <a:t>previous </a:t>
            </a:r>
            <a:r>
              <a:rPr lang="en-GB" dirty="0"/>
              <a:t>layer.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3</a:t>
            </a:r>
            <a:r>
              <a:rPr lang="en-GB" dirty="0"/>
              <a:t>. The </a:t>
            </a:r>
            <a:r>
              <a:rPr lang="en-GB" b="1" dirty="0"/>
              <a:t>pooling layer </a:t>
            </a:r>
            <a:r>
              <a:rPr lang="en-GB" dirty="0"/>
              <a:t>will then simply perform </a:t>
            </a:r>
            <a:r>
              <a:rPr lang="en-GB" dirty="0" err="1"/>
              <a:t>downsampling</a:t>
            </a:r>
            <a:r>
              <a:rPr lang="en-GB" dirty="0"/>
              <a:t> along the </a:t>
            </a:r>
            <a:r>
              <a:rPr lang="en-GB" dirty="0" smtClean="0"/>
              <a:t>spatial dimensionality </a:t>
            </a:r>
            <a:r>
              <a:rPr lang="en-GB" dirty="0"/>
              <a:t>of the given </a:t>
            </a:r>
            <a:r>
              <a:rPr lang="en-GB" dirty="0" smtClean="0"/>
              <a:t>input</a:t>
            </a:r>
            <a:r>
              <a:rPr lang="en-GB" dirty="0"/>
              <a:t>, further reducing the number of </a:t>
            </a:r>
            <a:r>
              <a:rPr lang="en-GB" dirty="0" smtClean="0"/>
              <a:t>parameters   </a:t>
            </a:r>
            <a:r>
              <a:rPr lang="en-IN" dirty="0" smtClean="0"/>
              <a:t>within </a:t>
            </a:r>
            <a:r>
              <a:rPr lang="en-IN" dirty="0"/>
              <a:t>that activation.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4</a:t>
            </a:r>
            <a:r>
              <a:rPr lang="en-GB" dirty="0"/>
              <a:t>. The </a:t>
            </a:r>
            <a:r>
              <a:rPr lang="en-GB" b="1" dirty="0"/>
              <a:t>fully-connected layers </a:t>
            </a:r>
            <a:r>
              <a:rPr lang="en-GB" dirty="0"/>
              <a:t>will then perform the same duties found </a:t>
            </a:r>
            <a:r>
              <a:rPr lang="en-GB" dirty="0" smtClean="0"/>
              <a:t>in standard </a:t>
            </a:r>
            <a:r>
              <a:rPr lang="en-GB" dirty="0"/>
              <a:t>ANNs and attempt to produce class scores from the </a:t>
            </a:r>
            <a:r>
              <a:rPr lang="en-GB" dirty="0" smtClean="0"/>
              <a:t>activations, to </a:t>
            </a:r>
            <a:r>
              <a:rPr lang="en-GB" dirty="0"/>
              <a:t>be used for classification. It is also suggested that </a:t>
            </a:r>
            <a:r>
              <a:rPr lang="en-GB" dirty="0" err="1"/>
              <a:t>ReLu</a:t>
            </a:r>
            <a:r>
              <a:rPr lang="en-GB" dirty="0"/>
              <a:t> may be </a:t>
            </a:r>
            <a:r>
              <a:rPr lang="en-GB" dirty="0" smtClean="0"/>
              <a:t>used between </a:t>
            </a:r>
            <a:r>
              <a:rPr lang="en-GB" dirty="0"/>
              <a:t>these layers, as to improve </a:t>
            </a:r>
            <a:r>
              <a:rPr lang="en-GB" dirty="0" smtClean="0"/>
              <a:t>performance. Through </a:t>
            </a:r>
            <a:r>
              <a:rPr lang="en-GB" dirty="0"/>
              <a:t>this simple method of transformation, CNNs are able to </a:t>
            </a:r>
            <a:r>
              <a:rPr lang="en-GB" dirty="0" smtClean="0"/>
              <a:t>transform the </a:t>
            </a:r>
            <a:r>
              <a:rPr lang="en-GB" dirty="0"/>
              <a:t>original input layer by layer using convolutional and </a:t>
            </a:r>
            <a:r>
              <a:rPr lang="en-GB" dirty="0" err="1"/>
              <a:t>downsampling</a:t>
            </a:r>
            <a:r>
              <a:rPr lang="en-GB" dirty="0"/>
              <a:t> </a:t>
            </a:r>
            <a:r>
              <a:rPr lang="en-GB" dirty="0" smtClean="0"/>
              <a:t>techniques to </a:t>
            </a:r>
            <a:r>
              <a:rPr lang="en-GB" dirty="0"/>
              <a:t>produce class scores for classification and regression purposes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355" y="785611"/>
            <a:ext cx="8062470" cy="5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206062"/>
            <a:ext cx="10049299" cy="6426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Convolutional layer</a:t>
            </a:r>
          </a:p>
          <a:p>
            <a:pPr marL="0" indent="0" algn="just">
              <a:buNone/>
            </a:pPr>
            <a:r>
              <a:rPr lang="en-GB" dirty="0"/>
              <a:t>As the name implies, the convolutional layer plays a vital role in how </a:t>
            </a:r>
            <a:r>
              <a:rPr lang="en-GB" dirty="0" smtClean="0"/>
              <a:t>CNNs operate</a:t>
            </a:r>
            <a:r>
              <a:rPr lang="en-GB" dirty="0"/>
              <a:t>. The layers parameters focus around the use of learnable </a:t>
            </a:r>
            <a:r>
              <a:rPr lang="en-GB" b="1" dirty="0"/>
              <a:t>kernels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These kernels are usually small in spatial dimensionality, but spreads along </a:t>
            </a:r>
            <a:r>
              <a:rPr lang="en-GB" dirty="0" smtClean="0"/>
              <a:t>the entirety </a:t>
            </a:r>
            <a:r>
              <a:rPr lang="en-GB" dirty="0"/>
              <a:t>of the depth of the input. When the data hits a convolutional </a:t>
            </a:r>
            <a:r>
              <a:rPr lang="en-GB" dirty="0" smtClean="0"/>
              <a:t>layer, the </a:t>
            </a:r>
            <a:r>
              <a:rPr lang="en-GB" dirty="0"/>
              <a:t>layer convolves each filter across the spatial dimensionality of the input </a:t>
            </a:r>
            <a:r>
              <a:rPr lang="en-GB" dirty="0" smtClean="0"/>
              <a:t>to </a:t>
            </a:r>
            <a:r>
              <a:rPr lang="en-IN" dirty="0" smtClean="0"/>
              <a:t>produce </a:t>
            </a:r>
            <a:r>
              <a:rPr lang="en-IN" dirty="0"/>
              <a:t>a 2D activation map</a:t>
            </a:r>
            <a:r>
              <a:rPr lang="en-IN" dirty="0" smtClean="0"/>
              <a:t>.</a:t>
            </a:r>
            <a:r>
              <a:rPr lang="en-GB" dirty="0"/>
              <a:t> As we glide through the input, the scalar product is calculated for each value </a:t>
            </a:r>
            <a:r>
              <a:rPr lang="en-GB" dirty="0" smtClean="0"/>
              <a:t>in </a:t>
            </a:r>
            <a:r>
              <a:rPr lang="en-IN" dirty="0" smtClean="0"/>
              <a:t>that </a:t>
            </a:r>
            <a:r>
              <a:rPr lang="en-IN" dirty="0"/>
              <a:t>kernel</a:t>
            </a:r>
            <a:r>
              <a:rPr lang="en-IN" dirty="0" smtClean="0"/>
              <a:t>.</a:t>
            </a:r>
            <a:r>
              <a:rPr lang="en-IN" dirty="0"/>
              <a:t> These </a:t>
            </a:r>
            <a:r>
              <a:rPr lang="en-IN" dirty="0" smtClean="0"/>
              <a:t>are commonly known as </a:t>
            </a:r>
            <a:r>
              <a:rPr lang="en-IN" b="1" dirty="0" smtClean="0"/>
              <a:t>activations</a:t>
            </a:r>
            <a:r>
              <a:rPr lang="en-IN" dirty="0" smtClean="0"/>
              <a:t>. </a:t>
            </a:r>
            <a:r>
              <a:rPr lang="en-GB" dirty="0" smtClean="0"/>
              <a:t>Convolutional layers are also able to significantly reduce the complexity of the model through the optimisation of its output. These are optimised through three </a:t>
            </a:r>
            <a:r>
              <a:rPr lang="en-GB" dirty="0" err="1" smtClean="0"/>
              <a:t>hyperparameters</a:t>
            </a:r>
            <a:r>
              <a:rPr lang="en-GB" dirty="0" smtClean="0"/>
              <a:t>, the </a:t>
            </a:r>
            <a:r>
              <a:rPr lang="en-GB" b="1" dirty="0" err="1" smtClean="0"/>
              <a:t>depth,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b="1" dirty="0"/>
              <a:t>stride </a:t>
            </a:r>
            <a:r>
              <a:rPr lang="en-GB" dirty="0"/>
              <a:t>and setting </a:t>
            </a:r>
            <a:r>
              <a:rPr lang="en-GB" b="1" dirty="0"/>
              <a:t>zero-padding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/>
              <a:t>depth </a:t>
            </a:r>
            <a:r>
              <a:rPr lang="en-GB" dirty="0"/>
              <a:t>of the output volume produced by the convolutional layers can </a:t>
            </a:r>
            <a:r>
              <a:rPr lang="en-GB" dirty="0" smtClean="0"/>
              <a:t>be manually </a:t>
            </a:r>
            <a:r>
              <a:rPr lang="en-GB" dirty="0"/>
              <a:t>set through the number of neurons within the layer to a the </a:t>
            </a:r>
            <a:r>
              <a:rPr lang="en-GB" dirty="0" smtClean="0"/>
              <a:t>same region </a:t>
            </a:r>
            <a:r>
              <a:rPr lang="en-GB" dirty="0"/>
              <a:t>of the input. This can be seen with other forms of ANNs, where </a:t>
            </a:r>
            <a:r>
              <a:rPr lang="en-GB" dirty="0" smtClean="0"/>
              <a:t>the all </a:t>
            </a:r>
            <a:r>
              <a:rPr lang="en-GB" dirty="0"/>
              <a:t>of the neurons in the hidden layer are directly connected to every </a:t>
            </a:r>
            <a:r>
              <a:rPr lang="en-GB" dirty="0" smtClean="0"/>
              <a:t>single neuron </a:t>
            </a:r>
            <a:r>
              <a:rPr lang="en-GB" dirty="0"/>
              <a:t>beforehand. Reducing this </a:t>
            </a:r>
            <a:r>
              <a:rPr lang="en-GB" dirty="0" err="1"/>
              <a:t>hyperparameter</a:t>
            </a:r>
            <a:r>
              <a:rPr lang="en-GB" dirty="0"/>
              <a:t> can significantly </a:t>
            </a:r>
            <a:r>
              <a:rPr lang="en-GB" dirty="0" smtClean="0"/>
              <a:t>minimise the </a:t>
            </a:r>
            <a:r>
              <a:rPr lang="en-GB" dirty="0"/>
              <a:t>total number of neurons of the network, but it can also significantly </a:t>
            </a:r>
            <a:r>
              <a:rPr lang="en-GB" dirty="0" smtClean="0"/>
              <a:t>reduce the </a:t>
            </a:r>
            <a:r>
              <a:rPr lang="en-GB" dirty="0"/>
              <a:t>pattern recognition capabilities of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192" y="206062"/>
            <a:ext cx="10036420" cy="63750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2. We are also able to define the </a:t>
            </a:r>
            <a:r>
              <a:rPr lang="en-GB" b="1" dirty="0" smtClean="0"/>
              <a:t>stride </a:t>
            </a:r>
            <a:r>
              <a:rPr lang="en-GB" dirty="0" smtClean="0"/>
              <a:t>in which we set the depth around the spatial   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dimensionality of the input in order to place the receptive field. For example if</a:t>
            </a:r>
          </a:p>
          <a:p>
            <a:pPr marL="0" indent="0">
              <a:buNone/>
            </a:pPr>
            <a:r>
              <a:rPr lang="en-GB" dirty="0" smtClean="0"/>
              <a:t>   we </a:t>
            </a:r>
            <a:r>
              <a:rPr lang="en-GB" dirty="0"/>
              <a:t>were to set a stride as 1, then we would have a heavily overlapped receptive</a:t>
            </a:r>
          </a:p>
          <a:p>
            <a:pPr marL="0" indent="0">
              <a:buNone/>
            </a:pPr>
            <a:r>
              <a:rPr lang="en-GB" dirty="0" smtClean="0"/>
              <a:t>   field </a:t>
            </a:r>
            <a:r>
              <a:rPr lang="en-GB" dirty="0"/>
              <a:t>producing extremely large activations. Alternatively, setting the stride to a</a:t>
            </a:r>
          </a:p>
          <a:p>
            <a:pPr marL="0" indent="0">
              <a:buNone/>
            </a:pPr>
            <a:r>
              <a:rPr lang="en-GB" dirty="0" smtClean="0"/>
              <a:t>    greater </a:t>
            </a:r>
            <a:r>
              <a:rPr lang="en-GB" dirty="0"/>
              <a:t>number will reduce the amount of overlapping and produce an output</a:t>
            </a:r>
          </a:p>
          <a:p>
            <a:pPr marL="0" indent="0">
              <a:buNone/>
            </a:pPr>
            <a:r>
              <a:rPr lang="en-IN" dirty="0" smtClean="0"/>
              <a:t>   of </a:t>
            </a:r>
            <a:r>
              <a:rPr lang="en-IN" dirty="0"/>
              <a:t>lower spatial dimensions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3. Zero-padding </a:t>
            </a:r>
            <a:r>
              <a:rPr lang="en-GB" dirty="0"/>
              <a:t>is the simple process of padding the border of the input, and</a:t>
            </a:r>
          </a:p>
          <a:p>
            <a:pPr marL="0" indent="0">
              <a:buNone/>
            </a:pPr>
            <a:r>
              <a:rPr lang="en-GB" dirty="0" smtClean="0"/>
              <a:t>    is </a:t>
            </a:r>
            <a:r>
              <a:rPr lang="en-GB" dirty="0"/>
              <a:t>an effective method to give further control as to the dimensionality of the</a:t>
            </a:r>
          </a:p>
          <a:p>
            <a:pPr marL="0" indent="0">
              <a:buNone/>
            </a:pPr>
            <a:r>
              <a:rPr lang="en-IN" dirty="0" smtClean="0"/>
              <a:t>    output </a:t>
            </a:r>
            <a:r>
              <a:rPr lang="en-IN" dirty="0"/>
              <a:t>volumes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/>
              <a:t>It is important to understand that through using these techniques, we will alter</a:t>
            </a:r>
          </a:p>
          <a:p>
            <a:pPr marL="0" indent="0">
              <a:buNone/>
            </a:pPr>
            <a:r>
              <a:rPr lang="en-GB" dirty="0"/>
              <a:t>the spatial dimensionality of the convolutional layers output. To calculate this,</a:t>
            </a:r>
          </a:p>
          <a:p>
            <a:pPr marL="0" indent="0">
              <a:buNone/>
            </a:pPr>
            <a:r>
              <a:rPr lang="en-GB" dirty="0"/>
              <a:t>you can make use of the following formula: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( (V- </a:t>
            </a:r>
            <a:r>
              <a:rPr lang="en-IN" dirty="0"/>
              <a:t>R) + </a:t>
            </a:r>
            <a:r>
              <a:rPr lang="en-IN" dirty="0" smtClean="0"/>
              <a:t>2Z)/(s+1)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Where V represents the input volume size (</a:t>
            </a:r>
            <a:r>
              <a:rPr lang="en-GB" dirty="0" smtClean="0"/>
              <a:t>height*width*depth</a:t>
            </a:r>
            <a:r>
              <a:rPr lang="en-GB" dirty="0"/>
              <a:t>), R represents</a:t>
            </a:r>
          </a:p>
          <a:p>
            <a:pPr marL="0" indent="0">
              <a:buNone/>
            </a:pPr>
            <a:r>
              <a:rPr lang="en-GB" dirty="0"/>
              <a:t>the receptive field size, Z is the amount of zero padding set and S referring to</a:t>
            </a:r>
          </a:p>
          <a:p>
            <a:pPr marL="0" indent="0">
              <a:buNone/>
            </a:pPr>
            <a:r>
              <a:rPr lang="en-GB" dirty="0"/>
              <a:t>the stride. If the calculated result from this equation is not equal to a whole</a:t>
            </a:r>
          </a:p>
          <a:p>
            <a:pPr marL="0" indent="0">
              <a:buNone/>
            </a:pPr>
            <a:r>
              <a:rPr lang="en-GB" dirty="0"/>
              <a:t>integer then the stride has been incorrectly set, as the neurons will be unable to</a:t>
            </a:r>
          </a:p>
          <a:p>
            <a:pPr marL="0" indent="0">
              <a:buNone/>
            </a:pPr>
            <a:r>
              <a:rPr lang="en-GB" dirty="0"/>
              <a:t>fit neatly across the given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8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1624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AN INTRODUCTION TO CONVOLUTIONAL NEURAL NETWORKS</vt:lpstr>
      <vt:lpstr>WHAT IS ANN BASICALLY??</vt:lpstr>
      <vt:lpstr>PowerPoint Presentation</vt:lpstr>
      <vt:lpstr>PowerPoint Presentation</vt:lpstr>
      <vt:lpstr>INTRODUCTION TO CNN: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CONVOLUTIONAL NEURAL NETWORKS</dc:title>
  <dc:creator>LENOVO</dc:creator>
  <cp:lastModifiedBy>LENOVO</cp:lastModifiedBy>
  <cp:revision>10</cp:revision>
  <dcterms:created xsi:type="dcterms:W3CDTF">2020-08-26T17:58:03Z</dcterms:created>
  <dcterms:modified xsi:type="dcterms:W3CDTF">2020-08-26T19:27:07Z</dcterms:modified>
</cp:coreProperties>
</file>