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7a94829f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7a94829f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79a77bfd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79a77bfd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79a77bf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79a77bf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79a77bfd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79a77bfd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79a77bfd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79a77bfd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17a94829f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7a94829f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79a77bfd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79a77bfd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7a94829f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7a94829f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7adf15e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7adf15e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79a77bfd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79a77bfd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gMEZ1A_OWEtNBrlvnuMHzlqHzPfoGjJu/view" TargetMode="Externa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IT416 Computer Vision</a:t>
            </a:r>
            <a:endParaRPr/>
          </a:p>
        </p:txBody>
      </p:sp>
      <p:sp>
        <p:nvSpPr>
          <p:cNvPr id="55" name="Google Shape;55;p13"/>
          <p:cNvSpPr txBox="1"/>
          <p:nvPr>
            <p:ph idx="1" type="subTitle"/>
          </p:nvPr>
        </p:nvSpPr>
        <p:spPr>
          <a:xfrm>
            <a:off x="311700" y="2834125"/>
            <a:ext cx="8520600" cy="1035600"/>
          </a:xfrm>
          <a:prstGeom prst="rect">
            <a:avLst/>
          </a:prstGeom>
        </p:spPr>
        <p:txBody>
          <a:bodyPr anchorCtr="0" anchor="t" bIns="91425" lIns="91425" spcFirstLastPara="1" rIns="91425" wrap="square" tIns="91425">
            <a:normAutofit fontScale="77500" lnSpcReduction="20000"/>
          </a:bodyPr>
          <a:lstStyle/>
          <a:p>
            <a:pPr indent="0" lvl="0" marL="0" rtl="0" algn="r">
              <a:spcBef>
                <a:spcPts val="0"/>
              </a:spcBef>
              <a:spcAft>
                <a:spcPts val="0"/>
              </a:spcAft>
              <a:buNone/>
            </a:pPr>
            <a:r>
              <a:rPr lang="en-GB"/>
              <a:t>211IT010 - Arvind Prabhu</a:t>
            </a:r>
            <a:endParaRPr/>
          </a:p>
          <a:p>
            <a:pPr indent="0" lvl="0" marL="0" rtl="0" algn="r">
              <a:spcBef>
                <a:spcPts val="0"/>
              </a:spcBef>
              <a:spcAft>
                <a:spcPts val="0"/>
              </a:spcAft>
              <a:buNone/>
            </a:pPr>
            <a:r>
              <a:rPr lang="en-GB"/>
              <a:t>211IT013 - Ashwani Kumar</a:t>
            </a:r>
            <a:endParaRPr/>
          </a:p>
          <a:p>
            <a:pPr indent="0" lvl="0" marL="0" rtl="0" algn="r">
              <a:spcBef>
                <a:spcPts val="0"/>
              </a:spcBef>
              <a:spcAft>
                <a:spcPts val="0"/>
              </a:spcAft>
              <a:buNone/>
            </a:pPr>
            <a:r>
              <a:rPr lang="en-GB"/>
              <a:t>211IT026 - Jaheer Khan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 and Future Work</a:t>
            </a:r>
            <a:endParaRPr/>
          </a:p>
        </p:txBody>
      </p:sp>
      <p:sp>
        <p:nvSpPr>
          <p:cNvPr id="111" name="Google Shape;111;p22"/>
          <p:cNvSpPr txBox="1"/>
          <p:nvPr>
            <p:ph idx="1" type="body"/>
          </p:nvPr>
        </p:nvSpPr>
        <p:spPr>
          <a:xfrm>
            <a:off x="-2" y="795636"/>
            <a:ext cx="8520600" cy="4125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935"/>
              <a:buFont typeface="Arial"/>
              <a:buNone/>
            </a:pPr>
            <a:r>
              <a:rPr b="1" lang="en-GB" sz="1375">
                <a:solidFill>
                  <a:schemeClr val="dk1"/>
                </a:solidFill>
              </a:rPr>
              <a:t>Project Success</a:t>
            </a:r>
            <a:r>
              <a:rPr lang="en-GB" sz="1375">
                <a:solidFill>
                  <a:schemeClr val="dk1"/>
                </a:solidFill>
              </a:rPr>
              <a:t>: The dense multimodal video captioning project demonstrated the ability to generate accurate and coherent captions for video content using an encoder-decoder model.</a:t>
            </a:r>
            <a:endParaRPr sz="1375">
              <a:solidFill>
                <a:schemeClr val="dk1"/>
              </a:solidFill>
            </a:endParaRPr>
          </a:p>
          <a:p>
            <a:pPr indent="0" lvl="0" marL="0" rtl="0" algn="l">
              <a:lnSpc>
                <a:spcPct val="105000"/>
              </a:lnSpc>
              <a:spcBef>
                <a:spcPts val="1200"/>
              </a:spcBef>
              <a:spcAft>
                <a:spcPts val="0"/>
              </a:spcAft>
              <a:buClr>
                <a:schemeClr val="dk1"/>
              </a:buClr>
              <a:buSzPts val="935"/>
              <a:buFont typeface="Arial"/>
              <a:buNone/>
            </a:pPr>
            <a:r>
              <a:rPr b="1" lang="en-GB" sz="1375">
                <a:solidFill>
                  <a:schemeClr val="dk1"/>
                </a:solidFill>
              </a:rPr>
              <a:t>Key Achievements</a:t>
            </a:r>
            <a:r>
              <a:rPr lang="en-GB" sz="1375">
                <a:solidFill>
                  <a:schemeClr val="dk1"/>
                </a:solidFill>
              </a:rPr>
              <a:t>:</a:t>
            </a:r>
            <a:endParaRPr sz="1375">
              <a:solidFill>
                <a:schemeClr val="dk1"/>
              </a:solidFill>
            </a:endParaRPr>
          </a:p>
          <a:p>
            <a:pPr indent="-315912" lvl="0" marL="457200" rtl="0" algn="l">
              <a:lnSpc>
                <a:spcPct val="105000"/>
              </a:lnSpc>
              <a:spcBef>
                <a:spcPts val="1200"/>
              </a:spcBef>
              <a:spcAft>
                <a:spcPts val="0"/>
              </a:spcAft>
              <a:buClr>
                <a:schemeClr val="dk1"/>
              </a:buClr>
              <a:buSzPts val="1375"/>
              <a:buChar char="●"/>
            </a:pPr>
            <a:r>
              <a:rPr lang="en-GB" sz="1375">
                <a:solidFill>
                  <a:schemeClr val="dk1"/>
                </a:solidFill>
              </a:rPr>
              <a:t>Extracted video features with pre-trained VGG16.</a:t>
            </a:r>
            <a:endParaRPr sz="1375">
              <a:solidFill>
                <a:schemeClr val="dk1"/>
              </a:solidFill>
            </a:endParaRPr>
          </a:p>
          <a:p>
            <a:pPr indent="-315912" lvl="0" marL="457200" rtl="0" algn="l">
              <a:lnSpc>
                <a:spcPct val="105000"/>
              </a:lnSpc>
              <a:spcBef>
                <a:spcPts val="0"/>
              </a:spcBef>
              <a:spcAft>
                <a:spcPts val="0"/>
              </a:spcAft>
              <a:buClr>
                <a:schemeClr val="dk1"/>
              </a:buClr>
              <a:buSzPts val="1375"/>
              <a:buChar char="●"/>
            </a:pPr>
            <a:r>
              <a:rPr lang="en-GB" sz="1375">
                <a:solidFill>
                  <a:schemeClr val="dk1"/>
                </a:solidFill>
              </a:rPr>
              <a:t>Implemented LSTM-based architecture for encoding video features and decoding captions.</a:t>
            </a:r>
            <a:endParaRPr sz="1375">
              <a:solidFill>
                <a:schemeClr val="dk1"/>
              </a:solidFill>
            </a:endParaRPr>
          </a:p>
          <a:p>
            <a:pPr indent="-315912" lvl="0" marL="457200" rtl="0" algn="l">
              <a:lnSpc>
                <a:spcPct val="105000"/>
              </a:lnSpc>
              <a:spcBef>
                <a:spcPts val="0"/>
              </a:spcBef>
              <a:spcAft>
                <a:spcPts val="0"/>
              </a:spcAft>
              <a:buClr>
                <a:schemeClr val="dk1"/>
              </a:buClr>
              <a:buSzPts val="1375"/>
              <a:buChar char="●"/>
            </a:pPr>
            <a:r>
              <a:rPr lang="en-GB" sz="1375">
                <a:solidFill>
                  <a:schemeClr val="dk1"/>
                </a:solidFill>
              </a:rPr>
              <a:t>Improved video understanding, search algorithms, and recommendation systems through automated video captioning.</a:t>
            </a:r>
            <a:endParaRPr sz="1375">
              <a:solidFill>
                <a:schemeClr val="dk1"/>
              </a:solidFill>
            </a:endParaRPr>
          </a:p>
          <a:p>
            <a:pPr indent="0" lvl="0" marL="0" rtl="0" algn="l">
              <a:lnSpc>
                <a:spcPct val="105000"/>
              </a:lnSpc>
              <a:spcBef>
                <a:spcPts val="1200"/>
              </a:spcBef>
              <a:spcAft>
                <a:spcPts val="0"/>
              </a:spcAft>
              <a:buSzPts val="935"/>
              <a:buNone/>
            </a:pPr>
            <a:r>
              <a:rPr b="1" lang="en-GB" sz="1375">
                <a:solidFill>
                  <a:schemeClr val="dk1"/>
                </a:solidFill>
              </a:rPr>
              <a:t>Advanced Techniques</a:t>
            </a:r>
            <a:r>
              <a:rPr lang="en-GB" sz="1375">
                <a:solidFill>
                  <a:schemeClr val="dk1"/>
                </a:solidFill>
              </a:rPr>
              <a:t>:</a:t>
            </a:r>
            <a:endParaRPr sz="1375">
              <a:solidFill>
                <a:schemeClr val="dk1"/>
              </a:solidFill>
            </a:endParaRPr>
          </a:p>
          <a:p>
            <a:pPr indent="-315912" lvl="0" marL="457200" rtl="0" algn="l">
              <a:lnSpc>
                <a:spcPct val="105000"/>
              </a:lnSpc>
              <a:spcBef>
                <a:spcPts val="1200"/>
              </a:spcBef>
              <a:spcAft>
                <a:spcPts val="0"/>
              </a:spcAft>
              <a:buClr>
                <a:schemeClr val="dk1"/>
              </a:buClr>
              <a:buSzPts val="1375"/>
              <a:buChar char="●"/>
            </a:pPr>
            <a:r>
              <a:rPr lang="en-GB" sz="1375">
                <a:solidFill>
                  <a:schemeClr val="dk1"/>
                </a:solidFill>
              </a:rPr>
              <a:t>Integrate transformer-based models (e.g., Vision Transformer, GPT-4 Vision) for enhanced caption quality.</a:t>
            </a:r>
            <a:endParaRPr sz="1375">
              <a:solidFill>
                <a:schemeClr val="dk1"/>
              </a:solidFill>
            </a:endParaRPr>
          </a:p>
          <a:p>
            <a:pPr indent="-315912" lvl="0" marL="457200" rtl="0" algn="l">
              <a:lnSpc>
                <a:spcPct val="105000"/>
              </a:lnSpc>
              <a:spcBef>
                <a:spcPts val="0"/>
              </a:spcBef>
              <a:spcAft>
                <a:spcPts val="0"/>
              </a:spcAft>
              <a:buClr>
                <a:schemeClr val="dk1"/>
              </a:buClr>
              <a:buSzPts val="1375"/>
              <a:buChar char="●"/>
            </a:pPr>
            <a:r>
              <a:rPr lang="en-GB" sz="1375">
                <a:solidFill>
                  <a:schemeClr val="dk1"/>
                </a:solidFill>
              </a:rPr>
              <a:t>Implement beam search for more diverse and accurate caption generation.</a:t>
            </a:r>
            <a:endParaRPr sz="1375">
              <a:solidFill>
                <a:schemeClr val="dk1"/>
              </a:solidFill>
            </a:endParaRPr>
          </a:p>
          <a:p>
            <a:pPr indent="0" lvl="0" marL="0" rtl="0" algn="l">
              <a:lnSpc>
                <a:spcPct val="105000"/>
              </a:lnSpc>
              <a:spcBef>
                <a:spcPts val="1200"/>
              </a:spcBef>
              <a:spcAft>
                <a:spcPts val="0"/>
              </a:spcAft>
              <a:buSzPts val="935"/>
              <a:buNone/>
            </a:pPr>
            <a:r>
              <a:rPr b="1" lang="en-GB" sz="1375">
                <a:solidFill>
                  <a:schemeClr val="dk1"/>
                </a:solidFill>
              </a:rPr>
              <a:t>Multi-language Support</a:t>
            </a:r>
            <a:r>
              <a:rPr lang="en-GB" sz="1375">
                <a:solidFill>
                  <a:schemeClr val="dk1"/>
                </a:solidFill>
              </a:rPr>
              <a:t>:</a:t>
            </a:r>
            <a:endParaRPr sz="1375">
              <a:solidFill>
                <a:schemeClr val="dk1"/>
              </a:solidFill>
            </a:endParaRPr>
          </a:p>
          <a:p>
            <a:pPr indent="-315912" lvl="0" marL="457200" rtl="0" algn="l">
              <a:lnSpc>
                <a:spcPct val="105000"/>
              </a:lnSpc>
              <a:spcBef>
                <a:spcPts val="1200"/>
              </a:spcBef>
              <a:spcAft>
                <a:spcPts val="0"/>
              </a:spcAft>
              <a:buClr>
                <a:schemeClr val="dk1"/>
              </a:buClr>
              <a:buSzPts val="1375"/>
              <a:buChar char="●"/>
            </a:pPr>
            <a:r>
              <a:rPr lang="en-GB" sz="1375">
                <a:solidFill>
                  <a:schemeClr val="dk1"/>
                </a:solidFill>
              </a:rPr>
              <a:t>Expand the model's capability to generate captions in multiple languages.</a:t>
            </a:r>
            <a:endParaRPr sz="1375">
              <a:solidFill>
                <a:schemeClr val="dk1"/>
              </a:solidFill>
            </a:endParaRPr>
          </a:p>
          <a:p>
            <a:pPr indent="-315912" lvl="0" marL="457200" rtl="0" algn="l">
              <a:lnSpc>
                <a:spcPct val="105000"/>
              </a:lnSpc>
              <a:spcBef>
                <a:spcPts val="0"/>
              </a:spcBef>
              <a:spcAft>
                <a:spcPts val="0"/>
              </a:spcAft>
              <a:buClr>
                <a:schemeClr val="dk1"/>
              </a:buClr>
              <a:buSzPts val="1375"/>
              <a:buChar char="●"/>
            </a:pPr>
            <a:r>
              <a:rPr lang="en-GB" sz="1375">
                <a:solidFill>
                  <a:schemeClr val="dk1"/>
                </a:solidFill>
              </a:rPr>
              <a:t>Integrate NLP models for multilingual processing.</a:t>
            </a:r>
            <a:endParaRPr sz="1375">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61" name="Google Shape;61;p14"/>
          <p:cNvSpPr txBox="1"/>
          <p:nvPr>
            <p:ph idx="1" type="body"/>
          </p:nvPr>
        </p:nvSpPr>
        <p:spPr>
          <a:xfrm>
            <a:off x="311700" y="1152475"/>
            <a:ext cx="47718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2200">
                <a:solidFill>
                  <a:schemeClr val="accent2"/>
                </a:solidFill>
              </a:rPr>
              <a:t>Dense Multimodal Video Captioning:</a:t>
            </a:r>
            <a:endParaRPr sz="2200">
              <a:solidFill>
                <a:schemeClr val="accent2"/>
              </a:solidFill>
            </a:endParaRPr>
          </a:p>
          <a:p>
            <a:pPr indent="0" lvl="0" marL="0" rtl="0" algn="l">
              <a:lnSpc>
                <a:spcPct val="100000"/>
              </a:lnSpc>
              <a:spcBef>
                <a:spcPts val="0"/>
              </a:spcBef>
              <a:spcAft>
                <a:spcPts val="0"/>
              </a:spcAft>
              <a:buNone/>
            </a:pPr>
            <a:r>
              <a:t/>
            </a:r>
            <a:endParaRPr sz="2200">
              <a:solidFill>
                <a:schemeClr val="accent2"/>
              </a:solidFill>
            </a:endParaRPr>
          </a:p>
          <a:p>
            <a:pPr indent="0" lvl="0" marL="0" rtl="0" algn="l">
              <a:lnSpc>
                <a:spcPct val="100000"/>
              </a:lnSpc>
              <a:spcBef>
                <a:spcPts val="0"/>
              </a:spcBef>
              <a:spcAft>
                <a:spcPts val="0"/>
              </a:spcAft>
              <a:buNone/>
            </a:pPr>
            <a:r>
              <a:rPr lang="en-GB" sz="1900">
                <a:solidFill>
                  <a:schemeClr val="accent2"/>
                </a:solidFill>
              </a:rPr>
              <a:t>Dense multimodal video captioning involves generating detailed, context-aware captions by analyzing and integrating both audio and visual content from complex, information-rich video sequences.</a:t>
            </a:r>
            <a:endParaRPr sz="1900">
              <a:solidFill>
                <a:schemeClr val="accent2"/>
              </a:solidFill>
            </a:endParaRPr>
          </a:p>
        </p:txBody>
      </p:sp>
      <p:pic>
        <p:nvPicPr>
          <p:cNvPr id="62" name="Google Shape;62;p14"/>
          <p:cNvPicPr preferRelativeResize="0"/>
          <p:nvPr/>
        </p:nvPicPr>
        <p:blipFill>
          <a:blip r:embed="rId3">
            <a:alphaModFix/>
          </a:blip>
          <a:stretch>
            <a:fillRect/>
          </a:stretch>
        </p:blipFill>
        <p:spPr>
          <a:xfrm>
            <a:off x="5167525" y="863550"/>
            <a:ext cx="3976475" cy="341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68" name="Google Shape;68;p15"/>
          <p:cNvSpPr txBox="1"/>
          <p:nvPr>
            <p:ph idx="1" type="body"/>
          </p:nvPr>
        </p:nvSpPr>
        <p:spPr>
          <a:xfrm>
            <a:off x="311700" y="1152475"/>
            <a:ext cx="8520600" cy="327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242424"/>
                </a:solidFill>
                <a:highlight>
                  <a:srgbClr val="FFFFFF"/>
                </a:highlight>
              </a:rPr>
              <a:t>The task of video captioning has become very popular in recent years. With all the platforms like YouTube, Twitch, and short videos like Instagram Reels, videos have become a very important means of communication in our daily life. According to Forbes, over 500 million people watch videos on Facebook every day. 72 hours of videos are uploaded to YouTube every minute. With videos gaining such high popularity AI products like video captioning for videos have become an all-time necessity.</a:t>
            </a:r>
            <a:endParaRPr>
              <a:solidFill>
                <a:srgbClr val="242424"/>
              </a:solidFill>
              <a:highlight>
                <a:srgbClr val="FFFFFF"/>
              </a:highlight>
            </a:endParaRPr>
          </a:p>
          <a:p>
            <a:pPr indent="0" lvl="0" marL="0" rtl="0" algn="l">
              <a:spcBef>
                <a:spcPts val="1200"/>
              </a:spcBef>
              <a:spcAft>
                <a:spcPts val="1200"/>
              </a:spcAft>
              <a:buNone/>
            </a:pPr>
            <a:r>
              <a:rPr lang="en-GB">
                <a:solidFill>
                  <a:srgbClr val="242424"/>
                </a:solidFill>
                <a:highlight>
                  <a:srgbClr val="FFFFFF"/>
                </a:highlight>
              </a:rPr>
              <a:t>To solve this problem we made a video captioning model.</a:t>
            </a:r>
            <a:endParaRPr>
              <a:solidFill>
                <a:srgbClr val="242424"/>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Proposed Methodology</a:t>
            </a:r>
            <a:endParaRPr/>
          </a:p>
        </p:txBody>
      </p:sp>
      <p:sp>
        <p:nvSpPr>
          <p:cNvPr id="74" name="Google Shape;74;p16"/>
          <p:cNvSpPr txBox="1"/>
          <p:nvPr>
            <p:ph idx="1" type="body"/>
          </p:nvPr>
        </p:nvSpPr>
        <p:spPr>
          <a:xfrm>
            <a:off x="311700" y="1152475"/>
            <a:ext cx="8520600" cy="3846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AutoNum type="arabicPeriod"/>
            </a:pPr>
            <a:r>
              <a:rPr b="1" lang="en-GB" sz="1700">
                <a:solidFill>
                  <a:schemeClr val="dk1"/>
                </a:solidFill>
              </a:rPr>
              <a:t>Dataset Overview</a:t>
            </a:r>
            <a:r>
              <a:rPr lang="en-GB" sz="1700">
                <a:solidFill>
                  <a:schemeClr val="dk1"/>
                </a:solidFill>
              </a:rPr>
              <a:t>: Train/test folders with videos, features, and captions in JSON files.</a:t>
            </a:r>
            <a:endParaRPr sz="1700">
              <a:solidFill>
                <a:schemeClr val="dk1"/>
              </a:solidFill>
            </a:endParaRPr>
          </a:p>
          <a:p>
            <a:pPr indent="-336550" lvl="0" marL="457200" rtl="0" algn="l">
              <a:spcBef>
                <a:spcPts val="0"/>
              </a:spcBef>
              <a:spcAft>
                <a:spcPts val="0"/>
              </a:spcAft>
              <a:buSzPts val="1700"/>
              <a:buAutoNum type="arabicPeriod"/>
            </a:pPr>
            <a:r>
              <a:rPr b="1" lang="en-GB" sz="1700">
                <a:solidFill>
                  <a:schemeClr val="dk1"/>
                </a:solidFill>
              </a:rPr>
              <a:t>Feature Extraction</a:t>
            </a:r>
            <a:r>
              <a:rPr lang="en-GB" sz="1700">
                <a:solidFill>
                  <a:schemeClr val="dk1"/>
                </a:solidFill>
              </a:rPr>
              <a:t>: VGG16 extracts 4096 features/frame; 80 frames/video processed into </a:t>
            </a:r>
            <a:r>
              <a:rPr lang="en-GB" sz="1700">
                <a:solidFill>
                  <a:srgbClr val="188038"/>
                </a:solidFill>
              </a:rPr>
              <a:t>(80, 4096)</a:t>
            </a:r>
            <a:r>
              <a:rPr lang="en-GB" sz="1700">
                <a:solidFill>
                  <a:schemeClr val="dk1"/>
                </a:solidFill>
              </a:rPr>
              <a:t> arrays.</a:t>
            </a:r>
            <a:endParaRPr sz="1700">
              <a:solidFill>
                <a:schemeClr val="dk1"/>
              </a:solidFill>
            </a:endParaRPr>
          </a:p>
          <a:p>
            <a:pPr indent="-336550" lvl="0" marL="457200" rtl="0" algn="l">
              <a:spcBef>
                <a:spcPts val="0"/>
              </a:spcBef>
              <a:spcAft>
                <a:spcPts val="0"/>
              </a:spcAft>
              <a:buClr>
                <a:schemeClr val="dk1"/>
              </a:buClr>
              <a:buSzPts val="1700"/>
              <a:buAutoNum type="arabicPeriod"/>
            </a:pPr>
            <a:r>
              <a:rPr b="1" lang="en-GB" sz="1700">
                <a:solidFill>
                  <a:schemeClr val="dk1"/>
                </a:solidFill>
              </a:rPr>
              <a:t>Preprocessing</a:t>
            </a:r>
            <a:r>
              <a:rPr lang="en-GB" sz="1700">
                <a:solidFill>
                  <a:schemeClr val="dk1"/>
                </a:solidFill>
              </a:rPr>
              <a:t>: Captions tokenized, padded to 10 words, filtered (6-10 words), limited vocabulary of 1500 words.</a:t>
            </a:r>
            <a:endParaRPr sz="1700">
              <a:solidFill>
                <a:schemeClr val="dk1"/>
              </a:solidFill>
            </a:endParaRPr>
          </a:p>
          <a:p>
            <a:pPr indent="-336550" lvl="0" marL="457200" rtl="0" algn="l">
              <a:spcBef>
                <a:spcPts val="0"/>
              </a:spcBef>
              <a:spcAft>
                <a:spcPts val="0"/>
              </a:spcAft>
              <a:buClr>
                <a:schemeClr val="dk1"/>
              </a:buClr>
              <a:buSzPts val="1700"/>
              <a:buAutoNum type="arabicPeriod"/>
            </a:pPr>
            <a:r>
              <a:rPr b="1" lang="en-GB" sz="1700">
                <a:solidFill>
                  <a:schemeClr val="dk1"/>
                </a:solidFill>
              </a:rPr>
              <a:t>Model</a:t>
            </a:r>
            <a:r>
              <a:rPr lang="en-GB" sz="1700">
                <a:solidFill>
                  <a:schemeClr val="dk1"/>
                </a:solidFill>
              </a:rPr>
              <a:t>: Encoder-decoder LSTM; encoder processes video features, decoder generates captions.</a:t>
            </a:r>
            <a:endParaRPr sz="1700">
              <a:solidFill>
                <a:schemeClr val="dk1"/>
              </a:solidFill>
            </a:endParaRPr>
          </a:p>
          <a:p>
            <a:pPr indent="-336550" lvl="0" marL="457200" rtl="0" algn="l">
              <a:spcBef>
                <a:spcPts val="0"/>
              </a:spcBef>
              <a:spcAft>
                <a:spcPts val="0"/>
              </a:spcAft>
              <a:buClr>
                <a:schemeClr val="dk1"/>
              </a:buClr>
              <a:buSzPts val="1700"/>
              <a:buAutoNum type="arabicPeriod"/>
            </a:pPr>
            <a:r>
              <a:rPr b="1" lang="en-GB" sz="1700">
                <a:solidFill>
                  <a:schemeClr val="dk1"/>
                </a:solidFill>
              </a:rPr>
              <a:t>Data Handling</a:t>
            </a:r>
            <a:r>
              <a:rPr lang="en-GB" sz="1700">
                <a:solidFill>
                  <a:schemeClr val="dk1"/>
                </a:solidFill>
              </a:rPr>
              <a:t>: Batch size of 320, generator used for memory efficiency.</a:t>
            </a:r>
            <a:endParaRPr sz="1700">
              <a:solidFill>
                <a:schemeClr val="dk1"/>
              </a:solidFill>
            </a:endParaRPr>
          </a:p>
          <a:p>
            <a:pPr indent="-336550" lvl="0" marL="457200" rtl="0" algn="l">
              <a:spcBef>
                <a:spcPts val="0"/>
              </a:spcBef>
              <a:spcAft>
                <a:spcPts val="0"/>
              </a:spcAft>
              <a:buClr>
                <a:schemeClr val="dk1"/>
              </a:buClr>
              <a:buSzPts val="1700"/>
              <a:buAutoNum type="arabicPeriod"/>
            </a:pPr>
            <a:r>
              <a:rPr b="1" lang="en-GB" sz="1700">
                <a:solidFill>
                  <a:schemeClr val="dk1"/>
                </a:solidFill>
              </a:rPr>
              <a:t>Training</a:t>
            </a:r>
            <a:r>
              <a:rPr lang="en-GB" sz="1700">
                <a:solidFill>
                  <a:schemeClr val="dk1"/>
                </a:solidFill>
              </a:rPr>
              <a:t>: 150 epochs on Colab (Tesla T4), ~40s/epoch.</a:t>
            </a:r>
            <a:endParaRPr sz="1700">
              <a:solidFill>
                <a:schemeClr val="dk1"/>
              </a:solidFill>
            </a:endParaRPr>
          </a:p>
          <a:p>
            <a:pPr indent="-336550" lvl="0" marL="457200" rtl="0" algn="l">
              <a:spcBef>
                <a:spcPts val="0"/>
              </a:spcBef>
              <a:spcAft>
                <a:spcPts val="0"/>
              </a:spcAft>
              <a:buClr>
                <a:schemeClr val="dk1"/>
              </a:buClr>
              <a:buSzPts val="1700"/>
              <a:buAutoNum type="arabicPeriod"/>
            </a:pPr>
            <a:r>
              <a:rPr b="1" lang="en-GB" sz="1700">
                <a:solidFill>
                  <a:schemeClr val="dk1"/>
                </a:solidFill>
              </a:rPr>
              <a:t>Inference</a:t>
            </a:r>
            <a:r>
              <a:rPr lang="en-GB" sz="1700">
                <a:solidFill>
                  <a:schemeClr val="dk1"/>
                </a:solidFill>
              </a:rPr>
              <a:t>: Separate encoder/decoder; greedy search for real-time captioning.</a:t>
            </a:r>
            <a:endParaRPr sz="1700">
              <a:solidFill>
                <a:schemeClr val="dk1"/>
              </a:solidFill>
            </a:endParaRPr>
          </a:p>
          <a:p>
            <a:pPr indent="-336550" lvl="0" marL="457200" rtl="0" algn="l">
              <a:spcBef>
                <a:spcPts val="0"/>
              </a:spcBef>
              <a:spcAft>
                <a:spcPts val="0"/>
              </a:spcAft>
              <a:buSzPts val="1700"/>
              <a:buAutoNum type="arabicPeriod"/>
            </a:pPr>
            <a:r>
              <a:rPr b="1" lang="en-GB" sz="1700">
                <a:solidFill>
                  <a:schemeClr val="dk1"/>
                </a:solidFill>
              </a:rPr>
              <a:t>Prediction</a:t>
            </a:r>
            <a:r>
              <a:rPr lang="en-GB" sz="1700">
                <a:solidFill>
                  <a:schemeClr val="dk1"/>
                </a:solidFill>
              </a:rPr>
              <a:t>: Decoder iteratively predicts words until </a:t>
            </a:r>
            <a:r>
              <a:rPr lang="en-GB" sz="1700">
                <a:solidFill>
                  <a:srgbClr val="188038"/>
                </a:solidFill>
              </a:rPr>
              <a:t>&lt;eos&gt;.</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Inference Model</a:t>
            </a:r>
            <a:endParaRPr/>
          </a:p>
        </p:txBody>
      </p:sp>
      <p:pic>
        <p:nvPicPr>
          <p:cNvPr id="80" name="Google Shape;80;p17"/>
          <p:cNvPicPr preferRelativeResize="0"/>
          <p:nvPr/>
        </p:nvPicPr>
        <p:blipFill>
          <a:blip r:embed="rId3">
            <a:alphaModFix/>
          </a:blip>
          <a:stretch>
            <a:fillRect/>
          </a:stretch>
        </p:blipFill>
        <p:spPr>
          <a:xfrm>
            <a:off x="311700" y="1206175"/>
            <a:ext cx="8520599" cy="3467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Implementation</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24365" lvl="0" marL="457200" rtl="0" algn="l">
              <a:spcBef>
                <a:spcPts val="1200"/>
              </a:spcBef>
              <a:spcAft>
                <a:spcPts val="0"/>
              </a:spcAft>
              <a:buSzPts val="1508"/>
              <a:buChar char="●"/>
            </a:pPr>
            <a:r>
              <a:rPr b="1" lang="en-GB" sz="1508">
                <a:solidFill>
                  <a:schemeClr val="dk1"/>
                </a:solidFill>
              </a:rPr>
              <a:t>Setup Environment</a:t>
            </a:r>
            <a:r>
              <a:rPr lang="en-GB" sz="1508">
                <a:solidFill>
                  <a:schemeClr val="dk1"/>
                </a:solidFill>
              </a:rPr>
              <a:t>: Installed required libraries: </a:t>
            </a:r>
            <a:r>
              <a:rPr lang="en-GB" sz="1508">
                <a:solidFill>
                  <a:srgbClr val="188038"/>
                </a:solidFill>
              </a:rPr>
              <a:t>TensorFlow</a:t>
            </a:r>
            <a:r>
              <a:rPr lang="en-GB" sz="1508">
                <a:solidFill>
                  <a:schemeClr val="dk1"/>
                </a:solidFill>
              </a:rPr>
              <a:t>, </a:t>
            </a:r>
            <a:r>
              <a:rPr lang="en-GB" sz="1508">
                <a:solidFill>
                  <a:srgbClr val="188038"/>
                </a:solidFill>
              </a:rPr>
              <a:t>Keras</a:t>
            </a:r>
            <a:r>
              <a:rPr lang="en-GB" sz="1508">
                <a:solidFill>
                  <a:schemeClr val="dk1"/>
                </a:solidFill>
              </a:rPr>
              <a:t>, </a:t>
            </a:r>
            <a:r>
              <a:rPr lang="en-GB" sz="1508">
                <a:solidFill>
                  <a:srgbClr val="188038"/>
                </a:solidFill>
              </a:rPr>
              <a:t>OpenCV</a:t>
            </a:r>
            <a:r>
              <a:rPr lang="en-GB" sz="1508">
                <a:solidFill>
                  <a:schemeClr val="dk1"/>
                </a:solidFill>
              </a:rPr>
              <a:t>.</a:t>
            </a:r>
            <a:endParaRPr sz="1508">
              <a:solidFill>
                <a:schemeClr val="dk1"/>
              </a:solidFill>
            </a:endParaRPr>
          </a:p>
          <a:p>
            <a:pPr indent="-324365" lvl="0" marL="457200" rtl="0" algn="l">
              <a:spcBef>
                <a:spcPts val="0"/>
              </a:spcBef>
              <a:spcAft>
                <a:spcPts val="0"/>
              </a:spcAft>
              <a:buSzPts val="1508"/>
              <a:buChar char="●"/>
            </a:pPr>
            <a:r>
              <a:rPr b="1" lang="en-GB" sz="1508">
                <a:solidFill>
                  <a:schemeClr val="dk1"/>
                </a:solidFill>
              </a:rPr>
              <a:t>Feature Extraction</a:t>
            </a:r>
            <a:r>
              <a:rPr lang="en-GB" sz="1508">
                <a:solidFill>
                  <a:schemeClr val="dk1"/>
                </a:solidFill>
              </a:rPr>
              <a:t>:Extracted frames using </a:t>
            </a:r>
            <a:r>
              <a:rPr lang="en-GB" sz="1508">
                <a:solidFill>
                  <a:srgbClr val="188038"/>
                </a:solidFill>
              </a:rPr>
              <a:t>cv2</a:t>
            </a:r>
            <a:r>
              <a:rPr lang="en-GB" sz="1508">
                <a:solidFill>
                  <a:schemeClr val="dk1"/>
                </a:solidFill>
              </a:rPr>
              <a:t> and processing frames with VGG16 to get </a:t>
            </a:r>
            <a:r>
              <a:rPr lang="en-GB" sz="1508">
                <a:solidFill>
                  <a:srgbClr val="188038"/>
                </a:solidFill>
              </a:rPr>
              <a:t>(80, 4096)</a:t>
            </a:r>
            <a:r>
              <a:rPr lang="en-GB" sz="1508">
                <a:solidFill>
                  <a:schemeClr val="dk1"/>
                </a:solidFill>
              </a:rPr>
              <a:t> feature arrays.</a:t>
            </a:r>
            <a:endParaRPr sz="1508">
              <a:solidFill>
                <a:schemeClr val="dk1"/>
              </a:solidFill>
            </a:endParaRPr>
          </a:p>
          <a:p>
            <a:pPr indent="-324365" lvl="0" marL="457200" rtl="0" algn="l">
              <a:spcBef>
                <a:spcPts val="0"/>
              </a:spcBef>
              <a:spcAft>
                <a:spcPts val="0"/>
              </a:spcAft>
              <a:buSzPts val="1508"/>
              <a:buChar char="●"/>
            </a:pPr>
            <a:r>
              <a:rPr b="1" lang="en-GB" sz="1508">
                <a:solidFill>
                  <a:schemeClr val="dk1"/>
                </a:solidFill>
              </a:rPr>
              <a:t>Preprocess Captions</a:t>
            </a:r>
            <a:r>
              <a:rPr lang="en-GB" sz="1508">
                <a:solidFill>
                  <a:schemeClr val="dk1"/>
                </a:solidFill>
              </a:rPr>
              <a:t>:Tokenizing and padding the captions to 10 words, using </a:t>
            </a:r>
            <a:r>
              <a:rPr lang="en-GB" sz="1508">
                <a:solidFill>
                  <a:srgbClr val="188038"/>
                </a:solidFill>
              </a:rPr>
              <a:t>&lt;bos&gt;</a:t>
            </a:r>
            <a:r>
              <a:rPr lang="en-GB" sz="1508">
                <a:solidFill>
                  <a:schemeClr val="dk1"/>
                </a:solidFill>
              </a:rPr>
              <a:t> and </a:t>
            </a:r>
            <a:r>
              <a:rPr lang="en-GB" sz="1508">
                <a:solidFill>
                  <a:srgbClr val="188038"/>
                </a:solidFill>
              </a:rPr>
              <a:t>&lt;eos&gt;</a:t>
            </a:r>
            <a:r>
              <a:rPr lang="en-GB" sz="1508">
                <a:solidFill>
                  <a:schemeClr val="dk1"/>
                </a:solidFill>
              </a:rPr>
              <a:t> tokens for model input/output.</a:t>
            </a:r>
            <a:endParaRPr sz="1508">
              <a:solidFill>
                <a:schemeClr val="dk1"/>
              </a:solidFill>
            </a:endParaRPr>
          </a:p>
          <a:p>
            <a:pPr indent="-324365" lvl="0" marL="457200" rtl="0" algn="l">
              <a:spcBef>
                <a:spcPts val="0"/>
              </a:spcBef>
              <a:spcAft>
                <a:spcPts val="0"/>
              </a:spcAft>
              <a:buClr>
                <a:schemeClr val="dk1"/>
              </a:buClr>
              <a:buSzPts val="1508"/>
              <a:buChar char="●"/>
            </a:pPr>
            <a:r>
              <a:rPr b="1" lang="en-GB" sz="1508">
                <a:solidFill>
                  <a:schemeClr val="dk1"/>
                </a:solidFill>
              </a:rPr>
              <a:t>Model Construction</a:t>
            </a:r>
            <a:r>
              <a:rPr lang="en-GB" sz="1508">
                <a:solidFill>
                  <a:schemeClr val="dk1"/>
                </a:solidFill>
              </a:rPr>
              <a:t>:</a:t>
            </a:r>
            <a:endParaRPr sz="1508">
              <a:solidFill>
                <a:schemeClr val="dk1"/>
              </a:solidFill>
            </a:endParaRPr>
          </a:p>
          <a:p>
            <a:pPr indent="-324365" lvl="1" marL="914400" rtl="0" algn="l">
              <a:spcBef>
                <a:spcPts val="0"/>
              </a:spcBef>
              <a:spcAft>
                <a:spcPts val="0"/>
              </a:spcAft>
              <a:buClr>
                <a:schemeClr val="dk1"/>
              </a:buClr>
              <a:buSzPts val="1508"/>
              <a:buChar char="○"/>
            </a:pPr>
            <a:r>
              <a:rPr lang="en-GB" sz="1508">
                <a:solidFill>
                  <a:schemeClr val="dk1"/>
                </a:solidFill>
              </a:rPr>
              <a:t>Build an encoder with LSTM layers to process video features.</a:t>
            </a:r>
            <a:endParaRPr sz="1508">
              <a:solidFill>
                <a:schemeClr val="dk1"/>
              </a:solidFill>
            </a:endParaRPr>
          </a:p>
          <a:p>
            <a:pPr indent="-324365" lvl="1" marL="914400" rtl="0" algn="l">
              <a:spcBef>
                <a:spcPts val="0"/>
              </a:spcBef>
              <a:spcAft>
                <a:spcPts val="0"/>
              </a:spcAft>
              <a:buClr>
                <a:schemeClr val="dk1"/>
              </a:buClr>
              <a:buSzPts val="1508"/>
              <a:buChar char="○"/>
            </a:pPr>
            <a:r>
              <a:rPr lang="en-GB" sz="1508">
                <a:solidFill>
                  <a:schemeClr val="dk1"/>
                </a:solidFill>
              </a:rPr>
              <a:t>Designed a decoder LSTM with dense layers for caption prediction.</a:t>
            </a:r>
            <a:endParaRPr sz="1508">
              <a:solidFill>
                <a:schemeClr val="dk1"/>
              </a:solidFill>
            </a:endParaRPr>
          </a:p>
          <a:p>
            <a:pPr indent="-324365" lvl="0" marL="457200" rtl="0" algn="l">
              <a:spcBef>
                <a:spcPts val="0"/>
              </a:spcBef>
              <a:spcAft>
                <a:spcPts val="0"/>
              </a:spcAft>
              <a:buClr>
                <a:schemeClr val="dk1"/>
              </a:buClr>
              <a:buSzPts val="1508"/>
              <a:buChar char="●"/>
            </a:pPr>
            <a:r>
              <a:rPr b="1" lang="en-GB" sz="1508">
                <a:solidFill>
                  <a:schemeClr val="dk1"/>
                </a:solidFill>
              </a:rPr>
              <a:t>Data Loading</a:t>
            </a:r>
            <a:r>
              <a:rPr lang="en-GB" sz="1508">
                <a:solidFill>
                  <a:schemeClr val="dk1"/>
                </a:solidFill>
              </a:rPr>
              <a:t>:Used a Python generator for batch processing to save memory.</a:t>
            </a:r>
            <a:endParaRPr sz="1508">
              <a:solidFill>
                <a:schemeClr val="dk1"/>
              </a:solidFill>
            </a:endParaRPr>
          </a:p>
          <a:p>
            <a:pPr indent="-324365" lvl="0" marL="457200" rtl="0" algn="l">
              <a:spcBef>
                <a:spcPts val="0"/>
              </a:spcBef>
              <a:spcAft>
                <a:spcPts val="0"/>
              </a:spcAft>
              <a:buClr>
                <a:schemeClr val="dk1"/>
              </a:buClr>
              <a:buSzPts val="1508"/>
              <a:buChar char="●"/>
            </a:pPr>
            <a:r>
              <a:rPr b="1" lang="en-GB" sz="1508">
                <a:solidFill>
                  <a:schemeClr val="dk1"/>
                </a:solidFill>
              </a:rPr>
              <a:t>Training</a:t>
            </a:r>
            <a:r>
              <a:rPr lang="en-GB" sz="1508">
                <a:solidFill>
                  <a:schemeClr val="dk1"/>
                </a:solidFill>
              </a:rPr>
              <a:t>:Trained the encoder-decoder model for 150 epochs on a GPU.</a:t>
            </a:r>
            <a:endParaRPr sz="1508">
              <a:solidFill>
                <a:schemeClr val="dk1"/>
              </a:solidFill>
            </a:endParaRPr>
          </a:p>
          <a:p>
            <a:pPr indent="-324365" lvl="0" marL="457200" rtl="0" algn="l">
              <a:spcBef>
                <a:spcPts val="0"/>
              </a:spcBef>
              <a:spcAft>
                <a:spcPts val="0"/>
              </a:spcAft>
              <a:buClr>
                <a:schemeClr val="dk1"/>
              </a:buClr>
              <a:buSzPts val="1508"/>
              <a:buChar char="●"/>
            </a:pPr>
            <a:r>
              <a:rPr b="1" lang="en-GB" sz="1508">
                <a:solidFill>
                  <a:schemeClr val="dk1"/>
                </a:solidFill>
              </a:rPr>
              <a:t>Inference Model</a:t>
            </a:r>
            <a:r>
              <a:rPr lang="en-GB" sz="1508">
                <a:solidFill>
                  <a:schemeClr val="dk1"/>
                </a:solidFill>
              </a:rPr>
              <a:t>:</a:t>
            </a:r>
            <a:endParaRPr sz="1508">
              <a:solidFill>
                <a:schemeClr val="dk1"/>
              </a:solidFill>
            </a:endParaRPr>
          </a:p>
          <a:p>
            <a:pPr indent="-324365" lvl="1" marL="914400" rtl="0" algn="l">
              <a:spcBef>
                <a:spcPts val="0"/>
              </a:spcBef>
              <a:spcAft>
                <a:spcPts val="0"/>
              </a:spcAft>
              <a:buClr>
                <a:schemeClr val="dk1"/>
              </a:buClr>
              <a:buSzPts val="1508"/>
              <a:buChar char="○"/>
            </a:pPr>
            <a:r>
              <a:rPr lang="en-GB" sz="1508">
                <a:solidFill>
                  <a:schemeClr val="dk1"/>
                </a:solidFill>
              </a:rPr>
              <a:t>Saved encoder and decoder models separately.</a:t>
            </a:r>
            <a:endParaRPr sz="1508">
              <a:solidFill>
                <a:schemeClr val="dk1"/>
              </a:solidFill>
            </a:endParaRPr>
          </a:p>
          <a:p>
            <a:pPr indent="-324365" lvl="1" marL="914400" rtl="0" algn="l">
              <a:spcBef>
                <a:spcPts val="0"/>
              </a:spcBef>
              <a:spcAft>
                <a:spcPts val="0"/>
              </a:spcAft>
              <a:buClr>
                <a:schemeClr val="dk1"/>
              </a:buClr>
              <a:buSzPts val="1508"/>
              <a:buChar char="○"/>
            </a:pPr>
            <a:r>
              <a:rPr lang="en-GB" sz="1508">
                <a:solidFill>
                  <a:schemeClr val="dk1"/>
                </a:solidFill>
              </a:rPr>
              <a:t>Implemented greedy search for real-time caption generation.</a:t>
            </a:r>
            <a:endParaRPr sz="1508">
              <a:solidFill>
                <a:schemeClr val="dk1"/>
              </a:solidFill>
            </a:endParaRPr>
          </a:p>
          <a:p>
            <a:pPr indent="-324365" lvl="0" marL="457200" rtl="0" algn="l">
              <a:spcBef>
                <a:spcPts val="0"/>
              </a:spcBef>
              <a:spcAft>
                <a:spcPts val="0"/>
              </a:spcAft>
              <a:buSzPts val="1508"/>
              <a:buChar char="●"/>
            </a:pPr>
            <a:r>
              <a:rPr b="1" lang="en-GB" sz="1508">
                <a:solidFill>
                  <a:schemeClr val="dk1"/>
                </a:solidFill>
              </a:rPr>
              <a:t>Caption Generation</a:t>
            </a:r>
            <a:r>
              <a:rPr lang="en-GB" sz="1508">
                <a:solidFill>
                  <a:schemeClr val="dk1"/>
                </a:solidFill>
              </a:rPr>
              <a:t>:Predict words one by one until </a:t>
            </a:r>
            <a:r>
              <a:rPr lang="en-GB" sz="1508">
                <a:solidFill>
                  <a:srgbClr val="188038"/>
                </a:solidFill>
              </a:rPr>
              <a:t>&lt;eos&gt;</a:t>
            </a:r>
            <a:r>
              <a:rPr lang="en-GB" sz="1508">
                <a:solidFill>
                  <a:schemeClr val="dk1"/>
                </a:solidFill>
              </a:rPr>
              <a:t> is reached.</a:t>
            </a:r>
            <a:endParaRPr sz="1508">
              <a:solidFill>
                <a:schemeClr val="dk1"/>
              </a:solidFill>
            </a:endParaRPr>
          </a:p>
          <a:p>
            <a:pPr indent="0" lvl="0" marL="0" rtl="0" algn="l">
              <a:spcBef>
                <a:spcPts val="0"/>
              </a:spcBef>
              <a:spcAft>
                <a:spcPts val="1200"/>
              </a:spcAft>
              <a:buNone/>
            </a:pPr>
            <a:r>
              <a:t/>
            </a:r>
            <a:endParaRPr b="1"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 and Demo</a:t>
            </a:r>
            <a:endParaRPr/>
          </a:p>
        </p:txBody>
      </p:sp>
      <p:pic>
        <p:nvPicPr>
          <p:cNvPr id="92" name="Google Shape;92;p19" title="WhatsApp Video 2024-11-14 at 11.23.08 AM.mp4">
            <a:hlinkClick r:id="rId3"/>
          </p:cNvPr>
          <p:cNvPicPr preferRelativeResize="0"/>
          <p:nvPr/>
        </p:nvPicPr>
        <p:blipFill>
          <a:blip r:embed="rId4">
            <a:alphaModFix/>
          </a:blip>
          <a:stretch>
            <a:fillRect/>
          </a:stretch>
        </p:blipFill>
        <p:spPr>
          <a:xfrm>
            <a:off x="658075" y="1094350"/>
            <a:ext cx="7918075" cy="3820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 and Demo</a:t>
            </a:r>
            <a:endParaRPr/>
          </a:p>
        </p:txBody>
      </p:sp>
      <p:pic>
        <p:nvPicPr>
          <p:cNvPr id="98" name="Google Shape;98;p20"/>
          <p:cNvPicPr preferRelativeResize="0"/>
          <p:nvPr/>
        </p:nvPicPr>
        <p:blipFill>
          <a:blip r:embed="rId3">
            <a:alphaModFix/>
          </a:blip>
          <a:stretch>
            <a:fillRect/>
          </a:stretch>
        </p:blipFill>
        <p:spPr>
          <a:xfrm>
            <a:off x="311700" y="4105525"/>
            <a:ext cx="4089550" cy="761925"/>
          </a:xfrm>
          <a:prstGeom prst="rect">
            <a:avLst/>
          </a:prstGeom>
          <a:noFill/>
          <a:ln>
            <a:noFill/>
          </a:ln>
        </p:spPr>
      </p:pic>
      <p:sp>
        <p:nvSpPr>
          <p:cNvPr id="99" name="Google Shape;99;p20"/>
          <p:cNvSpPr txBox="1"/>
          <p:nvPr/>
        </p:nvSpPr>
        <p:spPr>
          <a:xfrm>
            <a:off x="311700" y="1017725"/>
            <a:ext cx="85206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2"/>
                </a:solidFill>
              </a:rPr>
              <a:t>Metrics used:</a:t>
            </a:r>
            <a:br>
              <a:rPr lang="en-GB">
                <a:solidFill>
                  <a:schemeClr val="dk2"/>
                </a:solidFill>
              </a:rPr>
            </a:br>
            <a:endParaRPr>
              <a:solidFill>
                <a:schemeClr val="dk2"/>
              </a:solidFill>
            </a:endParaRPr>
          </a:p>
          <a:p>
            <a:pPr indent="0" lvl="0" marL="0" rtl="0" algn="l">
              <a:spcBef>
                <a:spcPts val="0"/>
              </a:spcBef>
              <a:spcAft>
                <a:spcPts val="0"/>
              </a:spcAft>
              <a:buNone/>
            </a:pPr>
            <a:r>
              <a:rPr lang="en-GB">
                <a:solidFill>
                  <a:schemeClr val="dk2"/>
                </a:solidFill>
              </a:rPr>
              <a:t>BLEU-4: BLEU-4 measures how similar a generated sentence (e.g., a translation or generated text) is to one or more reference sentences.</a:t>
            </a:r>
            <a:br>
              <a:rPr lang="en-GB">
                <a:solidFill>
                  <a:schemeClr val="dk2"/>
                </a:solidFill>
              </a:rPr>
            </a:br>
            <a:endParaRPr>
              <a:solidFill>
                <a:schemeClr val="dk2"/>
              </a:solidFill>
            </a:endParaRPr>
          </a:p>
          <a:p>
            <a:pPr indent="0" lvl="0" marL="0" rtl="0" algn="l">
              <a:spcBef>
                <a:spcPts val="0"/>
              </a:spcBef>
              <a:spcAft>
                <a:spcPts val="0"/>
              </a:spcAft>
              <a:buNone/>
            </a:pPr>
            <a:r>
              <a:rPr lang="en-GB">
                <a:solidFill>
                  <a:schemeClr val="dk2"/>
                </a:solidFill>
              </a:rPr>
              <a:t>METEOR: METEOR is designed to improve on BLEU by accounting for more factors in text similarity, such as synonymy, stemming, and paraphrasing, making it more sensitive to word choice variations.</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GB">
                <a:solidFill>
                  <a:schemeClr val="dk2"/>
                </a:solidFill>
              </a:rPr>
              <a:t>Accuracy: Number of tokens correctly predicted.</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GB">
                <a:solidFill>
                  <a:schemeClr val="dk2"/>
                </a:solidFill>
              </a:rPr>
              <a:t>METEOR has been shown to be highly correlated with human judgement in a situation with a limited number of reference(1 in this case).</a:t>
            </a:r>
            <a:endParaRPr>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Applications</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3200"/>
              </a:spcBef>
              <a:spcAft>
                <a:spcPts val="0"/>
              </a:spcAft>
              <a:buNone/>
            </a:pPr>
            <a:r>
              <a:rPr lang="en-GB" sz="1500">
                <a:solidFill>
                  <a:srgbClr val="242424"/>
                </a:solidFill>
                <a:highlight>
                  <a:srgbClr val="FFFFFF"/>
                </a:highlight>
              </a:rPr>
              <a:t>Some of the applications of the project includes:</a:t>
            </a:r>
            <a:endParaRPr sz="1500">
              <a:solidFill>
                <a:srgbClr val="242424"/>
              </a:solidFill>
              <a:highlight>
                <a:srgbClr val="FFFFFF"/>
              </a:highlight>
            </a:endParaRPr>
          </a:p>
          <a:p>
            <a:pPr indent="-323850" lvl="0" marL="457200" rtl="0" algn="l">
              <a:lnSpc>
                <a:spcPct val="150000"/>
              </a:lnSpc>
              <a:spcBef>
                <a:spcPts val="3200"/>
              </a:spcBef>
              <a:spcAft>
                <a:spcPts val="0"/>
              </a:spcAft>
              <a:buClr>
                <a:srgbClr val="242424"/>
              </a:buClr>
              <a:buSzPts val="1500"/>
              <a:buAutoNum type="arabicPeriod"/>
            </a:pPr>
            <a:r>
              <a:rPr b="1" lang="en-GB" sz="1500">
                <a:solidFill>
                  <a:srgbClr val="242424"/>
                </a:solidFill>
                <a:highlight>
                  <a:srgbClr val="FFFFFF"/>
                </a:highlight>
              </a:rPr>
              <a:t>Better search algorithms</a:t>
            </a:r>
            <a:r>
              <a:rPr lang="en-GB" sz="1500">
                <a:solidFill>
                  <a:srgbClr val="242424"/>
                </a:solidFill>
                <a:highlight>
                  <a:srgbClr val="FFFFFF"/>
                </a:highlight>
              </a:rPr>
              <a:t>: If each video can be automatically described search algorithms will have finer more accurate results.</a:t>
            </a:r>
            <a:endParaRPr sz="1500">
              <a:solidFill>
                <a:srgbClr val="242424"/>
              </a:solidFill>
              <a:highlight>
                <a:srgbClr val="FFFFFF"/>
              </a:highlight>
            </a:endParaRPr>
          </a:p>
          <a:p>
            <a:pPr indent="-323850" lvl="0" marL="457200" rtl="0" algn="l">
              <a:lnSpc>
                <a:spcPct val="150000"/>
              </a:lnSpc>
              <a:spcBef>
                <a:spcPts val="0"/>
              </a:spcBef>
              <a:spcAft>
                <a:spcPts val="0"/>
              </a:spcAft>
              <a:buClr>
                <a:srgbClr val="242424"/>
              </a:buClr>
              <a:buSzPts val="1500"/>
              <a:buAutoNum type="arabicPeriod"/>
            </a:pPr>
            <a:r>
              <a:rPr b="1" lang="en-GB" sz="1500">
                <a:solidFill>
                  <a:srgbClr val="242424"/>
                </a:solidFill>
                <a:highlight>
                  <a:srgbClr val="FFFFFF"/>
                </a:highlight>
              </a:rPr>
              <a:t>Recommendation Systems</a:t>
            </a:r>
            <a:r>
              <a:rPr lang="en-GB" sz="1500">
                <a:solidFill>
                  <a:srgbClr val="242424"/>
                </a:solidFill>
                <a:highlight>
                  <a:srgbClr val="FFFFFF"/>
                </a:highlight>
              </a:rPr>
              <a:t>: We could easily be able to cluster videos based on their similarity if the contents of the video can be automatically described.</a:t>
            </a:r>
            <a:endParaRPr sz="1500">
              <a:solidFill>
                <a:srgbClr val="242424"/>
              </a:solidFill>
              <a:highlight>
                <a:srgbClr val="FFFFFF"/>
              </a:highlight>
            </a:endParaRPr>
          </a:p>
          <a:p>
            <a:pPr indent="-323850" lvl="0" marL="457200" rtl="0" algn="l">
              <a:lnSpc>
                <a:spcPct val="150000"/>
              </a:lnSpc>
              <a:spcBef>
                <a:spcPts val="0"/>
              </a:spcBef>
              <a:spcAft>
                <a:spcPts val="0"/>
              </a:spcAft>
              <a:buClr>
                <a:srgbClr val="242424"/>
              </a:buClr>
              <a:buSzPts val="1500"/>
              <a:buAutoNum type="arabicPeriod"/>
            </a:pPr>
            <a:r>
              <a:rPr b="1" lang="en-GB" sz="1500">
                <a:solidFill>
                  <a:srgbClr val="242424"/>
                </a:solidFill>
                <a:highlight>
                  <a:srgbClr val="FFFFFF"/>
                </a:highlight>
              </a:rPr>
              <a:t>Content Accessibility: </a:t>
            </a:r>
            <a:r>
              <a:rPr lang="en-GB" sz="1500">
                <a:solidFill>
                  <a:srgbClr val="242424"/>
                </a:solidFill>
                <a:highlight>
                  <a:srgbClr val="FFFFFF"/>
                </a:highlight>
              </a:rPr>
              <a:t>Enhanced video captions improve accessibility for individuals with hearing impairments by providing detailed descriptions of both audio and visual elements.</a:t>
            </a:r>
            <a:endParaRPr sz="1500">
              <a:solidFill>
                <a:srgbClr val="242424"/>
              </a:solidFill>
              <a:highlight>
                <a:srgbClr val="FFFFFF"/>
              </a:highlight>
            </a:endParaRPr>
          </a:p>
          <a:p>
            <a:pPr indent="-323850" lvl="0" marL="457200" rtl="0" algn="l">
              <a:lnSpc>
                <a:spcPct val="150000"/>
              </a:lnSpc>
              <a:spcBef>
                <a:spcPts val="0"/>
              </a:spcBef>
              <a:spcAft>
                <a:spcPts val="0"/>
              </a:spcAft>
              <a:buClr>
                <a:srgbClr val="242424"/>
              </a:buClr>
              <a:buSzPts val="1500"/>
              <a:buAutoNum type="arabicPeriod"/>
            </a:pPr>
            <a:r>
              <a:rPr b="1" lang="en-GB" sz="1500">
                <a:solidFill>
                  <a:srgbClr val="242424"/>
                </a:solidFill>
                <a:highlight>
                  <a:srgbClr val="FFFFFF"/>
                </a:highlight>
              </a:rPr>
              <a:t>Content Moderation: </a:t>
            </a:r>
            <a:r>
              <a:rPr lang="en-GB" sz="1500">
                <a:solidFill>
                  <a:srgbClr val="242424"/>
                </a:solidFill>
                <a:highlight>
                  <a:srgbClr val="FFFFFF"/>
                </a:highlight>
              </a:rPr>
              <a:t>Automated video description enables faster detection of inappropriate or harmful content, aiding moderation efforts on social media and streaming platforms.</a:t>
            </a:r>
            <a:endParaRPr sz="1500">
              <a:solidFill>
                <a:srgbClr val="242424"/>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