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59" r:id="rId7"/>
    <p:sldId id="262" r:id="rId8"/>
    <p:sldId id="270" r:id="rId9"/>
    <p:sldId id="279" r:id="rId10"/>
    <p:sldId id="278" r:id="rId11"/>
    <p:sldId id="280" r:id="rId12"/>
    <p:sldId id="281" r:id="rId13"/>
    <p:sldId id="263" r:id="rId14"/>
    <p:sldId id="286" r:id="rId15"/>
    <p:sldId id="287" r:id="rId16"/>
    <p:sldId id="288" r:id="rId17"/>
    <p:sldId id="264" r:id="rId18"/>
    <p:sldId id="268" r:id="rId19"/>
    <p:sldId id="289" r:id="rId20"/>
    <p:sldId id="290" r:id="rId21"/>
    <p:sldId id="291" r:id="rId22"/>
    <p:sldId id="265" r:id="rId23"/>
    <p:sldId id="266" r:id="rId24"/>
    <p:sldId id="274" r:id="rId25"/>
    <p:sldId id="275" r:id="rId26"/>
    <p:sldId id="276" r:id="rId27"/>
    <p:sldId id="277" r:id="rId28"/>
    <p:sldId id="271" r:id="rId29"/>
    <p:sldId id="282" r:id="rId30"/>
    <p:sldId id="283" r:id="rId31"/>
    <p:sldId id="284" r:id="rId32"/>
    <p:sldId id="285" r:id="rId33"/>
    <p:sldId id="293" r:id="rId34"/>
    <p:sldId id="295" r:id="rId35"/>
    <p:sldId id="296" r:id="rId36"/>
    <p:sldId id="297" r:id="rId37"/>
    <p:sldId id="298" r:id="rId38"/>
    <p:sldId id="310" r:id="rId39"/>
    <p:sldId id="311" r:id="rId40"/>
    <p:sldId id="312" r:id="rId41"/>
    <p:sldId id="313" r:id="rId42"/>
    <p:sldId id="299" r:id="rId43"/>
    <p:sldId id="300" r:id="rId44"/>
    <p:sldId id="301" r:id="rId45"/>
    <p:sldId id="294" r:id="rId46"/>
    <p:sldId id="303" r:id="rId47"/>
    <p:sldId id="302" r:id="rId48"/>
    <p:sldId id="304" r:id="rId49"/>
    <p:sldId id="305" r:id="rId50"/>
    <p:sldId id="306" r:id="rId51"/>
    <p:sldId id="308" r:id="rId52"/>
    <p:sldId id="3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683EA2A-4F4E-4971-B6F2-2F38DBD63EC8}" type="datetimeFigureOut">
              <a:rPr lang="en-IN" smtClean="0"/>
              <a:t>27-12-2024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F7120A6-6767-4C61-81D0-B7FAEDE914B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191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3EA2A-4F4E-4971-B6F2-2F38DBD63EC8}" type="datetimeFigureOut">
              <a:rPr lang="en-IN" smtClean="0"/>
              <a:t>27-12-2024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120A6-6767-4C61-81D0-B7FAEDE914BC}" type="slidenum">
              <a:rPr lang="en-IN" smtClean="0"/>
              <a:t>‹#›</a:t>
            </a:fld>
            <a:endParaRPr lang="en-IN"/>
          </a:p>
        </p:txBody>
      </p:sp>
    </p:spTree>
    <p:extLst>
      <p:ext uri="{BB962C8B-B14F-4D97-AF65-F5344CB8AC3E}">
        <p14:creationId xmlns:p14="http://schemas.microsoft.com/office/powerpoint/2010/main" val="188603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3EA2A-4F4E-4971-B6F2-2F38DBD63EC8}"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20A6-6767-4C61-81D0-B7FAEDE914B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2359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3EA2A-4F4E-4971-B6F2-2F38DBD63EC8}"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20A6-6767-4C61-81D0-B7FAEDE914B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8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3EA2A-4F4E-4971-B6F2-2F38DBD63EC8}"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20A6-6767-4C61-81D0-B7FAEDE914BC}" type="slidenum">
              <a:rPr lang="en-IN" smtClean="0"/>
              <a:t>‹#›</a:t>
            </a:fld>
            <a:endParaRPr lang="en-IN"/>
          </a:p>
        </p:txBody>
      </p:sp>
    </p:spTree>
    <p:extLst>
      <p:ext uri="{BB962C8B-B14F-4D97-AF65-F5344CB8AC3E}">
        <p14:creationId xmlns:p14="http://schemas.microsoft.com/office/powerpoint/2010/main" val="2045619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3EA2A-4F4E-4971-B6F2-2F38DBD63EC8}"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20A6-6767-4C61-81D0-B7FAEDE914B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1698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3EA2A-4F4E-4971-B6F2-2F38DBD63EC8}"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20A6-6767-4C61-81D0-B7FAEDE914B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162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3EA2A-4F4E-4971-B6F2-2F38DBD63EC8}"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20A6-6767-4C61-81D0-B7FAEDE914B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927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3EA2A-4F4E-4971-B6F2-2F38DBD63EC8}"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20A6-6767-4C61-81D0-B7FAEDE914B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813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3EA2A-4F4E-4971-B6F2-2F38DBD63EC8}"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20A6-6767-4C61-81D0-B7FAEDE914BC}" type="slidenum">
              <a:rPr lang="en-IN" smtClean="0"/>
              <a:t>‹#›</a:t>
            </a:fld>
            <a:endParaRPr lang="en-IN"/>
          </a:p>
        </p:txBody>
      </p:sp>
    </p:spTree>
    <p:extLst>
      <p:ext uri="{BB962C8B-B14F-4D97-AF65-F5344CB8AC3E}">
        <p14:creationId xmlns:p14="http://schemas.microsoft.com/office/powerpoint/2010/main" val="237012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3EA2A-4F4E-4971-B6F2-2F38DBD63EC8}"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20A6-6767-4C61-81D0-B7FAEDE914B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516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3EA2A-4F4E-4971-B6F2-2F38DBD63EC8}" type="datetimeFigureOut">
              <a:rPr lang="en-IN" smtClean="0"/>
              <a:t>27-12-2024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120A6-6767-4C61-81D0-B7FAEDE914BC}" type="slidenum">
              <a:rPr lang="en-IN" smtClean="0"/>
              <a:t>‹#›</a:t>
            </a:fld>
            <a:endParaRPr lang="en-IN"/>
          </a:p>
        </p:txBody>
      </p:sp>
    </p:spTree>
    <p:extLst>
      <p:ext uri="{BB962C8B-B14F-4D97-AF65-F5344CB8AC3E}">
        <p14:creationId xmlns:p14="http://schemas.microsoft.com/office/powerpoint/2010/main" val="40124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3EA2A-4F4E-4971-B6F2-2F38DBD63EC8}" type="datetimeFigureOut">
              <a:rPr lang="en-IN" smtClean="0"/>
              <a:t>27-12-2024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7120A6-6767-4C61-81D0-B7FAEDE914B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0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3EA2A-4F4E-4971-B6F2-2F38DBD63EC8}" type="datetimeFigureOut">
              <a:rPr lang="en-IN" smtClean="0"/>
              <a:t>27-12-2024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7120A6-6767-4C61-81D0-B7FAEDE914B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492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3EA2A-4F4E-4971-B6F2-2F38DBD63EC8}" type="datetimeFigureOut">
              <a:rPr lang="en-IN" smtClean="0"/>
              <a:t>27-12-2024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7120A6-6767-4C61-81D0-B7FAEDE914BC}" type="slidenum">
              <a:rPr lang="en-IN" smtClean="0"/>
              <a:t>‹#›</a:t>
            </a:fld>
            <a:endParaRPr lang="en-IN"/>
          </a:p>
        </p:txBody>
      </p:sp>
    </p:spTree>
    <p:extLst>
      <p:ext uri="{BB962C8B-B14F-4D97-AF65-F5344CB8AC3E}">
        <p14:creationId xmlns:p14="http://schemas.microsoft.com/office/powerpoint/2010/main" val="255807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3EA2A-4F4E-4971-B6F2-2F38DBD63EC8}" type="datetimeFigureOut">
              <a:rPr lang="en-IN" smtClean="0"/>
              <a:t>27-12-2024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120A6-6767-4C61-81D0-B7FAEDE914B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809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3EA2A-4F4E-4971-B6F2-2F38DBD63EC8}" type="datetimeFigureOut">
              <a:rPr lang="en-IN" smtClean="0"/>
              <a:t>27-12-2024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120A6-6767-4C61-81D0-B7FAEDE914BC}" type="slidenum">
              <a:rPr lang="en-IN" smtClean="0"/>
              <a:t>‹#›</a:t>
            </a:fld>
            <a:endParaRPr lang="en-IN"/>
          </a:p>
        </p:txBody>
      </p:sp>
    </p:spTree>
    <p:extLst>
      <p:ext uri="{BB962C8B-B14F-4D97-AF65-F5344CB8AC3E}">
        <p14:creationId xmlns:p14="http://schemas.microsoft.com/office/powerpoint/2010/main" val="3669169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83EA2A-4F4E-4971-B6F2-2F38DBD63EC8}" type="datetimeFigureOut">
              <a:rPr lang="en-IN" smtClean="0"/>
              <a:t>27-12-2024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7120A6-6767-4C61-81D0-B7FAEDE914BC}" type="slidenum">
              <a:rPr lang="en-IN" smtClean="0"/>
              <a:t>‹#›</a:t>
            </a:fld>
            <a:endParaRPr lang="en-IN"/>
          </a:p>
        </p:txBody>
      </p:sp>
    </p:spTree>
    <p:extLst>
      <p:ext uri="{BB962C8B-B14F-4D97-AF65-F5344CB8AC3E}">
        <p14:creationId xmlns:p14="http://schemas.microsoft.com/office/powerpoint/2010/main" val="273628369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sqltutorial.org/sql-sample-database/"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250E-657D-418F-9822-3B64B5513473}"/>
              </a:ext>
            </a:extLst>
          </p:cNvPr>
          <p:cNvSpPr>
            <a:spLocks noGrp="1"/>
          </p:cNvSpPr>
          <p:nvPr>
            <p:ph type="ctrTitle"/>
          </p:nvPr>
        </p:nvSpPr>
        <p:spPr>
          <a:xfrm>
            <a:off x="1936945" y="1913467"/>
            <a:ext cx="8318109" cy="1515533"/>
          </a:xfrm>
        </p:spPr>
        <p:txBody>
          <a:bodyPr/>
          <a:lstStyle/>
          <a:p>
            <a:r>
              <a:rPr lang="en-IN" sz="3600" b="1" dirty="0">
                <a:solidFill>
                  <a:schemeClr val="tx1"/>
                </a:solidFill>
              </a:rPr>
              <a:t>INTERNSHIP_REVIEW_FINAL</a:t>
            </a:r>
          </a:p>
        </p:txBody>
      </p:sp>
      <p:sp>
        <p:nvSpPr>
          <p:cNvPr id="3" name="Subtitle 2">
            <a:extLst>
              <a:ext uri="{FF2B5EF4-FFF2-40B4-BE49-F238E27FC236}">
                <a16:creationId xmlns:a16="http://schemas.microsoft.com/office/drawing/2014/main" id="{A0FAE08A-7B34-03FC-A4FB-DF46B35AD6DC}"/>
              </a:ext>
            </a:extLst>
          </p:cNvPr>
          <p:cNvSpPr>
            <a:spLocks noGrp="1"/>
          </p:cNvSpPr>
          <p:nvPr>
            <p:ph type="subTitle" idx="1"/>
          </p:nvPr>
        </p:nvSpPr>
        <p:spPr/>
        <p:txBody>
          <a:bodyPr/>
          <a:lstStyle/>
          <a:p>
            <a:r>
              <a:rPr lang="en-IN" b="1" dirty="0"/>
              <a:t>Arvind M</a:t>
            </a:r>
          </a:p>
        </p:txBody>
      </p:sp>
    </p:spTree>
    <p:extLst>
      <p:ext uri="{BB962C8B-B14F-4D97-AF65-F5344CB8AC3E}">
        <p14:creationId xmlns:p14="http://schemas.microsoft.com/office/powerpoint/2010/main" val="18039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8DAE4-4453-B2E6-0B8D-8A99457409FC}"/>
              </a:ext>
            </a:extLst>
          </p:cNvPr>
          <p:cNvSpPr txBox="1"/>
          <p:nvPr/>
        </p:nvSpPr>
        <p:spPr>
          <a:xfrm>
            <a:off x="1146646" y="2136338"/>
            <a:ext cx="104902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dataset = </a:t>
            </a:r>
            <a:r>
              <a:rPr lang="en-US" dirty="0" err="1"/>
              <a:t>dataset.drop_duplicates</a:t>
            </a:r>
            <a:r>
              <a:rPr lang="en-US" dirty="0"/>
              <a:t>()</a:t>
            </a:r>
          </a:p>
          <a:p>
            <a:r>
              <a:rPr lang="en-US" dirty="0">
                <a:solidFill>
                  <a:srgbClr val="008000"/>
                </a:solidFill>
              </a:rPr>
              <a:t>Removes duplicate rows from the dataset to ensure clean and unique data. Duplicate data can lead to skewed or misleading results during analysis.</a:t>
            </a:r>
          </a:p>
          <a:p>
            <a:endParaRPr lang="en-US" dirty="0"/>
          </a:p>
          <a:p>
            <a:pPr marL="285750" indent="-285750">
              <a:buFont typeface="Arial" panose="020B0604020202020204" pitchFamily="34" charset="0"/>
              <a:buChar char="•"/>
            </a:pPr>
            <a:r>
              <a:rPr lang="en-US" dirty="0"/>
              <a:t>dataset['Revenue Change (%)'] = dataset['Total Revenue'].</a:t>
            </a:r>
            <a:r>
              <a:rPr lang="en-US" dirty="0" err="1"/>
              <a:t>pct_change</a:t>
            </a:r>
            <a:r>
              <a:rPr lang="en-US" dirty="0"/>
              <a:t>() * 100</a:t>
            </a:r>
          </a:p>
          <a:p>
            <a:r>
              <a:rPr lang="en-US" dirty="0">
                <a:solidFill>
                  <a:srgbClr val="008000"/>
                </a:solidFill>
              </a:rPr>
              <a:t>Computes the percentage change in revenue between consecutive </a:t>
            </a:r>
            <a:r>
              <a:rPr lang="en-US" dirty="0" err="1">
                <a:solidFill>
                  <a:srgbClr val="008000"/>
                </a:solidFill>
              </a:rPr>
              <a:t>months.pct_change</a:t>
            </a:r>
            <a:r>
              <a:rPr lang="en-US" dirty="0">
                <a:solidFill>
                  <a:srgbClr val="008000"/>
                </a:solidFill>
              </a:rPr>
              <a:t>(): Calculates the relative change between rows as a fraction. Multiplies the result by 100 to convert it into a percentage. Adds a new column, Revenue Change (%), to the dataset for further analysis.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7441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02B9F1-EEB7-58E8-BE2E-55B51CE13C6D}"/>
              </a:ext>
            </a:extLst>
          </p:cNvPr>
          <p:cNvSpPr txBox="1"/>
          <p:nvPr/>
        </p:nvSpPr>
        <p:spPr>
          <a:xfrm>
            <a:off x="1117600" y="671691"/>
            <a:ext cx="9956800" cy="6617196"/>
          </a:xfrm>
          <a:prstGeom prst="rect">
            <a:avLst/>
          </a:prstGeom>
          <a:noFill/>
        </p:spPr>
        <p:txBody>
          <a:bodyPr wrap="square">
            <a:spAutoFit/>
          </a:bodyPr>
          <a:lstStyle/>
          <a:p>
            <a:pPr marL="285750" indent="-285750">
              <a:buFont typeface="Arial" panose="020B0604020202020204" pitchFamily="34" charset="0"/>
              <a:buChar char="•"/>
            </a:pPr>
            <a:r>
              <a:rPr lang="en-US" dirty="0"/>
              <a:t>def </a:t>
            </a:r>
            <a:r>
              <a:rPr lang="en-US" dirty="0" err="1"/>
              <a:t>generate_insights_with_api</a:t>
            </a:r>
            <a:r>
              <a:rPr lang="en-US" dirty="0"/>
              <a:t>(dataframe): </a:t>
            </a:r>
            <a:r>
              <a:rPr lang="en-US" dirty="0" err="1"/>
              <a:t>total_revenue_mean</a:t>
            </a:r>
            <a:r>
              <a:rPr lang="en-US" dirty="0"/>
              <a:t> = dataframe['Total Revenue'].mean()</a:t>
            </a:r>
          </a:p>
          <a:p>
            <a:r>
              <a:rPr lang="en-US" dirty="0"/>
              <a:t>	</a:t>
            </a:r>
            <a:r>
              <a:rPr lang="en-US" dirty="0" err="1"/>
              <a:t>max_revenue</a:t>
            </a:r>
            <a:r>
              <a:rPr lang="en-US" dirty="0"/>
              <a:t> = dataframe['Total Revenue'].max(), </a:t>
            </a:r>
            <a:r>
              <a:rPr lang="en-US" dirty="0" err="1"/>
              <a:t>recent_change</a:t>
            </a:r>
            <a:r>
              <a:rPr lang="en-US" dirty="0"/>
              <a:t> = dataframe['Revenue Change (%)'].</a:t>
            </a:r>
            <a:r>
              <a:rPr lang="en-US" dirty="0" err="1"/>
              <a:t>iloc</a:t>
            </a:r>
            <a:r>
              <a:rPr lang="en-US" dirty="0"/>
              <a:t>[-1] if not dataframe['Revenue Change (%)'].</a:t>
            </a:r>
            <a:r>
              <a:rPr lang="en-US" dirty="0" err="1"/>
              <a:t>isnull</a:t>
            </a:r>
            <a:r>
              <a:rPr lang="en-US" dirty="0"/>
              <a:t>().all() else 0 ,	</a:t>
            </a:r>
            <a:r>
              <a:rPr lang="en-US" dirty="0" err="1"/>
              <a:t>total_growth</a:t>
            </a:r>
            <a:r>
              <a:rPr lang="en-US" dirty="0"/>
              <a:t> = (dataframe['Total Revenue'].</a:t>
            </a:r>
            <a:r>
              <a:rPr lang="en-US" dirty="0" err="1"/>
              <a:t>iloc</a:t>
            </a:r>
            <a:r>
              <a:rPr lang="en-US" dirty="0"/>
              <a:t>[-1] - dataframe['Total Revenue'].</a:t>
            </a:r>
            <a:r>
              <a:rPr lang="en-US" dirty="0" err="1"/>
              <a:t>iloc</a:t>
            </a:r>
            <a:r>
              <a:rPr lang="en-US" dirty="0"/>
              <a:t>[0]) / dataframe['Total Revenue'].</a:t>
            </a:r>
            <a:r>
              <a:rPr lang="en-US" dirty="0" err="1"/>
              <a:t>iloc</a:t>
            </a:r>
            <a:r>
              <a:rPr lang="en-US" dirty="0"/>
              <a:t>[0] * 100</a:t>
            </a:r>
          </a:p>
          <a:p>
            <a:r>
              <a:rPr lang="en-US" dirty="0"/>
              <a:t>	</a:t>
            </a:r>
            <a:r>
              <a:rPr lang="en-US" dirty="0" err="1"/>
              <a:t>prompt_text</a:t>
            </a:r>
            <a:r>
              <a:rPr lang="en-US" dirty="0"/>
              <a:t> = ( </a:t>
            </a:r>
            <a:r>
              <a:rPr lang="en-US" dirty="0" err="1"/>
              <a:t>f"Provide</a:t>
            </a:r>
            <a:r>
              <a:rPr lang="en-US" dirty="0"/>
              <a:t> brief insights on revenue data: "</a:t>
            </a:r>
          </a:p>
          <a:p>
            <a:r>
              <a:rPr lang="en-US" dirty="0"/>
              <a:t> </a:t>
            </a:r>
            <a:r>
              <a:rPr lang="en-US" dirty="0" err="1"/>
              <a:t>f"Avg</a:t>
            </a:r>
            <a:r>
              <a:rPr lang="en-US" dirty="0"/>
              <a:t> revenue: ${total_revenue_mean:,.2f}, Max revenue: ${max_revenue:,.2f}, “</a:t>
            </a:r>
          </a:p>
          <a:p>
            <a:r>
              <a:rPr lang="en-US" dirty="0"/>
              <a:t> </a:t>
            </a:r>
            <a:r>
              <a:rPr lang="en-US" dirty="0" err="1"/>
              <a:t>f"Recent</a:t>
            </a:r>
            <a:r>
              <a:rPr lang="en-US" dirty="0"/>
              <a:t> change: {recent_change:.2f}%, Growth: {total_growth:.2f}%."), </a:t>
            </a:r>
            <a:r>
              <a:rPr lang="en-US" dirty="0" err="1"/>
              <a:t>genai.configure</a:t>
            </a:r>
            <a:r>
              <a:rPr lang="en-US" dirty="0"/>
              <a:t>(</a:t>
            </a:r>
            <a:r>
              <a:rPr lang="en-US" dirty="0" err="1"/>
              <a:t>api_key</a:t>
            </a:r>
            <a:r>
              <a:rPr lang="en-US" dirty="0"/>
              <a:t>="AIzaSyAQco2r01tq2oif7WK2b7Da6H75ovDqYz0"), model = </a:t>
            </a:r>
            <a:r>
              <a:rPr lang="en-US" dirty="0" err="1"/>
              <a:t>genai.GenerativeModel</a:t>
            </a:r>
            <a:r>
              <a:rPr lang="en-US" dirty="0"/>
              <a:t>("gemini-1.5-flash"), response = </a:t>
            </a:r>
            <a:r>
              <a:rPr lang="en-US" dirty="0" err="1"/>
              <a:t>model.generate_content</a:t>
            </a:r>
            <a:r>
              <a:rPr lang="en-US" dirty="0"/>
              <a:t>(</a:t>
            </a:r>
            <a:r>
              <a:rPr lang="en-US" dirty="0" err="1"/>
              <a:t>prompt_text</a:t>
            </a:r>
            <a:r>
              <a:rPr lang="en-US" dirty="0"/>
              <a:t>), return </a:t>
            </a:r>
            <a:r>
              <a:rPr lang="en-US" dirty="0" err="1"/>
              <a:t>response.text</a:t>
            </a:r>
            <a:r>
              <a:rPr lang="en-US" dirty="0"/>
              <a:t> if response else "No insights generated."</a:t>
            </a:r>
          </a:p>
          <a:p>
            <a:r>
              <a:rPr lang="en-US" sz="1600" dirty="0">
                <a:solidFill>
                  <a:srgbClr val="008000"/>
                </a:solidFill>
                <a:latin typeface="+mj-lt"/>
              </a:rPr>
              <a:t>Defines a reusable function to generate textual insights about the dataset using the Google Gemini AI API. Calculates the average (mean) revenue across all rows in the dataset. Finds the maximum revenue value in the dataset. Checks if all values in Revenue Change (%) are null (using .</a:t>
            </a:r>
            <a:r>
              <a:rPr lang="en-US" sz="1600" dirty="0" err="1">
                <a:solidFill>
                  <a:srgbClr val="008000"/>
                </a:solidFill>
                <a:latin typeface="+mj-lt"/>
              </a:rPr>
              <a:t>isnull</a:t>
            </a:r>
            <a:r>
              <a:rPr lang="en-US" sz="1600" dirty="0">
                <a:solidFill>
                  <a:srgbClr val="008000"/>
                </a:solidFill>
                <a:latin typeface="+mj-lt"/>
              </a:rPr>
              <a:t>().all()).If not, retrieves the most recent percentage change (</a:t>
            </a:r>
            <a:r>
              <a:rPr lang="en-US" sz="1600" dirty="0" err="1">
                <a:solidFill>
                  <a:srgbClr val="008000"/>
                </a:solidFill>
                <a:latin typeface="+mj-lt"/>
              </a:rPr>
              <a:t>iloc</a:t>
            </a:r>
            <a:r>
              <a:rPr lang="en-US" sz="1600" dirty="0">
                <a:solidFill>
                  <a:srgbClr val="008000"/>
                </a:solidFill>
                <a:latin typeface="+mj-lt"/>
              </a:rPr>
              <a:t>[-1]).If all values are null, assigns </a:t>
            </a:r>
            <a:r>
              <a:rPr lang="en-US" sz="1600" dirty="0" err="1">
                <a:solidFill>
                  <a:srgbClr val="008000"/>
                </a:solidFill>
                <a:latin typeface="+mj-lt"/>
              </a:rPr>
              <a:t>recent_change</a:t>
            </a:r>
            <a:r>
              <a:rPr lang="en-US" sz="1600" dirty="0">
                <a:solidFill>
                  <a:srgbClr val="008000"/>
                </a:solidFill>
                <a:latin typeface="+mj-lt"/>
              </a:rPr>
              <a:t> a value of 0. Calculates the total revenue growth as a percentage. Takes the difference between the last (</a:t>
            </a:r>
            <a:r>
              <a:rPr lang="en-US" sz="1600" dirty="0" err="1">
                <a:solidFill>
                  <a:srgbClr val="008000"/>
                </a:solidFill>
                <a:latin typeface="+mj-lt"/>
              </a:rPr>
              <a:t>iloc</a:t>
            </a:r>
            <a:r>
              <a:rPr lang="en-US" sz="1600" dirty="0">
                <a:solidFill>
                  <a:srgbClr val="008000"/>
                </a:solidFill>
                <a:latin typeface="+mj-lt"/>
              </a:rPr>
              <a:t>[-1]) and first (</a:t>
            </a:r>
            <a:r>
              <a:rPr lang="en-US" sz="1600" dirty="0" err="1">
                <a:solidFill>
                  <a:srgbClr val="008000"/>
                </a:solidFill>
                <a:latin typeface="+mj-lt"/>
              </a:rPr>
              <a:t>iloc</a:t>
            </a:r>
            <a:r>
              <a:rPr lang="en-US" sz="1600" dirty="0">
                <a:solidFill>
                  <a:srgbClr val="008000"/>
                </a:solidFill>
                <a:latin typeface="+mj-lt"/>
              </a:rPr>
              <a:t>[0]) values in Total Revenue. Divides by the first value and multiplies by 100 for percentage </a:t>
            </a:r>
            <a:r>
              <a:rPr lang="en-US" sz="1600" dirty="0" err="1">
                <a:solidFill>
                  <a:srgbClr val="008000"/>
                </a:solidFill>
                <a:latin typeface="+mj-lt"/>
              </a:rPr>
              <a:t>growth.Creates</a:t>
            </a:r>
            <a:r>
              <a:rPr lang="en-US" sz="1600" dirty="0">
                <a:solidFill>
                  <a:srgbClr val="008000"/>
                </a:solidFill>
                <a:latin typeface="+mj-lt"/>
              </a:rPr>
              <a:t> a summary string (</a:t>
            </a:r>
            <a:r>
              <a:rPr lang="en-US" sz="1600" dirty="0" err="1">
                <a:solidFill>
                  <a:srgbClr val="008000"/>
                </a:solidFill>
                <a:latin typeface="+mj-lt"/>
              </a:rPr>
              <a:t>prompt_text</a:t>
            </a:r>
            <a:r>
              <a:rPr lang="en-US" sz="1600" dirty="0">
                <a:solidFill>
                  <a:srgbClr val="008000"/>
                </a:solidFill>
                <a:latin typeface="+mj-lt"/>
              </a:rPr>
              <a:t>) with Average revenue, Maximum revenue, Most recent percentage change and Total growth in revenue. Formats numbers to two decimal places for better readability. Configures the Gemini API with the provided API key for authentication. Loads the Gemini AI model (gemini-1.5-flash) to generate textual insights. Sends the </a:t>
            </a:r>
            <a:r>
              <a:rPr lang="en-US" sz="1600" dirty="0" err="1">
                <a:solidFill>
                  <a:srgbClr val="008000"/>
                </a:solidFill>
                <a:latin typeface="+mj-lt"/>
              </a:rPr>
              <a:t>prompt_text</a:t>
            </a:r>
            <a:r>
              <a:rPr lang="en-US" sz="1600" dirty="0">
                <a:solidFill>
                  <a:srgbClr val="008000"/>
                </a:solidFill>
                <a:latin typeface="+mj-lt"/>
              </a:rPr>
              <a:t> to the AI model and retrieves the response.  Returns the textual insights generated by the </a:t>
            </a:r>
            <a:r>
              <a:rPr lang="en-US" sz="1600" dirty="0" err="1">
                <a:solidFill>
                  <a:srgbClr val="008000"/>
                </a:solidFill>
                <a:latin typeface="+mj-lt"/>
              </a:rPr>
              <a:t>model.If</a:t>
            </a:r>
            <a:r>
              <a:rPr lang="en-US" sz="1600" dirty="0">
                <a:solidFill>
                  <a:srgbClr val="008000"/>
                </a:solidFill>
                <a:latin typeface="+mj-lt"/>
              </a:rPr>
              <a:t> no response is received, returns a default message: ”No insights generated”</a:t>
            </a:r>
          </a:p>
          <a:p>
            <a:pPr>
              <a:buFont typeface="Arial" panose="020B0604020202020204" pitchFamily="34" charset="0"/>
              <a:buChar char="•"/>
            </a:pPr>
            <a:endParaRPr lang="en-US" sz="1200" dirty="0"/>
          </a:p>
          <a:p>
            <a:br>
              <a:rPr lang="en-US" dirty="0"/>
            </a:br>
            <a:endParaRPr lang="en-US" dirty="0">
              <a:solidFill>
                <a:srgbClr val="008000"/>
              </a:solidFill>
            </a:endParaRPr>
          </a:p>
          <a:p>
            <a:pPr>
              <a:buFont typeface="Arial" panose="020B0604020202020204" pitchFamily="34" charset="0"/>
              <a:buChar char="•"/>
            </a:pPr>
            <a:endParaRPr lang="en-US" dirty="0">
              <a:solidFill>
                <a:srgbClr val="0D0D0D"/>
              </a:solidFill>
              <a:latin typeface="ui-sans-serif"/>
            </a:endParaRPr>
          </a:p>
          <a:p>
            <a:endParaRPr lang="en-US" dirty="0"/>
          </a:p>
        </p:txBody>
      </p:sp>
    </p:spTree>
    <p:extLst>
      <p:ext uri="{BB962C8B-B14F-4D97-AF65-F5344CB8AC3E}">
        <p14:creationId xmlns:p14="http://schemas.microsoft.com/office/powerpoint/2010/main" val="242584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F0D19-9E9A-66EC-8C80-91F4D6CAA7A6}"/>
              </a:ext>
            </a:extLst>
          </p:cNvPr>
          <p:cNvSpPr txBox="1"/>
          <p:nvPr/>
        </p:nvSpPr>
        <p:spPr>
          <a:xfrm>
            <a:off x="827890" y="644530"/>
            <a:ext cx="10543262" cy="5909310"/>
          </a:xfrm>
          <a:prstGeom prst="rect">
            <a:avLst/>
          </a:prstGeom>
          <a:noFill/>
        </p:spPr>
        <p:txBody>
          <a:bodyPr wrap="square">
            <a:sp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insights = </a:t>
            </a:r>
            <a:r>
              <a:rPr lang="en-US" dirty="0" err="1"/>
              <a:t>generate_insights_with_api</a:t>
            </a:r>
            <a:r>
              <a:rPr lang="en-US" dirty="0"/>
              <a:t>(dataset)</a:t>
            </a:r>
            <a:r>
              <a:rPr lang="en-US" dirty="0">
                <a:solidFill>
                  <a:srgbClr val="0D0D0D"/>
                </a:solidFill>
                <a:latin typeface="ui-sans-serif"/>
              </a:rPr>
              <a:t> </a:t>
            </a:r>
          </a:p>
          <a:p>
            <a:r>
              <a:rPr lang="en-US" dirty="0">
                <a:solidFill>
                  <a:srgbClr val="008000"/>
                </a:solidFill>
              </a:rPr>
              <a:t>Calls the </a:t>
            </a:r>
            <a:r>
              <a:rPr lang="en-US" dirty="0" err="1">
                <a:solidFill>
                  <a:srgbClr val="008000"/>
                </a:solidFill>
              </a:rPr>
              <a:t>generate_insights_with_api</a:t>
            </a:r>
            <a:r>
              <a:rPr lang="en-US" dirty="0">
                <a:solidFill>
                  <a:srgbClr val="008000"/>
                </a:solidFill>
              </a:rPr>
              <a:t> function to create insights about the dataset. Stores the returned insights in the insights variable.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 ax = </a:t>
            </a:r>
            <a:r>
              <a:rPr lang="en-US" dirty="0" err="1"/>
              <a:t>plt.subplots</a:t>
            </a:r>
            <a:r>
              <a:rPr lang="en-US" dirty="0"/>
              <a:t>(figsize=(10, 6)), </a:t>
            </a:r>
            <a:r>
              <a:rPr lang="en-US" dirty="0" err="1"/>
              <a:t>ax.axis</a:t>
            </a:r>
            <a:r>
              <a:rPr lang="en-US" dirty="0"/>
              <a:t>('off’), </a:t>
            </a:r>
            <a:r>
              <a:rPr lang="en-US" dirty="0" err="1"/>
              <a:t>ax.text</a:t>
            </a:r>
            <a:r>
              <a:rPr lang="en-US" dirty="0"/>
              <a:t>(0.01, 0.5, </a:t>
            </a:r>
            <a:r>
              <a:rPr lang="en-US" dirty="0" err="1"/>
              <a:t>f"Generated</a:t>
            </a:r>
            <a:r>
              <a:rPr lang="en-US" dirty="0"/>
              <a:t> Insights:\n\n{insights}", fontsize=12, </a:t>
            </a:r>
            <a:r>
              <a:rPr lang="en-US" dirty="0" err="1"/>
              <a:t>verticalalignment</a:t>
            </a:r>
            <a:r>
              <a:rPr lang="en-US" dirty="0"/>
              <a:t>='center', wrap=True), </a:t>
            </a:r>
            <a:r>
              <a:rPr lang="en-US" dirty="0" err="1"/>
              <a:t>plt.tight_layout</a:t>
            </a:r>
            <a:r>
              <a:rPr lang="en-US" dirty="0"/>
              <a:t>(), </a:t>
            </a:r>
            <a:r>
              <a:rPr lang="en-US" dirty="0" err="1"/>
              <a:t>plt.show</a:t>
            </a:r>
            <a:r>
              <a:rPr lang="en-US" dirty="0"/>
              <a:t>()</a:t>
            </a:r>
          </a:p>
          <a:p>
            <a:r>
              <a:rPr lang="en-US" dirty="0">
                <a:solidFill>
                  <a:srgbClr val="008000"/>
                </a:solidFill>
              </a:rPr>
              <a:t>Creates a figure and a subplot (ax) with a size of 10x6 inches. Hides the axes for a cleaner, text-only display. Adds the generated insights as text to the plot. Positions the text within the subplot (0.01, 0.5). Sets font size to 12.Enables text wrapping to fit within the figure.</a:t>
            </a:r>
            <a:r>
              <a:rPr lang="en-US" dirty="0">
                <a:solidFill>
                  <a:srgbClr val="0D0D0D"/>
                </a:solidFill>
                <a:latin typeface="ui-sans-serif"/>
              </a:rPr>
              <a:t> </a:t>
            </a:r>
            <a:r>
              <a:rPr lang="en-US" dirty="0">
                <a:solidFill>
                  <a:srgbClr val="008000"/>
                </a:solidFill>
              </a:rPr>
              <a:t>Adjusts the layout to ensure elements of the plot don’t overlap. Displays the plot containing the text-based insights.</a:t>
            </a:r>
          </a:p>
          <a:p>
            <a:endParaRPr lang="en-US" dirty="0">
              <a:solidFill>
                <a:srgbClr val="008000"/>
              </a:solidFill>
            </a:endParaRPr>
          </a:p>
          <a:p>
            <a:endParaRPr lang="en-US" dirty="0">
              <a:solidFill>
                <a:srgbClr val="008000"/>
              </a:solidFill>
            </a:endParaRPr>
          </a:p>
          <a:p>
            <a:endParaRPr lang="en-US" dirty="0"/>
          </a:p>
          <a:p>
            <a:pPr marL="285750" indent="-285750">
              <a:buFont typeface="Arial" panose="020B0604020202020204" pitchFamily="34" charset="0"/>
              <a:buChar char="•"/>
            </a:pPr>
            <a:endParaRPr lang="en-US" dirty="0"/>
          </a:p>
          <a:p>
            <a:endParaRPr lang="en-US" dirty="0">
              <a:solidFill>
                <a:srgbClr val="0D0D0D"/>
              </a:solidFill>
              <a:latin typeface="ui-sans-serif"/>
            </a:endParaRPr>
          </a:p>
          <a:p>
            <a:endParaRPr lang="en-US" dirty="0"/>
          </a:p>
        </p:txBody>
      </p:sp>
    </p:spTree>
    <p:extLst>
      <p:ext uri="{BB962C8B-B14F-4D97-AF65-F5344CB8AC3E}">
        <p14:creationId xmlns:p14="http://schemas.microsoft.com/office/powerpoint/2010/main" val="366895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4299E6-744A-4129-7CFB-4CD74B0991ED}"/>
              </a:ext>
            </a:extLst>
          </p:cNvPr>
          <p:cNvPicPr>
            <a:picLocks noChangeAspect="1"/>
          </p:cNvPicPr>
          <p:nvPr/>
        </p:nvPicPr>
        <p:blipFill>
          <a:blip r:embed="rId2"/>
          <a:stretch>
            <a:fillRect/>
          </a:stretch>
        </p:blipFill>
        <p:spPr>
          <a:xfrm>
            <a:off x="1021774" y="1676398"/>
            <a:ext cx="4686300" cy="4375439"/>
          </a:xfrm>
          <a:prstGeom prst="rect">
            <a:avLst/>
          </a:prstGeom>
        </p:spPr>
      </p:pic>
      <p:sp>
        <p:nvSpPr>
          <p:cNvPr id="4" name="TextBox 3">
            <a:extLst>
              <a:ext uri="{FF2B5EF4-FFF2-40B4-BE49-F238E27FC236}">
                <a16:creationId xmlns:a16="http://schemas.microsoft.com/office/drawing/2014/main" id="{DE479887-3F44-2079-603D-E4758B448D8E}"/>
              </a:ext>
            </a:extLst>
          </p:cNvPr>
          <p:cNvSpPr txBox="1"/>
          <p:nvPr/>
        </p:nvSpPr>
        <p:spPr>
          <a:xfrm>
            <a:off x="952107" y="980387"/>
            <a:ext cx="3996965" cy="923330"/>
          </a:xfrm>
          <a:prstGeom prst="rect">
            <a:avLst/>
          </a:prstGeom>
          <a:noFill/>
        </p:spPr>
        <p:txBody>
          <a:bodyPr wrap="square" rtlCol="0">
            <a:spAutoFit/>
          </a:bodyPr>
          <a:lstStyle/>
          <a:p>
            <a:pPr algn="ctr"/>
            <a:r>
              <a:rPr lang="en-US" b="1" dirty="0"/>
              <a:t>T</a:t>
            </a:r>
            <a:r>
              <a:rPr lang="en-IN" b="1" dirty="0"/>
              <a:t>able (Subcontractors who have workers having less than 85% attendance)</a:t>
            </a:r>
          </a:p>
        </p:txBody>
      </p:sp>
      <p:pic>
        <p:nvPicPr>
          <p:cNvPr id="6" name="Picture 5">
            <a:extLst>
              <a:ext uri="{FF2B5EF4-FFF2-40B4-BE49-F238E27FC236}">
                <a16:creationId xmlns:a16="http://schemas.microsoft.com/office/drawing/2014/main" id="{B0AD8CDE-C145-DD65-392B-90DABD173D3D}"/>
              </a:ext>
            </a:extLst>
          </p:cNvPr>
          <p:cNvPicPr>
            <a:picLocks noChangeAspect="1"/>
          </p:cNvPicPr>
          <p:nvPr/>
        </p:nvPicPr>
        <p:blipFill>
          <a:blip r:embed="rId3"/>
          <a:stretch>
            <a:fillRect/>
          </a:stretch>
        </p:blipFill>
        <p:spPr>
          <a:xfrm>
            <a:off x="6948057" y="1364680"/>
            <a:ext cx="3888110" cy="2585782"/>
          </a:xfrm>
          <a:prstGeom prst="rect">
            <a:avLst/>
          </a:prstGeom>
        </p:spPr>
      </p:pic>
      <p:sp>
        <p:nvSpPr>
          <p:cNvPr id="7" name="TextBox 6">
            <a:extLst>
              <a:ext uri="{FF2B5EF4-FFF2-40B4-BE49-F238E27FC236}">
                <a16:creationId xmlns:a16="http://schemas.microsoft.com/office/drawing/2014/main" id="{C8839353-6269-8200-7FFC-282ECBEE76CF}"/>
              </a:ext>
            </a:extLst>
          </p:cNvPr>
          <p:cNvSpPr txBox="1"/>
          <p:nvPr/>
        </p:nvSpPr>
        <p:spPr>
          <a:xfrm>
            <a:off x="6948057" y="718349"/>
            <a:ext cx="3996965" cy="646331"/>
          </a:xfrm>
          <a:prstGeom prst="rect">
            <a:avLst/>
          </a:prstGeom>
          <a:noFill/>
        </p:spPr>
        <p:txBody>
          <a:bodyPr wrap="square" rtlCol="0">
            <a:spAutoFit/>
          </a:bodyPr>
          <a:lstStyle/>
          <a:p>
            <a:pPr algn="ctr"/>
            <a:r>
              <a:rPr lang="en-US" b="1" dirty="0"/>
              <a:t>Bar Graph – Worker Attendance Trend for a week</a:t>
            </a:r>
            <a:endParaRPr lang="en-IN" b="1" dirty="0"/>
          </a:p>
        </p:txBody>
      </p:sp>
      <p:pic>
        <p:nvPicPr>
          <p:cNvPr id="9" name="Picture 8">
            <a:extLst>
              <a:ext uri="{FF2B5EF4-FFF2-40B4-BE49-F238E27FC236}">
                <a16:creationId xmlns:a16="http://schemas.microsoft.com/office/drawing/2014/main" id="{8AE8ACCB-A711-4807-E915-7CC5C8C8CE01}"/>
              </a:ext>
            </a:extLst>
          </p:cNvPr>
          <p:cNvPicPr>
            <a:picLocks noChangeAspect="1"/>
          </p:cNvPicPr>
          <p:nvPr/>
        </p:nvPicPr>
        <p:blipFill>
          <a:blip r:embed="rId4"/>
          <a:stretch>
            <a:fillRect/>
          </a:stretch>
        </p:blipFill>
        <p:spPr>
          <a:xfrm>
            <a:off x="6515500" y="4546359"/>
            <a:ext cx="4862081" cy="1505478"/>
          </a:xfrm>
          <a:prstGeom prst="rect">
            <a:avLst/>
          </a:prstGeom>
        </p:spPr>
      </p:pic>
      <p:sp>
        <p:nvSpPr>
          <p:cNvPr id="10" name="TextBox 9">
            <a:extLst>
              <a:ext uri="{FF2B5EF4-FFF2-40B4-BE49-F238E27FC236}">
                <a16:creationId xmlns:a16="http://schemas.microsoft.com/office/drawing/2014/main" id="{4069586E-D8FA-2908-203B-25C57EF113AB}"/>
              </a:ext>
            </a:extLst>
          </p:cNvPr>
          <p:cNvSpPr txBox="1"/>
          <p:nvPr/>
        </p:nvSpPr>
        <p:spPr>
          <a:xfrm>
            <a:off x="6948057" y="4115899"/>
            <a:ext cx="3996965" cy="369332"/>
          </a:xfrm>
          <a:prstGeom prst="rect">
            <a:avLst/>
          </a:prstGeom>
          <a:noFill/>
        </p:spPr>
        <p:txBody>
          <a:bodyPr wrap="square" rtlCol="0">
            <a:spAutoFit/>
          </a:bodyPr>
          <a:lstStyle/>
          <a:p>
            <a:pPr algn="ctr"/>
            <a:r>
              <a:rPr lang="en-US" b="1" dirty="0"/>
              <a:t>AI Insights of Graph</a:t>
            </a:r>
            <a:endParaRPr lang="en-IN" b="1" dirty="0"/>
          </a:p>
        </p:txBody>
      </p:sp>
    </p:spTree>
    <p:extLst>
      <p:ext uri="{BB962C8B-B14F-4D97-AF65-F5344CB8AC3E}">
        <p14:creationId xmlns:p14="http://schemas.microsoft.com/office/powerpoint/2010/main" val="141224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9B9DA-F479-F2B7-911A-17E00B7E53DD}"/>
              </a:ext>
            </a:extLst>
          </p:cNvPr>
          <p:cNvSpPr txBox="1"/>
          <p:nvPr/>
        </p:nvSpPr>
        <p:spPr>
          <a:xfrm>
            <a:off x="731822" y="762229"/>
            <a:ext cx="10728356" cy="535531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OBJECTIVE: </a:t>
            </a:r>
            <a:r>
              <a:rPr lang="en-US" dirty="0"/>
              <a:t>To </a:t>
            </a:r>
            <a:r>
              <a:rPr lang="en-US" b="1" dirty="0"/>
              <a:t>analyze worker attendance data</a:t>
            </a:r>
            <a:r>
              <a:rPr lang="en-US" dirty="0"/>
              <a:t> and </a:t>
            </a:r>
            <a:r>
              <a:rPr lang="en-US" b="1" dirty="0"/>
              <a:t>generate AI-driven insights</a:t>
            </a:r>
            <a:r>
              <a:rPr lang="en-US" dirty="0"/>
              <a:t> using Google's </a:t>
            </a:r>
            <a:r>
              <a:rPr lang="en-US" b="1" dirty="0"/>
              <a:t>Generative AI (Gemini)</a:t>
            </a:r>
            <a:r>
              <a:rPr lang="en-US" dirty="0"/>
              <a:t>. This enables </a:t>
            </a:r>
            <a:r>
              <a:rPr lang="en-US" b="1" dirty="0"/>
              <a:t>data-driven decision-making</a:t>
            </a:r>
            <a:r>
              <a:rPr lang="en-US" dirty="0"/>
              <a:t> by automating the generation of actionable insights from attendance patterns.</a:t>
            </a:r>
          </a:p>
          <a:p>
            <a:pPr marL="0" marR="0" lvl="0" indent="0" algn="l" defTabSz="914400" rtl="0" eaLnBrk="0" fontAlgn="base" latinLnBrk="0" hangingPunct="0">
              <a:lnSpc>
                <a:spcPct val="100000"/>
              </a:lnSpc>
              <a:spcBef>
                <a:spcPct val="0"/>
              </a:spcBef>
              <a:spcAft>
                <a:spcPct val="0"/>
              </a:spcAft>
              <a:buClrTx/>
              <a:buSzTx/>
              <a:tabLst/>
            </a:pPr>
            <a:endParaRPr lang="en-US" dirty="0"/>
          </a:p>
          <a:p>
            <a:r>
              <a:rPr lang="en-US" b="1" dirty="0"/>
              <a:t>CODE EXPLANATION: </a:t>
            </a:r>
          </a:p>
          <a:p>
            <a:pPr marL="285750" indent="-285750">
              <a:buFont typeface="Arial" panose="020B0604020202020204" pitchFamily="34" charset="0"/>
              <a:buChar char="•"/>
            </a:pPr>
            <a:r>
              <a:rPr lang="en-US" dirty="0"/>
              <a:t> import pandas as pd, import </a:t>
            </a:r>
            <a:r>
              <a:rPr lang="en-US" dirty="0" err="1"/>
              <a:t>matplotlib.pyplot</a:t>
            </a:r>
            <a:r>
              <a:rPr lang="en-US" dirty="0"/>
              <a:t> as plt, import </a:t>
            </a:r>
            <a:r>
              <a:rPr lang="en-US" dirty="0" err="1"/>
              <a:t>google.generativeai</a:t>
            </a:r>
            <a:r>
              <a:rPr lang="en-US" dirty="0"/>
              <a:t> as genai</a:t>
            </a:r>
          </a:p>
          <a:p>
            <a:pPr defTabSz="914400" eaLnBrk="0" fontAlgn="base" hangingPunct="0">
              <a:spcBef>
                <a:spcPct val="0"/>
              </a:spcBef>
              <a:spcAft>
                <a:spcPct val="0"/>
              </a:spcAft>
            </a:pPr>
            <a:r>
              <a:rPr lang="en-IN" b="1" dirty="0">
                <a:solidFill>
                  <a:srgbClr val="008000"/>
                </a:solidFill>
                <a:latin typeface="+mj-lt"/>
              </a:rPr>
              <a:t>pandas</a:t>
            </a:r>
            <a:r>
              <a:rPr lang="en-IN" dirty="0">
                <a:solidFill>
                  <a:srgbClr val="008000"/>
                </a:solidFill>
                <a:latin typeface="+mj-lt"/>
              </a:rPr>
              <a:t>: Used for loading and preprocessing the Excel dataset.</a:t>
            </a:r>
          </a:p>
          <a:p>
            <a:r>
              <a:rPr lang="en-IN" b="1" dirty="0" err="1">
                <a:solidFill>
                  <a:srgbClr val="008000"/>
                </a:solidFill>
                <a:latin typeface="+mj-lt"/>
              </a:rPr>
              <a:t>matplotlib.pyplot</a:t>
            </a:r>
            <a:r>
              <a:rPr lang="en-IN" dirty="0">
                <a:solidFill>
                  <a:srgbClr val="008000"/>
                </a:solidFill>
                <a:latin typeface="+mj-lt"/>
              </a:rPr>
              <a:t>: Used for visualizing the AI-generated insights.</a:t>
            </a:r>
          </a:p>
          <a:p>
            <a:r>
              <a:rPr lang="en-IN" b="1" dirty="0" err="1">
                <a:solidFill>
                  <a:srgbClr val="008000"/>
                </a:solidFill>
                <a:latin typeface="+mj-lt"/>
              </a:rPr>
              <a:t>google.generativeai</a:t>
            </a:r>
            <a:r>
              <a:rPr lang="en-IN" dirty="0">
                <a:solidFill>
                  <a:srgbClr val="008000"/>
                </a:solidFill>
                <a:latin typeface="+mj-lt"/>
              </a:rPr>
              <a:t>: Used to interact with Google's Gemini Generative AI model to produce insights.</a:t>
            </a:r>
          </a:p>
          <a:p>
            <a:pPr defTabSz="914400" eaLnBrk="0" fontAlgn="base" hangingPunct="0">
              <a:spcBef>
                <a:spcPct val="0"/>
              </a:spcBef>
              <a:spcAft>
                <a:spcPct val="0"/>
              </a:spcAft>
            </a:pPr>
            <a:endParaRPr lang="en-US" altLang="en-US" dirty="0">
              <a:solidFill>
                <a:srgbClr val="008000"/>
              </a:solidFill>
              <a:latin typeface="+mj-lt"/>
            </a:endParaRPr>
          </a:p>
          <a:p>
            <a:pPr marL="285750" indent="-285750" defTabSz="914400" eaLnBrk="0" fontAlgn="base" hangingPunct="0">
              <a:spcBef>
                <a:spcPct val="0"/>
              </a:spcBef>
              <a:spcAft>
                <a:spcPct val="0"/>
              </a:spcAft>
              <a:buFont typeface="Arial" panose="020B0604020202020204" pitchFamily="34" charset="0"/>
              <a:buChar char="•"/>
            </a:pPr>
            <a:r>
              <a:rPr lang="en-US" altLang="en-US" dirty="0" err="1">
                <a:latin typeface="+mj-lt"/>
              </a:rPr>
              <a:t>file_path</a:t>
            </a:r>
            <a:r>
              <a:rPr lang="en-US" altLang="en-US" dirty="0">
                <a:latin typeface="+mj-lt"/>
              </a:rPr>
              <a:t> = 'C:/Users/Aravind/Desktop/Subcon.xlsx’, data = </a:t>
            </a:r>
            <a:r>
              <a:rPr lang="en-US" altLang="en-US" dirty="0" err="1">
                <a:latin typeface="+mj-lt"/>
              </a:rPr>
              <a:t>pd.read_excel</a:t>
            </a:r>
            <a:r>
              <a:rPr lang="en-US" altLang="en-US" dirty="0">
                <a:latin typeface="+mj-lt"/>
              </a:rPr>
              <a:t>(</a:t>
            </a:r>
            <a:r>
              <a:rPr lang="en-US" altLang="en-US" dirty="0" err="1">
                <a:latin typeface="+mj-lt"/>
              </a:rPr>
              <a:t>file_path</a:t>
            </a:r>
            <a:r>
              <a:rPr lang="en-US" altLang="en-US" dirty="0">
                <a:latin typeface="+mj-lt"/>
              </a:rPr>
              <a:t>, </a:t>
            </a:r>
            <a:r>
              <a:rPr lang="en-US" altLang="en-US" dirty="0" err="1">
                <a:latin typeface="+mj-lt"/>
              </a:rPr>
              <a:t>sheet_name</a:t>
            </a:r>
            <a:r>
              <a:rPr lang="en-US" altLang="en-US" dirty="0">
                <a:latin typeface="+mj-lt"/>
              </a:rPr>
              <a:t>='</a:t>
            </a:r>
            <a:r>
              <a:rPr lang="en-US" altLang="en-US" dirty="0" err="1">
                <a:latin typeface="+mj-lt"/>
              </a:rPr>
              <a:t>Subcon_Att</a:t>
            </a:r>
            <a:r>
              <a:rPr lang="en-US" altLang="en-US" dirty="0">
                <a:latin typeface="+mj-lt"/>
              </a:rPr>
              <a:t>')</a:t>
            </a:r>
          </a:p>
          <a:p>
            <a:r>
              <a:rPr lang="en-US" dirty="0">
                <a:solidFill>
                  <a:srgbClr val="008000"/>
                </a:solidFill>
                <a:latin typeface="+mj-lt"/>
              </a:rPr>
              <a:t>Loads the Excel file located at the specified path. The sheet </a:t>
            </a:r>
            <a:r>
              <a:rPr lang="en-US" dirty="0" err="1">
                <a:solidFill>
                  <a:srgbClr val="008000"/>
                </a:solidFill>
                <a:latin typeface="+mj-lt"/>
              </a:rPr>
              <a:t>Subcon_Att</a:t>
            </a:r>
            <a:r>
              <a:rPr lang="en-US" dirty="0">
                <a:solidFill>
                  <a:srgbClr val="008000"/>
                </a:solidFill>
                <a:latin typeface="+mj-lt"/>
              </a:rPr>
              <a:t> contains the attendance data for subcontracted workers.</a:t>
            </a:r>
          </a:p>
          <a:p>
            <a:endParaRPr lang="en-US" dirty="0">
              <a:solidFill>
                <a:srgbClr val="008000"/>
              </a:solidFill>
              <a:latin typeface="+mj-lt"/>
            </a:endParaRPr>
          </a:p>
          <a:p>
            <a:pPr marL="285750" indent="-285750">
              <a:buFont typeface="Arial" panose="020B0604020202020204" pitchFamily="34" charset="0"/>
              <a:buChar char="•"/>
            </a:pPr>
            <a:r>
              <a:rPr lang="en-US" dirty="0" err="1">
                <a:latin typeface="+mj-lt"/>
              </a:rPr>
              <a:t>attendance_count</a:t>
            </a:r>
            <a:r>
              <a:rPr lang="en-US" dirty="0">
                <a:latin typeface="+mj-lt"/>
              </a:rPr>
              <a:t> = data['Present Days']</a:t>
            </a:r>
            <a:r>
              <a:rPr lang="en-US" dirty="0">
                <a:solidFill>
                  <a:srgbClr val="0D0D0D"/>
                </a:solidFill>
                <a:latin typeface="ui-sans-serif"/>
              </a:rPr>
              <a:t> </a:t>
            </a:r>
            <a:r>
              <a:rPr lang="en-US" dirty="0">
                <a:solidFill>
                  <a:srgbClr val="008000"/>
                </a:solidFill>
                <a:latin typeface="+mj-lt"/>
              </a:rPr>
              <a:t>Extracts the Present Days column, which records the number of days each worker attended work.</a:t>
            </a:r>
          </a:p>
          <a:p>
            <a:pPr marL="285750" indent="-285750">
              <a:buFont typeface="Arial" panose="020B0604020202020204" pitchFamily="34" charset="0"/>
              <a:buChar char="•"/>
            </a:pPr>
            <a:endParaRPr lang="en-US" dirty="0">
              <a:solidFill>
                <a:srgbClr val="0D0D0D"/>
              </a:solidFill>
              <a:latin typeface="ui-sans-serif"/>
            </a:endParaRPr>
          </a:p>
          <a:p>
            <a:pPr marL="285750" indent="-285750">
              <a:buFont typeface="Arial" panose="020B0604020202020204" pitchFamily="34" charset="0"/>
              <a:buChar char="•"/>
            </a:pPr>
            <a:r>
              <a:rPr lang="en-US" dirty="0">
                <a:solidFill>
                  <a:srgbClr val="0D0D0D"/>
                </a:solidFill>
                <a:latin typeface="ui-sans-serif"/>
              </a:rPr>
              <a:t> </a:t>
            </a:r>
            <a:r>
              <a:rPr lang="en-US" dirty="0" err="1"/>
              <a:t>attendance_distribution</a:t>
            </a:r>
            <a:r>
              <a:rPr lang="en-US" dirty="0"/>
              <a:t> = </a:t>
            </a:r>
            <a:r>
              <a:rPr lang="en-US" dirty="0" err="1"/>
              <a:t>attendance_count.value_counts</a:t>
            </a:r>
            <a:r>
              <a:rPr lang="en-US" dirty="0"/>
              <a:t>().</a:t>
            </a:r>
            <a:r>
              <a:rPr lang="en-US" dirty="0" err="1"/>
              <a:t>sort_index</a:t>
            </a:r>
            <a:r>
              <a:rPr lang="en-US" dirty="0"/>
              <a:t>() </a:t>
            </a:r>
            <a:r>
              <a:rPr lang="en-US" dirty="0">
                <a:solidFill>
                  <a:srgbClr val="008000"/>
                </a:solidFill>
                <a:latin typeface="+mj-lt"/>
              </a:rPr>
              <a:t>Calculates the number of workers who attended 1 day, 2 days, etc., and sorts the counts in ascending order by attendance days.</a:t>
            </a:r>
            <a:endParaRPr lang="en-IN" dirty="0"/>
          </a:p>
        </p:txBody>
      </p:sp>
    </p:spTree>
    <p:extLst>
      <p:ext uri="{BB962C8B-B14F-4D97-AF65-F5344CB8AC3E}">
        <p14:creationId xmlns:p14="http://schemas.microsoft.com/office/powerpoint/2010/main" val="157238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14E75-2F4B-B0D3-7209-600AA80E905E}"/>
              </a:ext>
            </a:extLst>
          </p:cNvPr>
          <p:cNvSpPr txBox="1"/>
          <p:nvPr/>
        </p:nvSpPr>
        <p:spPr>
          <a:xfrm>
            <a:off x="787651" y="642796"/>
            <a:ext cx="10583501" cy="5632311"/>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dirty="0" err="1"/>
              <a:t>attendance_distribution</a:t>
            </a:r>
            <a:r>
              <a:rPr lang="en-US" dirty="0"/>
              <a:t> = </a:t>
            </a:r>
            <a:r>
              <a:rPr lang="en-US" dirty="0" err="1"/>
              <a:t>attendance_distribution.reindex</a:t>
            </a:r>
            <a:r>
              <a:rPr lang="en-US" dirty="0"/>
              <a:t>(range(0, 7), </a:t>
            </a:r>
            <a:r>
              <a:rPr lang="en-US" dirty="0" err="1"/>
              <a:t>fill_value</a:t>
            </a:r>
            <a:r>
              <a:rPr lang="en-US" dirty="0"/>
              <a:t>=0) </a:t>
            </a:r>
            <a:r>
              <a:rPr lang="en-US" dirty="0">
                <a:solidFill>
                  <a:srgbClr val="008000"/>
                </a:solidFill>
              </a:rPr>
              <a:t>Ensures all possible attendance counts (0 to 6 days) are included in the distribution, filling any missing counts with 0.</a:t>
            </a:r>
          </a:p>
          <a:p>
            <a:endParaRPr lang="en-US" dirty="0">
              <a:solidFill>
                <a:srgbClr val="0D0D0D"/>
              </a:solidFill>
              <a:latin typeface="ui-sans-serif"/>
            </a:endParaRPr>
          </a:p>
          <a:p>
            <a:pPr marL="285750" indent="-285750">
              <a:buFont typeface="Arial" panose="020B0604020202020204" pitchFamily="34" charset="0"/>
              <a:buChar char="•"/>
            </a:pPr>
            <a:r>
              <a:rPr lang="en-US" dirty="0" err="1"/>
              <a:t>attendance_data</a:t>
            </a:r>
            <a:r>
              <a:rPr lang="en-US" dirty="0"/>
              <a:t> = </a:t>
            </a:r>
            <a:r>
              <a:rPr lang="en-US" dirty="0" err="1"/>
              <a:t>attendance_distribution.to_dict</a:t>
            </a:r>
            <a:r>
              <a:rPr lang="en-US" dirty="0"/>
              <a:t>().</a:t>
            </a:r>
            <a:r>
              <a:rPr lang="en-US" dirty="0">
                <a:solidFill>
                  <a:srgbClr val="008000"/>
                </a:solidFill>
              </a:rPr>
              <a:t>Converts the attendance distribution into a dictionary format for use in the AI prompt.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genai.configure</a:t>
            </a:r>
            <a:r>
              <a:rPr lang="en-US" dirty="0"/>
              <a:t>(</a:t>
            </a:r>
            <a:r>
              <a:rPr lang="en-US" dirty="0" err="1"/>
              <a:t>api_key</a:t>
            </a:r>
            <a:r>
              <a:rPr lang="en-US" dirty="0"/>
              <a:t>="AIzaSyAQco2r01tq2oif7WK2b7Da6H75ovDqYz0")  # Replace with your actual API key, model = </a:t>
            </a:r>
            <a:r>
              <a:rPr lang="en-US" dirty="0" err="1"/>
              <a:t>genai.GenerativeModel</a:t>
            </a:r>
            <a:r>
              <a:rPr lang="en-US" dirty="0"/>
              <a:t>("gemini-1.5-flash") </a:t>
            </a:r>
            <a:r>
              <a:rPr lang="en-US" dirty="0">
                <a:solidFill>
                  <a:srgbClr val="008000"/>
                </a:solidFill>
              </a:rPr>
              <a:t>Configures the Gemini API with an API key for authentication. Selects the </a:t>
            </a:r>
            <a:r>
              <a:rPr lang="en-US" b="1" dirty="0">
                <a:solidFill>
                  <a:srgbClr val="008000"/>
                </a:solidFill>
              </a:rPr>
              <a:t>"gemini-1.5-flash"</a:t>
            </a:r>
            <a:r>
              <a:rPr lang="en-US" dirty="0">
                <a:solidFill>
                  <a:srgbClr val="008000"/>
                </a:solidFill>
              </a:rPr>
              <a:t> model to generate insights.</a:t>
            </a:r>
            <a:br>
              <a:rPr lang="en-US" dirty="0">
                <a:solidFill>
                  <a:srgbClr val="008000"/>
                </a:solidFill>
              </a:rPr>
            </a:br>
            <a:endParaRPr lang="en-US" dirty="0">
              <a:solidFill>
                <a:srgbClr val="008000"/>
              </a:solidFill>
            </a:endParaRPr>
          </a:p>
          <a:p>
            <a:pPr marL="285750" indent="-285750">
              <a:buFont typeface="Arial" panose="020B0604020202020204" pitchFamily="34" charset="0"/>
              <a:buChar char="•"/>
            </a:pPr>
            <a:r>
              <a:rPr lang="en-US" dirty="0" err="1"/>
              <a:t>prompt_text</a:t>
            </a:r>
            <a:r>
              <a:rPr lang="en-US" dirty="0"/>
              <a:t> = (    </a:t>
            </a:r>
            <a:r>
              <a:rPr lang="en-US" dirty="0" err="1"/>
              <a:t>f"Generate</a:t>
            </a:r>
            <a:r>
              <a:rPr lang="en-US" dirty="0"/>
              <a:t> concise insights based on the following worker attendance distribution:\n"</a:t>
            </a:r>
          </a:p>
          <a:p>
            <a:r>
              <a:rPr lang="en-US" dirty="0" err="1"/>
              <a:t>f"Attendance</a:t>
            </a:r>
            <a:r>
              <a:rPr lang="en-US" dirty="0"/>
              <a:t> distribution (days attended): {</a:t>
            </a:r>
            <a:r>
              <a:rPr lang="en-US" dirty="0" err="1"/>
              <a:t>attendance_data</a:t>
            </a:r>
            <a:r>
              <a:rPr lang="en-US" dirty="0"/>
              <a:t>}\n"    </a:t>
            </a:r>
            <a:r>
              <a:rPr lang="en-US" dirty="0" err="1"/>
              <a:t>f"Please</a:t>
            </a:r>
            <a:r>
              <a:rPr lang="en-US" dirty="0"/>
              <a:t> provide a single paragraph summarizing the trends observed, such as how many workers attended "    f"0, 1, 2, ..., or 6 days, and any patterns or insights that could be observed from this data. Give it in like 9-10 lines. Give me any more insights if possible.")</a:t>
            </a:r>
            <a:r>
              <a:rPr lang="en-US" b="1" dirty="0">
                <a:solidFill>
                  <a:srgbClr val="0D0D0D"/>
                </a:solidFill>
                <a:latin typeface="ui-sans-serif"/>
              </a:rPr>
              <a:t> </a:t>
            </a:r>
            <a:r>
              <a:rPr lang="en-US" b="1" dirty="0" err="1">
                <a:solidFill>
                  <a:srgbClr val="008000"/>
                </a:solidFill>
              </a:rPr>
              <a:t>prompt_text</a:t>
            </a:r>
            <a:r>
              <a:rPr lang="en-US" dirty="0">
                <a:solidFill>
                  <a:srgbClr val="008000"/>
                </a:solidFill>
              </a:rPr>
              <a:t>: A detailed instruction for the AI model, providing the attendance data and asking for a concise summary of trends and potential insights.</a:t>
            </a:r>
          </a:p>
          <a:p>
            <a:pPr marL="285750" indent="-285750">
              <a:buFont typeface="Arial" panose="020B0604020202020204" pitchFamily="34" charset="0"/>
              <a:buChar char="•"/>
            </a:pPr>
            <a:endParaRPr lang="en-US" dirty="0"/>
          </a:p>
          <a:p>
            <a:pPr>
              <a:buFont typeface="Arial" panose="020B0604020202020204" pitchFamily="34" charset="0"/>
              <a:buChar char="•"/>
            </a:pPr>
            <a:r>
              <a:rPr lang="en-US" dirty="0"/>
              <a:t> response = </a:t>
            </a:r>
            <a:r>
              <a:rPr lang="en-US" dirty="0" err="1"/>
              <a:t>model.generate_content</a:t>
            </a:r>
            <a:r>
              <a:rPr lang="en-US" dirty="0"/>
              <a:t>(</a:t>
            </a:r>
            <a:r>
              <a:rPr lang="en-US" dirty="0" err="1"/>
              <a:t>prompt_text</a:t>
            </a:r>
            <a:r>
              <a:rPr lang="en-US" dirty="0"/>
              <a:t>), </a:t>
            </a:r>
            <a:r>
              <a:rPr lang="en-US" dirty="0" err="1"/>
              <a:t>api_generated_insights</a:t>
            </a:r>
            <a:r>
              <a:rPr lang="en-US" dirty="0"/>
              <a:t> = </a:t>
            </a:r>
            <a:r>
              <a:rPr lang="en-US" dirty="0" err="1"/>
              <a:t>response.text</a:t>
            </a:r>
            <a:r>
              <a:rPr lang="en-US" dirty="0"/>
              <a:t> if response else "No insights generated.“ </a:t>
            </a:r>
            <a:r>
              <a:rPr lang="en-US" dirty="0">
                <a:solidFill>
                  <a:srgbClr val="008000"/>
                </a:solidFill>
                <a:latin typeface="+mj-lt"/>
              </a:rPr>
              <a:t>Sends the prompt to the AI model to generate content. Extracts the AI-generated text from the response, or sets a default message if the API fails.</a:t>
            </a:r>
            <a:endParaRPr lang="en-IN" dirty="0"/>
          </a:p>
        </p:txBody>
      </p:sp>
    </p:spTree>
    <p:extLst>
      <p:ext uri="{BB962C8B-B14F-4D97-AF65-F5344CB8AC3E}">
        <p14:creationId xmlns:p14="http://schemas.microsoft.com/office/powerpoint/2010/main" val="3330969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4E55CB-BA4D-9C4F-5C7F-A8A2924E72FD}"/>
              </a:ext>
            </a:extLst>
          </p:cNvPr>
          <p:cNvSpPr txBox="1"/>
          <p:nvPr/>
        </p:nvSpPr>
        <p:spPr>
          <a:xfrm>
            <a:off x="963906" y="2515138"/>
            <a:ext cx="10583501" cy="3139321"/>
          </a:xfrm>
          <a:prstGeom prst="rect">
            <a:avLst/>
          </a:prstGeom>
          <a:noFill/>
        </p:spPr>
        <p:txBody>
          <a:bodyPr wrap="square" rtlCol="0">
            <a:spAutoFit/>
          </a:bodyPr>
          <a:lstStyle/>
          <a:p>
            <a:pPr>
              <a:buFont typeface="Arial" panose="020B0604020202020204" pitchFamily="34" charset="0"/>
              <a:buChar char="•"/>
            </a:pPr>
            <a:r>
              <a:rPr lang="en-US" dirty="0"/>
              <a:t> fig, ax = </a:t>
            </a:r>
            <a:r>
              <a:rPr lang="en-US" dirty="0" err="1"/>
              <a:t>plt.subplots</a:t>
            </a:r>
            <a:r>
              <a:rPr lang="en-US" dirty="0"/>
              <a:t>(figsize=(10, 6)), </a:t>
            </a:r>
            <a:r>
              <a:rPr lang="en-US" dirty="0" err="1"/>
              <a:t>ax.axis</a:t>
            </a:r>
            <a:r>
              <a:rPr lang="en-US" dirty="0"/>
              <a:t>('off’)</a:t>
            </a:r>
            <a:r>
              <a:rPr lang="en-US" dirty="0">
                <a:solidFill>
                  <a:srgbClr val="0D0D0D"/>
                </a:solidFill>
                <a:latin typeface="ui-sans-serif"/>
              </a:rPr>
              <a:t> </a:t>
            </a:r>
            <a:r>
              <a:rPr lang="en-US" dirty="0">
                <a:solidFill>
                  <a:srgbClr val="008000"/>
                </a:solidFill>
                <a:latin typeface="+mj-lt"/>
              </a:rPr>
              <a:t>Creates a matplotlib figure and subplot for displaying insights.</a:t>
            </a:r>
          </a:p>
          <a:p>
            <a:pPr>
              <a:buFont typeface="Arial" panose="020B0604020202020204" pitchFamily="34" charset="0"/>
              <a:buChar char="•"/>
            </a:pPr>
            <a:r>
              <a:rPr lang="en-US" dirty="0">
                <a:solidFill>
                  <a:srgbClr val="008000"/>
                </a:solidFill>
                <a:latin typeface="+mj-lt"/>
              </a:rPr>
              <a:t>Turns off the axes for a cleaner text display.</a:t>
            </a:r>
          </a:p>
          <a:p>
            <a:pPr marL="285750" indent="-285750">
              <a:buFont typeface="Arial" panose="020B0604020202020204" pitchFamily="34" charset="0"/>
              <a:buChar char="•"/>
            </a:pPr>
            <a:endParaRPr lang="en-US" dirty="0"/>
          </a:p>
          <a:p>
            <a:endParaRPr lang="en-US" dirty="0"/>
          </a:p>
          <a:p>
            <a:pPr indent="-285750">
              <a:buFont typeface="Arial" panose="020B0604020202020204" pitchFamily="34" charset="0"/>
              <a:buChar char="•"/>
            </a:pPr>
            <a:r>
              <a:rPr lang="en-US" dirty="0"/>
              <a:t> </a:t>
            </a:r>
            <a:r>
              <a:rPr lang="en-US" dirty="0" err="1"/>
              <a:t>ax.text</a:t>
            </a:r>
            <a:r>
              <a:rPr lang="en-US" dirty="0"/>
              <a:t>( 0.01, 0.5, </a:t>
            </a:r>
            <a:r>
              <a:rPr lang="en-US" dirty="0" err="1"/>
              <a:t>f"AI</a:t>
            </a:r>
            <a:r>
              <a:rPr lang="en-US" dirty="0"/>
              <a:t>-Generated Insights:\n\n{</a:t>
            </a:r>
            <a:r>
              <a:rPr lang="en-US" dirty="0" err="1"/>
              <a:t>api_generated_insights</a:t>
            </a:r>
            <a:r>
              <a:rPr lang="en-US" dirty="0"/>
              <a:t>}", fontsize=12, </a:t>
            </a:r>
            <a:r>
              <a:rPr lang="en-US" dirty="0" err="1"/>
              <a:t>verticalalignment</a:t>
            </a:r>
            <a:r>
              <a:rPr lang="en-US" dirty="0"/>
              <a:t>='center', wrap=True), </a:t>
            </a:r>
            <a:r>
              <a:rPr lang="en-US" dirty="0" err="1"/>
              <a:t>plt.tight_layout</a:t>
            </a:r>
            <a:r>
              <a:rPr lang="en-US" dirty="0"/>
              <a:t>(),</a:t>
            </a:r>
            <a:r>
              <a:rPr lang="en-US" dirty="0" err="1"/>
              <a:t>plt.show</a:t>
            </a:r>
            <a:r>
              <a:rPr lang="en-US" dirty="0"/>
              <a:t>()</a:t>
            </a:r>
            <a:r>
              <a:rPr lang="en-US" dirty="0">
                <a:solidFill>
                  <a:srgbClr val="0D0D0D"/>
                </a:solidFill>
                <a:latin typeface="ui-sans-serif"/>
              </a:rPr>
              <a:t> </a:t>
            </a:r>
            <a:r>
              <a:rPr lang="en-US" dirty="0">
                <a:solidFill>
                  <a:srgbClr val="008000"/>
                </a:solidFill>
                <a:latin typeface="+mj-lt"/>
              </a:rPr>
              <a:t>Adds the AI-generated insights as a text box to the subplot. Adjusts the layout and displays the plot, ensuring the insights are easily readable.</a:t>
            </a:r>
          </a:p>
          <a:p>
            <a:pPr marL="285750" indent="-285750">
              <a:buFont typeface="Arial" panose="020B0604020202020204" pitchFamily="34" charset="0"/>
              <a:buChar char="•"/>
            </a:pPr>
            <a:endParaRPr lang="en-US" dirty="0">
              <a:solidFill>
                <a:srgbClr val="0D0D0D"/>
              </a:solidFill>
              <a:latin typeface="ui-sans-serif"/>
            </a:endParaRP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solidFill>
                <a:srgbClr val="008000"/>
              </a:solidFill>
            </a:endParaRPr>
          </a:p>
        </p:txBody>
      </p:sp>
    </p:spTree>
    <p:extLst>
      <p:ext uri="{BB962C8B-B14F-4D97-AF65-F5344CB8AC3E}">
        <p14:creationId xmlns:p14="http://schemas.microsoft.com/office/powerpoint/2010/main" val="2822025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D21DF3-4976-87B5-C7EA-6507ABB64C84}"/>
              </a:ext>
            </a:extLst>
          </p:cNvPr>
          <p:cNvPicPr>
            <a:picLocks noChangeAspect="1"/>
          </p:cNvPicPr>
          <p:nvPr/>
        </p:nvPicPr>
        <p:blipFill>
          <a:blip r:embed="rId2"/>
          <a:stretch>
            <a:fillRect/>
          </a:stretch>
        </p:blipFill>
        <p:spPr>
          <a:xfrm>
            <a:off x="5148262" y="1114902"/>
            <a:ext cx="5963083" cy="4628195"/>
          </a:xfrm>
          <a:prstGeom prst="rect">
            <a:avLst/>
          </a:prstGeom>
        </p:spPr>
      </p:pic>
      <p:sp>
        <p:nvSpPr>
          <p:cNvPr id="4" name="TextBox 3">
            <a:extLst>
              <a:ext uri="{FF2B5EF4-FFF2-40B4-BE49-F238E27FC236}">
                <a16:creationId xmlns:a16="http://schemas.microsoft.com/office/drawing/2014/main" id="{AE8F3900-F6FE-F7DE-7875-718054E34A53}"/>
              </a:ext>
            </a:extLst>
          </p:cNvPr>
          <p:cNvSpPr txBox="1"/>
          <p:nvPr/>
        </p:nvSpPr>
        <p:spPr>
          <a:xfrm>
            <a:off x="1080655" y="3003151"/>
            <a:ext cx="3996965" cy="646331"/>
          </a:xfrm>
          <a:prstGeom prst="rect">
            <a:avLst/>
          </a:prstGeom>
          <a:noFill/>
        </p:spPr>
        <p:txBody>
          <a:bodyPr wrap="square" rtlCol="0">
            <a:spAutoFit/>
          </a:bodyPr>
          <a:lstStyle/>
          <a:p>
            <a:pPr algn="ctr"/>
            <a:r>
              <a:rPr lang="en-US" b="1" dirty="0"/>
              <a:t>Worker ID’s having less than 85% under each subcontractor</a:t>
            </a:r>
            <a:endParaRPr lang="en-IN" b="1" dirty="0"/>
          </a:p>
        </p:txBody>
      </p:sp>
    </p:spTree>
    <p:extLst>
      <p:ext uri="{BB962C8B-B14F-4D97-AF65-F5344CB8AC3E}">
        <p14:creationId xmlns:p14="http://schemas.microsoft.com/office/powerpoint/2010/main" val="353155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00DFDC-B157-A22F-1705-CA8A353A14A0}"/>
              </a:ext>
            </a:extLst>
          </p:cNvPr>
          <p:cNvPicPr>
            <a:picLocks noChangeAspect="1"/>
          </p:cNvPicPr>
          <p:nvPr/>
        </p:nvPicPr>
        <p:blipFill>
          <a:blip r:embed="rId2"/>
          <a:stretch>
            <a:fillRect/>
          </a:stretch>
        </p:blipFill>
        <p:spPr>
          <a:xfrm>
            <a:off x="2639771" y="794505"/>
            <a:ext cx="8562109" cy="5268990"/>
          </a:xfrm>
          <a:prstGeom prst="rect">
            <a:avLst/>
          </a:prstGeom>
        </p:spPr>
      </p:pic>
      <p:sp>
        <p:nvSpPr>
          <p:cNvPr id="4" name="TextBox 3">
            <a:extLst>
              <a:ext uri="{FF2B5EF4-FFF2-40B4-BE49-F238E27FC236}">
                <a16:creationId xmlns:a16="http://schemas.microsoft.com/office/drawing/2014/main" id="{3C6686AA-63DD-9E6A-DCD0-ED19BB829C35}"/>
              </a:ext>
            </a:extLst>
          </p:cNvPr>
          <p:cNvSpPr txBox="1"/>
          <p:nvPr/>
        </p:nvSpPr>
        <p:spPr>
          <a:xfrm>
            <a:off x="1080655" y="3003151"/>
            <a:ext cx="1468581" cy="1754326"/>
          </a:xfrm>
          <a:prstGeom prst="rect">
            <a:avLst/>
          </a:prstGeom>
          <a:noFill/>
        </p:spPr>
        <p:txBody>
          <a:bodyPr wrap="square" rtlCol="0">
            <a:spAutoFit/>
          </a:bodyPr>
          <a:lstStyle/>
          <a:p>
            <a:pPr algn="ctr"/>
            <a:r>
              <a:rPr lang="en-US" b="1" dirty="0"/>
              <a:t>Overall Dashboard Insights in brief (using OCR based </a:t>
            </a:r>
            <a:r>
              <a:rPr lang="en-US" b="1" dirty="0" err="1"/>
              <a:t>PyTesseract</a:t>
            </a:r>
            <a:r>
              <a:rPr lang="en-US" b="1" dirty="0"/>
              <a:t>)</a:t>
            </a:r>
            <a:endParaRPr lang="en-IN" b="1" dirty="0"/>
          </a:p>
        </p:txBody>
      </p:sp>
    </p:spTree>
    <p:extLst>
      <p:ext uri="{BB962C8B-B14F-4D97-AF65-F5344CB8AC3E}">
        <p14:creationId xmlns:p14="http://schemas.microsoft.com/office/powerpoint/2010/main" val="148663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898FF-B276-EF76-93B3-C00659E2E4C5}"/>
              </a:ext>
            </a:extLst>
          </p:cNvPr>
          <p:cNvSpPr txBox="1"/>
          <p:nvPr/>
        </p:nvSpPr>
        <p:spPr>
          <a:xfrm>
            <a:off x="731822" y="762229"/>
            <a:ext cx="10690921" cy="563231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OBJECTIVE: </a:t>
            </a:r>
            <a:r>
              <a:rPr lang="en-US" dirty="0"/>
              <a:t>To </a:t>
            </a:r>
            <a:r>
              <a:rPr lang="en-US" b="1" dirty="0"/>
              <a:t>extract text from an image of a Power BI dashboard</a:t>
            </a:r>
            <a:r>
              <a:rPr lang="en-US" dirty="0"/>
              <a:t> using </a:t>
            </a:r>
            <a:r>
              <a:rPr lang="en-US" b="1" dirty="0"/>
              <a:t>OCR (Optical Character Recognition)</a:t>
            </a:r>
            <a:r>
              <a:rPr lang="en-US" dirty="0"/>
              <a:t>, and then </a:t>
            </a:r>
            <a:r>
              <a:rPr lang="en-US" b="1" dirty="0"/>
              <a:t>generate concise insights</a:t>
            </a:r>
            <a:r>
              <a:rPr lang="en-US" dirty="0"/>
              <a:t> from the extracted text using the </a:t>
            </a:r>
            <a:r>
              <a:rPr lang="en-US" b="1" dirty="0"/>
              <a:t>Google Generative AI (Gemini)</a:t>
            </a:r>
            <a:r>
              <a:rPr lang="en-US" dirty="0"/>
              <a:t> model. This helps in </a:t>
            </a:r>
            <a:r>
              <a:rPr lang="en-US" b="1" dirty="0"/>
              <a:t>automating the analysis</a:t>
            </a:r>
            <a:r>
              <a:rPr lang="en-US" dirty="0"/>
              <a:t> of dashboards, providing quick summaries of key insights from the visual data.</a:t>
            </a:r>
            <a:br>
              <a:rPr lang="en-US" dirty="0"/>
            </a:br>
            <a:endParaRPr lang="en-US" dirty="0"/>
          </a:p>
          <a:p>
            <a:r>
              <a:rPr lang="en-US" b="1" dirty="0"/>
              <a:t>CODE EXPLANATION: </a:t>
            </a:r>
          </a:p>
          <a:p>
            <a:pPr>
              <a:buFont typeface="Arial" panose="020B0604020202020204" pitchFamily="34" charset="0"/>
              <a:buChar char="•"/>
            </a:pPr>
            <a:r>
              <a:rPr lang="en-US" dirty="0"/>
              <a:t> import </a:t>
            </a:r>
            <a:r>
              <a:rPr lang="en-US" dirty="0" err="1"/>
              <a:t>os</a:t>
            </a:r>
            <a:r>
              <a:rPr lang="en-US" dirty="0"/>
              <a:t>, import matplotlib.pyplot as plt, from PIL import Image, import </a:t>
            </a:r>
            <a:r>
              <a:rPr lang="en-US" dirty="0" err="1"/>
              <a:t>pytesseract</a:t>
            </a:r>
            <a:r>
              <a:rPr lang="en-US" dirty="0"/>
              <a:t>, import </a:t>
            </a:r>
            <a:r>
              <a:rPr lang="en-US" dirty="0" err="1"/>
              <a:t>google.generativeai</a:t>
            </a:r>
            <a:r>
              <a:rPr lang="en-US" dirty="0"/>
              <a:t> as genai.</a:t>
            </a:r>
            <a:r>
              <a:rPr lang="en-US" b="1" dirty="0">
                <a:solidFill>
                  <a:srgbClr val="0D0D0D"/>
                </a:solidFill>
                <a:latin typeface="ui-sans-serif"/>
              </a:rPr>
              <a:t> </a:t>
            </a:r>
            <a:r>
              <a:rPr lang="en-US" b="1" dirty="0" err="1">
                <a:solidFill>
                  <a:srgbClr val="008000"/>
                </a:solidFill>
                <a:latin typeface="+mj-lt"/>
              </a:rPr>
              <a:t>os</a:t>
            </a:r>
            <a:r>
              <a:rPr lang="en-US" dirty="0">
                <a:solidFill>
                  <a:srgbClr val="008000"/>
                </a:solidFill>
                <a:latin typeface="+mj-lt"/>
              </a:rPr>
              <a:t>: Used to configure the environment for Tesseract OCR. </a:t>
            </a:r>
            <a:r>
              <a:rPr lang="en-US" b="1" dirty="0">
                <a:solidFill>
                  <a:srgbClr val="008000"/>
                </a:solidFill>
                <a:latin typeface="+mj-lt"/>
              </a:rPr>
              <a:t>matplotlib.pyplot</a:t>
            </a:r>
            <a:r>
              <a:rPr lang="en-US" dirty="0">
                <a:solidFill>
                  <a:srgbClr val="008000"/>
                </a:solidFill>
                <a:latin typeface="+mj-lt"/>
              </a:rPr>
              <a:t>: Used for plotting the original image and AI-generated insights. </a:t>
            </a:r>
            <a:r>
              <a:rPr lang="en-US" b="1" dirty="0">
                <a:solidFill>
                  <a:srgbClr val="008000"/>
                </a:solidFill>
                <a:latin typeface="+mj-lt"/>
              </a:rPr>
              <a:t>PIL Image</a:t>
            </a:r>
            <a:r>
              <a:rPr lang="en-US" dirty="0">
                <a:solidFill>
                  <a:srgbClr val="008000"/>
                </a:solidFill>
                <a:latin typeface="+mj-lt"/>
              </a:rPr>
              <a:t>: Used to open and manipulate the Power BI dashboard image. </a:t>
            </a:r>
            <a:r>
              <a:rPr lang="en-US" b="1" dirty="0" err="1">
                <a:solidFill>
                  <a:srgbClr val="008000"/>
                </a:solidFill>
                <a:latin typeface="+mj-lt"/>
              </a:rPr>
              <a:t>pytesseract</a:t>
            </a:r>
            <a:r>
              <a:rPr lang="en-US" dirty="0">
                <a:solidFill>
                  <a:srgbClr val="008000"/>
                </a:solidFill>
                <a:latin typeface="+mj-lt"/>
              </a:rPr>
              <a:t>: The Tesseract library for performing OCR (Optical Character Recognition) on the image. </a:t>
            </a:r>
            <a:r>
              <a:rPr lang="en-US" b="1" dirty="0" err="1">
                <a:solidFill>
                  <a:srgbClr val="008000"/>
                </a:solidFill>
                <a:latin typeface="+mj-lt"/>
              </a:rPr>
              <a:t>google.generativeai</a:t>
            </a:r>
            <a:r>
              <a:rPr lang="en-US" dirty="0">
                <a:solidFill>
                  <a:srgbClr val="008000"/>
                </a:solidFill>
                <a:latin typeface="+mj-lt"/>
              </a:rPr>
              <a:t>: Used to interact with the Gemini AI model to generate insights from the extracted text.</a:t>
            </a:r>
          </a:p>
          <a:p>
            <a:pPr>
              <a:buFont typeface="Arial" panose="020B0604020202020204" pitchFamily="34" charset="0"/>
              <a:buChar char="•"/>
            </a:pPr>
            <a:endParaRPr lang="en-US" dirty="0">
              <a:latin typeface="+mj-lt"/>
            </a:endParaRPr>
          </a:p>
          <a:p>
            <a:pPr>
              <a:buFont typeface="Arial" panose="020B0604020202020204" pitchFamily="34" charset="0"/>
              <a:buChar char="•"/>
            </a:pPr>
            <a:r>
              <a:rPr lang="en-US" dirty="0">
                <a:latin typeface="+mj-lt"/>
              </a:rPr>
              <a:t> </a:t>
            </a:r>
            <a:r>
              <a:rPr lang="en-US" dirty="0" err="1">
                <a:latin typeface="+mj-lt"/>
              </a:rPr>
              <a:t>pytesseract.pytesseract.tesseract_cmd</a:t>
            </a:r>
            <a:r>
              <a:rPr lang="en-US" dirty="0">
                <a:latin typeface="+mj-lt"/>
              </a:rPr>
              <a:t> = </a:t>
            </a:r>
            <a:r>
              <a:rPr lang="en-US" dirty="0" err="1">
                <a:latin typeface="+mj-lt"/>
              </a:rPr>
              <a:t>r"C</a:t>
            </a:r>
            <a:r>
              <a:rPr lang="en-US" dirty="0">
                <a:latin typeface="+mj-lt"/>
              </a:rPr>
              <a:t>:\Users\Aravind\AppData\Local\Programs\Tesseract-OCR\tesseract.exe“ </a:t>
            </a:r>
            <a:r>
              <a:rPr lang="en-US" dirty="0" err="1">
                <a:latin typeface="+mj-lt"/>
              </a:rPr>
              <a:t>os.environ</a:t>
            </a:r>
            <a:r>
              <a:rPr lang="en-US" dirty="0">
                <a:latin typeface="+mj-lt"/>
              </a:rPr>
              <a:t>['TESSDATA_PREFIX'] = </a:t>
            </a:r>
            <a:r>
              <a:rPr lang="en-US" dirty="0" err="1">
                <a:latin typeface="+mj-lt"/>
              </a:rPr>
              <a:t>r'C</a:t>
            </a:r>
            <a:r>
              <a:rPr lang="en-US" dirty="0">
                <a:latin typeface="+mj-lt"/>
              </a:rPr>
              <a:t>:\Users\Aravind\</a:t>
            </a:r>
            <a:r>
              <a:rPr lang="en-US" dirty="0" err="1">
                <a:latin typeface="+mj-lt"/>
              </a:rPr>
              <a:t>AppData</a:t>
            </a:r>
            <a:r>
              <a:rPr lang="en-US" dirty="0">
                <a:latin typeface="+mj-lt"/>
              </a:rPr>
              <a:t>\Local\Programs\Tesseract-OCR\</a:t>
            </a:r>
            <a:r>
              <a:rPr lang="en-US" dirty="0" err="1">
                <a:latin typeface="+mj-lt"/>
              </a:rPr>
              <a:t>tessdata</a:t>
            </a:r>
            <a:r>
              <a:rPr lang="en-US" dirty="0">
                <a:latin typeface="+mj-lt"/>
              </a:rPr>
              <a:t>’ </a:t>
            </a:r>
            <a:r>
              <a:rPr lang="en-US" b="1" dirty="0">
                <a:solidFill>
                  <a:srgbClr val="008000"/>
                </a:solidFill>
                <a:latin typeface="+mj-lt"/>
              </a:rPr>
              <a:t>Tesseract </a:t>
            </a:r>
            <a:r>
              <a:rPr lang="en-US" b="1" dirty="0" err="1">
                <a:solidFill>
                  <a:srgbClr val="008000"/>
                </a:solidFill>
                <a:latin typeface="+mj-lt"/>
              </a:rPr>
              <a:t>Configuration</a:t>
            </a:r>
            <a:r>
              <a:rPr lang="en-US" dirty="0" err="1">
                <a:solidFill>
                  <a:srgbClr val="008000"/>
                </a:solidFill>
                <a:latin typeface="+mj-lt"/>
              </a:rPr>
              <a:t>:The</a:t>
            </a:r>
            <a:r>
              <a:rPr lang="en-US" dirty="0">
                <a:solidFill>
                  <a:srgbClr val="008000"/>
                </a:solidFill>
                <a:latin typeface="+mj-lt"/>
              </a:rPr>
              <a:t> path to the Tesseract executable is set using </a:t>
            </a:r>
            <a:r>
              <a:rPr lang="en-US" dirty="0" err="1">
                <a:solidFill>
                  <a:srgbClr val="008000"/>
                </a:solidFill>
                <a:latin typeface="+mj-lt"/>
              </a:rPr>
              <a:t>pytesseract.pytesseract.tesseract_cmd</a:t>
            </a:r>
            <a:r>
              <a:rPr lang="en-US" dirty="0">
                <a:solidFill>
                  <a:srgbClr val="008000"/>
                </a:solidFill>
                <a:latin typeface="+mj-lt"/>
              </a:rPr>
              <a:t>. The path to the Tesseract data files is set using </a:t>
            </a:r>
            <a:r>
              <a:rPr lang="en-US" dirty="0" err="1">
                <a:solidFill>
                  <a:srgbClr val="008000"/>
                </a:solidFill>
                <a:latin typeface="+mj-lt"/>
              </a:rPr>
              <a:t>os.environ</a:t>
            </a:r>
            <a:r>
              <a:rPr lang="en-US" dirty="0">
                <a:solidFill>
                  <a:srgbClr val="008000"/>
                </a:solidFill>
                <a:latin typeface="+mj-lt"/>
              </a:rPr>
              <a:t>['TESSDATA_PREFIX'] to ensure Tesseract has the proper configuration.</a:t>
            </a:r>
          </a:p>
          <a:p>
            <a:pPr>
              <a:buFont typeface="Arial" panose="020B0604020202020204" pitchFamily="34" charset="0"/>
              <a:buChar char="•"/>
            </a:pPr>
            <a:endParaRPr lang="en-US" dirty="0">
              <a:latin typeface="+mj-lt"/>
            </a:endParaRPr>
          </a:p>
          <a:p>
            <a:pPr>
              <a:buFont typeface="Arial" panose="020B0604020202020204" pitchFamily="34" charset="0"/>
              <a:buChar char="•"/>
            </a:pPr>
            <a:endParaRPr lang="en-US" dirty="0">
              <a:solidFill>
                <a:srgbClr val="008000"/>
              </a:solidFill>
              <a:latin typeface="+mj-lt"/>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116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859C-FF8A-2DE9-72CA-D1D91BBC0119}"/>
              </a:ext>
            </a:extLst>
          </p:cNvPr>
          <p:cNvSpPr>
            <a:spLocks noGrp="1"/>
          </p:cNvSpPr>
          <p:nvPr>
            <p:ph type="title"/>
          </p:nvPr>
        </p:nvSpPr>
        <p:spPr/>
        <p:txBody>
          <a:bodyPr>
            <a:normAutofit/>
          </a:bodyPr>
          <a:lstStyle/>
          <a:p>
            <a:r>
              <a:rPr lang="en-IN" sz="3200" dirty="0"/>
              <a:t>TASKS COMPLETED – </a:t>
            </a:r>
            <a:r>
              <a:rPr lang="en-IN" sz="3200" b="1" dirty="0">
                <a:solidFill>
                  <a:srgbClr val="FF0000"/>
                </a:solidFill>
              </a:rPr>
              <a:t>WEEK 1</a:t>
            </a:r>
          </a:p>
        </p:txBody>
      </p:sp>
      <p:sp>
        <p:nvSpPr>
          <p:cNvPr id="3" name="Content Placeholder 2">
            <a:extLst>
              <a:ext uri="{FF2B5EF4-FFF2-40B4-BE49-F238E27FC236}">
                <a16:creationId xmlns:a16="http://schemas.microsoft.com/office/drawing/2014/main" id="{606C23BE-A9D5-1974-96EA-333CC2168F86}"/>
              </a:ext>
            </a:extLst>
          </p:cNvPr>
          <p:cNvSpPr>
            <a:spLocks noGrp="1"/>
          </p:cNvSpPr>
          <p:nvPr>
            <p:ph idx="1"/>
          </p:nvPr>
        </p:nvSpPr>
        <p:spPr/>
        <p:txBody>
          <a:bodyPr/>
          <a:lstStyle/>
          <a:p>
            <a:r>
              <a:rPr lang="en-IN" dirty="0"/>
              <a:t> Got an introduction to Microsoft </a:t>
            </a:r>
            <a:r>
              <a:rPr lang="en-IN" dirty="0" err="1"/>
              <a:t>PowerBI</a:t>
            </a:r>
            <a:r>
              <a:rPr lang="en-IN" dirty="0"/>
              <a:t> through a Udemy course and got an opportunity to understand and learn how to get data and load, transform, analyse and visualise them within the software interface.</a:t>
            </a:r>
          </a:p>
          <a:p>
            <a:endParaRPr lang="en-IN" dirty="0"/>
          </a:p>
          <a:p>
            <a:r>
              <a:rPr lang="en-IN" dirty="0"/>
              <a:t> Understood the various AI related visual algorithms within </a:t>
            </a:r>
            <a:r>
              <a:rPr lang="en-IN" dirty="0" err="1"/>
              <a:t>PowerBI</a:t>
            </a:r>
            <a:r>
              <a:rPr lang="en-IN" dirty="0"/>
              <a:t> such as smart narratives, key influencers, QA etc.</a:t>
            </a:r>
          </a:p>
        </p:txBody>
      </p:sp>
    </p:spTree>
    <p:extLst>
      <p:ext uri="{BB962C8B-B14F-4D97-AF65-F5344CB8AC3E}">
        <p14:creationId xmlns:p14="http://schemas.microsoft.com/office/powerpoint/2010/main" val="3552252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F4ABDC-B0BA-CAAB-0F31-C7E30D3BDC5C}"/>
              </a:ext>
            </a:extLst>
          </p:cNvPr>
          <p:cNvSpPr txBox="1"/>
          <p:nvPr/>
        </p:nvSpPr>
        <p:spPr>
          <a:xfrm>
            <a:off x="682171" y="725714"/>
            <a:ext cx="10479314" cy="5355312"/>
          </a:xfrm>
          <a:prstGeom prst="rect">
            <a:avLst/>
          </a:prstGeom>
          <a:noFill/>
        </p:spPr>
        <p:txBody>
          <a:bodyPr wrap="square" rtlCol="0">
            <a:spAutoFit/>
          </a:bodyPr>
          <a:lstStyle/>
          <a:p>
            <a:pPr>
              <a:buFont typeface="Arial" panose="020B0604020202020204" pitchFamily="34" charset="0"/>
              <a:buChar char="•"/>
            </a:pPr>
            <a:r>
              <a:rPr lang="en-US" dirty="0"/>
              <a:t> </a:t>
            </a:r>
            <a:r>
              <a:rPr lang="en-US" dirty="0" err="1"/>
              <a:t>genai.configure</a:t>
            </a:r>
            <a:r>
              <a:rPr lang="en-US" dirty="0"/>
              <a:t>(</a:t>
            </a:r>
            <a:r>
              <a:rPr lang="en-US" dirty="0" err="1"/>
              <a:t>api_key</a:t>
            </a:r>
            <a:r>
              <a:rPr lang="en-US" dirty="0"/>
              <a:t>="AIzaSyAQco2r01tq2oif7WK2b7Da6H75ovDqYz0"), model = </a:t>
            </a:r>
            <a:r>
              <a:rPr lang="en-US" dirty="0" err="1"/>
              <a:t>genai.GenerativeModel</a:t>
            </a:r>
            <a:r>
              <a:rPr lang="en-US" dirty="0"/>
              <a:t>("gemini-1.5-flash") </a:t>
            </a:r>
            <a:r>
              <a:rPr lang="en-US" dirty="0">
                <a:solidFill>
                  <a:srgbClr val="008000"/>
                </a:solidFill>
                <a:latin typeface="+mj-lt"/>
              </a:rPr>
              <a:t>The Google Generative AI API key is configured using </a:t>
            </a:r>
            <a:r>
              <a:rPr lang="en-US" dirty="0" err="1">
                <a:solidFill>
                  <a:srgbClr val="008000"/>
                </a:solidFill>
                <a:latin typeface="+mj-lt"/>
              </a:rPr>
              <a:t>genai.configure</a:t>
            </a:r>
            <a:r>
              <a:rPr lang="en-US" dirty="0">
                <a:solidFill>
                  <a:srgbClr val="008000"/>
                </a:solidFill>
                <a:latin typeface="+mj-lt"/>
              </a:rPr>
              <a:t>(). The specific </a:t>
            </a:r>
            <a:r>
              <a:rPr lang="en-US" b="1" dirty="0">
                <a:solidFill>
                  <a:srgbClr val="008000"/>
                </a:solidFill>
                <a:latin typeface="+mj-lt"/>
              </a:rPr>
              <a:t>Gemini model</a:t>
            </a:r>
            <a:r>
              <a:rPr lang="en-US" dirty="0">
                <a:solidFill>
                  <a:srgbClr val="008000"/>
                </a:solidFill>
                <a:latin typeface="+mj-lt"/>
              </a:rPr>
              <a:t> (version "gemini-1.5-flash") is selected for generating insights.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image_path</a:t>
            </a:r>
            <a:r>
              <a:rPr lang="en-US" dirty="0"/>
              <a:t> = "C:/Users/Aravind/Desktop/dashboard.png“, image = </a:t>
            </a:r>
            <a:r>
              <a:rPr lang="en-US" dirty="0" err="1"/>
              <a:t>Image.open</a:t>
            </a:r>
            <a:r>
              <a:rPr lang="en-US" dirty="0"/>
              <a:t>(</a:t>
            </a:r>
            <a:r>
              <a:rPr lang="en-US" dirty="0" err="1"/>
              <a:t>image_path</a:t>
            </a:r>
            <a:r>
              <a:rPr lang="en-US" dirty="0"/>
              <a:t>)</a:t>
            </a:r>
          </a:p>
          <a:p>
            <a:r>
              <a:rPr lang="en-US" dirty="0">
                <a:solidFill>
                  <a:srgbClr val="008000"/>
                </a:solidFill>
                <a:latin typeface="+mj-lt"/>
              </a:rPr>
              <a:t>Loads the Power BI dashboard image using </a:t>
            </a:r>
            <a:r>
              <a:rPr lang="en-US" b="1" dirty="0">
                <a:solidFill>
                  <a:srgbClr val="008000"/>
                </a:solidFill>
                <a:latin typeface="+mj-lt"/>
              </a:rPr>
              <a:t>PIL</a:t>
            </a:r>
            <a:r>
              <a:rPr lang="en-US" dirty="0">
                <a:solidFill>
                  <a:srgbClr val="008000"/>
                </a:solidFill>
                <a:latin typeface="+mj-lt"/>
              </a:rPr>
              <a:t>'s </a:t>
            </a:r>
            <a:r>
              <a:rPr lang="en-US" dirty="0" err="1">
                <a:solidFill>
                  <a:srgbClr val="008000"/>
                </a:solidFill>
                <a:latin typeface="+mj-lt"/>
              </a:rPr>
              <a:t>Image.open</a:t>
            </a:r>
            <a:r>
              <a:rPr lang="en-US" dirty="0">
                <a:solidFill>
                  <a:srgbClr val="008000"/>
                </a:solidFill>
                <a:latin typeface="+mj-lt"/>
              </a:rPr>
              <a:t>() method.</a:t>
            </a:r>
          </a:p>
          <a:p>
            <a:endParaRPr lang="en-US" dirty="0">
              <a:solidFill>
                <a:srgbClr val="008000"/>
              </a:solidFill>
              <a:latin typeface="+mj-lt"/>
            </a:endParaRPr>
          </a:p>
          <a:p>
            <a:pPr marL="285750" indent="-285750">
              <a:buFont typeface="Arial" panose="020B0604020202020204" pitchFamily="34" charset="0"/>
              <a:buChar char="•"/>
            </a:pPr>
            <a:r>
              <a:rPr lang="en-US" dirty="0" err="1">
                <a:latin typeface="+mj-lt"/>
              </a:rPr>
              <a:t>extracted_text</a:t>
            </a:r>
            <a:r>
              <a:rPr lang="en-US" dirty="0">
                <a:latin typeface="+mj-lt"/>
              </a:rPr>
              <a:t> = </a:t>
            </a:r>
            <a:r>
              <a:rPr lang="en-US" dirty="0" err="1">
                <a:latin typeface="+mj-lt"/>
              </a:rPr>
              <a:t>pytesseract.image_to_string</a:t>
            </a:r>
            <a:r>
              <a:rPr lang="en-US" dirty="0">
                <a:latin typeface="+mj-lt"/>
              </a:rPr>
              <a:t>(image)</a:t>
            </a:r>
            <a:r>
              <a:rPr lang="en-US" b="1" dirty="0">
                <a:solidFill>
                  <a:srgbClr val="0D0D0D"/>
                </a:solidFill>
                <a:latin typeface="ui-sans-serif"/>
              </a:rPr>
              <a:t> </a:t>
            </a:r>
            <a:r>
              <a:rPr lang="en-US" dirty="0">
                <a:solidFill>
                  <a:srgbClr val="008000"/>
                </a:solidFill>
                <a:latin typeface="+mj-lt"/>
              </a:rPr>
              <a:t>OCR is applied to the loaded image to extract any text. The </a:t>
            </a:r>
            <a:r>
              <a:rPr lang="en-US" dirty="0" err="1">
                <a:solidFill>
                  <a:srgbClr val="008000"/>
                </a:solidFill>
                <a:latin typeface="+mj-lt"/>
              </a:rPr>
              <a:t>image_to_string</a:t>
            </a:r>
            <a:r>
              <a:rPr lang="en-US" dirty="0">
                <a:solidFill>
                  <a:srgbClr val="008000"/>
                </a:solidFill>
                <a:latin typeface="+mj-lt"/>
              </a:rPr>
              <a:t>() function converts the image's text content into a string.</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  </a:t>
            </a:r>
            <a:r>
              <a:rPr lang="en-US" dirty="0" err="1">
                <a:latin typeface="+mj-lt"/>
              </a:rPr>
              <a:t>prompt_text</a:t>
            </a:r>
            <a:r>
              <a:rPr lang="en-US" dirty="0">
                <a:latin typeface="+mj-lt"/>
              </a:rPr>
              <a:t> = (    "The following text has been extracted from a Power BI dashboard image. "    "Please summarize the key insights displayed on the dashboard in a concise, bullet-point format. The insights should be really brief and should display the most significant insights and should be in 2-3 bullet points. :\n\n"  f"{</a:t>
            </a:r>
            <a:r>
              <a:rPr lang="en-US" dirty="0" err="1">
                <a:latin typeface="+mj-lt"/>
              </a:rPr>
              <a:t>extracted_text</a:t>
            </a:r>
            <a:r>
              <a:rPr lang="en-US" dirty="0">
                <a:latin typeface="+mj-lt"/>
              </a:rPr>
              <a:t>}")</a:t>
            </a:r>
            <a:r>
              <a:rPr lang="en-US" dirty="0">
                <a:solidFill>
                  <a:srgbClr val="0D0D0D"/>
                </a:solidFill>
                <a:latin typeface="ui-sans-serif"/>
              </a:rPr>
              <a:t> </a:t>
            </a:r>
            <a:r>
              <a:rPr lang="en-US" dirty="0">
                <a:solidFill>
                  <a:srgbClr val="008000"/>
                </a:solidFill>
                <a:latin typeface="+mj-lt"/>
              </a:rPr>
              <a:t>A prompt is created to instruct the Google AI model on how to summarize the extracted </a:t>
            </a:r>
            <a:r>
              <a:rPr lang="en-US" dirty="0" err="1">
                <a:solidFill>
                  <a:srgbClr val="008000"/>
                </a:solidFill>
                <a:latin typeface="+mj-lt"/>
              </a:rPr>
              <a:t>text.The</a:t>
            </a:r>
            <a:r>
              <a:rPr lang="en-US" dirty="0">
                <a:solidFill>
                  <a:srgbClr val="008000"/>
                </a:solidFill>
                <a:latin typeface="+mj-lt"/>
              </a:rPr>
              <a:t> prompt asks for concise, bullet-point insights based on the extracted content from the dashboard.</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 response = </a:t>
            </a:r>
            <a:r>
              <a:rPr lang="en-US" dirty="0" err="1">
                <a:latin typeface="+mj-lt"/>
              </a:rPr>
              <a:t>model.generate_content</a:t>
            </a:r>
            <a:r>
              <a:rPr lang="en-US" dirty="0">
                <a:latin typeface="+mj-lt"/>
              </a:rPr>
              <a:t>(</a:t>
            </a:r>
            <a:r>
              <a:rPr lang="en-US" dirty="0" err="1">
                <a:latin typeface="+mj-lt"/>
              </a:rPr>
              <a:t>prompt_text</a:t>
            </a:r>
            <a:r>
              <a:rPr lang="en-US" dirty="0">
                <a:latin typeface="+mj-lt"/>
              </a:rPr>
              <a:t>), </a:t>
            </a:r>
            <a:r>
              <a:rPr lang="en-US" dirty="0" err="1">
                <a:latin typeface="+mj-lt"/>
              </a:rPr>
              <a:t>api_generated_insights</a:t>
            </a:r>
            <a:r>
              <a:rPr lang="en-US" dirty="0">
                <a:latin typeface="+mj-lt"/>
              </a:rPr>
              <a:t> = </a:t>
            </a:r>
            <a:r>
              <a:rPr lang="en-US" dirty="0" err="1">
                <a:latin typeface="+mj-lt"/>
              </a:rPr>
              <a:t>response.text</a:t>
            </a:r>
            <a:r>
              <a:rPr lang="en-US" dirty="0">
                <a:latin typeface="+mj-lt"/>
              </a:rPr>
              <a:t> if response else "No insights </a:t>
            </a:r>
            <a:r>
              <a:rPr lang="en-US" dirty="0" err="1">
                <a:latin typeface="+mj-lt"/>
              </a:rPr>
              <a:t>generated."</a:t>
            </a:r>
            <a:r>
              <a:rPr lang="en-US" dirty="0" err="1">
                <a:solidFill>
                  <a:srgbClr val="008000"/>
                </a:solidFill>
                <a:latin typeface="+mj-lt"/>
              </a:rPr>
              <a:t>Sends</a:t>
            </a:r>
            <a:r>
              <a:rPr lang="en-US" dirty="0">
                <a:solidFill>
                  <a:srgbClr val="008000"/>
                </a:solidFill>
                <a:latin typeface="+mj-lt"/>
              </a:rPr>
              <a:t> the prepared prompt to the Gemini AI </a:t>
            </a:r>
            <a:r>
              <a:rPr lang="en-US" dirty="0" err="1">
                <a:solidFill>
                  <a:srgbClr val="008000"/>
                </a:solidFill>
                <a:latin typeface="+mj-lt"/>
              </a:rPr>
              <a:t>model.If</a:t>
            </a:r>
            <a:r>
              <a:rPr lang="en-US" dirty="0">
                <a:solidFill>
                  <a:srgbClr val="008000"/>
                </a:solidFill>
                <a:latin typeface="+mj-lt"/>
              </a:rPr>
              <a:t> the response is valid, the generated insights are extracted; otherwise, a fallback message is provided.</a:t>
            </a:r>
            <a:endParaRPr lang="en-IN" dirty="0">
              <a:solidFill>
                <a:srgbClr val="008000"/>
              </a:solidFill>
              <a:latin typeface="+mj-lt"/>
            </a:endParaRPr>
          </a:p>
        </p:txBody>
      </p:sp>
    </p:spTree>
    <p:extLst>
      <p:ext uri="{BB962C8B-B14F-4D97-AF65-F5344CB8AC3E}">
        <p14:creationId xmlns:p14="http://schemas.microsoft.com/office/powerpoint/2010/main" val="281118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66BF7-1AFD-6CD6-A8D8-F97F1F2D3D7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143E8D9-B7FC-ED60-6E0C-183B7AFEDDAA}"/>
              </a:ext>
            </a:extLst>
          </p:cNvPr>
          <p:cNvSpPr txBox="1"/>
          <p:nvPr/>
        </p:nvSpPr>
        <p:spPr>
          <a:xfrm>
            <a:off x="856343" y="1988457"/>
            <a:ext cx="10479314" cy="3693319"/>
          </a:xfrm>
          <a:prstGeom prst="rect">
            <a:avLst/>
          </a:prstGeom>
          <a:noFill/>
        </p:spPr>
        <p:txBody>
          <a:bodyPr wrap="square" rtlCol="0">
            <a:spAutoFit/>
          </a:bodyPr>
          <a:lstStyle/>
          <a:p>
            <a:pPr>
              <a:buFont typeface="Arial" panose="020B0604020202020204" pitchFamily="34" charset="0"/>
              <a:buChar char="•"/>
            </a:pPr>
            <a:r>
              <a:rPr lang="en-US" dirty="0"/>
              <a:t> fig, axes = </a:t>
            </a:r>
            <a:r>
              <a:rPr lang="en-US" dirty="0" err="1"/>
              <a:t>plt.subplots</a:t>
            </a:r>
            <a:r>
              <a:rPr lang="en-US" dirty="0"/>
              <a:t>(2, 1, figsize=(10, 12)), axes[0].</a:t>
            </a:r>
            <a:r>
              <a:rPr lang="en-US" dirty="0" err="1"/>
              <a:t>imshow</a:t>
            </a:r>
            <a:r>
              <a:rPr lang="en-US" dirty="0"/>
              <a:t>(image),axes[0].axis('off’),axes[0].</a:t>
            </a:r>
            <a:r>
              <a:rPr lang="en-US" dirty="0" err="1"/>
              <a:t>set_title</a:t>
            </a:r>
            <a:r>
              <a:rPr lang="en-US" dirty="0"/>
              <a:t>('Power BI Dashboard Image', fontsize=16), axes[1].text(0.5, 0.5, </a:t>
            </a:r>
            <a:r>
              <a:rPr lang="en-US" dirty="0" err="1"/>
              <a:t>api_generated_insights</a:t>
            </a:r>
            <a:r>
              <a:rPr lang="en-US" dirty="0"/>
              <a:t>, fontsize=12, ha='center', </a:t>
            </a:r>
            <a:r>
              <a:rPr lang="en-US" dirty="0" err="1"/>
              <a:t>va</a:t>
            </a:r>
            <a:r>
              <a:rPr lang="en-US" dirty="0"/>
              <a:t>='center', </a:t>
            </a:r>
            <a:r>
              <a:rPr lang="en-US" dirty="0">
                <a:latin typeface="+mj-lt"/>
              </a:rPr>
              <a:t>wrap=True)axes[1].axis('off’),axes[1].</a:t>
            </a:r>
            <a:r>
              <a:rPr lang="en-US" dirty="0" err="1">
                <a:latin typeface="+mj-lt"/>
              </a:rPr>
              <a:t>set_title</a:t>
            </a:r>
            <a:r>
              <a:rPr lang="en-US" dirty="0">
                <a:latin typeface="+mj-lt"/>
              </a:rPr>
              <a:t>('Generated Insights', fontsize=16), </a:t>
            </a:r>
            <a:r>
              <a:rPr lang="en-US" dirty="0" err="1">
                <a:latin typeface="+mj-lt"/>
              </a:rPr>
              <a:t>plt.tight_layout</a:t>
            </a:r>
            <a:r>
              <a:rPr lang="en-US" dirty="0">
                <a:latin typeface="+mj-lt"/>
              </a:rPr>
              <a:t>(),</a:t>
            </a:r>
            <a:r>
              <a:rPr lang="en-US" dirty="0" err="1">
                <a:latin typeface="+mj-lt"/>
              </a:rPr>
              <a:t>plt.show</a:t>
            </a:r>
            <a:r>
              <a:rPr lang="en-US" dirty="0">
                <a:latin typeface="+mj-lt"/>
              </a:rPr>
              <a:t>()</a:t>
            </a:r>
          </a:p>
          <a:p>
            <a:r>
              <a:rPr lang="en-US" dirty="0">
                <a:solidFill>
                  <a:srgbClr val="008000"/>
                </a:solidFill>
                <a:latin typeface="+mj-lt"/>
              </a:rPr>
              <a:t>Creates a </a:t>
            </a:r>
            <a:r>
              <a:rPr lang="en-US" b="1" dirty="0">
                <a:solidFill>
                  <a:srgbClr val="008000"/>
                </a:solidFill>
                <a:latin typeface="+mj-lt"/>
              </a:rPr>
              <a:t>2-row subplot</a:t>
            </a:r>
            <a:r>
              <a:rPr lang="en-US" dirty="0">
                <a:solidFill>
                  <a:srgbClr val="008000"/>
                </a:solidFill>
                <a:latin typeface="+mj-lt"/>
              </a:rPr>
              <a:t> with a figure size of 10x12 inches, where the first row will display the dashboard image, and the second will display the AI-generated insights. Displays the </a:t>
            </a:r>
            <a:r>
              <a:rPr lang="en-US" b="1" dirty="0">
                <a:solidFill>
                  <a:srgbClr val="008000"/>
                </a:solidFill>
                <a:latin typeface="+mj-lt"/>
              </a:rPr>
              <a:t>original image</a:t>
            </a:r>
            <a:r>
              <a:rPr lang="en-US" dirty="0">
                <a:solidFill>
                  <a:srgbClr val="008000"/>
                </a:solidFill>
                <a:latin typeface="+mj-lt"/>
              </a:rPr>
              <a:t> in the first subplot (axes[0]). The axes are turned off for a cleaner display, and a title is added. Displays the </a:t>
            </a:r>
            <a:r>
              <a:rPr lang="en-US" b="1" dirty="0">
                <a:solidFill>
                  <a:srgbClr val="008000"/>
                </a:solidFill>
                <a:latin typeface="+mj-lt"/>
              </a:rPr>
              <a:t>AI-generated insights</a:t>
            </a:r>
            <a:r>
              <a:rPr lang="en-US" dirty="0">
                <a:solidFill>
                  <a:srgbClr val="008000"/>
                </a:solidFill>
                <a:latin typeface="+mj-lt"/>
              </a:rPr>
              <a:t> in the second subplot (axes[1]) as a centered text box. The axes are turned off for this subplot as well, and a title is added. Adjusts the layout for better spacing and displays the figure.</a:t>
            </a:r>
          </a:p>
          <a:p>
            <a:pPr>
              <a:buFont typeface="Arial" panose="020B0604020202020204" pitchFamily="34" charset="0"/>
              <a:buChar char="•"/>
            </a:pPr>
            <a:endParaRPr lang="en-US" dirty="0">
              <a:solidFill>
                <a:srgbClr val="0D0D0D"/>
              </a:solidFill>
              <a:latin typeface="ui-sans-serif"/>
            </a:endParaRPr>
          </a:p>
          <a:p>
            <a:pPr>
              <a:buFont typeface="Arial" panose="020B0604020202020204" pitchFamily="34" charset="0"/>
              <a:buChar char="•"/>
            </a:pPr>
            <a:endParaRPr lang="en-US" dirty="0">
              <a:solidFill>
                <a:srgbClr val="0D0D0D"/>
              </a:solidFill>
              <a:latin typeface="ui-sans-serif"/>
            </a:endParaRPr>
          </a:p>
          <a:p>
            <a:pPr>
              <a:buFont typeface="Arial" panose="020B0604020202020204" pitchFamily="34" charset="0"/>
              <a:buChar char="•"/>
            </a:pPr>
            <a:endParaRPr lang="en-US" dirty="0">
              <a:solidFill>
                <a:srgbClr val="0D0D0D"/>
              </a:solidFill>
              <a:latin typeface="ui-sans-serif"/>
            </a:endParaRPr>
          </a:p>
          <a:p>
            <a:endParaRPr lang="en-US" dirty="0">
              <a:solidFill>
                <a:srgbClr val="0D0D0D"/>
              </a:solidFill>
              <a:latin typeface="ui-sans-serif"/>
            </a:endParaRPr>
          </a:p>
          <a:p>
            <a:pPr>
              <a:buFont typeface="Arial" panose="020B0604020202020204" pitchFamily="34" charset="0"/>
              <a:buChar char="•"/>
            </a:pPr>
            <a:endParaRPr lang="en-IN" dirty="0">
              <a:solidFill>
                <a:srgbClr val="008000"/>
              </a:solidFill>
              <a:latin typeface="+mj-lt"/>
            </a:endParaRPr>
          </a:p>
        </p:txBody>
      </p:sp>
    </p:spTree>
    <p:extLst>
      <p:ext uri="{BB962C8B-B14F-4D97-AF65-F5344CB8AC3E}">
        <p14:creationId xmlns:p14="http://schemas.microsoft.com/office/powerpoint/2010/main" val="4227008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975D5-2231-F0F5-DAFA-B1E5D7502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8C7597-4AF3-1702-B103-CC6170783D77}"/>
              </a:ext>
            </a:extLst>
          </p:cNvPr>
          <p:cNvSpPr>
            <a:spLocks noGrp="1"/>
          </p:cNvSpPr>
          <p:nvPr>
            <p:ph type="title"/>
          </p:nvPr>
        </p:nvSpPr>
        <p:spPr/>
        <p:txBody>
          <a:bodyPr>
            <a:normAutofit/>
          </a:bodyPr>
          <a:lstStyle/>
          <a:p>
            <a:r>
              <a:rPr lang="en-IN" sz="3200" dirty="0"/>
              <a:t>TASKS COMPLETED – </a:t>
            </a:r>
            <a:r>
              <a:rPr lang="en-IN" sz="3200" b="1" dirty="0">
                <a:solidFill>
                  <a:srgbClr val="FF0000"/>
                </a:solidFill>
              </a:rPr>
              <a:t>WEEK 4</a:t>
            </a:r>
          </a:p>
        </p:txBody>
      </p:sp>
      <p:sp>
        <p:nvSpPr>
          <p:cNvPr id="3" name="Content Placeholder 2">
            <a:extLst>
              <a:ext uri="{FF2B5EF4-FFF2-40B4-BE49-F238E27FC236}">
                <a16:creationId xmlns:a16="http://schemas.microsoft.com/office/drawing/2014/main" id="{BCB8611E-DC61-0666-406D-5593B441637F}"/>
              </a:ext>
            </a:extLst>
          </p:cNvPr>
          <p:cNvSpPr>
            <a:spLocks noGrp="1"/>
          </p:cNvSpPr>
          <p:nvPr>
            <p:ph idx="1"/>
          </p:nvPr>
        </p:nvSpPr>
        <p:spPr/>
        <p:txBody>
          <a:bodyPr>
            <a:normAutofit fontScale="85000" lnSpcReduction="20000"/>
          </a:bodyPr>
          <a:lstStyle/>
          <a:p>
            <a:r>
              <a:rPr lang="en-IN" dirty="0"/>
              <a:t> Worked on a task to predict the expected breakdown for a machine which processes various products, based on the various parameters which affect its performance (which includes air temperature, process temperature, torque, rotational speed and tool wear time) and successfully displayed the next expected breakdown time for the machine.</a:t>
            </a:r>
          </a:p>
          <a:p>
            <a:r>
              <a:rPr lang="en-IN" dirty="0"/>
              <a:t> The dataset was obtained from Kaggle and the prediction was mainly based on tool wear time with surrounding parameters such as air temp, process temp etc. Based on the repeating cycle of tool wear time, prediction was done.</a:t>
            </a:r>
          </a:p>
          <a:p>
            <a:r>
              <a:rPr lang="en-IN" dirty="0"/>
              <a:t> Further, a synthetic dataset on multiple diesel generator assets’ breakdown maintenance prediction was framed which was approximated to a typical real world data gathering scenario and the expected breakdown was predicted based on the running time of each asset.</a:t>
            </a:r>
          </a:p>
        </p:txBody>
      </p:sp>
    </p:spTree>
    <p:extLst>
      <p:ext uri="{BB962C8B-B14F-4D97-AF65-F5344CB8AC3E}">
        <p14:creationId xmlns:p14="http://schemas.microsoft.com/office/powerpoint/2010/main" val="2877069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361D4-BA94-07B0-918D-995609CE7F8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8A9CBF1-B0A6-ABF1-AB2A-A71A2D99ED58}"/>
              </a:ext>
            </a:extLst>
          </p:cNvPr>
          <p:cNvSpPr txBox="1"/>
          <p:nvPr/>
        </p:nvSpPr>
        <p:spPr>
          <a:xfrm>
            <a:off x="4383371" y="868992"/>
            <a:ext cx="3996965" cy="369332"/>
          </a:xfrm>
          <a:prstGeom prst="rect">
            <a:avLst/>
          </a:prstGeom>
          <a:noFill/>
        </p:spPr>
        <p:txBody>
          <a:bodyPr wrap="square" rtlCol="0">
            <a:spAutoFit/>
          </a:bodyPr>
          <a:lstStyle/>
          <a:p>
            <a:r>
              <a:rPr lang="en-IN" b="1" dirty="0"/>
              <a:t>Single Machine Breakdown Prediction</a:t>
            </a:r>
          </a:p>
        </p:txBody>
      </p:sp>
      <p:pic>
        <p:nvPicPr>
          <p:cNvPr id="5" name="Picture 4">
            <a:extLst>
              <a:ext uri="{FF2B5EF4-FFF2-40B4-BE49-F238E27FC236}">
                <a16:creationId xmlns:a16="http://schemas.microsoft.com/office/drawing/2014/main" id="{B9AA89DB-0B9A-702C-716B-707FFD82BB04}"/>
              </a:ext>
            </a:extLst>
          </p:cNvPr>
          <p:cNvPicPr>
            <a:picLocks noChangeAspect="1"/>
          </p:cNvPicPr>
          <p:nvPr/>
        </p:nvPicPr>
        <p:blipFill>
          <a:blip r:embed="rId2"/>
          <a:stretch>
            <a:fillRect/>
          </a:stretch>
        </p:blipFill>
        <p:spPr>
          <a:xfrm>
            <a:off x="1747837" y="1502733"/>
            <a:ext cx="8696325" cy="4486275"/>
          </a:xfrm>
          <a:prstGeom prst="rect">
            <a:avLst/>
          </a:prstGeom>
        </p:spPr>
      </p:pic>
    </p:spTree>
    <p:extLst>
      <p:ext uri="{BB962C8B-B14F-4D97-AF65-F5344CB8AC3E}">
        <p14:creationId xmlns:p14="http://schemas.microsoft.com/office/powerpoint/2010/main" val="3034411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EDEA5A-21F4-0AE3-4F81-67EF318378D5}"/>
              </a:ext>
            </a:extLst>
          </p:cNvPr>
          <p:cNvSpPr txBox="1"/>
          <p:nvPr/>
        </p:nvSpPr>
        <p:spPr>
          <a:xfrm>
            <a:off x="651850" y="651850"/>
            <a:ext cx="10728356" cy="5078313"/>
          </a:xfrm>
          <a:prstGeom prst="rect">
            <a:avLst/>
          </a:prstGeom>
          <a:noFill/>
        </p:spPr>
        <p:txBody>
          <a:bodyPr wrap="square" rtlCol="0">
            <a:spAutoFit/>
          </a:bodyPr>
          <a:lstStyle/>
          <a:p>
            <a:r>
              <a:rPr lang="en-US" b="1" dirty="0"/>
              <a:t>OBJECTIVE:  </a:t>
            </a:r>
            <a:r>
              <a:rPr lang="en-US" dirty="0"/>
              <a:t>To develop a </a:t>
            </a:r>
            <a:r>
              <a:rPr lang="en-US" b="1" dirty="0"/>
              <a:t>predictive maintenance framework</a:t>
            </a:r>
            <a:r>
              <a:rPr lang="en-US" dirty="0"/>
              <a:t> for machine failure prediction, focusing on estimating the </a:t>
            </a:r>
            <a:r>
              <a:rPr lang="en-US" b="1" dirty="0"/>
              <a:t>time to the next failure</a:t>
            </a:r>
            <a:r>
              <a:rPr lang="en-US" dirty="0"/>
              <a:t> for a manufacturing machine based on key sensor inputs. </a:t>
            </a:r>
          </a:p>
          <a:p>
            <a:endParaRPr lang="en-US" dirty="0"/>
          </a:p>
          <a:p>
            <a:r>
              <a:rPr lang="en-US" b="1" dirty="0"/>
              <a:t>CODE EXPLANATION: </a:t>
            </a:r>
          </a:p>
          <a:p>
            <a:pPr marL="285750" indent="-285750">
              <a:buFont typeface="Arial" panose="020B0604020202020204" pitchFamily="34" charset="0"/>
              <a:buChar char="•"/>
            </a:pPr>
            <a:r>
              <a:rPr lang="en-US" dirty="0"/>
              <a:t> import pandas as pd</a:t>
            </a:r>
          </a:p>
          <a:p>
            <a:r>
              <a:rPr lang="en-US" dirty="0"/>
              <a:t>      import </a:t>
            </a:r>
            <a:r>
              <a:rPr lang="en-US" dirty="0" err="1"/>
              <a:t>numpy</a:t>
            </a:r>
            <a:r>
              <a:rPr lang="en-US" dirty="0"/>
              <a:t> as np</a:t>
            </a:r>
          </a:p>
          <a:p>
            <a:r>
              <a:rPr lang="en-US" dirty="0"/>
              <a:t>      import </a:t>
            </a:r>
            <a:r>
              <a:rPr lang="en-US" dirty="0" err="1"/>
              <a:t>matplotlib.pyplot</a:t>
            </a:r>
            <a:r>
              <a:rPr lang="en-US" dirty="0"/>
              <a:t> as plt</a:t>
            </a:r>
          </a:p>
          <a:p>
            <a:r>
              <a:rPr lang="en-US" dirty="0"/>
              <a:t>      from </a:t>
            </a:r>
            <a:r>
              <a:rPr lang="en-US" dirty="0" err="1"/>
              <a:t>sklearn.model_selection</a:t>
            </a:r>
            <a:r>
              <a:rPr lang="en-US" dirty="0"/>
              <a:t> import </a:t>
            </a:r>
            <a:r>
              <a:rPr lang="en-US" dirty="0" err="1"/>
              <a:t>train_test_split</a:t>
            </a:r>
            <a:endParaRPr lang="en-US" dirty="0"/>
          </a:p>
          <a:p>
            <a:r>
              <a:rPr lang="en-US" dirty="0"/>
              <a:t>      from </a:t>
            </a:r>
            <a:r>
              <a:rPr lang="en-US" dirty="0" err="1"/>
              <a:t>sklearn.ensemble</a:t>
            </a:r>
            <a:r>
              <a:rPr lang="en-US" dirty="0"/>
              <a:t> import </a:t>
            </a:r>
            <a:r>
              <a:rPr lang="en-US" dirty="0" err="1"/>
              <a:t>RandomForestRegressor</a:t>
            </a:r>
            <a:endParaRPr lang="en-US" dirty="0"/>
          </a:p>
          <a:p>
            <a:r>
              <a:rPr lang="en-US" dirty="0"/>
              <a:t>      from </a:t>
            </a:r>
            <a:r>
              <a:rPr lang="en-US" dirty="0" err="1"/>
              <a:t>sklearn.metrics</a:t>
            </a:r>
            <a:r>
              <a:rPr lang="en-US" dirty="0"/>
              <a:t> import </a:t>
            </a:r>
            <a:r>
              <a:rPr lang="en-US" dirty="0" err="1"/>
              <a:t>mean_absolute_error</a:t>
            </a:r>
            <a:r>
              <a:rPr lang="en-US" dirty="0"/>
              <a:t>, r2_score, </a:t>
            </a:r>
            <a:r>
              <a:rPr lang="en-US" dirty="0" err="1"/>
              <a:t>mean_squared_error</a:t>
            </a:r>
            <a:endParaRPr lang="en-US" dirty="0"/>
          </a:p>
          <a:p>
            <a:endParaRPr lang="en-US" dirty="0"/>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008000"/>
                </a:solidFill>
                <a:effectLst/>
                <a:latin typeface="+mj-lt"/>
              </a:rPr>
              <a:t>pandas</a:t>
            </a:r>
            <a:r>
              <a:rPr kumimoji="0" lang="en-US" altLang="en-US" b="0" i="0" u="none" strike="noStrike" cap="none" normalizeH="0" baseline="0" dirty="0">
                <a:ln>
                  <a:noFill/>
                </a:ln>
                <a:solidFill>
                  <a:srgbClr val="008000"/>
                </a:solidFill>
                <a:effectLst/>
                <a:latin typeface="+mj-lt"/>
              </a:rPr>
              <a:t>: For data manipulation and analysis.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rgbClr val="008000"/>
                </a:solidFill>
                <a:effectLst/>
                <a:latin typeface="+mj-lt"/>
              </a:rPr>
              <a:t>numpy</a:t>
            </a:r>
            <a:r>
              <a:rPr kumimoji="0" lang="en-US" altLang="en-US" b="0" i="0" u="none" strike="noStrike" cap="none" normalizeH="0" baseline="0" dirty="0">
                <a:ln>
                  <a:noFill/>
                </a:ln>
                <a:solidFill>
                  <a:srgbClr val="008000"/>
                </a:solidFill>
                <a:effectLst/>
                <a:latin typeface="+mj-lt"/>
              </a:rPr>
              <a:t>: For numerical operations.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rgbClr val="008000"/>
                </a:solidFill>
                <a:effectLst/>
                <a:latin typeface="+mj-lt"/>
              </a:rPr>
              <a:t>matplotlib.pyplot</a:t>
            </a:r>
            <a:r>
              <a:rPr kumimoji="0" lang="en-US" altLang="en-US" b="0" i="0" u="none" strike="noStrike" cap="none" normalizeH="0" baseline="0" dirty="0">
                <a:ln>
                  <a:noFill/>
                </a:ln>
                <a:solidFill>
                  <a:srgbClr val="008000"/>
                </a:solidFill>
                <a:effectLst/>
                <a:latin typeface="+mj-lt"/>
              </a:rPr>
              <a:t>: For visualizing results.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rgbClr val="008000"/>
                </a:solidFill>
                <a:effectLst/>
                <a:latin typeface="+mj-lt"/>
              </a:rPr>
              <a:t>sklearn.model_selection</a:t>
            </a:r>
            <a:r>
              <a:rPr kumimoji="0" lang="en-US" altLang="en-US" b="0" i="0" u="none" strike="noStrike" cap="none" normalizeH="0" baseline="0" dirty="0">
                <a:ln>
                  <a:noFill/>
                </a:ln>
                <a:solidFill>
                  <a:srgbClr val="008000"/>
                </a:solidFill>
                <a:effectLst/>
                <a:latin typeface="+mj-lt"/>
              </a:rPr>
              <a:t>: For splitting data into training and testing sets.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rgbClr val="008000"/>
                </a:solidFill>
                <a:effectLst/>
                <a:latin typeface="+mj-lt"/>
              </a:rPr>
              <a:t>RandomForestRegressor</a:t>
            </a:r>
            <a:r>
              <a:rPr kumimoji="0" lang="en-US" altLang="en-US" b="0" i="0" u="none" strike="noStrike" cap="none" normalizeH="0" baseline="0" dirty="0">
                <a:ln>
                  <a:noFill/>
                </a:ln>
                <a:solidFill>
                  <a:srgbClr val="008000"/>
                </a:solidFill>
                <a:effectLst/>
                <a:latin typeface="+mj-lt"/>
              </a:rPr>
              <a:t>: A machine learning algorithm for regression</a:t>
            </a:r>
          </a:p>
          <a:p>
            <a:pPr defTabSz="914400" eaLnBrk="0" fontAlgn="base" hangingPunct="0">
              <a:spcBef>
                <a:spcPct val="0"/>
              </a:spcBef>
              <a:spcAft>
                <a:spcPct val="0"/>
              </a:spcAft>
            </a:pPr>
            <a:r>
              <a:rPr lang="en-US" altLang="en-US" b="1" dirty="0">
                <a:solidFill>
                  <a:srgbClr val="008000"/>
                </a:solidFill>
                <a:latin typeface="+mj-lt"/>
              </a:rPr>
              <a:t>Metrics</a:t>
            </a:r>
            <a:r>
              <a:rPr kumimoji="0" lang="en-US" altLang="en-US" b="0" i="0" u="none" strike="noStrike" cap="none" normalizeH="0" baseline="0" dirty="0">
                <a:ln>
                  <a:noFill/>
                </a:ln>
                <a:solidFill>
                  <a:srgbClr val="008000"/>
                </a:solidFill>
                <a:effectLst/>
                <a:latin typeface="+mj-lt"/>
              </a:rPr>
              <a:t>: Evaluate the model's predictions </a:t>
            </a:r>
          </a:p>
          <a:p>
            <a:pPr marL="0" marR="0" lvl="0" indent="0" algn="l" defTabSz="914400" rtl="0" eaLnBrk="0" fontAlgn="base" latinLnBrk="0" hangingPunct="0">
              <a:lnSpc>
                <a:spcPct val="100000"/>
              </a:lnSpc>
              <a:spcBef>
                <a:spcPct val="0"/>
              </a:spcBef>
              <a:spcAft>
                <a:spcPct val="0"/>
              </a:spcAft>
              <a:buClrTx/>
              <a:buSzTx/>
              <a:tabLst/>
            </a:pPr>
            <a:endParaRPr lang="en-IN" dirty="0"/>
          </a:p>
        </p:txBody>
      </p:sp>
    </p:spTree>
    <p:extLst>
      <p:ext uri="{BB962C8B-B14F-4D97-AF65-F5344CB8AC3E}">
        <p14:creationId xmlns:p14="http://schemas.microsoft.com/office/powerpoint/2010/main" val="4242259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A50464-E00F-3001-E410-2B8ECD332C55}"/>
              </a:ext>
            </a:extLst>
          </p:cNvPr>
          <p:cNvSpPr txBox="1"/>
          <p:nvPr/>
        </p:nvSpPr>
        <p:spPr>
          <a:xfrm>
            <a:off x="787651" y="642796"/>
            <a:ext cx="10583501" cy="6463308"/>
          </a:xfrm>
          <a:prstGeom prst="rect">
            <a:avLst/>
          </a:prstGeom>
          <a:noFill/>
        </p:spPr>
        <p:txBody>
          <a:bodyPr wrap="square" rtlCol="0">
            <a:spAutoFit/>
          </a:bodyPr>
          <a:lstStyle/>
          <a:p>
            <a:pPr marL="285750" indent="-285750">
              <a:buFont typeface="Arial" panose="020B0604020202020204" pitchFamily="34" charset="0"/>
              <a:buChar char="•"/>
            </a:pPr>
            <a:r>
              <a:rPr lang="en-US" dirty="0"/>
              <a:t> dataset = </a:t>
            </a:r>
            <a:r>
              <a:rPr lang="en-US" dirty="0" err="1"/>
              <a:t>pd.read_csv</a:t>
            </a:r>
            <a:r>
              <a:rPr lang="en-US" dirty="0"/>
              <a:t>("C:/Users/Aravind/Desktop/predictive_maintenance1.csv")</a:t>
            </a:r>
          </a:p>
          <a:p>
            <a:r>
              <a:rPr lang="en-US" dirty="0">
                <a:solidFill>
                  <a:srgbClr val="008000"/>
                </a:solidFill>
              </a:rPr>
              <a:t>The dataset is loaded from the given file path. It contains sensor data like </a:t>
            </a:r>
            <a:r>
              <a:rPr lang="en-US" b="1" dirty="0">
                <a:solidFill>
                  <a:srgbClr val="008000"/>
                </a:solidFill>
              </a:rPr>
              <a:t>air temperature, process temperature, torque, tool wear</a:t>
            </a:r>
            <a:r>
              <a:rPr lang="en-US" dirty="0">
                <a:solidFill>
                  <a:srgbClr val="008000"/>
                </a:solidFill>
              </a:rPr>
              <a:t>, and </a:t>
            </a:r>
            <a:r>
              <a:rPr lang="en-US" b="1" dirty="0">
                <a:solidFill>
                  <a:srgbClr val="008000"/>
                </a:solidFill>
              </a:rPr>
              <a:t>rotational speed</a:t>
            </a:r>
            <a:r>
              <a:rPr lang="en-US" dirty="0">
                <a:solidFill>
                  <a:srgbClr val="008000"/>
                </a:solidFill>
              </a:rPr>
              <a:t>.</a:t>
            </a:r>
          </a:p>
          <a:p>
            <a:endParaRPr lang="en-US" dirty="0"/>
          </a:p>
          <a:p>
            <a:pPr marL="285750" indent="-285750">
              <a:buFont typeface="Arial" panose="020B0604020202020204" pitchFamily="34" charset="0"/>
              <a:buChar char="•"/>
            </a:pPr>
            <a:r>
              <a:rPr lang="en-IN" dirty="0"/>
              <a:t>X = dataset[['Air temperature [K]', 'Process temperature [K]', 'Torque [Nm]', 'Tool wear [min]', 'Rotational speed [rpm]’]], y = dataset['Target’].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8000"/>
                </a:solidFill>
                <a:effectLst/>
              </a:rPr>
              <a:t>X: </a:t>
            </a:r>
            <a:r>
              <a:rPr lang="en-US" dirty="0">
                <a:solidFill>
                  <a:srgbClr val="008000"/>
                </a:solidFill>
              </a:rPr>
              <a:t>Independent variables (features) that influence the time to failure.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8000"/>
                </a:solidFill>
                <a:effectLst/>
              </a:rPr>
              <a:t>y: </a:t>
            </a:r>
            <a:r>
              <a:rPr lang="en-US" dirty="0">
                <a:solidFill>
                  <a:srgbClr val="008000"/>
                </a:solidFill>
              </a:rPr>
              <a:t>The target variable (binary: 0 for no failure, 1 for failure).</a:t>
            </a:r>
            <a:endParaRPr kumimoji="0" lang="en-US" altLang="en-US" sz="1800" b="0" i="0" u="none" strike="noStrike" cap="none" normalizeH="0" baseline="0" dirty="0">
              <a:ln>
                <a:noFill/>
              </a:ln>
              <a:solidFill>
                <a:srgbClr val="008000"/>
              </a:solidFill>
              <a:effectLst/>
            </a:endParaRPr>
          </a:p>
          <a:p>
            <a:endParaRPr lang="en-IN" dirty="0"/>
          </a:p>
          <a:p>
            <a:pPr marL="285750" indent="-285750">
              <a:buFont typeface="Arial" panose="020B0604020202020204" pitchFamily="34" charset="0"/>
              <a:buChar char="•"/>
            </a:pPr>
            <a:r>
              <a:rPr lang="en-IN" dirty="0"/>
              <a:t> dataset['Time to Next Failure'] = </a:t>
            </a:r>
            <a:r>
              <a:rPr lang="en-IN" dirty="0" err="1"/>
              <a:t>dataset.groupby</a:t>
            </a:r>
            <a:r>
              <a:rPr lang="en-IN" dirty="0"/>
              <a:t>(    (dataset['Tool wear [min]'] == 0).</a:t>
            </a:r>
            <a:r>
              <a:rPr lang="en-IN" dirty="0" err="1"/>
              <a:t>cumsum</a:t>
            </a:r>
            <a:r>
              <a:rPr lang="en-IN" dirty="0"/>
              <a:t>())['Tool wear [min]'].transform('max') - dataset['Tool wear [min]’] ,dataset['Time to Next Failure'] = dataset['Time to Next Failure'].clip(lower=0) , </a:t>
            </a:r>
            <a:r>
              <a:rPr lang="en-IN" dirty="0" err="1"/>
              <a:t>y_time_to_failure</a:t>
            </a:r>
            <a:r>
              <a:rPr lang="en-IN" dirty="0"/>
              <a:t> = dataset['Time to Next Failure’]</a:t>
            </a:r>
          </a:p>
          <a:p>
            <a:r>
              <a:rPr lang="en-US" dirty="0">
                <a:solidFill>
                  <a:srgbClr val="008000"/>
                </a:solidFill>
              </a:rPr>
              <a:t>Group by </a:t>
            </a:r>
            <a:r>
              <a:rPr lang="en-US" dirty="0" err="1">
                <a:solidFill>
                  <a:srgbClr val="008000"/>
                </a:solidFill>
              </a:rPr>
              <a:t>Resets:Machine</a:t>
            </a:r>
            <a:r>
              <a:rPr lang="en-US" dirty="0">
                <a:solidFill>
                  <a:srgbClr val="008000"/>
                </a:solidFill>
              </a:rPr>
              <a:t> resets occur when tool wear (Tool wear [min]) resets to 0.</a:t>
            </a:r>
          </a:p>
          <a:p>
            <a:r>
              <a:rPr lang="en-US" dirty="0" err="1">
                <a:solidFill>
                  <a:srgbClr val="008000"/>
                </a:solidFill>
              </a:rPr>
              <a:t>cumsum</a:t>
            </a:r>
            <a:r>
              <a:rPr lang="en-US" dirty="0">
                <a:solidFill>
                  <a:srgbClr val="008000"/>
                </a:solidFill>
              </a:rPr>
              <a:t>(): groups data by reset cycles.</a:t>
            </a:r>
          </a:p>
          <a:p>
            <a:r>
              <a:rPr lang="en-US" dirty="0">
                <a:solidFill>
                  <a:srgbClr val="008000"/>
                </a:solidFill>
              </a:rPr>
              <a:t>Time to </a:t>
            </a:r>
            <a:r>
              <a:rPr lang="en-US" dirty="0" err="1">
                <a:solidFill>
                  <a:srgbClr val="008000"/>
                </a:solidFill>
              </a:rPr>
              <a:t>Failure:For</a:t>
            </a:r>
            <a:r>
              <a:rPr lang="en-US" dirty="0">
                <a:solidFill>
                  <a:srgbClr val="008000"/>
                </a:solidFill>
              </a:rPr>
              <a:t> each reset cycle, the maximum tool wear is identified. Subtracting the current tool wear gives the time remaining until failure.</a:t>
            </a:r>
          </a:p>
          <a:p>
            <a:r>
              <a:rPr lang="en-US" dirty="0">
                <a:solidFill>
                  <a:srgbClr val="008000"/>
                </a:solidFill>
              </a:rPr>
              <a:t>Clip Negative </a:t>
            </a:r>
            <a:r>
              <a:rPr lang="en-US" dirty="0" err="1">
                <a:solidFill>
                  <a:srgbClr val="008000"/>
                </a:solidFill>
              </a:rPr>
              <a:t>Values:Any</a:t>
            </a:r>
            <a:r>
              <a:rPr lang="en-US" dirty="0">
                <a:solidFill>
                  <a:srgbClr val="008000"/>
                </a:solidFill>
              </a:rPr>
              <a:t> invalid or negative values for time are set to zero.</a:t>
            </a:r>
          </a:p>
          <a:p>
            <a:r>
              <a:rPr lang="en-US" dirty="0" err="1">
                <a:solidFill>
                  <a:srgbClr val="008000"/>
                </a:solidFill>
              </a:rPr>
              <a:t>y_time_to_failure</a:t>
            </a:r>
            <a:r>
              <a:rPr lang="en-US" dirty="0">
                <a:solidFill>
                  <a:srgbClr val="008000"/>
                </a:solidFill>
              </a:rPr>
              <a:t>: Becomes the new target for regression.</a:t>
            </a:r>
            <a:endParaRPr lang="en-IN" dirty="0">
              <a:solidFill>
                <a:srgbClr val="008000"/>
              </a:solidFill>
            </a:endParaRPr>
          </a:p>
          <a:p>
            <a:endParaRPr lang="en-IN" dirty="0"/>
          </a:p>
          <a:p>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24089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3A7E7E-A74A-2B69-8DB8-3CDE069035CA}"/>
              </a:ext>
            </a:extLst>
          </p:cNvPr>
          <p:cNvSpPr txBox="1"/>
          <p:nvPr/>
        </p:nvSpPr>
        <p:spPr>
          <a:xfrm>
            <a:off x="749300" y="863600"/>
            <a:ext cx="10591800" cy="4801314"/>
          </a:xfrm>
          <a:prstGeom prst="rect">
            <a:avLst/>
          </a:prstGeom>
          <a:noFill/>
        </p:spPr>
        <p:txBody>
          <a:bodyPr wrap="square">
            <a:spAutoFit/>
          </a:bodyPr>
          <a:lstStyle/>
          <a:p>
            <a:pPr marL="285750" indent="-285750">
              <a:buFont typeface="Arial" panose="020B0604020202020204" pitchFamily="34" charset="0"/>
              <a:buChar char="•"/>
            </a:pP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a:t>
            </a:r>
            <a:r>
              <a:rPr lang="en-US" dirty="0" err="1"/>
              <a:t>y_time_to_failure</a:t>
            </a:r>
            <a:r>
              <a:rPr lang="en-US" dirty="0"/>
              <a:t>, </a:t>
            </a:r>
            <a:r>
              <a:rPr lang="en-US" dirty="0" err="1"/>
              <a:t>test_size</a:t>
            </a:r>
            <a:r>
              <a:rPr lang="en-US" dirty="0"/>
              <a:t>=0.2, </a:t>
            </a:r>
            <a:r>
              <a:rPr lang="en-US" dirty="0" err="1"/>
              <a:t>random_state</a:t>
            </a:r>
            <a:r>
              <a:rPr lang="en-US" dirty="0"/>
              <a:t>=42)</a:t>
            </a:r>
          </a:p>
          <a:p>
            <a:r>
              <a:rPr lang="en-US" dirty="0">
                <a:solidFill>
                  <a:srgbClr val="008000"/>
                </a:solidFill>
              </a:rPr>
              <a:t>The dataset is split into training (80%) and testing (20%) subsets to evaluate the model's performance.</a:t>
            </a:r>
          </a:p>
          <a:p>
            <a:pPr marL="285750" indent="-285750">
              <a:buFont typeface="Arial" panose="020B0604020202020204" pitchFamily="34" charset="0"/>
              <a:buChar char="•"/>
            </a:pPr>
            <a:endParaRPr lang="en-US" dirty="0">
              <a:solidFill>
                <a:srgbClr val="008000"/>
              </a:solidFill>
            </a:endParaRPr>
          </a:p>
          <a:p>
            <a:pPr marL="285750" indent="-285750">
              <a:buFont typeface="Arial" panose="020B0604020202020204" pitchFamily="34" charset="0"/>
              <a:buChar char="•"/>
            </a:pPr>
            <a:r>
              <a:rPr lang="en-IN" dirty="0" err="1"/>
              <a:t>rf_model</a:t>
            </a:r>
            <a:r>
              <a:rPr lang="en-IN" dirty="0"/>
              <a:t> = </a:t>
            </a:r>
            <a:r>
              <a:rPr lang="en-IN" dirty="0" err="1"/>
              <a:t>RandomForestRegressor</a:t>
            </a:r>
            <a:r>
              <a:rPr lang="en-IN" dirty="0"/>
              <a:t>(</a:t>
            </a:r>
            <a:r>
              <a:rPr lang="en-IN" dirty="0" err="1"/>
              <a:t>n_estimators</a:t>
            </a:r>
            <a:r>
              <a:rPr lang="en-IN" dirty="0"/>
              <a:t>=100, </a:t>
            </a:r>
            <a:r>
              <a:rPr lang="en-IN" dirty="0" err="1"/>
              <a:t>random_state</a:t>
            </a:r>
            <a:r>
              <a:rPr lang="en-IN" dirty="0"/>
              <a:t>=42), </a:t>
            </a:r>
            <a:r>
              <a:rPr lang="en-IN" dirty="0" err="1"/>
              <a:t>rf_model.fit</a:t>
            </a:r>
            <a:r>
              <a:rPr lang="en-IN" dirty="0"/>
              <a:t>(</a:t>
            </a:r>
            <a:r>
              <a:rPr lang="en-IN" dirty="0" err="1"/>
              <a:t>X_train</a:t>
            </a:r>
            <a:r>
              <a:rPr lang="en-IN" dirty="0"/>
              <a:t>, </a:t>
            </a:r>
            <a:r>
              <a:rPr lang="en-IN" dirty="0" err="1"/>
              <a:t>y_train</a:t>
            </a:r>
            <a:r>
              <a:rPr lang="en-IN" dirty="0"/>
              <a:t>)</a:t>
            </a:r>
          </a:p>
          <a:p>
            <a:r>
              <a:rPr lang="en-US" dirty="0" err="1">
                <a:solidFill>
                  <a:srgbClr val="008000"/>
                </a:solidFill>
              </a:rPr>
              <a:t>RandomForestRegressor</a:t>
            </a:r>
            <a:r>
              <a:rPr lang="en-US" dirty="0">
                <a:solidFill>
                  <a:srgbClr val="008000"/>
                </a:solidFill>
              </a:rPr>
              <a:t>: Uses an ensemble of 100 decision trees to predict time to failure. It reduces overfitting and improves generalization. The model is trained on the training set.</a:t>
            </a:r>
            <a:endParaRPr lang="en-IN" dirty="0">
              <a:solidFill>
                <a:srgbClr val="008000"/>
              </a:solidFill>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err="1"/>
              <a:t>y_pred_rf</a:t>
            </a:r>
            <a:r>
              <a:rPr lang="en-US" dirty="0"/>
              <a:t> = </a:t>
            </a:r>
            <a:r>
              <a:rPr lang="en-US" dirty="0" err="1"/>
              <a:t>rf_model.predict</a:t>
            </a:r>
            <a:r>
              <a:rPr lang="en-US" dirty="0"/>
              <a:t>(</a:t>
            </a:r>
            <a:r>
              <a:rPr lang="en-US" dirty="0" err="1"/>
              <a:t>X_test</a:t>
            </a:r>
            <a:r>
              <a:rPr lang="en-US" dirty="0"/>
              <a:t>), </a:t>
            </a:r>
            <a:r>
              <a:rPr lang="en-US" dirty="0" err="1"/>
              <a:t>y_pred_rf</a:t>
            </a:r>
            <a:r>
              <a:rPr lang="en-US" dirty="0"/>
              <a:t> = </a:t>
            </a:r>
            <a:r>
              <a:rPr lang="en-US" dirty="0" err="1"/>
              <a:t>np.clip</a:t>
            </a:r>
            <a:r>
              <a:rPr lang="en-US" dirty="0"/>
              <a:t>(</a:t>
            </a:r>
            <a:r>
              <a:rPr lang="en-US" dirty="0" err="1"/>
              <a:t>y_pred_rf</a:t>
            </a:r>
            <a:r>
              <a:rPr lang="en-US" dirty="0"/>
              <a:t>, 0, None)</a:t>
            </a:r>
          </a:p>
          <a:p>
            <a:r>
              <a:rPr lang="en-US" dirty="0">
                <a:solidFill>
                  <a:srgbClr val="008000"/>
                </a:solidFill>
              </a:rPr>
              <a:t>Predictions for the test set are generated. Negative predictions (invalid for time) are clipped to 0.</a:t>
            </a:r>
          </a:p>
          <a:p>
            <a:endParaRPr lang="en-US" dirty="0"/>
          </a:p>
          <a:p>
            <a:pPr marL="285750" indent="-285750">
              <a:buFont typeface="Arial" panose="020B0604020202020204" pitchFamily="34" charset="0"/>
              <a:buChar char="•"/>
            </a:pPr>
            <a:r>
              <a:rPr lang="en-US" dirty="0" err="1"/>
              <a:t>mae_rf</a:t>
            </a:r>
            <a:r>
              <a:rPr lang="en-US" dirty="0"/>
              <a:t> = </a:t>
            </a:r>
            <a:r>
              <a:rPr lang="en-US" dirty="0" err="1"/>
              <a:t>mean_absolute_error</a:t>
            </a:r>
            <a:r>
              <a:rPr lang="en-US" dirty="0"/>
              <a:t>(</a:t>
            </a:r>
            <a:r>
              <a:rPr lang="en-US" dirty="0" err="1"/>
              <a:t>y_test</a:t>
            </a:r>
            <a:r>
              <a:rPr lang="en-US" dirty="0"/>
              <a:t>, </a:t>
            </a:r>
            <a:r>
              <a:rPr lang="en-US" dirty="0" err="1"/>
              <a:t>y_pred_rf</a:t>
            </a:r>
            <a:r>
              <a:rPr lang="en-US" dirty="0"/>
              <a:t>), r2_rf = r2_score(</a:t>
            </a:r>
            <a:r>
              <a:rPr lang="en-US" dirty="0" err="1"/>
              <a:t>y_test</a:t>
            </a:r>
            <a:r>
              <a:rPr lang="en-US" dirty="0"/>
              <a:t>, </a:t>
            </a:r>
            <a:r>
              <a:rPr lang="en-US" dirty="0" err="1"/>
              <a:t>y_pred_rf</a:t>
            </a:r>
            <a:r>
              <a:rPr lang="en-US" dirty="0"/>
              <a:t>), </a:t>
            </a:r>
            <a:r>
              <a:rPr lang="en-US" dirty="0" err="1"/>
              <a:t>rmse_rf</a:t>
            </a:r>
            <a:r>
              <a:rPr lang="en-US" dirty="0"/>
              <a:t> = </a:t>
            </a:r>
            <a:r>
              <a:rPr lang="en-US" dirty="0" err="1"/>
              <a:t>np.sqrt</a:t>
            </a:r>
            <a:r>
              <a:rPr lang="en-US" dirty="0"/>
              <a:t>(</a:t>
            </a:r>
            <a:r>
              <a:rPr lang="en-US" dirty="0" err="1"/>
              <a:t>mean_squared_error</a:t>
            </a:r>
            <a:r>
              <a:rPr lang="en-US" dirty="0"/>
              <a:t>(</a:t>
            </a:r>
            <a:r>
              <a:rPr lang="en-US" dirty="0" err="1"/>
              <a:t>y_test</a:t>
            </a:r>
            <a:r>
              <a:rPr lang="en-US" dirty="0"/>
              <a:t>, </a:t>
            </a:r>
            <a:r>
              <a:rPr lang="en-US" dirty="0" err="1"/>
              <a:t>y_pred_rf</a:t>
            </a:r>
            <a:r>
              <a:rPr lang="en-US" dirty="0"/>
              <a:t>)), </a:t>
            </a:r>
            <a:r>
              <a:rPr lang="en-US" dirty="0" err="1"/>
              <a:t>error_percentage</a:t>
            </a:r>
            <a:r>
              <a:rPr lang="en-US" dirty="0"/>
              <a:t> = (</a:t>
            </a:r>
            <a:r>
              <a:rPr lang="en-US" dirty="0" err="1"/>
              <a:t>mae_rf</a:t>
            </a:r>
            <a:r>
              <a:rPr lang="en-US" dirty="0"/>
              <a:t> / </a:t>
            </a:r>
            <a:r>
              <a:rPr lang="en-US" dirty="0" err="1"/>
              <a:t>np.mean</a:t>
            </a:r>
            <a:r>
              <a:rPr lang="en-US" dirty="0"/>
              <a:t>(</a:t>
            </a:r>
            <a:r>
              <a:rPr lang="en-US" dirty="0" err="1"/>
              <a:t>y_test</a:t>
            </a:r>
            <a:r>
              <a:rPr lang="en-US" dirty="0"/>
              <a:t>)) * 100, accuracy = (1 - </a:t>
            </a:r>
            <a:r>
              <a:rPr lang="en-US" dirty="0" err="1"/>
              <a:t>error_percentage</a:t>
            </a:r>
            <a:r>
              <a:rPr lang="en-US" dirty="0"/>
              <a:t> / 100) * 100.</a:t>
            </a:r>
          </a:p>
          <a:p>
            <a:r>
              <a:rPr lang="en-US" dirty="0">
                <a:solidFill>
                  <a:srgbClr val="008000"/>
                </a:solidFill>
              </a:rPr>
              <a:t>MAE: Average absolute error between actual and predicted times. R²: Proportion of variance explained by the model (closer to 1 is better). RMSE: Root Mean Squared Error penalizes larger errors more heavily. Error Percentage and Accuracy: The percentage of prediction error is calculated. Accuracy is derived as 100% minus the error percentage.</a:t>
            </a:r>
          </a:p>
          <a:p>
            <a:endParaRPr lang="en-US" dirty="0"/>
          </a:p>
        </p:txBody>
      </p:sp>
    </p:spTree>
    <p:extLst>
      <p:ext uri="{BB962C8B-B14F-4D97-AF65-F5344CB8AC3E}">
        <p14:creationId xmlns:p14="http://schemas.microsoft.com/office/powerpoint/2010/main" val="2670833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17F12A-B3DF-420D-FA22-BCB31A208A53}"/>
              </a:ext>
            </a:extLst>
          </p:cNvPr>
          <p:cNvSpPr txBox="1"/>
          <p:nvPr/>
        </p:nvSpPr>
        <p:spPr>
          <a:xfrm>
            <a:off x="711200" y="825500"/>
            <a:ext cx="10591800" cy="5355312"/>
          </a:xfrm>
          <a:prstGeom prst="rect">
            <a:avLst/>
          </a:prstGeom>
          <a:noFill/>
        </p:spPr>
        <p:txBody>
          <a:bodyPr wrap="square">
            <a:spAutoFit/>
          </a:bodyPr>
          <a:lstStyle/>
          <a:p>
            <a:pPr marL="285750" indent="-285750">
              <a:buFont typeface="Arial" panose="020B0604020202020204" pitchFamily="34" charset="0"/>
              <a:buChar char="•"/>
            </a:pPr>
            <a:r>
              <a:rPr lang="en-US" dirty="0" err="1"/>
              <a:t>reset_indices</a:t>
            </a:r>
            <a:r>
              <a:rPr lang="en-US" dirty="0"/>
              <a:t> = dataset[dataset['Tool wear [min]'] == 0].index, </a:t>
            </a:r>
            <a:r>
              <a:rPr lang="en-US" dirty="0" err="1"/>
              <a:t>last_reset_index</a:t>
            </a:r>
            <a:r>
              <a:rPr lang="en-US" dirty="0"/>
              <a:t> = </a:t>
            </a:r>
            <a:r>
              <a:rPr lang="en-US" dirty="0" err="1"/>
              <a:t>reset_indices</a:t>
            </a:r>
            <a:r>
              <a:rPr lang="en-US" dirty="0"/>
              <a:t>[-1], </a:t>
            </a:r>
            <a:r>
              <a:rPr lang="en-US" dirty="0" err="1"/>
              <a:t>first_product_after_reset</a:t>
            </a:r>
            <a:r>
              <a:rPr lang="en-US" dirty="0"/>
              <a:t> = </a:t>
            </a:r>
            <a:r>
              <a:rPr lang="en-US" dirty="0" err="1"/>
              <a:t>dataset.iloc</a:t>
            </a:r>
            <a:r>
              <a:rPr lang="en-US" dirty="0"/>
              <a:t>[</a:t>
            </a:r>
            <a:r>
              <a:rPr lang="en-US" dirty="0" err="1"/>
              <a:t>last_reset_index</a:t>
            </a:r>
            <a:r>
              <a:rPr lang="en-US" dirty="0"/>
              <a:t> + 1],</a:t>
            </a:r>
            <a:r>
              <a:rPr lang="en-US" dirty="0" err="1"/>
              <a:t>predicted_breakdown_time</a:t>
            </a:r>
            <a:r>
              <a:rPr lang="en-US" dirty="0"/>
              <a:t> = </a:t>
            </a:r>
            <a:r>
              <a:rPr lang="en-US" dirty="0" err="1"/>
              <a:t>rf_model.predict</a:t>
            </a:r>
            <a:r>
              <a:rPr lang="en-US" dirty="0"/>
              <a:t>([[</a:t>
            </a:r>
            <a:r>
              <a:rPr lang="en-US" dirty="0" err="1"/>
              <a:t>first_air_temp</a:t>
            </a:r>
            <a:r>
              <a:rPr lang="en-US" dirty="0"/>
              <a:t>, </a:t>
            </a:r>
            <a:r>
              <a:rPr lang="en-US" dirty="0" err="1"/>
              <a:t>first_process_temp</a:t>
            </a:r>
            <a:r>
              <a:rPr lang="en-US" dirty="0"/>
              <a:t>, </a:t>
            </a:r>
            <a:r>
              <a:rPr lang="en-US" dirty="0" err="1"/>
              <a:t>first_torque</a:t>
            </a:r>
            <a:r>
              <a:rPr lang="en-US" dirty="0"/>
              <a:t>, </a:t>
            </a:r>
            <a:r>
              <a:rPr lang="en-US" dirty="0" err="1"/>
              <a:t>first_tool_wear</a:t>
            </a:r>
            <a:r>
              <a:rPr lang="en-US" dirty="0"/>
              <a:t>, </a:t>
            </a:r>
            <a:r>
              <a:rPr lang="en-US" dirty="0" err="1"/>
              <a:t>first_rotational_speed</a:t>
            </a:r>
            <a:r>
              <a:rPr lang="en-US" dirty="0"/>
              <a:t>]])[0]</a:t>
            </a:r>
          </a:p>
          <a:p>
            <a:r>
              <a:rPr lang="en-US" dirty="0">
                <a:solidFill>
                  <a:srgbClr val="008000"/>
                </a:solidFill>
              </a:rPr>
              <a:t>Reset Points: Identifies all instances where tool wear = 0 (machine reset points). First Product After Reset: Extracts the features of the first product after the most recent </a:t>
            </a:r>
            <a:r>
              <a:rPr lang="en-US" dirty="0" err="1">
                <a:solidFill>
                  <a:srgbClr val="008000"/>
                </a:solidFill>
              </a:rPr>
              <a:t>reset.Predict</a:t>
            </a:r>
            <a:r>
              <a:rPr lang="en-US" dirty="0">
                <a:solidFill>
                  <a:srgbClr val="008000"/>
                </a:solidFill>
              </a:rPr>
              <a:t> Time to </a:t>
            </a:r>
            <a:r>
              <a:rPr lang="en-US" dirty="0" err="1">
                <a:solidFill>
                  <a:srgbClr val="008000"/>
                </a:solidFill>
              </a:rPr>
              <a:t>Failure:The</a:t>
            </a:r>
            <a:r>
              <a:rPr lang="en-US" dirty="0">
                <a:solidFill>
                  <a:srgbClr val="008000"/>
                </a:solidFill>
              </a:rPr>
              <a:t> trained model predicts the breakdown time for this product.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 ax = </a:t>
            </a:r>
            <a:r>
              <a:rPr lang="en-US" dirty="0" err="1"/>
              <a:t>plt.subplots</a:t>
            </a:r>
            <a:r>
              <a:rPr lang="en-US" dirty="0"/>
              <a:t>(figsize=(12, 6)), </a:t>
            </a:r>
            <a:r>
              <a:rPr lang="en-US" dirty="0" err="1"/>
              <a:t>ax.plot</a:t>
            </a:r>
            <a:r>
              <a:rPr lang="en-US" dirty="0"/>
              <a:t>(</a:t>
            </a:r>
            <a:r>
              <a:rPr lang="en-US" dirty="0" err="1"/>
              <a:t>timestamps_test</a:t>
            </a:r>
            <a:r>
              <a:rPr lang="en-US" dirty="0"/>
              <a:t>, </a:t>
            </a:r>
            <a:r>
              <a:rPr lang="en-US" dirty="0" err="1"/>
              <a:t>y_test</a:t>
            </a:r>
            <a:r>
              <a:rPr lang="en-US" dirty="0"/>
              <a:t>, label='True Time to Failure', color='blue', marker='o', </a:t>
            </a:r>
            <a:r>
              <a:rPr lang="en-US" dirty="0" err="1"/>
              <a:t>linestyle</a:t>
            </a:r>
            <a:r>
              <a:rPr lang="en-US" dirty="0"/>
              <a:t>='-’), </a:t>
            </a:r>
            <a:r>
              <a:rPr lang="en-US" dirty="0" err="1"/>
              <a:t>ax.plot</a:t>
            </a:r>
            <a:r>
              <a:rPr lang="en-US" dirty="0"/>
              <a:t>(</a:t>
            </a:r>
            <a:r>
              <a:rPr lang="en-US" dirty="0" err="1"/>
              <a:t>timestamps_test</a:t>
            </a:r>
            <a:r>
              <a:rPr lang="en-US" dirty="0"/>
              <a:t>, </a:t>
            </a:r>
            <a:r>
              <a:rPr lang="en-US" dirty="0" err="1"/>
              <a:t>y_pred_rf</a:t>
            </a:r>
            <a:r>
              <a:rPr lang="en-US" dirty="0"/>
              <a:t>, label='Predicted Time to Failure', color='orange', </a:t>
            </a:r>
            <a:r>
              <a:rPr lang="en-US" dirty="0" err="1"/>
              <a:t>linestyle</a:t>
            </a:r>
            <a:r>
              <a:rPr lang="en-US" dirty="0"/>
              <a:t>='--', marker='x’), </a:t>
            </a:r>
            <a:r>
              <a:rPr lang="en-US" dirty="0" err="1"/>
              <a:t>ax.set_title</a:t>
            </a:r>
            <a:r>
              <a:rPr lang="en-US" dirty="0"/>
              <a:t>('True vs Predicted Time to Failure', fontsize=14), </a:t>
            </a:r>
            <a:r>
              <a:rPr lang="en-US" dirty="0" err="1"/>
              <a:t>ax.set_xlabel</a:t>
            </a:r>
            <a:r>
              <a:rPr lang="en-US" dirty="0"/>
              <a:t>('Tool Wear [min]', fontsize=12), </a:t>
            </a:r>
            <a:r>
              <a:rPr lang="en-US" dirty="0" err="1"/>
              <a:t>ax.set_ylabel</a:t>
            </a:r>
            <a:r>
              <a:rPr lang="en-US" dirty="0"/>
              <a:t>('Time to Failure [min]', fontsize=12), </a:t>
            </a:r>
            <a:r>
              <a:rPr lang="en-US" dirty="0" err="1"/>
              <a:t>ax.legend</a:t>
            </a:r>
            <a:r>
              <a:rPr lang="en-US" dirty="0"/>
              <a:t>(fontsize=12), </a:t>
            </a:r>
            <a:r>
              <a:rPr lang="en-US" dirty="0" err="1"/>
              <a:t>ax.grid</a:t>
            </a:r>
            <a:r>
              <a:rPr lang="en-US" dirty="0"/>
              <a:t>(True)</a:t>
            </a:r>
          </a:p>
          <a:p>
            <a:r>
              <a:rPr lang="en-US" dirty="0"/>
              <a:t>     # Annotate model metrics </a:t>
            </a:r>
            <a:r>
              <a:rPr lang="en-US" dirty="0" err="1"/>
              <a:t>ax.annotate</a:t>
            </a:r>
            <a:r>
              <a:rPr lang="en-US" dirty="0"/>
              <a:t>( </a:t>
            </a:r>
            <a:r>
              <a:rPr lang="en-US" dirty="0" err="1"/>
              <a:t>f"MAE</a:t>
            </a:r>
            <a:r>
              <a:rPr lang="en-US" dirty="0"/>
              <a:t>: {mae_rf:.2f}", xy=(0.05, 0.9), </a:t>
            </a:r>
            <a:r>
              <a:rPr lang="en-US" dirty="0" err="1"/>
              <a:t>xycoords</a:t>
            </a:r>
            <a:r>
              <a:rPr lang="en-US" dirty="0"/>
              <a:t>='axes fraction',                                                                       	ha='left', fontsize=10, color='black', weight='bold', </a:t>
            </a:r>
            <a:r>
              <a:rPr lang="en-US" dirty="0" err="1"/>
              <a:t>bbox</a:t>
            </a:r>
            <a:r>
              <a:rPr lang="en-US" dirty="0"/>
              <a:t>=</a:t>
            </a:r>
            <a:r>
              <a:rPr lang="en-US" dirty="0" err="1"/>
              <a:t>dict</a:t>
            </a:r>
            <a:r>
              <a:rPr lang="en-US" dirty="0"/>
              <a:t>(</a:t>
            </a:r>
            <a:r>
              <a:rPr lang="en-US" dirty="0" err="1"/>
              <a:t>facecolor</a:t>
            </a:r>
            <a:r>
              <a:rPr lang="en-US" dirty="0"/>
              <a:t>='white', </a:t>
            </a:r>
            <a:r>
              <a:rPr lang="en-US" dirty="0" err="1"/>
              <a:t>edgecolor</a:t>
            </a:r>
            <a:r>
              <a:rPr lang="en-US" dirty="0"/>
              <a:t>='black’, 	boxstyle='</a:t>
            </a:r>
            <a:r>
              <a:rPr lang="en-US" dirty="0" err="1"/>
              <a:t>round,pad</a:t>
            </a:r>
            <a:r>
              <a:rPr lang="en-US" dirty="0"/>
              <a:t>=0.5’)</a:t>
            </a:r>
          </a:p>
          <a:p>
            <a:r>
              <a:rPr lang="en-US" dirty="0">
                <a:solidFill>
                  <a:srgbClr val="008000"/>
                </a:solidFill>
              </a:rPr>
              <a:t>True vs Predicted Time: Plots the actual time to failure (</a:t>
            </a:r>
            <a:r>
              <a:rPr lang="en-US" dirty="0" err="1">
                <a:solidFill>
                  <a:srgbClr val="008000"/>
                </a:solidFill>
              </a:rPr>
              <a:t>y_test</a:t>
            </a:r>
            <a:r>
              <a:rPr lang="en-US" dirty="0">
                <a:solidFill>
                  <a:srgbClr val="008000"/>
                </a:solidFill>
              </a:rPr>
              <a:t>) against predicted values (</a:t>
            </a:r>
            <a:r>
              <a:rPr lang="en-US" dirty="0" err="1">
                <a:solidFill>
                  <a:srgbClr val="008000"/>
                </a:solidFill>
              </a:rPr>
              <a:t>y_pred_rf</a:t>
            </a:r>
            <a:r>
              <a:rPr lang="en-US" dirty="0">
                <a:solidFill>
                  <a:srgbClr val="008000"/>
                </a:solidFill>
              </a:rPr>
              <a:t>). Annotations:</a:t>
            </a:r>
          </a:p>
          <a:p>
            <a:r>
              <a:rPr lang="en-US" dirty="0">
                <a:solidFill>
                  <a:srgbClr val="008000"/>
                </a:solidFill>
              </a:rPr>
              <a:t>Metrics like MAE, R², and RMSE are added to the plot. Key Features: Highlights the machine state after reset and the predicted breakdown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3516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EDEE90-543A-3A99-4836-2829E4E3BA6D}"/>
              </a:ext>
            </a:extLst>
          </p:cNvPr>
          <p:cNvSpPr txBox="1"/>
          <p:nvPr/>
        </p:nvSpPr>
        <p:spPr>
          <a:xfrm>
            <a:off x="2864050" y="726774"/>
            <a:ext cx="6463900" cy="646331"/>
          </a:xfrm>
          <a:prstGeom prst="rect">
            <a:avLst/>
          </a:prstGeom>
          <a:noFill/>
        </p:spPr>
        <p:txBody>
          <a:bodyPr wrap="square" rtlCol="0">
            <a:spAutoFit/>
          </a:bodyPr>
          <a:lstStyle/>
          <a:p>
            <a:pPr algn="ctr"/>
            <a:r>
              <a:rPr lang="en-IN" b="1" dirty="0"/>
              <a:t>Multiple Diesel Generators Breakdown Prediction (Based on the last recorded running time (in minutes) for each asset)</a:t>
            </a:r>
          </a:p>
        </p:txBody>
      </p:sp>
      <p:pic>
        <p:nvPicPr>
          <p:cNvPr id="5" name="Picture 4">
            <a:extLst>
              <a:ext uri="{FF2B5EF4-FFF2-40B4-BE49-F238E27FC236}">
                <a16:creationId xmlns:a16="http://schemas.microsoft.com/office/drawing/2014/main" id="{6E31A328-BD57-9C71-9C1C-B4EB0D2E8FAC}"/>
              </a:ext>
            </a:extLst>
          </p:cNvPr>
          <p:cNvPicPr>
            <a:picLocks noChangeAspect="1"/>
          </p:cNvPicPr>
          <p:nvPr/>
        </p:nvPicPr>
        <p:blipFill>
          <a:blip r:embed="rId2"/>
          <a:stretch>
            <a:fillRect/>
          </a:stretch>
        </p:blipFill>
        <p:spPr>
          <a:xfrm>
            <a:off x="2291436" y="1718718"/>
            <a:ext cx="7762042" cy="3957804"/>
          </a:xfrm>
          <a:prstGeom prst="rect">
            <a:avLst/>
          </a:prstGeom>
        </p:spPr>
      </p:pic>
    </p:spTree>
    <p:extLst>
      <p:ext uri="{BB962C8B-B14F-4D97-AF65-F5344CB8AC3E}">
        <p14:creationId xmlns:p14="http://schemas.microsoft.com/office/powerpoint/2010/main" val="3530740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D0809-D859-2D98-BEAC-39345F66429F}"/>
              </a:ext>
            </a:extLst>
          </p:cNvPr>
          <p:cNvSpPr txBox="1"/>
          <p:nvPr/>
        </p:nvSpPr>
        <p:spPr>
          <a:xfrm>
            <a:off x="796705" y="1166842"/>
            <a:ext cx="10728356" cy="4524315"/>
          </a:xfrm>
          <a:prstGeom prst="rect">
            <a:avLst/>
          </a:prstGeom>
          <a:noFill/>
        </p:spPr>
        <p:txBody>
          <a:bodyPr wrap="square" rtlCol="0">
            <a:spAutoFit/>
          </a:bodyPr>
          <a:lstStyle/>
          <a:p>
            <a:r>
              <a:rPr lang="en-US" b="1" dirty="0"/>
              <a:t>OBJECTIVE: </a:t>
            </a:r>
            <a:r>
              <a:rPr lang="en-US" dirty="0"/>
              <a:t>To </a:t>
            </a:r>
            <a:r>
              <a:rPr lang="en-US" b="1" dirty="0"/>
              <a:t>predict the time to the next breakdown for diesel generators</a:t>
            </a:r>
            <a:r>
              <a:rPr lang="en-US" dirty="0"/>
              <a:t> based on operational parameters such as running minutes, fuel consumption, load percentage, oil pressure, coolant temperature, and battery voltage. The goal is to enable </a:t>
            </a:r>
            <a:r>
              <a:rPr lang="en-US" b="1" dirty="0"/>
              <a:t>predictive maintenance</a:t>
            </a:r>
            <a:r>
              <a:rPr lang="en-US" dirty="0"/>
              <a:t>, ensuring timely repairs and minimizing downtime.</a:t>
            </a:r>
          </a:p>
          <a:p>
            <a:endParaRPr lang="en-US" dirty="0"/>
          </a:p>
          <a:p>
            <a:r>
              <a:rPr lang="en-US" b="1" dirty="0"/>
              <a:t>CODE EXPLANATION: </a:t>
            </a:r>
          </a:p>
          <a:p>
            <a:pPr marL="285750" indent="-285750">
              <a:buFont typeface="Arial" panose="020B0604020202020204" pitchFamily="34" charset="0"/>
              <a:buChar char="•"/>
            </a:pPr>
            <a:r>
              <a:rPr lang="en-US" dirty="0"/>
              <a:t>import pandas as pd, import </a:t>
            </a:r>
            <a:r>
              <a:rPr lang="en-US" dirty="0" err="1"/>
              <a:t>numpy</a:t>
            </a:r>
            <a:r>
              <a:rPr lang="en-US" dirty="0"/>
              <a:t> as np, from </a:t>
            </a:r>
            <a:r>
              <a:rPr lang="en-US" dirty="0" err="1"/>
              <a:t>sklearn.model_selection</a:t>
            </a:r>
            <a:r>
              <a:rPr lang="en-US" dirty="0"/>
              <a:t> import </a:t>
            </a:r>
            <a:r>
              <a:rPr lang="en-US" dirty="0" err="1"/>
              <a:t>train_test_split</a:t>
            </a:r>
            <a:r>
              <a:rPr lang="en-US" dirty="0"/>
              <a:t>, from </a:t>
            </a:r>
            <a:r>
              <a:rPr lang="en-US" dirty="0" err="1"/>
              <a:t>sklearn.linear_model</a:t>
            </a:r>
            <a:r>
              <a:rPr lang="en-US" dirty="0"/>
              <a:t> import </a:t>
            </a:r>
            <a:r>
              <a:rPr lang="en-US" dirty="0" err="1"/>
              <a:t>LinearRegression</a:t>
            </a:r>
            <a:r>
              <a:rPr lang="en-US" dirty="0"/>
              <a:t>, from </a:t>
            </a:r>
            <a:r>
              <a:rPr lang="en-US" dirty="0" err="1"/>
              <a:t>sklearn.metrics</a:t>
            </a:r>
            <a:r>
              <a:rPr lang="en-US" dirty="0"/>
              <a:t> import </a:t>
            </a:r>
            <a:r>
              <a:rPr lang="en-US" dirty="0" err="1"/>
              <a:t>mean_absolute_error</a:t>
            </a:r>
            <a:r>
              <a:rPr lang="en-US" dirty="0"/>
              <a:t>, r2_score, import matplotlib.pyplot as plt</a:t>
            </a:r>
          </a:p>
          <a:p>
            <a:r>
              <a:rPr lang="en-IN" b="1" dirty="0">
                <a:solidFill>
                  <a:srgbClr val="008000"/>
                </a:solidFill>
                <a:latin typeface="+mj-lt"/>
              </a:rPr>
              <a:t>pandas</a:t>
            </a:r>
            <a:r>
              <a:rPr lang="en-IN" dirty="0">
                <a:solidFill>
                  <a:srgbClr val="008000"/>
                </a:solidFill>
                <a:latin typeface="+mj-lt"/>
              </a:rPr>
              <a:t>: Used for data manipulation and </a:t>
            </a:r>
            <a:r>
              <a:rPr lang="en-IN" dirty="0" err="1">
                <a:solidFill>
                  <a:srgbClr val="008000"/>
                </a:solidFill>
                <a:latin typeface="+mj-lt"/>
              </a:rPr>
              <a:t>analysis.</a:t>
            </a:r>
            <a:r>
              <a:rPr lang="en-IN" b="1" dirty="0" err="1">
                <a:solidFill>
                  <a:srgbClr val="008000"/>
                </a:solidFill>
                <a:latin typeface="+mj-lt"/>
              </a:rPr>
              <a:t>numpy</a:t>
            </a:r>
            <a:r>
              <a:rPr lang="en-IN" dirty="0">
                <a:solidFill>
                  <a:srgbClr val="008000"/>
                </a:solidFill>
                <a:latin typeface="+mj-lt"/>
              </a:rPr>
              <a:t>: Provides numerical operations and array manipulation. </a:t>
            </a:r>
            <a:r>
              <a:rPr lang="en-IN" b="1" dirty="0" err="1">
                <a:solidFill>
                  <a:srgbClr val="008000"/>
                </a:solidFill>
                <a:latin typeface="+mj-lt"/>
              </a:rPr>
              <a:t>sklearn.model_selection</a:t>
            </a:r>
            <a:r>
              <a:rPr lang="en-IN" dirty="0">
                <a:solidFill>
                  <a:srgbClr val="008000"/>
                </a:solidFill>
                <a:latin typeface="+mj-lt"/>
              </a:rPr>
              <a:t>: Contains </a:t>
            </a:r>
            <a:r>
              <a:rPr lang="en-IN" dirty="0" err="1">
                <a:solidFill>
                  <a:srgbClr val="008000"/>
                </a:solidFill>
                <a:latin typeface="+mj-lt"/>
              </a:rPr>
              <a:t>train_test_split</a:t>
            </a:r>
            <a:r>
              <a:rPr lang="en-IN" dirty="0">
                <a:solidFill>
                  <a:srgbClr val="008000"/>
                </a:solidFill>
                <a:latin typeface="+mj-lt"/>
              </a:rPr>
              <a:t> to split the dataset into training and testing sets. </a:t>
            </a:r>
            <a:r>
              <a:rPr lang="en-IN" b="1" dirty="0" err="1">
                <a:solidFill>
                  <a:srgbClr val="008000"/>
                </a:solidFill>
                <a:latin typeface="+mj-lt"/>
              </a:rPr>
              <a:t>sklearn.linear_model</a:t>
            </a:r>
            <a:r>
              <a:rPr lang="en-IN" dirty="0">
                <a:solidFill>
                  <a:srgbClr val="008000"/>
                </a:solidFill>
                <a:latin typeface="+mj-lt"/>
              </a:rPr>
              <a:t>: Provides the </a:t>
            </a:r>
            <a:r>
              <a:rPr lang="en-IN" dirty="0" err="1">
                <a:solidFill>
                  <a:srgbClr val="008000"/>
                </a:solidFill>
                <a:latin typeface="+mj-lt"/>
              </a:rPr>
              <a:t>LinearRegression</a:t>
            </a:r>
            <a:r>
              <a:rPr lang="en-IN" dirty="0">
                <a:solidFill>
                  <a:srgbClr val="008000"/>
                </a:solidFill>
                <a:latin typeface="+mj-lt"/>
              </a:rPr>
              <a:t> model for predicting breakdown times. </a:t>
            </a:r>
            <a:r>
              <a:rPr lang="en-IN" b="1" dirty="0" err="1">
                <a:solidFill>
                  <a:srgbClr val="008000"/>
                </a:solidFill>
                <a:latin typeface="+mj-lt"/>
              </a:rPr>
              <a:t>sklearn.metrics</a:t>
            </a:r>
            <a:r>
              <a:rPr lang="en-IN" dirty="0">
                <a:solidFill>
                  <a:srgbClr val="008000"/>
                </a:solidFill>
                <a:latin typeface="+mj-lt"/>
              </a:rPr>
              <a:t>: Contains metrics (</a:t>
            </a:r>
            <a:r>
              <a:rPr lang="en-IN" dirty="0" err="1">
                <a:solidFill>
                  <a:srgbClr val="008000"/>
                </a:solidFill>
                <a:latin typeface="+mj-lt"/>
              </a:rPr>
              <a:t>mean_absolute_error</a:t>
            </a:r>
            <a:r>
              <a:rPr lang="en-IN" dirty="0">
                <a:solidFill>
                  <a:srgbClr val="008000"/>
                </a:solidFill>
                <a:latin typeface="+mj-lt"/>
              </a:rPr>
              <a:t> and r2_score) for evaluating the model's performance. </a:t>
            </a:r>
            <a:r>
              <a:rPr lang="en-IN" b="1" dirty="0" err="1">
                <a:solidFill>
                  <a:srgbClr val="008000"/>
                </a:solidFill>
                <a:latin typeface="+mj-lt"/>
              </a:rPr>
              <a:t>matplotlib.pyplot</a:t>
            </a:r>
            <a:r>
              <a:rPr lang="en-IN" dirty="0">
                <a:solidFill>
                  <a:srgbClr val="008000"/>
                </a:solidFill>
                <a:latin typeface="+mj-lt"/>
              </a:rPr>
              <a:t>: Used for visualizing predictions in a scatter plot.</a:t>
            </a:r>
          </a:p>
          <a:p>
            <a:pPr marL="285750" indent="-285750">
              <a:buFont typeface="Arial" panose="020B0604020202020204" pitchFamily="34" charset="0"/>
              <a:buChar char="•"/>
            </a:pPr>
            <a:endParaRPr lang="en-US" dirty="0"/>
          </a:p>
          <a:p>
            <a:endParaRPr lang="en-US" dirty="0"/>
          </a:p>
          <a:p>
            <a:pPr marL="0" marR="0" lvl="0" indent="0" algn="l" defTabSz="914400" rtl="0" eaLnBrk="0" fontAlgn="base" latinLnBrk="0" hangingPunct="0">
              <a:lnSpc>
                <a:spcPct val="100000"/>
              </a:lnSpc>
              <a:spcBef>
                <a:spcPct val="0"/>
              </a:spcBef>
              <a:spcAft>
                <a:spcPct val="0"/>
              </a:spcAft>
              <a:buClrTx/>
              <a:buSzTx/>
              <a:tabLst/>
            </a:pPr>
            <a:endParaRPr lang="en-IN" dirty="0"/>
          </a:p>
        </p:txBody>
      </p:sp>
    </p:spTree>
    <p:extLst>
      <p:ext uri="{BB962C8B-B14F-4D97-AF65-F5344CB8AC3E}">
        <p14:creationId xmlns:p14="http://schemas.microsoft.com/office/powerpoint/2010/main" val="6715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556E0-B493-0108-28CC-2948DFD0E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0F4A2-6C2C-76F2-2B7E-13F7D038824F}"/>
              </a:ext>
            </a:extLst>
          </p:cNvPr>
          <p:cNvSpPr>
            <a:spLocks noGrp="1"/>
          </p:cNvSpPr>
          <p:nvPr>
            <p:ph type="title"/>
          </p:nvPr>
        </p:nvSpPr>
        <p:spPr/>
        <p:txBody>
          <a:bodyPr>
            <a:normAutofit/>
          </a:bodyPr>
          <a:lstStyle/>
          <a:p>
            <a:r>
              <a:rPr lang="en-IN" sz="3200" dirty="0"/>
              <a:t>TASKS COMPLETED – </a:t>
            </a:r>
            <a:r>
              <a:rPr lang="en-IN" sz="3200" b="1" dirty="0">
                <a:solidFill>
                  <a:srgbClr val="FF0000"/>
                </a:solidFill>
              </a:rPr>
              <a:t>WEEK 2</a:t>
            </a:r>
          </a:p>
        </p:txBody>
      </p:sp>
      <p:sp>
        <p:nvSpPr>
          <p:cNvPr id="3" name="Content Placeholder 2">
            <a:extLst>
              <a:ext uri="{FF2B5EF4-FFF2-40B4-BE49-F238E27FC236}">
                <a16:creationId xmlns:a16="http://schemas.microsoft.com/office/drawing/2014/main" id="{6E02232A-B540-AD51-26BD-33036FE8D7DF}"/>
              </a:ext>
            </a:extLst>
          </p:cNvPr>
          <p:cNvSpPr>
            <a:spLocks noGrp="1"/>
          </p:cNvSpPr>
          <p:nvPr>
            <p:ph idx="1"/>
          </p:nvPr>
        </p:nvSpPr>
        <p:spPr/>
        <p:txBody>
          <a:bodyPr>
            <a:normAutofit lnSpcReduction="10000"/>
          </a:bodyPr>
          <a:lstStyle/>
          <a:p>
            <a:r>
              <a:rPr lang="en-IN" dirty="0"/>
              <a:t> Developed an own version of a dashboard replicating the “</a:t>
            </a:r>
            <a:r>
              <a:rPr lang="en-IN" dirty="0" err="1"/>
              <a:t>Exec_Dashboard</a:t>
            </a:r>
            <a:r>
              <a:rPr lang="en-IN" dirty="0"/>
              <a:t>” created by the Udemy course tutor and successfully displayed the information shown in the </a:t>
            </a:r>
            <a:r>
              <a:rPr lang="en-IN" dirty="0" err="1"/>
              <a:t>Exec_Dashboard</a:t>
            </a:r>
            <a:r>
              <a:rPr lang="en-IN" dirty="0"/>
              <a:t> in my dashboard named “Exec_Dash_Custom1”.</a:t>
            </a:r>
          </a:p>
          <a:p>
            <a:pPr marL="0" indent="0">
              <a:buNone/>
            </a:pPr>
            <a:endParaRPr lang="en-IN" dirty="0"/>
          </a:p>
          <a:p>
            <a:r>
              <a:rPr lang="en-IN" dirty="0"/>
              <a:t> Added an “Exec_Dash_Custom2” which includes graphs of Total Revenue Forecast, Total Revenue and Growth Trends over time, Anomaly detection in total revenue and revenue change over time through a bar graph plot.</a:t>
            </a:r>
          </a:p>
          <a:p>
            <a:endParaRPr lang="en-IN" dirty="0"/>
          </a:p>
        </p:txBody>
      </p:sp>
    </p:spTree>
    <p:extLst>
      <p:ext uri="{BB962C8B-B14F-4D97-AF65-F5344CB8AC3E}">
        <p14:creationId xmlns:p14="http://schemas.microsoft.com/office/powerpoint/2010/main" val="3825158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506BB-1CBC-AE6B-EF2C-4A6C3FC40BD6}"/>
              </a:ext>
            </a:extLst>
          </p:cNvPr>
          <p:cNvSpPr txBox="1"/>
          <p:nvPr/>
        </p:nvSpPr>
        <p:spPr>
          <a:xfrm>
            <a:off x="731822" y="687871"/>
            <a:ext cx="10728356" cy="5078313"/>
          </a:xfrm>
          <a:prstGeom prst="rect">
            <a:avLst/>
          </a:prstGeom>
          <a:noFill/>
        </p:spPr>
        <p:txBody>
          <a:bodyPr wrap="square" rtlCol="0">
            <a:spAutoFit/>
          </a:bodyPr>
          <a:lstStyle/>
          <a:p>
            <a:pPr marL="285750" indent="-285750">
              <a:buFont typeface="Arial" panose="020B0604020202020204" pitchFamily="34" charset="0"/>
              <a:buChar char="•"/>
            </a:pPr>
            <a:r>
              <a:rPr lang="en-US" dirty="0" err="1"/>
              <a:t>file_path</a:t>
            </a:r>
            <a:r>
              <a:rPr lang="en-US" dirty="0"/>
              <a:t> = "C:/Users/Aravind/Desktop/Updated_Multiple_Diesel_Generators_Maintenance_Data_Running_Minutes.xlsx“, </a:t>
            </a:r>
            <a:r>
              <a:rPr lang="en-US" dirty="0" err="1"/>
              <a:t>df</a:t>
            </a:r>
            <a:r>
              <a:rPr lang="en-US" dirty="0"/>
              <a:t> = </a:t>
            </a:r>
            <a:r>
              <a:rPr lang="en-US" dirty="0" err="1"/>
              <a:t>pd.read_excel</a:t>
            </a:r>
            <a:r>
              <a:rPr lang="en-US" dirty="0"/>
              <a:t>(</a:t>
            </a:r>
            <a:r>
              <a:rPr lang="en-US" dirty="0" err="1"/>
              <a:t>file_path</a:t>
            </a:r>
            <a:r>
              <a:rPr lang="en-US" dirty="0"/>
              <a:t>) </a:t>
            </a:r>
            <a:r>
              <a:rPr lang="en-US" dirty="0">
                <a:solidFill>
                  <a:srgbClr val="008000"/>
                </a:solidFill>
                <a:latin typeface="+mj-lt"/>
              </a:rPr>
              <a:t>Reads the dataset from an Excel file and stores it in a pandas DataFrame named </a:t>
            </a:r>
            <a:r>
              <a:rPr lang="en-US" dirty="0" err="1">
                <a:solidFill>
                  <a:srgbClr val="008000"/>
                </a:solidFill>
                <a:latin typeface="+mj-lt"/>
              </a:rPr>
              <a:t>df</a:t>
            </a:r>
            <a:r>
              <a:rPr lang="en-US" dirty="0">
                <a:solidFill>
                  <a:srgbClr val="008000"/>
                </a:solidFill>
                <a:latin typeface="+mj-lt"/>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features = ["Running Minutes", "Fuel Consumption (L)", "Load Percentage (%)", "Oil Pressure (psi)", "Coolant Temp (C)", "Battery Voltage (V)"], </a:t>
            </a:r>
            <a:r>
              <a:rPr lang="en-US" dirty="0" err="1"/>
              <a:t>df</a:t>
            </a:r>
            <a:r>
              <a:rPr lang="en-US" dirty="0"/>
              <a:t> = </a:t>
            </a:r>
            <a:r>
              <a:rPr lang="en-US" dirty="0" err="1"/>
              <a:t>df.dropna</a:t>
            </a:r>
            <a:r>
              <a:rPr lang="en-US" dirty="0"/>
              <a:t>(subset=features)</a:t>
            </a:r>
            <a:r>
              <a:rPr lang="en-US" dirty="0">
                <a:solidFill>
                  <a:srgbClr val="0D0D0D"/>
                </a:solidFill>
                <a:latin typeface="ui-sans-serif"/>
              </a:rPr>
              <a:t> </a:t>
            </a:r>
            <a:r>
              <a:rPr lang="en-US" dirty="0">
                <a:solidFill>
                  <a:srgbClr val="008000"/>
                </a:solidFill>
                <a:latin typeface="+mj-lt"/>
              </a:rPr>
              <a:t>Specifies the features (columns) that are relevant for predicting breakdown times. Drops rows with missing values in the specified features to ensure clean data for modeling.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df</a:t>
            </a:r>
            <a:r>
              <a:rPr lang="en-US" dirty="0"/>
              <a:t>['Next Breakdown Time'] = </a:t>
            </a:r>
            <a:r>
              <a:rPr lang="en-US" dirty="0" err="1"/>
              <a:t>df</a:t>
            </a:r>
            <a:r>
              <a:rPr lang="en-US" dirty="0"/>
              <a:t>['Running Minutes'].shift(-1), </a:t>
            </a:r>
            <a:r>
              <a:rPr lang="en-US" dirty="0" err="1"/>
              <a:t>df</a:t>
            </a:r>
            <a:r>
              <a:rPr lang="en-US" dirty="0"/>
              <a:t> = </a:t>
            </a:r>
            <a:r>
              <a:rPr lang="en-US" dirty="0" err="1"/>
              <a:t>df.dropna</a:t>
            </a:r>
            <a:r>
              <a:rPr lang="en-US" dirty="0"/>
              <a:t>(subset=['Next Breakdown Time’]), X = </a:t>
            </a:r>
            <a:r>
              <a:rPr lang="en-US" dirty="0" err="1"/>
              <a:t>df</a:t>
            </a:r>
            <a:r>
              <a:rPr lang="en-US" dirty="0"/>
              <a:t>[features]y = </a:t>
            </a:r>
            <a:r>
              <a:rPr lang="en-US" dirty="0" err="1"/>
              <a:t>df</a:t>
            </a:r>
            <a:r>
              <a:rPr lang="en-US" dirty="0"/>
              <a:t>['Next Breakdown Time'] - </a:t>
            </a:r>
            <a:r>
              <a:rPr lang="en-US" dirty="0" err="1"/>
              <a:t>df</a:t>
            </a:r>
            <a:r>
              <a:rPr lang="en-US" dirty="0"/>
              <a:t>['Running Minutes’]</a:t>
            </a:r>
            <a:r>
              <a:rPr lang="en-US" dirty="0">
                <a:solidFill>
                  <a:srgbClr val="0D0D0D"/>
                </a:solidFill>
                <a:latin typeface="ui-sans-serif"/>
              </a:rPr>
              <a:t> </a:t>
            </a:r>
            <a:r>
              <a:rPr lang="en-US" dirty="0">
                <a:solidFill>
                  <a:srgbClr val="008000"/>
                </a:solidFill>
                <a:latin typeface="+mj-lt"/>
              </a:rPr>
              <a:t>Adds a new column, Next Breakdown Time, by shifting the Running Minutes column upward. This represents the breakdown time for the next record. Drops the last row since it has no value for the Next Breakdown Time.</a:t>
            </a:r>
            <a:r>
              <a:rPr lang="en-US" b="1" dirty="0">
                <a:solidFill>
                  <a:srgbClr val="008000"/>
                </a:solidFill>
                <a:latin typeface="+mj-lt"/>
              </a:rPr>
              <a:t> X</a:t>
            </a:r>
            <a:r>
              <a:rPr lang="en-US" dirty="0">
                <a:solidFill>
                  <a:srgbClr val="008000"/>
                </a:solidFill>
                <a:latin typeface="+mj-lt"/>
              </a:rPr>
              <a:t>: The input features (independent variables) used for prediction. </a:t>
            </a:r>
            <a:r>
              <a:rPr lang="en-US" b="1" dirty="0">
                <a:solidFill>
                  <a:srgbClr val="008000"/>
                </a:solidFill>
                <a:latin typeface="+mj-lt"/>
              </a:rPr>
              <a:t>y</a:t>
            </a:r>
            <a:r>
              <a:rPr lang="en-US" dirty="0">
                <a:solidFill>
                  <a:srgbClr val="008000"/>
                </a:solidFill>
                <a:latin typeface="+mj-lt"/>
              </a:rPr>
              <a:t>: The output variable (dependent variable), calculated as the time to the next breakdown.</a:t>
            </a:r>
            <a:br>
              <a:rPr lang="en-US" dirty="0"/>
            </a:br>
            <a:endParaRPr lang="en-US" dirty="0">
              <a:solidFill>
                <a:srgbClr val="0D0D0D"/>
              </a:solidFill>
              <a:latin typeface="ui-sans-serif"/>
            </a:endParaRPr>
          </a:p>
          <a:p>
            <a:pPr marL="285750" indent="-285750">
              <a:buFont typeface="Arial" panose="020B0604020202020204" pitchFamily="34" charset="0"/>
              <a:buChar char="•"/>
            </a:pP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 </a:t>
            </a:r>
            <a:r>
              <a:rPr lang="en-US" dirty="0">
                <a:solidFill>
                  <a:srgbClr val="008000"/>
                </a:solidFill>
                <a:latin typeface="+mj-lt"/>
              </a:rPr>
              <a:t>Splits the data into training (80%) and testing (20%) sets for model training and evaluation.</a:t>
            </a:r>
          </a:p>
          <a:p>
            <a:pPr marL="0" marR="0" lvl="0" indent="0" algn="l" defTabSz="914400" rtl="0" eaLnBrk="0" fontAlgn="base" latinLnBrk="0" hangingPunct="0">
              <a:lnSpc>
                <a:spcPct val="100000"/>
              </a:lnSpc>
              <a:spcBef>
                <a:spcPct val="0"/>
              </a:spcBef>
              <a:spcAft>
                <a:spcPct val="0"/>
              </a:spcAft>
              <a:buClrTx/>
              <a:buSzTx/>
              <a:tabLst/>
            </a:pPr>
            <a:endParaRPr lang="en-IN" dirty="0"/>
          </a:p>
        </p:txBody>
      </p:sp>
    </p:spTree>
    <p:extLst>
      <p:ext uri="{BB962C8B-B14F-4D97-AF65-F5344CB8AC3E}">
        <p14:creationId xmlns:p14="http://schemas.microsoft.com/office/powerpoint/2010/main" val="376070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C8229B-C216-21B5-BE2E-C0CA30A2CC47}"/>
              </a:ext>
            </a:extLst>
          </p:cNvPr>
          <p:cNvSpPr txBox="1"/>
          <p:nvPr/>
        </p:nvSpPr>
        <p:spPr>
          <a:xfrm>
            <a:off x="769257" y="899887"/>
            <a:ext cx="10319657" cy="5632311"/>
          </a:xfrm>
          <a:prstGeom prst="rect">
            <a:avLst/>
          </a:prstGeom>
          <a:noFill/>
        </p:spPr>
        <p:txBody>
          <a:bodyPr wrap="square">
            <a:spAutoFit/>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err="1"/>
              <a:t>regressor</a:t>
            </a:r>
            <a:r>
              <a:rPr lang="fr-FR" dirty="0"/>
              <a:t> = </a:t>
            </a:r>
            <a:r>
              <a:rPr lang="fr-FR" dirty="0" err="1"/>
              <a:t>LinearRegression</a:t>
            </a:r>
            <a:r>
              <a:rPr lang="fr-FR" dirty="0"/>
              <a:t>(), </a:t>
            </a:r>
            <a:r>
              <a:rPr lang="fr-FR" dirty="0" err="1"/>
              <a:t>regressor.fit</a:t>
            </a:r>
            <a:r>
              <a:rPr lang="fr-FR" dirty="0"/>
              <a:t>(</a:t>
            </a:r>
            <a:r>
              <a:rPr lang="fr-FR" dirty="0" err="1"/>
              <a:t>X_train</a:t>
            </a:r>
            <a:r>
              <a:rPr lang="fr-FR" dirty="0"/>
              <a:t>, </a:t>
            </a:r>
            <a:r>
              <a:rPr lang="fr-FR" dirty="0" err="1"/>
              <a:t>y_train</a:t>
            </a:r>
            <a:r>
              <a:rPr lang="fr-FR" dirty="0"/>
              <a:t>) </a:t>
            </a:r>
            <a:r>
              <a:rPr lang="en-US" dirty="0">
                <a:solidFill>
                  <a:srgbClr val="008000"/>
                </a:solidFill>
                <a:latin typeface="+mj-lt"/>
              </a:rPr>
              <a:t>Initializes a Linear Regression model and trains it on the training data.</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en-US" dirty="0" err="1"/>
              <a:t>y_pred</a:t>
            </a:r>
            <a:r>
              <a:rPr lang="en-US" dirty="0"/>
              <a:t> = </a:t>
            </a:r>
            <a:r>
              <a:rPr lang="en-US" dirty="0" err="1"/>
              <a:t>regressor.predict</a:t>
            </a:r>
            <a:r>
              <a:rPr lang="en-US" dirty="0"/>
              <a:t>(</a:t>
            </a:r>
            <a:r>
              <a:rPr lang="en-US" dirty="0" err="1"/>
              <a:t>X_test</a:t>
            </a:r>
            <a:r>
              <a:rPr lang="en-US" dirty="0"/>
              <a:t>), </a:t>
            </a:r>
            <a:r>
              <a:rPr lang="en-US" dirty="0" err="1"/>
              <a:t>mae</a:t>
            </a:r>
            <a:r>
              <a:rPr lang="en-US" dirty="0"/>
              <a:t> = </a:t>
            </a:r>
            <a:r>
              <a:rPr lang="en-US" dirty="0" err="1"/>
              <a:t>mean_absolute_error</a:t>
            </a:r>
            <a:r>
              <a:rPr lang="en-US" dirty="0"/>
              <a:t>(</a:t>
            </a:r>
            <a:r>
              <a:rPr lang="en-US" dirty="0" err="1"/>
              <a:t>y_test</a:t>
            </a:r>
            <a:r>
              <a:rPr lang="en-US" dirty="0"/>
              <a:t>, </a:t>
            </a:r>
            <a:r>
              <a:rPr lang="en-US" dirty="0" err="1"/>
              <a:t>y_pred</a:t>
            </a:r>
            <a:r>
              <a:rPr lang="en-US" dirty="0"/>
              <a:t>),r2 = r2_score(</a:t>
            </a:r>
            <a:r>
              <a:rPr lang="en-US" dirty="0" err="1"/>
              <a:t>y_test</a:t>
            </a:r>
            <a:r>
              <a:rPr lang="en-US" dirty="0"/>
              <a:t>, </a:t>
            </a:r>
            <a:r>
              <a:rPr lang="en-US" dirty="0" err="1"/>
              <a:t>y_pred</a:t>
            </a:r>
            <a:r>
              <a:rPr lang="en-US" dirty="0"/>
              <a:t>)</a:t>
            </a:r>
          </a:p>
          <a:p>
            <a:r>
              <a:rPr lang="en-US" dirty="0"/>
              <a:t>print(</a:t>
            </a:r>
            <a:r>
              <a:rPr lang="en-US" dirty="0" err="1"/>
              <a:t>f"Mean</a:t>
            </a:r>
            <a:r>
              <a:rPr lang="en-US" dirty="0"/>
              <a:t> Absolute Error (MAE): {</a:t>
            </a:r>
            <a:r>
              <a:rPr lang="en-US" dirty="0" err="1"/>
              <a:t>mae</a:t>
            </a:r>
            <a:r>
              <a:rPr lang="en-US" dirty="0"/>
              <a:t>}"),print(f"R^2 Score: {r2}")</a:t>
            </a:r>
            <a:r>
              <a:rPr lang="en-US" dirty="0">
                <a:solidFill>
                  <a:srgbClr val="0D0D0D"/>
                </a:solidFill>
                <a:latin typeface="ui-sans-serif"/>
              </a:rPr>
              <a:t> </a:t>
            </a:r>
            <a:r>
              <a:rPr lang="en-US" dirty="0">
                <a:solidFill>
                  <a:srgbClr val="008000"/>
                </a:solidFill>
                <a:latin typeface="+mj-lt"/>
              </a:rPr>
              <a:t>Predicts the time to the next breakdown for the test dataset. Calculates the </a:t>
            </a:r>
            <a:r>
              <a:rPr lang="en-US" b="1" dirty="0">
                <a:solidFill>
                  <a:srgbClr val="008000"/>
                </a:solidFill>
                <a:latin typeface="+mj-lt"/>
              </a:rPr>
              <a:t>Mean Absolute Error (MAE)</a:t>
            </a:r>
            <a:r>
              <a:rPr lang="en-US" dirty="0">
                <a:solidFill>
                  <a:srgbClr val="008000"/>
                </a:solidFill>
                <a:latin typeface="+mj-lt"/>
              </a:rPr>
              <a:t> to measure prediction accuracy and the </a:t>
            </a:r>
            <a:r>
              <a:rPr lang="en-US" b="1" dirty="0">
                <a:solidFill>
                  <a:srgbClr val="008000"/>
                </a:solidFill>
                <a:latin typeface="+mj-lt"/>
              </a:rPr>
              <a:t>R² Score</a:t>
            </a:r>
            <a:r>
              <a:rPr lang="en-US" dirty="0">
                <a:solidFill>
                  <a:srgbClr val="008000"/>
                </a:solidFill>
                <a:latin typeface="+mj-lt"/>
              </a:rPr>
              <a:t> to assess how well the model fits the data.</a:t>
            </a:r>
          </a:p>
          <a:p>
            <a:endParaRPr lang="en-US" dirty="0"/>
          </a:p>
          <a:p>
            <a:pPr>
              <a:buFont typeface="Arial" panose="020B0604020202020204" pitchFamily="34" charset="0"/>
              <a:buChar char="•"/>
            </a:pPr>
            <a:r>
              <a:rPr lang="en-US" dirty="0"/>
              <a:t> predictions = [],for </a:t>
            </a:r>
            <a:r>
              <a:rPr lang="en-US" dirty="0" err="1"/>
              <a:t>asset_id</a:t>
            </a:r>
            <a:r>
              <a:rPr lang="en-US" dirty="0"/>
              <a:t>, group in </a:t>
            </a:r>
            <a:r>
              <a:rPr lang="en-US" dirty="0" err="1"/>
              <a:t>df.groupby</a:t>
            </a:r>
            <a:r>
              <a:rPr lang="en-US" dirty="0"/>
              <a:t>("Asset ID"): , group = </a:t>
            </a:r>
            <a:r>
              <a:rPr lang="en-US" dirty="0" err="1"/>
              <a:t>group.sort_values</a:t>
            </a:r>
            <a:r>
              <a:rPr lang="en-US" dirty="0"/>
              <a:t>("Running Minutes").</a:t>
            </a:r>
            <a:r>
              <a:rPr lang="en-US" dirty="0" err="1"/>
              <a:t>reset_index</a:t>
            </a:r>
            <a:r>
              <a:rPr lang="en-US" dirty="0"/>
              <a:t>(drop=True) , group["Time to Breakdown (Minutes)"] = </a:t>
            </a:r>
            <a:r>
              <a:rPr lang="en-US" dirty="0" err="1"/>
              <a:t>regressor.predict</a:t>
            </a:r>
            <a:r>
              <a:rPr lang="en-US" dirty="0"/>
              <a:t>(group[features]), group["Next Breakdown Time"] = group["Running Minutes"] + group["Time to Breakdown (Minutes)"] </a:t>
            </a:r>
            <a:r>
              <a:rPr lang="en-US" dirty="0">
                <a:solidFill>
                  <a:srgbClr val="008000"/>
                </a:solidFill>
                <a:latin typeface="+mj-lt"/>
              </a:rPr>
              <a:t>Groups the dataset by Asset ID to handle each generator separately. Sorts each group by Running Minutes to ensure logical order. Predicts the time to the next breakdown for each group using the trained regression model. Calculates the exact next breakdown time by adding the predicted time to the current running minutes.</a:t>
            </a:r>
          </a:p>
          <a:p>
            <a:pPr>
              <a:buFont typeface="Arial" panose="020B0604020202020204" pitchFamily="34" charset="0"/>
              <a:buChar char="•"/>
            </a:pPr>
            <a:endParaRPr lang="en-US" dirty="0">
              <a:solidFill>
                <a:srgbClr val="0D0D0D"/>
              </a:solidFill>
              <a:latin typeface="ui-sans-serif"/>
            </a:endParaRPr>
          </a:p>
          <a:p>
            <a:br>
              <a:rPr lang="en-US" dirty="0"/>
            </a:br>
            <a:endParaRPr lang="en-US" dirty="0"/>
          </a:p>
          <a:p>
            <a:endParaRPr lang="en-US" dirty="0"/>
          </a:p>
        </p:txBody>
      </p:sp>
    </p:spTree>
    <p:extLst>
      <p:ext uri="{BB962C8B-B14F-4D97-AF65-F5344CB8AC3E}">
        <p14:creationId xmlns:p14="http://schemas.microsoft.com/office/powerpoint/2010/main" val="3256407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38BD4-57A6-CD3C-0BE3-31D84E605F6D}"/>
              </a:ext>
            </a:extLst>
          </p:cNvPr>
          <p:cNvSpPr txBox="1"/>
          <p:nvPr/>
        </p:nvSpPr>
        <p:spPr>
          <a:xfrm>
            <a:off x="769257" y="899887"/>
            <a:ext cx="10319657" cy="5078313"/>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dirty="0" err="1"/>
              <a:t>predictions.append</a:t>
            </a:r>
            <a:r>
              <a:rPr lang="en-US" dirty="0"/>
              <a:t>({"Asset ID": </a:t>
            </a:r>
            <a:r>
              <a:rPr lang="en-US" dirty="0" err="1"/>
              <a:t>asset_id</a:t>
            </a:r>
            <a:r>
              <a:rPr lang="en-US" dirty="0"/>
              <a:t>, "Next Breakdown Time": group["Next Breakdown Time"].</a:t>
            </a:r>
            <a:r>
              <a:rPr lang="en-US" dirty="0" err="1"/>
              <a:t>iloc</a:t>
            </a:r>
            <a:r>
              <a:rPr lang="en-US" dirty="0"/>
              <a:t>[0],        "Time to Breakdown (Minutes)": group["Time to Breakdown (Minutes)"].</a:t>
            </a:r>
            <a:r>
              <a:rPr lang="en-US" dirty="0" err="1"/>
              <a:t>iloc</a:t>
            </a:r>
            <a:r>
              <a:rPr lang="en-US" dirty="0"/>
              <a:t>[0]})</a:t>
            </a:r>
            <a:r>
              <a:rPr lang="en-US" dirty="0">
                <a:solidFill>
                  <a:srgbClr val="0D0D0D"/>
                </a:solidFill>
                <a:latin typeface="ui-sans-serif"/>
              </a:rPr>
              <a:t> </a:t>
            </a:r>
            <a:r>
              <a:rPr lang="en-US" dirty="0">
                <a:solidFill>
                  <a:srgbClr val="008000"/>
                </a:solidFill>
              </a:rPr>
              <a:t>Stores the first prediction for each asset in the predictions list.</a:t>
            </a:r>
          </a:p>
          <a:p>
            <a:endParaRPr lang="en-US" dirty="0">
              <a:solidFill>
                <a:srgbClr val="008000"/>
              </a:solidFill>
            </a:endParaRPr>
          </a:p>
          <a:p>
            <a:pPr marL="285750" indent="-285750">
              <a:buFont typeface="Arial" panose="020B0604020202020204" pitchFamily="34" charset="0"/>
              <a:buChar char="•"/>
            </a:pPr>
            <a:r>
              <a:rPr lang="en-US" dirty="0">
                <a:solidFill>
                  <a:srgbClr val="0D0D0D"/>
                </a:solidFill>
                <a:latin typeface="ui-sans-serif"/>
              </a:rPr>
              <a:t> </a:t>
            </a:r>
            <a:r>
              <a:rPr lang="en-US" dirty="0" err="1"/>
              <a:t>predictions_df</a:t>
            </a:r>
            <a:r>
              <a:rPr lang="en-US" dirty="0"/>
              <a:t> = </a:t>
            </a:r>
            <a:r>
              <a:rPr lang="en-US" dirty="0" err="1"/>
              <a:t>pd.DataFrame</a:t>
            </a:r>
            <a:r>
              <a:rPr lang="en-US" dirty="0"/>
              <a:t>(predictions), </a:t>
            </a:r>
            <a:r>
              <a:rPr lang="en-US" dirty="0" err="1"/>
              <a:t>output_file</a:t>
            </a:r>
            <a:r>
              <a:rPr lang="en-US" dirty="0"/>
              <a:t> = "predicted_next_breakdown_times.xlsx“, </a:t>
            </a:r>
            <a:r>
              <a:rPr lang="en-US" dirty="0" err="1"/>
              <a:t>predictions_df.to_excel</a:t>
            </a:r>
            <a:r>
              <a:rPr lang="en-US" dirty="0"/>
              <a:t>(</a:t>
            </a:r>
            <a:r>
              <a:rPr lang="en-US" dirty="0" err="1"/>
              <a:t>output_file</a:t>
            </a:r>
            <a:r>
              <a:rPr lang="en-US" dirty="0"/>
              <a:t>, index=False),print(</a:t>
            </a:r>
            <a:r>
              <a:rPr lang="en-US" dirty="0" err="1"/>
              <a:t>f"Predicted</a:t>
            </a:r>
            <a:r>
              <a:rPr lang="en-US" dirty="0"/>
              <a:t> next breakdown times saved to {</a:t>
            </a:r>
            <a:r>
              <a:rPr lang="en-US" dirty="0" err="1"/>
              <a:t>output_file</a:t>
            </a:r>
            <a:r>
              <a:rPr lang="en-US" dirty="0"/>
              <a:t>}") </a:t>
            </a:r>
            <a:r>
              <a:rPr lang="en-US" dirty="0">
                <a:solidFill>
                  <a:srgbClr val="008000"/>
                </a:solidFill>
              </a:rPr>
              <a:t>Converts the list of predictions into a pandas DataFrame. Saves the predictions to an Excel file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 ax = </a:t>
            </a:r>
            <a:r>
              <a:rPr lang="en-US" dirty="0" err="1"/>
              <a:t>plt.subplots</a:t>
            </a:r>
            <a:r>
              <a:rPr lang="en-US" dirty="0"/>
              <a:t>(figsize=(12, 6)), for </a:t>
            </a:r>
            <a:r>
              <a:rPr lang="en-US" dirty="0" err="1"/>
              <a:t>idx</a:t>
            </a:r>
            <a:r>
              <a:rPr lang="en-US" dirty="0"/>
              <a:t>, row in </a:t>
            </a:r>
            <a:r>
              <a:rPr lang="en-US" dirty="0" err="1"/>
              <a:t>predictions_df.iterrows</a:t>
            </a:r>
            <a:r>
              <a:rPr lang="en-US" dirty="0"/>
              <a:t>():, </a:t>
            </a:r>
            <a:r>
              <a:rPr lang="en-US" dirty="0" err="1"/>
              <a:t>ax.scatter</a:t>
            </a:r>
            <a:r>
              <a:rPr lang="en-US" dirty="0"/>
              <a:t>(</a:t>
            </a:r>
            <a:r>
              <a:rPr lang="en-US" dirty="0" err="1"/>
              <a:t>next_time</a:t>
            </a:r>
            <a:r>
              <a:rPr lang="en-US" dirty="0"/>
              <a:t>, </a:t>
            </a:r>
            <a:r>
              <a:rPr lang="en-US" dirty="0" err="1"/>
              <a:t>time_to_breakdown</a:t>
            </a:r>
            <a:r>
              <a:rPr lang="en-US" dirty="0"/>
              <a:t>, label=</a:t>
            </a:r>
            <a:r>
              <a:rPr lang="en-US" dirty="0" err="1"/>
              <a:t>f"Asset</a:t>
            </a:r>
            <a:r>
              <a:rPr lang="en-US" dirty="0"/>
              <a:t> {</a:t>
            </a:r>
            <a:r>
              <a:rPr lang="en-US" dirty="0" err="1"/>
              <a:t>asset_id</a:t>
            </a:r>
            <a:r>
              <a:rPr lang="en-US" dirty="0"/>
              <a:t>}") </a:t>
            </a:r>
            <a:r>
              <a:rPr lang="en-US" dirty="0" err="1"/>
              <a:t>ax.annotate</a:t>
            </a:r>
            <a:r>
              <a:rPr lang="en-US" dirty="0"/>
              <a:t>(</a:t>
            </a:r>
            <a:r>
              <a:rPr lang="en-US" dirty="0" err="1"/>
              <a:t>f"Asset</a:t>
            </a:r>
            <a:r>
              <a:rPr lang="en-US" dirty="0"/>
              <a:t> {</a:t>
            </a:r>
            <a:r>
              <a:rPr lang="en-US" dirty="0" err="1"/>
              <a:t>asset_id</a:t>
            </a:r>
            <a:r>
              <a:rPr lang="en-US" dirty="0"/>
              <a:t>}: {next_time:.2f} min",                 (</a:t>
            </a:r>
            <a:r>
              <a:rPr lang="en-US" dirty="0" err="1"/>
              <a:t>next_time</a:t>
            </a:r>
            <a:r>
              <a:rPr lang="en-US" dirty="0"/>
              <a:t>, </a:t>
            </a:r>
            <a:r>
              <a:rPr lang="en-US" dirty="0" err="1"/>
              <a:t>time_to_breakdown</a:t>
            </a:r>
            <a:r>
              <a:rPr lang="en-US" dirty="0"/>
              <a:t>), </a:t>
            </a:r>
            <a:r>
              <a:rPr lang="en-US" dirty="0" err="1"/>
              <a:t>textcoords</a:t>
            </a:r>
            <a:r>
              <a:rPr lang="en-US" dirty="0"/>
              <a:t>="offset points", </a:t>
            </a:r>
            <a:r>
              <a:rPr lang="en-US" dirty="0" err="1"/>
              <a:t>xytext</a:t>
            </a:r>
            <a:r>
              <a:rPr lang="en-US" dirty="0"/>
              <a:t>=(0, 10),ha='center', fontsize=9, color='blue’), </a:t>
            </a:r>
            <a:r>
              <a:rPr lang="en-US" dirty="0" err="1"/>
              <a:t>ax.set_title</a:t>
            </a:r>
            <a:r>
              <a:rPr lang="en-US" dirty="0"/>
              <a:t>('Next Breakdown Predictions Based on Running Minutes’),</a:t>
            </a:r>
            <a:r>
              <a:rPr lang="en-US" dirty="0" err="1"/>
              <a:t>ax.set_xlabel</a:t>
            </a:r>
            <a:r>
              <a:rPr lang="en-US" dirty="0"/>
              <a:t>('Next Breakdown Time (Minutes)’),</a:t>
            </a:r>
            <a:r>
              <a:rPr lang="en-US" dirty="0" err="1"/>
              <a:t>ax.set_ylabel</a:t>
            </a:r>
            <a:r>
              <a:rPr lang="en-US" dirty="0"/>
              <a:t>('Time to Breakdown (Minutes)’),</a:t>
            </a:r>
            <a:r>
              <a:rPr lang="en-US" dirty="0" err="1"/>
              <a:t>ax.legend</a:t>
            </a:r>
            <a:r>
              <a:rPr lang="en-US" dirty="0"/>
              <a:t>(</a:t>
            </a:r>
            <a:r>
              <a:rPr lang="en-US" dirty="0" err="1"/>
              <a:t>bbox_to_anchor</a:t>
            </a:r>
            <a:r>
              <a:rPr lang="en-US" dirty="0"/>
              <a:t>=(1.05, 1), loc='upper left', fontsize=10),</a:t>
            </a:r>
            <a:r>
              <a:rPr lang="en-US" dirty="0" err="1"/>
              <a:t>ax.grid</a:t>
            </a:r>
            <a:r>
              <a:rPr lang="en-US" dirty="0"/>
              <a:t>(axis='x', </a:t>
            </a:r>
            <a:r>
              <a:rPr lang="en-US" dirty="0" err="1"/>
              <a:t>linestyle</a:t>
            </a:r>
            <a:r>
              <a:rPr lang="en-US" dirty="0"/>
              <a:t>='--', alpha=0.7),</a:t>
            </a:r>
            <a:r>
              <a:rPr lang="en-US" dirty="0" err="1"/>
              <a:t>plt.tight_layout</a:t>
            </a:r>
            <a:r>
              <a:rPr lang="en-US" dirty="0"/>
              <a:t>(),</a:t>
            </a:r>
            <a:r>
              <a:rPr lang="en-US" dirty="0" err="1"/>
              <a:t>plt.show</a:t>
            </a:r>
            <a:r>
              <a:rPr lang="en-US" dirty="0"/>
              <a:t>()</a:t>
            </a:r>
          </a:p>
          <a:p>
            <a:r>
              <a:rPr lang="en-US" dirty="0">
                <a:solidFill>
                  <a:srgbClr val="0D0D0D"/>
                </a:solidFill>
                <a:latin typeface="ui-sans-serif"/>
              </a:rPr>
              <a:t>     </a:t>
            </a:r>
            <a:r>
              <a:rPr lang="en-US" dirty="0">
                <a:solidFill>
                  <a:srgbClr val="008000"/>
                </a:solidFill>
              </a:rPr>
              <a:t>Creates a matplotlib figure for visualization. Iterates over each row in the predictions DataFrame. Plots the next breakdown time and time to breakdown for each asset and annotates the points. Configures the plot with a title, labels, and gridlines. Displays the final plot.</a:t>
            </a:r>
            <a:endParaRPr lang="en-US" dirty="0"/>
          </a:p>
        </p:txBody>
      </p:sp>
    </p:spTree>
    <p:extLst>
      <p:ext uri="{BB962C8B-B14F-4D97-AF65-F5344CB8AC3E}">
        <p14:creationId xmlns:p14="http://schemas.microsoft.com/office/powerpoint/2010/main" val="2560810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1047D-10B1-4C9A-D782-62D77760E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E7422C-2059-8D1B-8342-212022038254}"/>
              </a:ext>
            </a:extLst>
          </p:cNvPr>
          <p:cNvSpPr>
            <a:spLocks noGrp="1"/>
          </p:cNvSpPr>
          <p:nvPr>
            <p:ph type="title"/>
          </p:nvPr>
        </p:nvSpPr>
        <p:spPr/>
        <p:txBody>
          <a:bodyPr>
            <a:normAutofit/>
          </a:bodyPr>
          <a:lstStyle/>
          <a:p>
            <a:r>
              <a:rPr lang="en-IN" sz="3200" dirty="0"/>
              <a:t>TASKS COMPLETED – </a:t>
            </a:r>
            <a:r>
              <a:rPr lang="en-IN" sz="3200" b="1" dirty="0">
                <a:solidFill>
                  <a:srgbClr val="FF0000"/>
                </a:solidFill>
              </a:rPr>
              <a:t>WEEK 5</a:t>
            </a:r>
          </a:p>
        </p:txBody>
      </p:sp>
      <p:sp>
        <p:nvSpPr>
          <p:cNvPr id="3" name="Content Placeholder 2">
            <a:extLst>
              <a:ext uri="{FF2B5EF4-FFF2-40B4-BE49-F238E27FC236}">
                <a16:creationId xmlns:a16="http://schemas.microsoft.com/office/drawing/2014/main" id="{9EB02D3B-EB1D-29E6-7FC0-2C73830E0AC3}"/>
              </a:ext>
            </a:extLst>
          </p:cNvPr>
          <p:cNvSpPr>
            <a:spLocks noGrp="1"/>
          </p:cNvSpPr>
          <p:nvPr>
            <p:ph idx="1"/>
          </p:nvPr>
        </p:nvSpPr>
        <p:spPr/>
        <p:txBody>
          <a:bodyPr>
            <a:normAutofit fontScale="85000" lnSpcReduction="10000"/>
          </a:bodyPr>
          <a:lstStyle/>
          <a:p>
            <a:r>
              <a:rPr lang="en-US" dirty="0"/>
              <a:t> Explored TAIPY Graphical User Interface (GUI) and how it is applied in different ways to generate data visualizations, given a dataset of a particular type and extension.</a:t>
            </a:r>
          </a:p>
          <a:p>
            <a:r>
              <a:rPr lang="en-US" dirty="0"/>
              <a:t> TAIPY python packages needed for generation of GUI are installed in Anaconda software by using Anaconda prompt and certain prompt commands.</a:t>
            </a:r>
          </a:p>
          <a:p>
            <a:r>
              <a:rPr lang="en-US" dirty="0"/>
              <a:t> PyCharm Community Edition 2024.3.1.1 is the IDE used for writing the python script needed for getting the data and visualizing it in the browser on the GUI.</a:t>
            </a:r>
          </a:p>
          <a:p>
            <a:r>
              <a:rPr lang="en-US" dirty="0"/>
              <a:t> Certain visualizations using different sample datasets are brought out and displayed on the GUI.</a:t>
            </a:r>
          </a:p>
          <a:p>
            <a:pPr marL="0" indent="0">
              <a:buNone/>
            </a:pPr>
            <a:r>
              <a:rPr lang="en-US" dirty="0"/>
              <a:t> </a:t>
            </a:r>
            <a:endParaRPr lang="en-IN" dirty="0"/>
          </a:p>
        </p:txBody>
      </p:sp>
      <p:sp>
        <p:nvSpPr>
          <p:cNvPr id="4" name="TextBox 3">
            <a:extLst>
              <a:ext uri="{FF2B5EF4-FFF2-40B4-BE49-F238E27FC236}">
                <a16:creationId xmlns:a16="http://schemas.microsoft.com/office/drawing/2014/main" id="{C5598753-DE41-E162-8935-DA28E453D6FA}"/>
              </a:ext>
            </a:extLst>
          </p:cNvPr>
          <p:cNvSpPr txBox="1"/>
          <p:nvPr/>
        </p:nvSpPr>
        <p:spPr>
          <a:xfrm>
            <a:off x="7679169" y="5235193"/>
            <a:ext cx="3124944" cy="523220"/>
          </a:xfrm>
          <a:prstGeom prst="rect">
            <a:avLst/>
          </a:prstGeom>
          <a:noFill/>
        </p:spPr>
        <p:txBody>
          <a:bodyPr wrap="square" rtlCol="0">
            <a:spAutoFit/>
          </a:bodyPr>
          <a:lstStyle/>
          <a:p>
            <a:pPr algn="ctr"/>
            <a:r>
              <a:rPr lang="en-US" sz="1400" dirty="0">
                <a:solidFill>
                  <a:srgbClr val="FF0000"/>
                </a:solidFill>
              </a:rPr>
              <a:t>TAIPY Documentation: https://docs.taipy.io/en/latest/</a:t>
            </a:r>
            <a:endParaRPr lang="en-IN" sz="1400" dirty="0">
              <a:solidFill>
                <a:srgbClr val="FF0000"/>
              </a:solidFill>
            </a:endParaRPr>
          </a:p>
        </p:txBody>
      </p:sp>
    </p:spTree>
    <p:extLst>
      <p:ext uri="{BB962C8B-B14F-4D97-AF65-F5344CB8AC3E}">
        <p14:creationId xmlns:p14="http://schemas.microsoft.com/office/powerpoint/2010/main" val="2284202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13B29-9750-0AFC-256C-859A5C31582A}"/>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5907B06-7202-53B5-4FAC-DFE2C3B0387D}"/>
              </a:ext>
            </a:extLst>
          </p:cNvPr>
          <p:cNvSpPr txBox="1">
            <a:spLocks/>
          </p:cNvSpPr>
          <p:nvPr/>
        </p:nvSpPr>
        <p:spPr>
          <a:xfrm>
            <a:off x="926849" y="868796"/>
            <a:ext cx="10338302" cy="4577199"/>
          </a:xfrm>
          <a:prstGeom prst="rect">
            <a:avLst/>
          </a:prstGeom>
        </p:spPr>
        <p:txBody>
          <a:bodyPr>
            <a:normAutofit fontScale="925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b="1" dirty="0"/>
          </a:p>
          <a:p>
            <a:pPr marL="0" indent="0">
              <a:buNone/>
            </a:pPr>
            <a:r>
              <a:rPr lang="en-US" b="1" dirty="0"/>
              <a:t>WHAT IS TAIPY?</a:t>
            </a:r>
          </a:p>
          <a:p>
            <a:r>
              <a:rPr lang="en-US" sz="1800" b="1" dirty="0" err="1"/>
              <a:t>Taipy</a:t>
            </a:r>
            <a:r>
              <a:rPr lang="en-US" sz="1800" b="1" dirty="0"/>
              <a:t> </a:t>
            </a:r>
            <a:r>
              <a:rPr lang="en-US" sz="1800" dirty="0"/>
              <a:t>is a Python library designed to create interactive, web-based user interfaces specifically for data-driven applications.</a:t>
            </a:r>
          </a:p>
          <a:p>
            <a:r>
              <a:rPr lang="en-US" sz="1800" dirty="0"/>
              <a:t> Its purpose is to make it easy for developers and data scientists to build and deploy intuitive dashboards, control panels, or visual tools that allow users to interact with data, algorithms, and models.</a:t>
            </a:r>
          </a:p>
          <a:p>
            <a:r>
              <a:rPr lang="en-US" sz="1800" dirty="0"/>
              <a:t>At its core, </a:t>
            </a:r>
            <a:r>
              <a:rPr lang="en-US" sz="1800" b="1" dirty="0" err="1"/>
              <a:t>Taipy</a:t>
            </a:r>
            <a:r>
              <a:rPr lang="en-US" sz="1800" b="1" dirty="0"/>
              <a:t> GUI </a:t>
            </a:r>
            <a:r>
              <a:rPr lang="en-US" sz="1800" dirty="0"/>
              <a:t>acts as a bridge between complex backend processes, such as data analysis or machine learning workflows, and the end-users who need to interact with the results.</a:t>
            </a:r>
          </a:p>
          <a:p>
            <a:r>
              <a:rPr lang="en-US" sz="1800" dirty="0"/>
              <a:t> It abstracts the complexities of traditional web development by enabling Python users to design GUIs entirely within Python scripts.</a:t>
            </a:r>
          </a:p>
          <a:p>
            <a:r>
              <a:rPr lang="en-US" sz="1800" dirty="0"/>
              <a:t> TAIPY modules are first installed by creating a suitable environment within Anaconda prompt and linking that environment to </a:t>
            </a:r>
            <a:r>
              <a:rPr lang="en-US" sz="1800" dirty="0" err="1"/>
              <a:t>Pycharm</a:t>
            </a:r>
            <a:r>
              <a:rPr lang="en-US" sz="1800" dirty="0"/>
              <a:t> IDE. Once this environment is activated, “</a:t>
            </a:r>
            <a:r>
              <a:rPr lang="en-US" sz="1800" dirty="0" err="1"/>
              <a:t>conda</a:t>
            </a:r>
            <a:r>
              <a:rPr lang="en-US" sz="1800" dirty="0"/>
              <a:t> install </a:t>
            </a:r>
            <a:r>
              <a:rPr lang="en-US" sz="1800" dirty="0" err="1"/>
              <a:t>taipy</a:t>
            </a:r>
            <a:r>
              <a:rPr lang="en-US" sz="1800" dirty="0"/>
              <a:t>” is entered within the Anaconda prompt and all the necessary packages and files needed for TAIPY to be run properly are downloaded.</a:t>
            </a:r>
          </a:p>
          <a:p>
            <a:pPr marL="0" indent="0">
              <a:buNone/>
            </a:pPr>
            <a:endParaRPr lang="en-IN" dirty="0"/>
          </a:p>
        </p:txBody>
      </p:sp>
    </p:spTree>
    <p:extLst>
      <p:ext uri="{BB962C8B-B14F-4D97-AF65-F5344CB8AC3E}">
        <p14:creationId xmlns:p14="http://schemas.microsoft.com/office/powerpoint/2010/main" val="1671830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4A70D-0574-78AF-D666-986E226E759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E00EC94-E55F-407E-92EB-C15D59C595C3}"/>
              </a:ext>
            </a:extLst>
          </p:cNvPr>
          <p:cNvPicPr>
            <a:picLocks noChangeAspect="1"/>
          </p:cNvPicPr>
          <p:nvPr/>
        </p:nvPicPr>
        <p:blipFill>
          <a:blip r:embed="rId2"/>
          <a:stretch>
            <a:fillRect/>
          </a:stretch>
        </p:blipFill>
        <p:spPr>
          <a:xfrm>
            <a:off x="1104901" y="1757362"/>
            <a:ext cx="4443108" cy="3343275"/>
          </a:xfrm>
          <a:prstGeom prst="rect">
            <a:avLst/>
          </a:prstGeom>
        </p:spPr>
      </p:pic>
      <p:sp>
        <p:nvSpPr>
          <p:cNvPr id="8" name="TextBox 7">
            <a:extLst>
              <a:ext uri="{FF2B5EF4-FFF2-40B4-BE49-F238E27FC236}">
                <a16:creationId xmlns:a16="http://schemas.microsoft.com/office/drawing/2014/main" id="{6C24253F-519A-0D30-7907-C12B9AB14B42}"/>
              </a:ext>
            </a:extLst>
          </p:cNvPr>
          <p:cNvSpPr txBox="1"/>
          <p:nvPr/>
        </p:nvSpPr>
        <p:spPr>
          <a:xfrm>
            <a:off x="2864050" y="726774"/>
            <a:ext cx="6463900" cy="646331"/>
          </a:xfrm>
          <a:prstGeom prst="rect">
            <a:avLst/>
          </a:prstGeom>
          <a:noFill/>
        </p:spPr>
        <p:txBody>
          <a:bodyPr wrap="square" rtlCol="0">
            <a:spAutoFit/>
          </a:bodyPr>
          <a:lstStyle/>
          <a:p>
            <a:pPr algn="ctr"/>
            <a:r>
              <a:rPr lang="en-US" b="1" dirty="0"/>
              <a:t>Car Sales Data Visualization in TAIPY GUI</a:t>
            </a:r>
          </a:p>
          <a:p>
            <a:pPr algn="ctr"/>
            <a:r>
              <a:rPr lang="en-US" b="1" dirty="0"/>
              <a:t>(Dataset extension : .csv files)</a:t>
            </a:r>
          </a:p>
        </p:txBody>
      </p:sp>
      <p:pic>
        <p:nvPicPr>
          <p:cNvPr id="10" name="Picture 9">
            <a:extLst>
              <a:ext uri="{FF2B5EF4-FFF2-40B4-BE49-F238E27FC236}">
                <a16:creationId xmlns:a16="http://schemas.microsoft.com/office/drawing/2014/main" id="{EC78CFFC-8C12-3D4A-0C2C-7FA4586D2B7C}"/>
              </a:ext>
            </a:extLst>
          </p:cNvPr>
          <p:cNvPicPr>
            <a:picLocks noChangeAspect="1"/>
          </p:cNvPicPr>
          <p:nvPr/>
        </p:nvPicPr>
        <p:blipFill>
          <a:blip r:embed="rId3"/>
          <a:stretch>
            <a:fillRect/>
          </a:stretch>
        </p:blipFill>
        <p:spPr>
          <a:xfrm>
            <a:off x="5958193" y="1902577"/>
            <a:ext cx="5443231" cy="3052843"/>
          </a:xfrm>
          <a:prstGeom prst="rect">
            <a:avLst/>
          </a:prstGeom>
        </p:spPr>
      </p:pic>
      <p:sp>
        <p:nvSpPr>
          <p:cNvPr id="11" name="TextBox 10">
            <a:extLst>
              <a:ext uri="{FF2B5EF4-FFF2-40B4-BE49-F238E27FC236}">
                <a16:creationId xmlns:a16="http://schemas.microsoft.com/office/drawing/2014/main" id="{928F59C6-3432-AC47-5BD2-319BCDEDA63B}"/>
              </a:ext>
            </a:extLst>
          </p:cNvPr>
          <p:cNvSpPr txBox="1"/>
          <p:nvPr/>
        </p:nvSpPr>
        <p:spPr>
          <a:xfrm>
            <a:off x="1368695" y="5210812"/>
            <a:ext cx="3915520" cy="738664"/>
          </a:xfrm>
          <a:prstGeom prst="rect">
            <a:avLst/>
          </a:prstGeom>
          <a:noFill/>
        </p:spPr>
        <p:txBody>
          <a:bodyPr wrap="square" rtlCol="0">
            <a:spAutoFit/>
          </a:bodyPr>
          <a:lstStyle/>
          <a:p>
            <a:pPr algn="ctr"/>
            <a:r>
              <a:rPr lang="en-US" sz="1400" dirty="0"/>
              <a:t>Bar Plot : Plotted using python, embedding graph over in a markup language and visualizing in TAIPY GUI.</a:t>
            </a:r>
            <a:endParaRPr lang="en-IN" sz="1400" dirty="0"/>
          </a:p>
        </p:txBody>
      </p:sp>
      <p:sp>
        <p:nvSpPr>
          <p:cNvPr id="12" name="TextBox 11">
            <a:extLst>
              <a:ext uri="{FF2B5EF4-FFF2-40B4-BE49-F238E27FC236}">
                <a16:creationId xmlns:a16="http://schemas.microsoft.com/office/drawing/2014/main" id="{5A19461B-086C-56E3-89D0-A539B055CBC2}"/>
              </a:ext>
            </a:extLst>
          </p:cNvPr>
          <p:cNvSpPr txBox="1"/>
          <p:nvPr/>
        </p:nvSpPr>
        <p:spPr>
          <a:xfrm>
            <a:off x="6816995" y="5115560"/>
            <a:ext cx="3915520" cy="523220"/>
          </a:xfrm>
          <a:prstGeom prst="rect">
            <a:avLst/>
          </a:prstGeom>
          <a:noFill/>
        </p:spPr>
        <p:txBody>
          <a:bodyPr wrap="square" rtlCol="0">
            <a:spAutoFit/>
          </a:bodyPr>
          <a:lstStyle/>
          <a:p>
            <a:pPr algn="ctr"/>
            <a:r>
              <a:rPr lang="en-US" sz="1400" dirty="0"/>
              <a:t>Bar Plot : Plotted directly using only python and TAIPY GUI.</a:t>
            </a:r>
            <a:endParaRPr lang="en-IN" sz="1400" dirty="0"/>
          </a:p>
        </p:txBody>
      </p:sp>
    </p:spTree>
    <p:extLst>
      <p:ext uri="{BB962C8B-B14F-4D97-AF65-F5344CB8AC3E}">
        <p14:creationId xmlns:p14="http://schemas.microsoft.com/office/powerpoint/2010/main" val="449477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8B100-1981-25E1-DF28-4088199918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F27F40-4164-8087-23FB-5B29A5C6FEFA}"/>
              </a:ext>
            </a:extLst>
          </p:cNvPr>
          <p:cNvSpPr txBox="1"/>
          <p:nvPr/>
        </p:nvSpPr>
        <p:spPr>
          <a:xfrm>
            <a:off x="731822" y="889843"/>
            <a:ext cx="10728356" cy="5078313"/>
          </a:xfrm>
          <a:prstGeom prst="rect">
            <a:avLst/>
          </a:prstGeom>
          <a:noFill/>
        </p:spPr>
        <p:txBody>
          <a:bodyPr wrap="square" rtlCol="0">
            <a:spAutoFit/>
          </a:bodyPr>
          <a:lstStyle/>
          <a:p>
            <a:r>
              <a:rPr lang="en-US" b="1" dirty="0"/>
              <a:t>OBJECTIVE:  </a:t>
            </a:r>
            <a:r>
              <a:rPr lang="en-US" dirty="0"/>
              <a:t>To generate and visualize bar graph plots depicting the count of number of automotives belonging to different automobile companies, by referring to a sample “Car_sales.csv” dataset.</a:t>
            </a:r>
          </a:p>
          <a:p>
            <a:endParaRPr lang="en-US" dirty="0"/>
          </a:p>
          <a:p>
            <a:r>
              <a:rPr lang="en-US" dirty="0"/>
              <a:t>The bar plots have been generated from the same dataset using two different ways:</a:t>
            </a:r>
          </a:p>
          <a:p>
            <a:pPr marL="342900" indent="-342900">
              <a:buAutoNum type="arabicPeriod"/>
            </a:pPr>
            <a:r>
              <a:rPr lang="en-US" dirty="0"/>
              <a:t>Directly visualizing using python and TAIPY and TAIPY GUI and</a:t>
            </a:r>
          </a:p>
          <a:p>
            <a:pPr marL="342900" indent="-342900">
              <a:buAutoNum type="arabicPeriod"/>
            </a:pPr>
            <a:r>
              <a:rPr lang="en-US" dirty="0"/>
              <a:t> Generating the graph first using python, embedding the graph image (.</a:t>
            </a:r>
            <a:r>
              <a:rPr lang="en-US" dirty="0" err="1"/>
              <a:t>png</a:t>
            </a:r>
            <a:r>
              <a:rPr lang="en-US" dirty="0"/>
              <a:t>) on a markup language to be displayed in the GUI, and using TAIPY GUI to finally visualize the graph.</a:t>
            </a:r>
          </a:p>
          <a:p>
            <a:endParaRPr lang="en-US" dirty="0"/>
          </a:p>
          <a:p>
            <a:r>
              <a:rPr lang="en-US" b="1" dirty="0"/>
              <a:t>CODE EXPLANATION:</a:t>
            </a:r>
          </a:p>
          <a:p>
            <a:r>
              <a:rPr lang="en-IN" b="1" dirty="0"/>
              <a:t>1. DIRECT VISUALIZATION USING PYTHON AND TAIPY:</a:t>
            </a:r>
          </a:p>
          <a:p>
            <a:endParaRPr lang="en-IN" b="1" dirty="0"/>
          </a:p>
          <a:p>
            <a:pPr marL="285750" indent="-285750">
              <a:buFont typeface="Arial" panose="020B0604020202020204" pitchFamily="34" charset="0"/>
              <a:buChar char="•"/>
            </a:pPr>
            <a:r>
              <a:rPr lang="en-IN" dirty="0"/>
              <a:t>import pandas as pd  </a:t>
            </a:r>
            <a:r>
              <a:rPr lang="en-IN" dirty="0">
                <a:solidFill>
                  <a:srgbClr val="008000"/>
                </a:solidFill>
              </a:rPr>
              <a:t># For loading and manipulating </a:t>
            </a:r>
            <a:r>
              <a:rPr lang="en-IN" dirty="0" err="1">
                <a:solidFill>
                  <a:srgbClr val="008000"/>
                </a:solidFill>
              </a:rPr>
              <a:t>datasets.</a:t>
            </a:r>
            <a:r>
              <a:rPr lang="en-IN" dirty="0" err="1"/>
              <a:t>import</a:t>
            </a:r>
            <a:r>
              <a:rPr lang="en-IN" dirty="0"/>
              <a:t> </a:t>
            </a:r>
            <a:r>
              <a:rPr lang="en-IN" dirty="0" err="1"/>
              <a:t>taipy.gui</a:t>
            </a:r>
            <a:r>
              <a:rPr lang="en-IN" dirty="0"/>
              <a:t> as </a:t>
            </a:r>
            <a:r>
              <a:rPr lang="en-IN" dirty="0" err="1"/>
              <a:t>tg</a:t>
            </a:r>
            <a:r>
              <a:rPr lang="en-IN" dirty="0"/>
              <a:t>  </a:t>
            </a:r>
            <a:r>
              <a:rPr lang="en-IN" dirty="0">
                <a:solidFill>
                  <a:srgbClr val="008000"/>
                </a:solidFill>
              </a:rPr>
              <a:t># Correct import for </a:t>
            </a:r>
            <a:r>
              <a:rPr lang="en-IN" dirty="0" err="1">
                <a:solidFill>
                  <a:srgbClr val="008000"/>
                </a:solidFill>
              </a:rPr>
              <a:t>Taipy</a:t>
            </a:r>
            <a:r>
              <a:rPr lang="en-IN" dirty="0">
                <a:solidFill>
                  <a:srgbClr val="008000"/>
                </a:solidFill>
              </a:rPr>
              <a:t> GUI, a library for interactive </a:t>
            </a:r>
            <a:r>
              <a:rPr lang="en-IN" dirty="0" err="1">
                <a:solidFill>
                  <a:srgbClr val="008000"/>
                </a:solidFill>
              </a:rPr>
              <a:t>visualizations.</a:t>
            </a:r>
            <a:r>
              <a:rPr lang="en-IN" dirty="0" err="1"/>
              <a:t>import</a:t>
            </a:r>
            <a:r>
              <a:rPr lang="en-IN" dirty="0"/>
              <a:t> </a:t>
            </a:r>
            <a:r>
              <a:rPr lang="en-IN" dirty="0" err="1"/>
              <a:t>taipy.gui.builder</a:t>
            </a:r>
            <a:r>
              <a:rPr lang="en-IN" dirty="0"/>
              <a:t> as </a:t>
            </a:r>
            <a:r>
              <a:rPr lang="en-IN" dirty="0" err="1"/>
              <a:t>tgb</a:t>
            </a:r>
            <a:r>
              <a:rPr lang="en-IN" dirty="0"/>
              <a:t>  </a:t>
            </a:r>
            <a:r>
              <a:rPr lang="en-IN" dirty="0">
                <a:solidFill>
                  <a:srgbClr val="008000"/>
                </a:solidFill>
              </a:rPr>
              <a:t># Used to build visual pages for </a:t>
            </a:r>
            <a:r>
              <a:rPr lang="en-IN" dirty="0" err="1">
                <a:solidFill>
                  <a:srgbClr val="008000"/>
                </a:solidFill>
              </a:rPr>
              <a:t>Taipy</a:t>
            </a:r>
            <a:r>
              <a:rPr lang="en-IN" dirty="0">
                <a:solidFill>
                  <a:srgbClr val="008000"/>
                </a:solidFill>
              </a:rPr>
              <a:t> </a:t>
            </a:r>
            <a:r>
              <a:rPr lang="en-IN" dirty="0" err="1">
                <a:solidFill>
                  <a:srgbClr val="008000"/>
                </a:solidFill>
              </a:rPr>
              <a:t>GUI.</a:t>
            </a:r>
            <a:r>
              <a:rPr lang="en-IN" dirty="0" err="1"/>
              <a:t>import</a:t>
            </a:r>
            <a:r>
              <a:rPr lang="en-IN" dirty="0"/>
              <a:t> </a:t>
            </a:r>
            <a:r>
              <a:rPr lang="en-IN" dirty="0" err="1"/>
              <a:t>matplotlib.pyplot</a:t>
            </a:r>
            <a:r>
              <a:rPr lang="en-IN" dirty="0"/>
              <a:t> as </a:t>
            </a:r>
            <a:r>
              <a:rPr lang="en-IN" dirty="0" err="1"/>
              <a:t>plt</a:t>
            </a:r>
            <a:r>
              <a:rPr lang="en-IN" dirty="0"/>
              <a:t>  </a:t>
            </a:r>
            <a:r>
              <a:rPr lang="en-IN" dirty="0">
                <a:solidFill>
                  <a:srgbClr val="008000"/>
                </a:solidFill>
              </a:rPr>
              <a:t># For creating custom charts and </a:t>
            </a:r>
            <a:r>
              <a:rPr lang="en-IN" dirty="0" err="1">
                <a:solidFill>
                  <a:srgbClr val="008000"/>
                </a:solidFill>
              </a:rPr>
              <a:t>visualizations.</a:t>
            </a:r>
            <a:r>
              <a:rPr lang="en-IN" dirty="0" err="1"/>
              <a:t>import</a:t>
            </a:r>
            <a:r>
              <a:rPr lang="en-IN" dirty="0"/>
              <a:t> io  </a:t>
            </a:r>
            <a:r>
              <a:rPr lang="en-IN" dirty="0">
                <a:solidFill>
                  <a:srgbClr val="008000"/>
                </a:solidFill>
              </a:rPr>
              <a:t># For handling in-memory binary data (like images).</a:t>
            </a:r>
            <a:r>
              <a:rPr lang="en-IN" dirty="0"/>
              <a:t>import base64  </a:t>
            </a:r>
            <a:r>
              <a:rPr lang="en-IN" dirty="0">
                <a:solidFill>
                  <a:srgbClr val="008000"/>
                </a:solidFill>
              </a:rPr>
              <a:t># For encoding image data into Base64 format to render it in </a:t>
            </a:r>
            <a:r>
              <a:rPr lang="en-IN" dirty="0" err="1">
                <a:solidFill>
                  <a:srgbClr val="008000"/>
                </a:solidFill>
              </a:rPr>
              <a:t>Taipy</a:t>
            </a:r>
            <a:r>
              <a:rPr lang="en-IN" dirty="0">
                <a:solidFill>
                  <a:srgbClr val="008000"/>
                </a:solidFill>
              </a:rPr>
              <a:t> GUI.</a:t>
            </a:r>
          </a:p>
          <a:p>
            <a:endParaRPr lang="en-IN" b="1" dirty="0"/>
          </a:p>
          <a:p>
            <a:endParaRPr lang="en-US" b="1" dirty="0"/>
          </a:p>
        </p:txBody>
      </p:sp>
    </p:spTree>
    <p:extLst>
      <p:ext uri="{BB962C8B-B14F-4D97-AF65-F5344CB8AC3E}">
        <p14:creationId xmlns:p14="http://schemas.microsoft.com/office/powerpoint/2010/main" val="2501964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581C4-094E-4EF0-6452-6AB7210D1A9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C7EEEDA-3C4C-980A-EF41-3A25D4E7EE2A}"/>
              </a:ext>
            </a:extLst>
          </p:cNvPr>
          <p:cNvSpPr txBox="1"/>
          <p:nvPr/>
        </p:nvSpPr>
        <p:spPr>
          <a:xfrm>
            <a:off x="931410" y="1348829"/>
            <a:ext cx="1050174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data = </a:t>
            </a:r>
            <a:r>
              <a:rPr lang="en-US" dirty="0" err="1"/>
              <a:t>pd.read_csv</a:t>
            </a:r>
            <a:r>
              <a:rPr lang="en-US" dirty="0"/>
              <a:t>('C:/Users/Aravind/Downloads/Car_sales.csv')</a:t>
            </a:r>
          </a:p>
          <a:p>
            <a:r>
              <a:rPr lang="en-US" dirty="0">
                <a:solidFill>
                  <a:srgbClr val="008000"/>
                </a:solidFill>
              </a:rPr>
              <a:t>This loads the CSV file (Car_sales.csv) containing the car sales data into a Pandas DataFrame data.</a:t>
            </a:r>
            <a:br>
              <a:rPr lang="en-US" dirty="0">
                <a:solidFill>
                  <a:srgbClr val="008000"/>
                </a:solidFill>
              </a:rPr>
            </a:br>
            <a:r>
              <a:rPr lang="en-US" dirty="0">
                <a:solidFill>
                  <a:srgbClr val="008000"/>
                </a:solidFill>
              </a:rPr>
              <a:t>Columns assumed in the dataset include Model: Names of car </a:t>
            </a:r>
            <a:r>
              <a:rPr lang="en-US" dirty="0" err="1">
                <a:solidFill>
                  <a:srgbClr val="008000"/>
                </a:solidFill>
              </a:rPr>
              <a:t>models.Sales_in_thousands</a:t>
            </a:r>
            <a:r>
              <a:rPr lang="en-US" dirty="0">
                <a:solidFill>
                  <a:srgbClr val="008000"/>
                </a:solidFill>
              </a:rPr>
              <a:t>: Sales figures for each model (in thousands).</a:t>
            </a:r>
          </a:p>
          <a:p>
            <a:endParaRPr lang="en-US" dirty="0">
              <a:solidFill>
                <a:srgbClr val="008000"/>
              </a:solidFill>
            </a:endParaRPr>
          </a:p>
          <a:p>
            <a:pPr marL="285750" indent="-285750">
              <a:buFont typeface="Arial" panose="020B0604020202020204" pitchFamily="34" charset="0"/>
              <a:buChar char="•"/>
            </a:pPr>
            <a:r>
              <a:rPr lang="en-US" dirty="0"/>
              <a:t> page = </a:t>
            </a:r>
            <a:r>
              <a:rPr lang="en-US" dirty="0" err="1"/>
              <a:t>tgb.Page</a:t>
            </a:r>
            <a:r>
              <a:rPr lang="en-US" dirty="0"/>
              <a:t>(    </a:t>
            </a:r>
            <a:r>
              <a:rPr lang="en-US" dirty="0" err="1"/>
              <a:t>tgb.chart</a:t>
            </a:r>
            <a:r>
              <a:rPr lang="en-US" dirty="0"/>
              <a:t>("{data}", type="bar", x="Model", y="</a:t>
            </a:r>
            <a:r>
              <a:rPr lang="en-US" dirty="0" err="1"/>
              <a:t>Sales_in_thousands</a:t>
            </a:r>
            <a:r>
              <a:rPr lang="en-US" dirty="0"/>
              <a:t>", title="Sales by Car Model"),) </a:t>
            </a:r>
            <a:r>
              <a:rPr lang="en-US" dirty="0">
                <a:solidFill>
                  <a:srgbClr val="008000"/>
                </a:solidFill>
              </a:rPr>
              <a:t># Use </a:t>
            </a:r>
            <a:r>
              <a:rPr lang="en-US" dirty="0" err="1">
                <a:solidFill>
                  <a:srgbClr val="008000"/>
                </a:solidFill>
              </a:rPr>
              <a:t>tgb.chart</a:t>
            </a:r>
            <a:r>
              <a:rPr lang="en-US" dirty="0">
                <a:solidFill>
                  <a:srgbClr val="008000"/>
                </a:solidFill>
              </a:rPr>
              <a:t>() to display a </a:t>
            </a:r>
            <a:r>
              <a:rPr lang="en-US" dirty="0" err="1">
                <a:solidFill>
                  <a:srgbClr val="008000"/>
                </a:solidFill>
              </a:rPr>
              <a:t>Taipy</a:t>
            </a:r>
            <a:r>
              <a:rPr lang="en-US" dirty="0">
                <a:solidFill>
                  <a:srgbClr val="008000"/>
                </a:solidFill>
              </a:rPr>
              <a:t> bar chart and an image with annotations</a:t>
            </a:r>
          </a:p>
          <a:p>
            <a:r>
              <a:rPr lang="en-US" dirty="0" err="1">
                <a:solidFill>
                  <a:srgbClr val="008000"/>
                </a:solidFill>
                <a:latin typeface="+mj-lt"/>
              </a:rPr>
              <a:t>tgb.chart</a:t>
            </a:r>
            <a:r>
              <a:rPr lang="en-US" dirty="0">
                <a:solidFill>
                  <a:srgbClr val="008000"/>
                </a:solidFill>
                <a:latin typeface="+mj-lt"/>
              </a:rPr>
              <a:t>() creates a </a:t>
            </a:r>
            <a:r>
              <a:rPr lang="en-US" dirty="0" err="1">
                <a:solidFill>
                  <a:srgbClr val="008000"/>
                </a:solidFill>
                <a:latin typeface="+mj-lt"/>
              </a:rPr>
              <a:t>Taipy</a:t>
            </a:r>
            <a:r>
              <a:rPr lang="en-US" dirty="0">
                <a:solidFill>
                  <a:srgbClr val="008000"/>
                </a:solidFill>
                <a:latin typeface="+mj-lt"/>
              </a:rPr>
              <a:t> </a:t>
            </a:r>
            <a:r>
              <a:rPr lang="en-US" dirty="0" err="1">
                <a:solidFill>
                  <a:srgbClr val="008000"/>
                </a:solidFill>
                <a:latin typeface="+mj-lt"/>
              </a:rPr>
              <a:t>chart.data</a:t>
            </a:r>
            <a:r>
              <a:rPr lang="en-US" dirty="0">
                <a:solidFill>
                  <a:srgbClr val="008000"/>
                </a:solidFill>
                <a:latin typeface="+mj-lt"/>
              </a:rPr>
              <a:t> is the Pandas DataFrame holding the </a:t>
            </a:r>
            <a:r>
              <a:rPr lang="en-US" dirty="0" err="1">
                <a:solidFill>
                  <a:srgbClr val="008000"/>
                </a:solidFill>
                <a:latin typeface="+mj-lt"/>
              </a:rPr>
              <a:t>dataset.type</a:t>
            </a:r>
            <a:r>
              <a:rPr lang="en-US" dirty="0">
                <a:solidFill>
                  <a:srgbClr val="008000"/>
                </a:solidFill>
                <a:latin typeface="+mj-lt"/>
              </a:rPr>
              <a:t>="bar" specifies that the chart should be a bar </a:t>
            </a:r>
            <a:r>
              <a:rPr lang="en-US" dirty="0" err="1">
                <a:solidFill>
                  <a:srgbClr val="008000"/>
                </a:solidFill>
                <a:latin typeface="+mj-lt"/>
              </a:rPr>
              <a:t>chart.x</a:t>
            </a:r>
            <a:r>
              <a:rPr lang="en-US" dirty="0">
                <a:solidFill>
                  <a:srgbClr val="008000"/>
                </a:solidFill>
                <a:latin typeface="+mj-lt"/>
              </a:rPr>
              <a:t>="Model" and y="</a:t>
            </a:r>
            <a:r>
              <a:rPr lang="en-US" dirty="0" err="1">
                <a:solidFill>
                  <a:srgbClr val="008000"/>
                </a:solidFill>
                <a:latin typeface="+mj-lt"/>
              </a:rPr>
              <a:t>Sales_in_thousands</a:t>
            </a:r>
            <a:r>
              <a:rPr lang="en-US" dirty="0">
                <a:solidFill>
                  <a:srgbClr val="008000"/>
                </a:solidFill>
                <a:latin typeface="+mj-lt"/>
              </a:rPr>
              <a:t>" define the chart's </a:t>
            </a:r>
            <a:r>
              <a:rPr lang="en-US" dirty="0" err="1">
                <a:solidFill>
                  <a:srgbClr val="008000"/>
                </a:solidFill>
                <a:latin typeface="+mj-lt"/>
              </a:rPr>
              <a:t>axes.title</a:t>
            </a:r>
            <a:r>
              <a:rPr lang="en-US" dirty="0">
                <a:solidFill>
                  <a:srgbClr val="008000"/>
                </a:solidFill>
                <a:latin typeface="+mj-lt"/>
              </a:rPr>
              <a:t>="Sales by Car Model" sets the chart title. This generates an interactive chart directly within </a:t>
            </a:r>
            <a:r>
              <a:rPr lang="en-US" dirty="0" err="1">
                <a:solidFill>
                  <a:srgbClr val="008000"/>
                </a:solidFill>
                <a:latin typeface="+mj-lt"/>
              </a:rPr>
              <a:t>Taipy</a:t>
            </a:r>
            <a:r>
              <a:rPr lang="en-US" dirty="0">
                <a:solidFill>
                  <a:srgbClr val="008000"/>
                </a:solidFill>
                <a:latin typeface="+mj-lt"/>
              </a:rPr>
              <a:t> GUI.</a:t>
            </a:r>
          </a:p>
          <a:p>
            <a:endParaRPr lang="en-US" dirty="0">
              <a:solidFill>
                <a:srgbClr val="008000"/>
              </a:solidFill>
              <a:latin typeface="+mj-lt"/>
            </a:endParaRPr>
          </a:p>
          <a:p>
            <a:pPr marL="285750" indent="-285750">
              <a:buFont typeface="Arial" panose="020B0604020202020204" pitchFamily="34" charset="0"/>
              <a:buChar char="•"/>
            </a:pPr>
            <a:r>
              <a:rPr lang="en-US" dirty="0" err="1"/>
              <a:t>tg.Gui</a:t>
            </a:r>
            <a:r>
              <a:rPr lang="en-US" dirty="0"/>
              <a:t>(page).run()</a:t>
            </a:r>
          </a:p>
          <a:p>
            <a:r>
              <a:rPr lang="en-US" dirty="0">
                <a:solidFill>
                  <a:srgbClr val="008000"/>
                </a:solidFill>
                <a:latin typeface="+mj-lt"/>
              </a:rPr>
              <a:t>This initializes and runs the </a:t>
            </a:r>
            <a:r>
              <a:rPr lang="en-US" dirty="0" err="1">
                <a:solidFill>
                  <a:srgbClr val="008000"/>
                </a:solidFill>
                <a:latin typeface="+mj-lt"/>
              </a:rPr>
              <a:t>Taipy</a:t>
            </a:r>
            <a:r>
              <a:rPr lang="en-US" dirty="0">
                <a:solidFill>
                  <a:srgbClr val="008000"/>
                </a:solidFill>
                <a:latin typeface="+mj-lt"/>
              </a:rPr>
              <a:t> GUI, displaying the created page.</a:t>
            </a:r>
          </a:p>
          <a:p>
            <a:endParaRPr lang="en-US" dirty="0">
              <a:solidFill>
                <a:srgbClr val="008000"/>
              </a:solidFill>
            </a:endParaRPr>
          </a:p>
          <a:p>
            <a:br>
              <a:rPr lang="en-US" altLang="en-US" dirty="0"/>
            </a:br>
            <a:endParaRPr lang="en-IN" dirty="0"/>
          </a:p>
        </p:txBody>
      </p:sp>
    </p:spTree>
    <p:extLst>
      <p:ext uri="{BB962C8B-B14F-4D97-AF65-F5344CB8AC3E}">
        <p14:creationId xmlns:p14="http://schemas.microsoft.com/office/powerpoint/2010/main" val="4207718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75C3E-B957-2FA9-AAB9-ABD8CE2E5B7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2D88F0-5FBF-37D8-5A48-8CFA609925E9}"/>
              </a:ext>
            </a:extLst>
          </p:cNvPr>
          <p:cNvSpPr txBox="1"/>
          <p:nvPr/>
        </p:nvSpPr>
        <p:spPr>
          <a:xfrm>
            <a:off x="926608" y="1592353"/>
            <a:ext cx="10501745" cy="3139321"/>
          </a:xfrm>
          <a:prstGeom prst="rect">
            <a:avLst/>
          </a:prstGeom>
          <a:noFill/>
        </p:spPr>
        <p:txBody>
          <a:bodyPr wrap="square" rtlCol="0">
            <a:spAutoFit/>
          </a:bodyPr>
          <a:lstStyle/>
          <a:p>
            <a:endParaRPr lang="en-US" dirty="0">
              <a:solidFill>
                <a:srgbClr val="008000"/>
              </a:solidFill>
              <a:latin typeface="+mj-lt"/>
            </a:endParaRPr>
          </a:p>
          <a:p>
            <a:endParaRPr lang="en-US" dirty="0">
              <a:solidFill>
                <a:srgbClr val="008000"/>
              </a:solidFill>
              <a:latin typeface="+mj-lt"/>
            </a:endParaRPr>
          </a:p>
          <a:p>
            <a:r>
              <a:rPr lang="en-IN" b="1" dirty="0"/>
              <a:t>2. PLOT VISUALIZATION USING PYTHON, MARKUP LANGUAGE AND TAIPY:</a:t>
            </a:r>
          </a:p>
          <a:p>
            <a:pPr marL="285750" indent="-285750">
              <a:buFont typeface="Arial" panose="020B0604020202020204" pitchFamily="34" charset="0"/>
              <a:buChar char="•"/>
            </a:pPr>
            <a:r>
              <a:rPr lang="en-IN" dirty="0"/>
              <a:t>import pandas as pd  </a:t>
            </a:r>
            <a:r>
              <a:rPr lang="en-IN" dirty="0">
                <a:solidFill>
                  <a:srgbClr val="008000"/>
                </a:solidFill>
              </a:rPr>
              <a:t># For handling the dataset</a:t>
            </a:r>
            <a:r>
              <a:rPr lang="en-IN" dirty="0"/>
              <a:t>. import </a:t>
            </a:r>
            <a:r>
              <a:rPr lang="en-IN" dirty="0" err="1"/>
              <a:t>taipy.gui</a:t>
            </a:r>
            <a:r>
              <a:rPr lang="en-IN" dirty="0"/>
              <a:t> as </a:t>
            </a:r>
            <a:r>
              <a:rPr lang="en-IN" dirty="0" err="1"/>
              <a:t>tg</a:t>
            </a:r>
            <a:r>
              <a:rPr lang="en-IN" dirty="0"/>
              <a:t>  </a:t>
            </a:r>
            <a:r>
              <a:rPr lang="en-IN" dirty="0">
                <a:solidFill>
                  <a:srgbClr val="008000"/>
                </a:solidFill>
              </a:rPr>
              <a:t># </a:t>
            </a:r>
            <a:r>
              <a:rPr lang="en-IN" dirty="0" err="1">
                <a:solidFill>
                  <a:srgbClr val="008000"/>
                </a:solidFill>
              </a:rPr>
              <a:t>Taipy</a:t>
            </a:r>
            <a:r>
              <a:rPr lang="en-IN" dirty="0">
                <a:solidFill>
                  <a:srgbClr val="008000"/>
                </a:solidFill>
              </a:rPr>
              <a:t> GUI library for interactive visualization</a:t>
            </a:r>
            <a:r>
              <a:rPr lang="en-IN" dirty="0"/>
              <a:t>. import </a:t>
            </a:r>
            <a:r>
              <a:rPr lang="en-IN" dirty="0" err="1"/>
              <a:t>matplotlib.pyplot</a:t>
            </a:r>
            <a:r>
              <a:rPr lang="en-IN" dirty="0"/>
              <a:t> as </a:t>
            </a:r>
            <a:r>
              <a:rPr lang="en-IN" dirty="0" err="1"/>
              <a:t>plt</a:t>
            </a:r>
            <a:r>
              <a:rPr lang="en-IN" dirty="0"/>
              <a:t>  </a:t>
            </a:r>
            <a:r>
              <a:rPr lang="en-IN" dirty="0">
                <a:solidFill>
                  <a:srgbClr val="008000"/>
                </a:solidFill>
              </a:rPr>
              <a:t># For custom visualizations</a:t>
            </a:r>
            <a:r>
              <a:rPr lang="en-IN" dirty="0"/>
              <a:t>. import </a:t>
            </a:r>
            <a:r>
              <a:rPr lang="en-IN" dirty="0">
                <a:solidFill>
                  <a:srgbClr val="008000"/>
                </a:solidFill>
              </a:rPr>
              <a:t>io  # To handle binary data in memory (used for saving Matplotlib charts as images)</a:t>
            </a:r>
            <a:r>
              <a:rPr lang="en-IN" dirty="0"/>
              <a:t>. import base64  </a:t>
            </a:r>
            <a:r>
              <a:rPr lang="en-IN" dirty="0">
                <a:solidFill>
                  <a:srgbClr val="008000"/>
                </a:solidFill>
              </a:rPr>
              <a:t># To encode image data into Base64 for rendering in HTML.</a:t>
            </a:r>
          </a:p>
          <a:p>
            <a:endParaRPr lang="en-IN" dirty="0"/>
          </a:p>
          <a:p>
            <a:pPr>
              <a:buFont typeface="Arial" panose="020B0604020202020204" pitchFamily="34" charset="0"/>
              <a:buChar char="•"/>
            </a:pPr>
            <a:r>
              <a:rPr lang="en-IN" dirty="0"/>
              <a:t> </a:t>
            </a:r>
            <a:r>
              <a:rPr lang="en-US" dirty="0"/>
              <a:t>data = </a:t>
            </a:r>
            <a:r>
              <a:rPr lang="en-US" dirty="0" err="1"/>
              <a:t>pd.read_csv</a:t>
            </a:r>
            <a:r>
              <a:rPr lang="en-US" dirty="0"/>
              <a:t>('C:/Users/Aravind/Downloads/Car_sales.csv’) </a:t>
            </a:r>
          </a:p>
          <a:p>
            <a:r>
              <a:rPr lang="en-US" dirty="0">
                <a:solidFill>
                  <a:srgbClr val="008000"/>
                </a:solidFill>
              </a:rPr>
              <a:t>Loads the car sales dataset into a Pandas DataFrame (data).The dataset is assumed to contain at least two </a:t>
            </a:r>
            <a:r>
              <a:rPr lang="en-US" dirty="0" err="1">
                <a:solidFill>
                  <a:srgbClr val="008000"/>
                </a:solidFill>
              </a:rPr>
              <a:t>columns:Model</a:t>
            </a:r>
            <a:r>
              <a:rPr lang="en-US" dirty="0">
                <a:solidFill>
                  <a:srgbClr val="008000"/>
                </a:solidFill>
              </a:rPr>
              <a:t>: Names of car models. </a:t>
            </a:r>
            <a:r>
              <a:rPr lang="en-US" dirty="0" err="1">
                <a:solidFill>
                  <a:srgbClr val="008000"/>
                </a:solidFill>
              </a:rPr>
              <a:t>Sales_in_thousands</a:t>
            </a:r>
            <a:r>
              <a:rPr lang="en-US" dirty="0">
                <a:solidFill>
                  <a:srgbClr val="008000"/>
                </a:solidFill>
              </a:rPr>
              <a:t>: Sales figures for each model (in thousands).</a:t>
            </a:r>
            <a:endParaRPr lang="en-IN" dirty="0"/>
          </a:p>
        </p:txBody>
      </p:sp>
    </p:spTree>
    <p:extLst>
      <p:ext uri="{BB962C8B-B14F-4D97-AF65-F5344CB8AC3E}">
        <p14:creationId xmlns:p14="http://schemas.microsoft.com/office/powerpoint/2010/main" val="2200584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FE572-1FDF-21E2-5577-D2243328551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FC2CDF-2DC6-961C-7588-8D9D4BDD21C7}"/>
              </a:ext>
            </a:extLst>
          </p:cNvPr>
          <p:cNvSpPr txBox="1"/>
          <p:nvPr/>
        </p:nvSpPr>
        <p:spPr>
          <a:xfrm>
            <a:off x="845127" y="1097294"/>
            <a:ext cx="10501745" cy="5632311"/>
          </a:xfrm>
          <a:prstGeom prst="rect">
            <a:avLst/>
          </a:prstGeom>
          <a:noFill/>
        </p:spPr>
        <p:txBody>
          <a:bodyPr wrap="square" rtlCol="0">
            <a:spAutoFit/>
          </a:bodyPr>
          <a:lstStyle/>
          <a:p>
            <a:pPr marL="285750" indent="-285750">
              <a:buFont typeface="Arial" panose="020B0604020202020204" pitchFamily="34" charset="0"/>
              <a:buChar char="•"/>
            </a:pPr>
            <a:r>
              <a:rPr lang="en-US" dirty="0"/>
              <a:t> def </a:t>
            </a:r>
            <a:r>
              <a:rPr lang="en-US" dirty="0" err="1"/>
              <a:t>create_bar_chart</a:t>
            </a:r>
            <a:r>
              <a:rPr lang="en-US" dirty="0"/>
              <a:t>():    fig, ax = </a:t>
            </a:r>
            <a:r>
              <a:rPr lang="en-US" dirty="0" err="1"/>
              <a:t>plt.subplots</a:t>
            </a:r>
            <a:r>
              <a:rPr lang="en-US" dirty="0"/>
              <a:t>(figsize=(8, 6))  </a:t>
            </a:r>
            <a:r>
              <a:rPr lang="en-US" dirty="0">
                <a:solidFill>
                  <a:srgbClr val="008000"/>
                </a:solidFill>
              </a:rPr>
              <a:t># Create a figure with a specific size.</a:t>
            </a:r>
            <a:r>
              <a:rPr lang="en-US" dirty="0"/>
              <a:t>    bars = </a:t>
            </a:r>
            <a:r>
              <a:rPr lang="en-US" dirty="0" err="1"/>
              <a:t>ax.bar</a:t>
            </a:r>
            <a:r>
              <a:rPr lang="en-US" dirty="0"/>
              <a:t>(data['Model'], data['</a:t>
            </a:r>
            <a:r>
              <a:rPr lang="en-US" dirty="0" err="1"/>
              <a:t>Sales_in_thousands</a:t>
            </a:r>
            <a:r>
              <a:rPr lang="en-US" dirty="0"/>
              <a:t>']) </a:t>
            </a:r>
            <a:r>
              <a:rPr lang="en-US" dirty="0">
                <a:solidFill>
                  <a:srgbClr val="008000"/>
                </a:solidFill>
              </a:rPr>
              <a:t> # Create a bar chart</a:t>
            </a:r>
            <a:r>
              <a:rPr lang="en-US" dirty="0"/>
              <a:t>.    </a:t>
            </a:r>
            <a:r>
              <a:rPr lang="en-US" dirty="0" err="1"/>
              <a:t>ax.set_xlabel</a:t>
            </a:r>
            <a:r>
              <a:rPr lang="en-US" dirty="0"/>
              <a:t>('Model')  </a:t>
            </a:r>
            <a:r>
              <a:rPr lang="en-US" dirty="0">
                <a:solidFill>
                  <a:srgbClr val="008000"/>
                </a:solidFill>
              </a:rPr>
              <a:t># Label for the x-axis.    </a:t>
            </a:r>
            <a:r>
              <a:rPr lang="en-US" dirty="0" err="1"/>
              <a:t>ax.set_ylabel</a:t>
            </a:r>
            <a:r>
              <a:rPr lang="en-US" dirty="0"/>
              <a:t>('Sales in Thousands')  </a:t>
            </a:r>
            <a:r>
              <a:rPr lang="en-US" dirty="0">
                <a:solidFill>
                  <a:srgbClr val="008000"/>
                </a:solidFill>
              </a:rPr>
              <a:t># Label for the y-axis.    </a:t>
            </a:r>
            <a:r>
              <a:rPr lang="en-US" dirty="0" err="1"/>
              <a:t>ax.set_title</a:t>
            </a:r>
            <a:r>
              <a:rPr lang="en-US" dirty="0"/>
              <a:t>('Sales by Car Model')  </a:t>
            </a:r>
            <a:r>
              <a:rPr lang="en-US" dirty="0">
                <a:solidFill>
                  <a:srgbClr val="008000"/>
                </a:solidFill>
              </a:rPr>
              <a:t># Chart title.</a:t>
            </a:r>
          </a:p>
          <a:p>
            <a:endParaRPr lang="en-US" dirty="0">
              <a:solidFill>
                <a:srgbClr val="008000"/>
              </a:solidFill>
            </a:endParaRPr>
          </a:p>
          <a:p>
            <a:pPr>
              <a:buFont typeface="Arial" panose="020B0604020202020204" pitchFamily="34" charset="0"/>
              <a:buChar char="•"/>
            </a:pPr>
            <a:r>
              <a:rPr lang="en-US" dirty="0"/>
              <a:t> for bar in bars: </a:t>
            </a:r>
            <a:r>
              <a:rPr lang="en-US" dirty="0" err="1"/>
              <a:t>yval</a:t>
            </a:r>
            <a:r>
              <a:rPr lang="en-US" dirty="0"/>
              <a:t> = </a:t>
            </a:r>
            <a:r>
              <a:rPr lang="en-US" dirty="0" err="1"/>
              <a:t>bar.get_height</a:t>
            </a:r>
            <a:r>
              <a:rPr lang="en-US" dirty="0"/>
              <a:t>()  </a:t>
            </a:r>
            <a:r>
              <a:rPr lang="en-US" dirty="0">
                <a:solidFill>
                  <a:srgbClr val="008000"/>
                </a:solidFill>
              </a:rPr>
              <a:t># Get the height of each bar (sales value). </a:t>
            </a:r>
            <a:r>
              <a:rPr lang="en-US" dirty="0" err="1"/>
              <a:t>ax.text</a:t>
            </a:r>
            <a:r>
              <a:rPr lang="en-US" dirty="0"/>
              <a:t>(</a:t>
            </a:r>
            <a:r>
              <a:rPr lang="en-US" dirty="0" err="1"/>
              <a:t>bar.get_x</a:t>
            </a:r>
            <a:r>
              <a:rPr lang="en-US" dirty="0"/>
              <a:t>() + </a:t>
            </a:r>
            <a:r>
              <a:rPr lang="en-US" dirty="0" err="1"/>
              <a:t>bar.get_width</a:t>
            </a:r>
            <a:r>
              <a:rPr lang="en-US" dirty="0"/>
              <a:t>() / 2, </a:t>
            </a:r>
            <a:r>
              <a:rPr lang="en-US" dirty="0" err="1"/>
              <a:t>yval</a:t>
            </a:r>
            <a:r>
              <a:rPr lang="en-US" dirty="0"/>
              <a:t>, round(</a:t>
            </a:r>
            <a:r>
              <a:rPr lang="en-US" dirty="0" err="1"/>
              <a:t>yval</a:t>
            </a:r>
            <a:r>
              <a:rPr lang="en-US" dirty="0"/>
              <a:t>, 2), ha='center', </a:t>
            </a:r>
            <a:r>
              <a:rPr lang="en-US" dirty="0" err="1"/>
              <a:t>va</a:t>
            </a:r>
            <a:r>
              <a:rPr lang="en-US" dirty="0"/>
              <a:t>='bottom', fontsize=10, color='black')  </a:t>
            </a:r>
            <a:r>
              <a:rPr lang="en-US" dirty="0">
                <a:solidFill>
                  <a:srgbClr val="008000"/>
                </a:solidFill>
              </a:rPr>
              <a:t># Place sales values on top of the bars.</a:t>
            </a:r>
            <a:r>
              <a:rPr lang="en-US" dirty="0">
                <a:solidFill>
                  <a:srgbClr val="0D0D0D"/>
                </a:solidFill>
                <a:latin typeface="ui-sans-serif"/>
              </a:rPr>
              <a:t> </a:t>
            </a:r>
          </a:p>
          <a:p>
            <a:r>
              <a:rPr lang="en-US" dirty="0">
                <a:solidFill>
                  <a:srgbClr val="008000"/>
                </a:solidFill>
                <a:latin typeface="+mj-lt"/>
              </a:rPr>
              <a:t>Iterates through each bar to calculate and place a text annotation above it. Annotations help display the exact sales values.</a:t>
            </a:r>
          </a:p>
          <a:p>
            <a:endParaRPr lang="en-US" dirty="0">
              <a:solidFill>
                <a:srgbClr val="008000"/>
              </a:solidFill>
              <a:latin typeface="+mj-lt"/>
            </a:endParaRPr>
          </a:p>
          <a:p>
            <a:pPr marL="285750" indent="-285750">
              <a:buFont typeface="Arial" panose="020B0604020202020204" pitchFamily="34" charset="0"/>
              <a:buChar char="•"/>
            </a:pPr>
            <a:r>
              <a:rPr lang="en-US" dirty="0"/>
              <a:t>  </a:t>
            </a:r>
            <a:r>
              <a:rPr lang="en-US" dirty="0" err="1"/>
              <a:t>img_buf</a:t>
            </a:r>
            <a:r>
              <a:rPr lang="en-US" dirty="0"/>
              <a:t> = </a:t>
            </a:r>
            <a:r>
              <a:rPr lang="en-US" dirty="0" err="1"/>
              <a:t>io.BytesIO</a:t>
            </a:r>
            <a:r>
              <a:rPr lang="en-US" dirty="0"/>
              <a:t>()  </a:t>
            </a:r>
            <a:r>
              <a:rPr lang="en-US" dirty="0">
                <a:solidFill>
                  <a:srgbClr val="008000"/>
                </a:solidFill>
                <a:latin typeface="+mj-lt"/>
              </a:rPr>
              <a:t># Create an in-memory buffer to hold the image.    </a:t>
            </a:r>
            <a:r>
              <a:rPr lang="en-US" dirty="0" err="1"/>
              <a:t>plt.savefig</a:t>
            </a:r>
            <a:r>
              <a:rPr lang="en-US" dirty="0"/>
              <a:t>(</a:t>
            </a:r>
            <a:r>
              <a:rPr lang="en-US" dirty="0" err="1"/>
              <a:t>img_buf</a:t>
            </a:r>
            <a:r>
              <a:rPr lang="en-US" dirty="0"/>
              <a:t>, format='</a:t>
            </a:r>
            <a:r>
              <a:rPr lang="en-US" dirty="0" err="1"/>
              <a:t>png</a:t>
            </a:r>
            <a:r>
              <a:rPr lang="en-US" dirty="0"/>
              <a:t>')  </a:t>
            </a:r>
            <a:r>
              <a:rPr lang="en-US" dirty="0">
                <a:solidFill>
                  <a:srgbClr val="008000"/>
                </a:solidFill>
                <a:latin typeface="+mj-lt"/>
              </a:rPr>
              <a:t># Save the figure as a PNG image in the buffer.     </a:t>
            </a:r>
            <a:r>
              <a:rPr lang="en-US" dirty="0" err="1"/>
              <a:t>img_buf.seek</a:t>
            </a:r>
            <a:r>
              <a:rPr lang="en-US" dirty="0"/>
              <a:t>(0)  </a:t>
            </a:r>
            <a:r>
              <a:rPr lang="en-US" dirty="0">
                <a:solidFill>
                  <a:srgbClr val="008000"/>
                </a:solidFill>
                <a:latin typeface="+mj-lt"/>
              </a:rPr>
              <a:t># Reset the buffer pointer to the start.    </a:t>
            </a:r>
            <a:r>
              <a:rPr lang="en-US" dirty="0"/>
              <a:t>img_base64 = base64.b64encode(</a:t>
            </a:r>
            <a:r>
              <a:rPr lang="en-US" dirty="0" err="1"/>
              <a:t>img_buf.read</a:t>
            </a:r>
            <a:r>
              <a:rPr lang="en-US" dirty="0"/>
              <a:t>()).decode('utf-8') </a:t>
            </a:r>
            <a:r>
              <a:rPr lang="en-US" dirty="0">
                <a:solidFill>
                  <a:srgbClr val="008000"/>
                </a:solidFill>
                <a:latin typeface="+mj-lt"/>
              </a:rPr>
              <a:t> # Convert the binary image to a Base64 string.    </a:t>
            </a:r>
            <a:r>
              <a:rPr lang="en-US" dirty="0"/>
              <a:t>return img_base64  </a:t>
            </a:r>
            <a:r>
              <a:rPr lang="en-US" dirty="0">
                <a:solidFill>
                  <a:srgbClr val="008000"/>
                </a:solidFill>
                <a:latin typeface="+mj-lt"/>
              </a:rPr>
              <a:t># Return the Base64-encoded image.</a:t>
            </a:r>
            <a:r>
              <a:rPr lang="en-US" dirty="0">
                <a:solidFill>
                  <a:srgbClr val="0D0D0D"/>
                </a:solidFill>
                <a:latin typeface="ui-sans-serif"/>
              </a:rPr>
              <a:t> </a:t>
            </a:r>
          </a:p>
          <a:p>
            <a:r>
              <a:rPr lang="en-US" dirty="0">
                <a:solidFill>
                  <a:srgbClr val="008000"/>
                </a:solidFill>
                <a:latin typeface="+mj-lt"/>
              </a:rPr>
              <a:t>The Base64 string allows embedding the image in HTML for rendering in the </a:t>
            </a:r>
            <a:r>
              <a:rPr lang="en-US" dirty="0" err="1">
                <a:solidFill>
                  <a:srgbClr val="008000"/>
                </a:solidFill>
                <a:latin typeface="+mj-lt"/>
              </a:rPr>
              <a:t>Taipy</a:t>
            </a:r>
            <a:r>
              <a:rPr lang="en-US" dirty="0">
                <a:solidFill>
                  <a:srgbClr val="008000"/>
                </a:solidFill>
                <a:latin typeface="+mj-lt"/>
              </a:rPr>
              <a:t> GUI.</a:t>
            </a:r>
          </a:p>
          <a:p>
            <a:pPr marL="285750" indent="-285750">
              <a:buFont typeface="Arial" panose="020B0604020202020204" pitchFamily="34" charset="0"/>
              <a:buChar char="•"/>
            </a:pPr>
            <a:endParaRPr lang="en-US" dirty="0">
              <a:solidFill>
                <a:srgbClr val="008000"/>
              </a:solidFill>
              <a:latin typeface="+mj-lt"/>
            </a:endParaRPr>
          </a:p>
          <a:p>
            <a:pPr marL="285750" indent="-285750">
              <a:buFont typeface="Arial" panose="020B0604020202020204" pitchFamily="34" charset="0"/>
              <a:buChar char="•"/>
            </a:pPr>
            <a:endParaRPr lang="en-US" dirty="0">
              <a:solidFill>
                <a:srgbClr val="008000"/>
              </a:solidFill>
            </a:endParaRPr>
          </a:p>
          <a:p>
            <a:pPr marL="285750" indent="-285750">
              <a:buFont typeface="Arial" panose="020B0604020202020204" pitchFamily="34" charset="0"/>
              <a:buChar char="•"/>
            </a:pPr>
            <a:endParaRPr lang="en-US" dirty="0">
              <a:solidFill>
                <a:srgbClr val="008000"/>
              </a:solidFill>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894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D8D1AB-B953-C6E6-0FC0-DF0573D40336}"/>
              </a:ext>
            </a:extLst>
          </p:cNvPr>
          <p:cNvPicPr>
            <a:picLocks noChangeAspect="1"/>
          </p:cNvPicPr>
          <p:nvPr/>
        </p:nvPicPr>
        <p:blipFill>
          <a:blip r:embed="rId2"/>
          <a:stretch>
            <a:fillRect/>
          </a:stretch>
        </p:blipFill>
        <p:spPr>
          <a:xfrm>
            <a:off x="2619085" y="1378330"/>
            <a:ext cx="8212119" cy="4618496"/>
          </a:xfrm>
          <a:prstGeom prst="rect">
            <a:avLst/>
          </a:prstGeom>
        </p:spPr>
      </p:pic>
      <p:sp>
        <p:nvSpPr>
          <p:cNvPr id="4" name="TextBox 3">
            <a:extLst>
              <a:ext uri="{FF2B5EF4-FFF2-40B4-BE49-F238E27FC236}">
                <a16:creationId xmlns:a16="http://schemas.microsoft.com/office/drawing/2014/main" id="{29A31084-D662-3A27-5DA2-10F3E75A6D28}"/>
              </a:ext>
            </a:extLst>
          </p:cNvPr>
          <p:cNvSpPr txBox="1"/>
          <p:nvPr/>
        </p:nvSpPr>
        <p:spPr>
          <a:xfrm>
            <a:off x="944395" y="861174"/>
            <a:ext cx="3996965" cy="369332"/>
          </a:xfrm>
          <a:prstGeom prst="rect">
            <a:avLst/>
          </a:prstGeom>
          <a:noFill/>
        </p:spPr>
        <p:txBody>
          <a:bodyPr wrap="square" rtlCol="0">
            <a:spAutoFit/>
          </a:bodyPr>
          <a:lstStyle/>
          <a:p>
            <a:pPr algn="ctr"/>
            <a:r>
              <a:rPr lang="en-IN" b="1" dirty="0" err="1"/>
              <a:t>Exec_Dashboard</a:t>
            </a:r>
            <a:r>
              <a:rPr lang="en-IN" b="1" dirty="0"/>
              <a:t> (Udemy Tutor)</a:t>
            </a:r>
          </a:p>
        </p:txBody>
      </p:sp>
    </p:spTree>
    <p:extLst>
      <p:ext uri="{BB962C8B-B14F-4D97-AF65-F5344CB8AC3E}">
        <p14:creationId xmlns:p14="http://schemas.microsoft.com/office/powerpoint/2010/main" val="1205029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E9685-DD90-20EC-4042-8933739BDB2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E994AC-E26C-0F1B-ACB9-C89DECFD662E}"/>
              </a:ext>
            </a:extLst>
          </p:cNvPr>
          <p:cNvSpPr txBox="1"/>
          <p:nvPr/>
        </p:nvSpPr>
        <p:spPr>
          <a:xfrm>
            <a:off x="845127" y="1263549"/>
            <a:ext cx="1050174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 img_base64 = </a:t>
            </a:r>
            <a:r>
              <a:rPr lang="en-US" dirty="0" err="1"/>
              <a:t>create_bar_chart</a:t>
            </a:r>
            <a:r>
              <a:rPr lang="en-US" dirty="0"/>
              <a:t>()</a:t>
            </a:r>
            <a:r>
              <a:rPr lang="en-US" dirty="0">
                <a:solidFill>
                  <a:srgbClr val="0D0D0D"/>
                </a:solidFill>
                <a:latin typeface="ui-sans-serif"/>
              </a:rPr>
              <a:t> </a:t>
            </a:r>
            <a:r>
              <a:rPr lang="en-US" dirty="0">
                <a:solidFill>
                  <a:srgbClr val="008000"/>
                </a:solidFill>
              </a:rPr>
              <a:t>The </a:t>
            </a:r>
            <a:r>
              <a:rPr lang="en-US" dirty="0" err="1">
                <a:solidFill>
                  <a:srgbClr val="008000"/>
                </a:solidFill>
              </a:rPr>
              <a:t>create_bar_chart</a:t>
            </a:r>
            <a:r>
              <a:rPr lang="en-US" dirty="0">
                <a:solidFill>
                  <a:srgbClr val="008000"/>
                </a:solidFill>
              </a:rPr>
              <a:t> function is called to generate the annotated bar chart as a Base64-encoded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 page = f"""&lt;|{data}|</a:t>
            </a:r>
            <a:r>
              <a:rPr lang="en-IN" dirty="0" err="1"/>
              <a:t>chart|type</a:t>
            </a:r>
            <a:r>
              <a:rPr lang="en-IN" dirty="0"/>
              <a:t>=</a:t>
            </a:r>
            <a:r>
              <a:rPr lang="en-IN" dirty="0" err="1"/>
              <a:t>bar|x</a:t>
            </a:r>
            <a:r>
              <a:rPr lang="en-IN" dirty="0"/>
              <a:t>=</a:t>
            </a:r>
            <a:r>
              <a:rPr lang="en-IN" dirty="0" err="1"/>
              <a:t>Model|y</a:t>
            </a:r>
            <a:r>
              <a:rPr lang="en-IN" dirty="0"/>
              <a:t>=</a:t>
            </a:r>
            <a:r>
              <a:rPr lang="en-IN" dirty="0" err="1"/>
              <a:t>Sales_in_thousands|title</a:t>
            </a:r>
            <a:r>
              <a:rPr lang="en-IN" dirty="0"/>
              <a:t>=Sales by Car Model|&gt;&lt;</a:t>
            </a:r>
            <a:r>
              <a:rPr lang="en-IN" dirty="0" err="1"/>
              <a:t>img</a:t>
            </a:r>
            <a:r>
              <a:rPr lang="en-IN" dirty="0"/>
              <a:t> </a:t>
            </a:r>
            <a:r>
              <a:rPr lang="en-IN" dirty="0" err="1"/>
              <a:t>src</a:t>
            </a:r>
            <a:r>
              <a:rPr lang="en-IN" dirty="0"/>
              <a:t>="</a:t>
            </a:r>
            <a:r>
              <a:rPr lang="en-IN" dirty="0" err="1"/>
              <a:t>data:image</a:t>
            </a:r>
            <a:r>
              <a:rPr lang="en-IN" dirty="0"/>
              <a:t>/png;base64,{img_base64}" /&gt;""“</a:t>
            </a:r>
          </a:p>
          <a:p>
            <a:r>
              <a:rPr lang="en-US" b="1" dirty="0">
                <a:solidFill>
                  <a:srgbClr val="008000"/>
                </a:solidFill>
                <a:latin typeface="+mj-lt"/>
              </a:rPr>
              <a:t>Interactive Chart</a:t>
            </a:r>
            <a:r>
              <a:rPr lang="en-US" dirty="0">
                <a:solidFill>
                  <a:srgbClr val="008000"/>
                </a:solidFill>
                <a:latin typeface="+mj-lt"/>
              </a:rPr>
              <a:t>:&lt;|{data}|</a:t>
            </a:r>
            <a:r>
              <a:rPr lang="en-US" dirty="0" err="1">
                <a:solidFill>
                  <a:srgbClr val="008000"/>
                </a:solidFill>
                <a:latin typeface="+mj-lt"/>
              </a:rPr>
              <a:t>chart|type</a:t>
            </a:r>
            <a:r>
              <a:rPr lang="en-US" dirty="0">
                <a:solidFill>
                  <a:srgbClr val="008000"/>
                </a:solidFill>
                <a:latin typeface="+mj-lt"/>
              </a:rPr>
              <a:t>=</a:t>
            </a:r>
            <a:r>
              <a:rPr lang="en-US" dirty="0" err="1">
                <a:solidFill>
                  <a:srgbClr val="008000"/>
                </a:solidFill>
                <a:latin typeface="+mj-lt"/>
              </a:rPr>
              <a:t>bar|x</a:t>
            </a:r>
            <a:r>
              <a:rPr lang="en-US" dirty="0">
                <a:solidFill>
                  <a:srgbClr val="008000"/>
                </a:solidFill>
                <a:latin typeface="+mj-lt"/>
              </a:rPr>
              <a:t>=</a:t>
            </a:r>
            <a:r>
              <a:rPr lang="en-US" dirty="0" err="1">
                <a:solidFill>
                  <a:srgbClr val="008000"/>
                </a:solidFill>
                <a:latin typeface="+mj-lt"/>
              </a:rPr>
              <a:t>Model|y</a:t>
            </a:r>
            <a:r>
              <a:rPr lang="en-US" dirty="0">
                <a:solidFill>
                  <a:srgbClr val="008000"/>
                </a:solidFill>
                <a:latin typeface="+mj-lt"/>
              </a:rPr>
              <a:t>=</a:t>
            </a:r>
            <a:r>
              <a:rPr lang="en-US" dirty="0" err="1">
                <a:solidFill>
                  <a:srgbClr val="008000"/>
                </a:solidFill>
                <a:latin typeface="+mj-lt"/>
              </a:rPr>
              <a:t>Sales_in_thousands|title</a:t>
            </a:r>
            <a:r>
              <a:rPr lang="en-US" dirty="0">
                <a:solidFill>
                  <a:srgbClr val="008000"/>
                </a:solidFill>
                <a:latin typeface="+mj-lt"/>
              </a:rPr>
              <a:t>=Sales by Car Model|&gt;:Uses </a:t>
            </a:r>
            <a:r>
              <a:rPr lang="en-US" dirty="0" err="1">
                <a:solidFill>
                  <a:srgbClr val="008000"/>
                </a:solidFill>
                <a:latin typeface="+mj-lt"/>
              </a:rPr>
              <a:t>Taipy's</a:t>
            </a:r>
            <a:r>
              <a:rPr lang="en-US" dirty="0">
                <a:solidFill>
                  <a:srgbClr val="008000"/>
                </a:solidFill>
                <a:latin typeface="+mj-lt"/>
              </a:rPr>
              <a:t> chart widget to display an interactive bar </a:t>
            </a:r>
            <a:r>
              <a:rPr lang="en-US" dirty="0" err="1">
                <a:solidFill>
                  <a:srgbClr val="008000"/>
                </a:solidFill>
                <a:latin typeface="+mj-lt"/>
              </a:rPr>
              <a:t>chart.x</a:t>
            </a:r>
            <a:r>
              <a:rPr lang="en-US" dirty="0">
                <a:solidFill>
                  <a:srgbClr val="008000"/>
                </a:solidFill>
                <a:latin typeface="+mj-lt"/>
              </a:rPr>
              <a:t>="Model": Sets the car models as the x-</a:t>
            </a:r>
            <a:r>
              <a:rPr lang="en-US" dirty="0" err="1">
                <a:solidFill>
                  <a:srgbClr val="008000"/>
                </a:solidFill>
                <a:latin typeface="+mj-lt"/>
              </a:rPr>
              <a:t>axis.y</a:t>
            </a:r>
            <a:r>
              <a:rPr lang="en-US" dirty="0">
                <a:solidFill>
                  <a:srgbClr val="008000"/>
                </a:solidFill>
                <a:latin typeface="+mj-lt"/>
              </a:rPr>
              <a:t>="</a:t>
            </a:r>
            <a:r>
              <a:rPr lang="en-US" dirty="0" err="1">
                <a:solidFill>
                  <a:srgbClr val="008000"/>
                </a:solidFill>
                <a:latin typeface="+mj-lt"/>
              </a:rPr>
              <a:t>Sales_in_thousands</a:t>
            </a:r>
            <a:r>
              <a:rPr lang="en-US" dirty="0">
                <a:solidFill>
                  <a:srgbClr val="008000"/>
                </a:solidFill>
                <a:latin typeface="+mj-lt"/>
              </a:rPr>
              <a:t>": Sets the sales data as the y-</a:t>
            </a:r>
            <a:r>
              <a:rPr lang="en-US" dirty="0" err="1">
                <a:solidFill>
                  <a:srgbClr val="008000"/>
                </a:solidFill>
                <a:latin typeface="+mj-lt"/>
              </a:rPr>
              <a:t>axis.title</a:t>
            </a:r>
            <a:r>
              <a:rPr lang="en-US" dirty="0">
                <a:solidFill>
                  <a:srgbClr val="008000"/>
                </a:solidFill>
                <a:latin typeface="+mj-lt"/>
              </a:rPr>
              <a:t>="Sales by Car Model": Sets the title of the chart.</a:t>
            </a:r>
          </a:p>
          <a:p>
            <a:r>
              <a:rPr lang="en-US" b="1" dirty="0">
                <a:solidFill>
                  <a:srgbClr val="008000"/>
                </a:solidFill>
                <a:latin typeface="+mj-lt"/>
              </a:rPr>
              <a:t>Annotated Static Chart</a:t>
            </a:r>
            <a:r>
              <a:rPr lang="en-US" dirty="0">
                <a:solidFill>
                  <a:srgbClr val="008000"/>
                </a:solidFill>
                <a:latin typeface="+mj-lt"/>
              </a:rPr>
              <a:t>:&lt;</a:t>
            </a:r>
            <a:r>
              <a:rPr lang="en-US" dirty="0" err="1">
                <a:solidFill>
                  <a:srgbClr val="008000"/>
                </a:solidFill>
                <a:latin typeface="+mj-lt"/>
              </a:rPr>
              <a:t>img</a:t>
            </a:r>
            <a:r>
              <a:rPr lang="en-US" dirty="0">
                <a:solidFill>
                  <a:srgbClr val="008000"/>
                </a:solidFill>
                <a:latin typeface="+mj-lt"/>
              </a:rPr>
              <a:t> </a:t>
            </a:r>
            <a:r>
              <a:rPr lang="en-US" dirty="0" err="1">
                <a:solidFill>
                  <a:srgbClr val="008000"/>
                </a:solidFill>
                <a:latin typeface="+mj-lt"/>
              </a:rPr>
              <a:t>src</a:t>
            </a:r>
            <a:r>
              <a:rPr lang="en-US" dirty="0">
                <a:solidFill>
                  <a:srgbClr val="008000"/>
                </a:solidFill>
                <a:latin typeface="+mj-lt"/>
              </a:rPr>
              <a:t>="</a:t>
            </a:r>
            <a:r>
              <a:rPr lang="en-US" dirty="0" err="1">
                <a:solidFill>
                  <a:srgbClr val="008000"/>
                </a:solidFill>
                <a:latin typeface="+mj-lt"/>
              </a:rPr>
              <a:t>data:image</a:t>
            </a:r>
            <a:r>
              <a:rPr lang="en-US" dirty="0">
                <a:solidFill>
                  <a:srgbClr val="008000"/>
                </a:solidFill>
                <a:latin typeface="+mj-lt"/>
              </a:rPr>
              <a:t>/png;base64,{img_base64}" /&gt;:Embeds the Base64-encoded Matplotlib chart as an &lt;</a:t>
            </a:r>
            <a:r>
              <a:rPr lang="en-US" dirty="0" err="1">
                <a:solidFill>
                  <a:srgbClr val="008000"/>
                </a:solidFill>
                <a:latin typeface="+mj-lt"/>
              </a:rPr>
              <a:t>img</a:t>
            </a:r>
            <a:r>
              <a:rPr lang="en-US" dirty="0">
                <a:solidFill>
                  <a:srgbClr val="008000"/>
                </a:solidFill>
                <a:latin typeface="+mj-lt"/>
              </a:rPr>
              <a:t>&gt; HTML </a:t>
            </a:r>
            <a:r>
              <a:rPr lang="en-US" dirty="0" err="1">
                <a:solidFill>
                  <a:srgbClr val="008000"/>
                </a:solidFill>
                <a:latin typeface="+mj-lt"/>
              </a:rPr>
              <a:t>element.The</a:t>
            </a:r>
            <a:r>
              <a:rPr lang="en-US" dirty="0">
                <a:solidFill>
                  <a:srgbClr val="008000"/>
                </a:solidFill>
                <a:latin typeface="+mj-lt"/>
              </a:rPr>
              <a:t> image includes annotations (sales values above each bar) created earlier.</a:t>
            </a:r>
          </a:p>
          <a:p>
            <a:pPr marL="285750" indent="-285750">
              <a:buFont typeface="Arial" panose="020B0604020202020204" pitchFamily="34" charset="0"/>
              <a:buChar char="•"/>
            </a:pPr>
            <a:endParaRPr lang="en-IN" dirty="0"/>
          </a:p>
          <a:p>
            <a:pPr>
              <a:buFont typeface="Arial" panose="020B0604020202020204" pitchFamily="34" charset="0"/>
              <a:buChar char="•"/>
            </a:pPr>
            <a:r>
              <a:rPr lang="en-IN" dirty="0"/>
              <a:t> </a:t>
            </a:r>
            <a:r>
              <a:rPr lang="fr-FR" dirty="0" err="1"/>
              <a:t>tg.Gui</a:t>
            </a:r>
            <a:r>
              <a:rPr lang="fr-FR" dirty="0"/>
              <a:t>(page=page).run()</a:t>
            </a:r>
            <a:r>
              <a:rPr lang="en-US" dirty="0">
                <a:solidFill>
                  <a:srgbClr val="008000"/>
                </a:solidFill>
                <a:latin typeface="+mj-lt"/>
              </a:rPr>
              <a:t> </a:t>
            </a:r>
          </a:p>
          <a:p>
            <a:r>
              <a:rPr lang="en-US" dirty="0">
                <a:solidFill>
                  <a:srgbClr val="008000"/>
                </a:solidFill>
                <a:latin typeface="+mj-lt"/>
              </a:rPr>
              <a:t>Initializes and starts the </a:t>
            </a:r>
            <a:r>
              <a:rPr lang="en-US" dirty="0" err="1">
                <a:solidFill>
                  <a:srgbClr val="008000"/>
                </a:solidFill>
                <a:latin typeface="+mj-lt"/>
              </a:rPr>
              <a:t>Taipy</a:t>
            </a:r>
            <a:r>
              <a:rPr lang="en-US" dirty="0">
                <a:solidFill>
                  <a:srgbClr val="008000"/>
                </a:solidFill>
                <a:latin typeface="+mj-lt"/>
              </a:rPr>
              <a:t> GUI. The page variable is passed as the layout for the GUI.</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72261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EA6DD-E02F-E87A-0040-E63D8606D54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3570205-7E37-7A6E-D54F-92C6C8AB2618}"/>
              </a:ext>
            </a:extLst>
          </p:cNvPr>
          <p:cNvSpPr txBox="1"/>
          <p:nvPr/>
        </p:nvSpPr>
        <p:spPr>
          <a:xfrm>
            <a:off x="2864050" y="726774"/>
            <a:ext cx="6463900" cy="646331"/>
          </a:xfrm>
          <a:prstGeom prst="rect">
            <a:avLst/>
          </a:prstGeom>
          <a:noFill/>
        </p:spPr>
        <p:txBody>
          <a:bodyPr wrap="square" rtlCol="0">
            <a:spAutoFit/>
          </a:bodyPr>
          <a:lstStyle/>
          <a:p>
            <a:pPr algn="ctr"/>
            <a:r>
              <a:rPr lang="en-US" b="1" dirty="0"/>
              <a:t>Employee Data Visualization in TAIPY GUI</a:t>
            </a:r>
          </a:p>
          <a:p>
            <a:pPr algn="ctr"/>
            <a:r>
              <a:rPr lang="en-US" b="1" dirty="0"/>
              <a:t>(Dataset Link:</a:t>
            </a:r>
            <a:r>
              <a:rPr lang="en-IN" b="1" dirty="0">
                <a:hlinkClick r:id="rId2"/>
              </a:rPr>
              <a:t>SQL Sample Database</a:t>
            </a:r>
            <a:r>
              <a:rPr lang="en-IN" b="1" dirty="0"/>
              <a:t>)</a:t>
            </a:r>
          </a:p>
        </p:txBody>
      </p:sp>
      <p:pic>
        <p:nvPicPr>
          <p:cNvPr id="4" name="Picture 3">
            <a:extLst>
              <a:ext uri="{FF2B5EF4-FFF2-40B4-BE49-F238E27FC236}">
                <a16:creationId xmlns:a16="http://schemas.microsoft.com/office/drawing/2014/main" id="{E08753A2-734D-2C1D-FEB7-72BB259ABE4D}"/>
              </a:ext>
            </a:extLst>
          </p:cNvPr>
          <p:cNvPicPr>
            <a:picLocks noChangeAspect="1"/>
          </p:cNvPicPr>
          <p:nvPr/>
        </p:nvPicPr>
        <p:blipFill>
          <a:blip r:embed="rId3"/>
          <a:stretch>
            <a:fillRect/>
          </a:stretch>
        </p:blipFill>
        <p:spPr>
          <a:xfrm>
            <a:off x="1078057" y="1662671"/>
            <a:ext cx="9734550" cy="3532658"/>
          </a:xfrm>
          <a:prstGeom prst="rect">
            <a:avLst/>
          </a:prstGeom>
        </p:spPr>
      </p:pic>
      <p:sp>
        <p:nvSpPr>
          <p:cNvPr id="5" name="TextBox 4">
            <a:extLst>
              <a:ext uri="{FF2B5EF4-FFF2-40B4-BE49-F238E27FC236}">
                <a16:creationId xmlns:a16="http://schemas.microsoft.com/office/drawing/2014/main" id="{B479DEA0-821C-E9F6-4E5E-35EEAE3372F4}"/>
              </a:ext>
            </a:extLst>
          </p:cNvPr>
          <p:cNvSpPr txBox="1"/>
          <p:nvPr/>
        </p:nvSpPr>
        <p:spPr>
          <a:xfrm>
            <a:off x="2864050" y="5484895"/>
            <a:ext cx="6463900" cy="369332"/>
          </a:xfrm>
          <a:prstGeom prst="rect">
            <a:avLst/>
          </a:prstGeom>
          <a:noFill/>
        </p:spPr>
        <p:txBody>
          <a:bodyPr wrap="square" rtlCol="0">
            <a:spAutoFit/>
          </a:bodyPr>
          <a:lstStyle/>
          <a:p>
            <a:pPr algn="ctr"/>
            <a:r>
              <a:rPr lang="en-US" dirty="0"/>
              <a:t>Bar Graph with x axis as </a:t>
            </a:r>
            <a:r>
              <a:rPr lang="en-US" dirty="0" err="1"/>
              <a:t>job_title</a:t>
            </a:r>
            <a:r>
              <a:rPr lang="en-US" dirty="0"/>
              <a:t> and y axis as </a:t>
            </a:r>
            <a:r>
              <a:rPr lang="en-US" dirty="0" err="1"/>
              <a:t>employee_count</a:t>
            </a:r>
            <a:endParaRPr lang="en-IN" dirty="0"/>
          </a:p>
        </p:txBody>
      </p:sp>
    </p:spTree>
    <p:extLst>
      <p:ext uri="{BB962C8B-B14F-4D97-AF65-F5344CB8AC3E}">
        <p14:creationId xmlns:p14="http://schemas.microsoft.com/office/powerpoint/2010/main" val="1559604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3FEAF-B8EB-2086-6168-8171D3EC0E5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EEE2495-C8E6-6E6C-D237-CD027D497885}"/>
              </a:ext>
            </a:extLst>
          </p:cNvPr>
          <p:cNvSpPr txBox="1"/>
          <p:nvPr/>
        </p:nvSpPr>
        <p:spPr>
          <a:xfrm>
            <a:off x="852124" y="933742"/>
            <a:ext cx="10728356" cy="5632311"/>
          </a:xfrm>
          <a:prstGeom prst="rect">
            <a:avLst/>
          </a:prstGeom>
          <a:noFill/>
        </p:spPr>
        <p:txBody>
          <a:bodyPr wrap="square" rtlCol="0">
            <a:spAutoFit/>
          </a:bodyPr>
          <a:lstStyle/>
          <a:p>
            <a:r>
              <a:rPr lang="en-US" b="1" dirty="0"/>
              <a:t>OBJECTIVE:  </a:t>
            </a:r>
            <a:r>
              <a:rPr lang="en-US" dirty="0"/>
              <a:t>To visualize a </a:t>
            </a:r>
            <a:r>
              <a:rPr lang="en-US" b="1" dirty="0"/>
              <a:t>bar plot </a:t>
            </a:r>
            <a:r>
              <a:rPr lang="en-US" dirty="0"/>
              <a:t>which describes the count of number of employees who hold different job positions in a company. The visualization is done on </a:t>
            </a:r>
            <a:r>
              <a:rPr lang="en-US" b="1" dirty="0"/>
              <a:t>TAIPY GUI </a:t>
            </a:r>
            <a:r>
              <a:rPr lang="en-US" dirty="0"/>
              <a:t>by incorporating a database formed in </a:t>
            </a:r>
            <a:r>
              <a:rPr lang="en-US" b="1" dirty="0" err="1"/>
              <a:t>PostGreSQL</a:t>
            </a:r>
            <a:r>
              <a:rPr lang="en-US" dirty="0"/>
              <a:t> named as </a:t>
            </a:r>
            <a:r>
              <a:rPr lang="en-US" b="1" dirty="0"/>
              <a:t>“HR Database” </a:t>
            </a:r>
            <a:r>
              <a:rPr lang="en-US" dirty="0"/>
              <a:t>and the plotting is framed using </a:t>
            </a:r>
            <a:r>
              <a:rPr lang="en-US" b="1" dirty="0"/>
              <a:t>Python programming </a:t>
            </a:r>
            <a:r>
              <a:rPr lang="en-US" dirty="0"/>
              <a:t>and displayed.</a:t>
            </a:r>
          </a:p>
          <a:p>
            <a:endParaRPr lang="en-US" dirty="0"/>
          </a:p>
          <a:p>
            <a:r>
              <a:rPr lang="en-US" b="1" dirty="0"/>
              <a:t>CODE EXPLANATION: </a:t>
            </a:r>
          </a:p>
          <a:p>
            <a:pPr marL="285750" indent="-285750">
              <a:buFont typeface="Arial" panose="020B0604020202020204" pitchFamily="34" charset="0"/>
              <a:buChar char="•"/>
            </a:pPr>
            <a:r>
              <a:rPr lang="en-US" dirty="0"/>
              <a:t>import psycopg2  </a:t>
            </a:r>
            <a:r>
              <a:rPr lang="en-US" dirty="0">
                <a:solidFill>
                  <a:srgbClr val="008000"/>
                </a:solidFill>
              </a:rPr>
              <a:t># For connecting and querying the PostgreSQL database.</a:t>
            </a:r>
            <a:r>
              <a:rPr lang="en-US" dirty="0"/>
              <a:t> import pandas as pd  </a:t>
            </a:r>
            <a:r>
              <a:rPr lang="en-US" dirty="0">
                <a:solidFill>
                  <a:srgbClr val="008000"/>
                </a:solidFill>
              </a:rPr>
              <a:t># For manipulating and handling the data in tabular format.</a:t>
            </a:r>
            <a:r>
              <a:rPr lang="en-US" dirty="0"/>
              <a:t> import </a:t>
            </a:r>
            <a:r>
              <a:rPr lang="en-US" dirty="0" err="1"/>
              <a:t>taipy.gui</a:t>
            </a:r>
            <a:r>
              <a:rPr lang="en-US" dirty="0"/>
              <a:t> as </a:t>
            </a:r>
            <a:r>
              <a:rPr lang="en-US" dirty="0" err="1"/>
              <a:t>tg</a:t>
            </a:r>
            <a:r>
              <a:rPr lang="en-US" dirty="0"/>
              <a:t>  </a:t>
            </a:r>
            <a:r>
              <a:rPr lang="en-US" dirty="0">
                <a:solidFill>
                  <a:srgbClr val="008000"/>
                </a:solidFill>
              </a:rPr>
              <a:t># For building and running the interactive GUI. </a:t>
            </a:r>
            <a:r>
              <a:rPr lang="en-US" dirty="0"/>
              <a:t>import </a:t>
            </a:r>
            <a:r>
              <a:rPr lang="en-US" dirty="0" err="1"/>
              <a:t>taipy.gui.builder</a:t>
            </a:r>
            <a:r>
              <a:rPr lang="en-US" dirty="0"/>
              <a:t> as </a:t>
            </a:r>
            <a:r>
              <a:rPr lang="en-US" dirty="0" err="1"/>
              <a:t>tgb</a:t>
            </a:r>
            <a:r>
              <a:rPr lang="en-US" dirty="0"/>
              <a:t>  </a:t>
            </a:r>
            <a:r>
              <a:rPr lang="en-US" dirty="0">
                <a:solidFill>
                  <a:srgbClr val="008000"/>
                </a:solidFill>
              </a:rPr>
              <a:t># For building </a:t>
            </a:r>
            <a:r>
              <a:rPr lang="en-US" dirty="0" err="1">
                <a:solidFill>
                  <a:srgbClr val="008000"/>
                </a:solidFill>
              </a:rPr>
              <a:t>Taipy</a:t>
            </a:r>
            <a:r>
              <a:rPr lang="en-US" dirty="0">
                <a:solidFill>
                  <a:srgbClr val="008000"/>
                </a:solidFill>
              </a:rPr>
              <a:t> GUI pages programmatically.</a:t>
            </a:r>
          </a:p>
          <a:p>
            <a:pPr marL="285750" indent="-285750">
              <a:buFont typeface="Arial" panose="020B0604020202020204" pitchFamily="34" charset="0"/>
              <a:buChar char="•"/>
            </a:pPr>
            <a:endParaRPr lang="en-US" dirty="0">
              <a:solidFill>
                <a:srgbClr val="008000"/>
              </a:solidFill>
            </a:endParaRPr>
          </a:p>
          <a:p>
            <a:pPr marL="285750" indent="-285750">
              <a:buFont typeface="Arial" panose="020B0604020202020204" pitchFamily="34" charset="0"/>
              <a:buChar char="•"/>
            </a:pPr>
            <a:r>
              <a:rPr lang="en-US" dirty="0"/>
              <a:t> </a:t>
            </a:r>
            <a:r>
              <a:rPr lang="en-US" dirty="0" err="1"/>
              <a:t>db_config</a:t>
            </a:r>
            <a:r>
              <a:rPr lang="en-US" dirty="0"/>
              <a:t> = {    "</a:t>
            </a:r>
            <a:r>
              <a:rPr lang="en-US" dirty="0" err="1"/>
              <a:t>dbname</a:t>
            </a:r>
            <a:r>
              <a:rPr lang="en-US" dirty="0"/>
              <a:t>": "</a:t>
            </a:r>
            <a:r>
              <a:rPr lang="en-US" dirty="0" err="1"/>
              <a:t>new_db</a:t>
            </a:r>
            <a:r>
              <a:rPr lang="en-US" dirty="0"/>
              <a:t>",        </a:t>
            </a:r>
            <a:r>
              <a:rPr lang="en-US" dirty="0">
                <a:solidFill>
                  <a:srgbClr val="008000"/>
                </a:solidFill>
              </a:rPr>
              <a:t># Name of the PostgreSQL database.</a:t>
            </a:r>
          </a:p>
          <a:p>
            <a:r>
              <a:rPr lang="en-US" dirty="0"/>
              <a:t> "user": "</a:t>
            </a:r>
            <a:r>
              <a:rPr lang="en-US" dirty="0" err="1"/>
              <a:t>postgres</a:t>
            </a:r>
            <a:r>
              <a:rPr lang="en-US" dirty="0"/>
              <a:t>",        </a:t>
            </a:r>
            <a:r>
              <a:rPr lang="en-US" dirty="0">
                <a:solidFill>
                  <a:srgbClr val="008000"/>
                </a:solidFill>
              </a:rPr>
              <a:t># Database user.   </a:t>
            </a:r>
          </a:p>
          <a:p>
            <a:r>
              <a:rPr lang="en-US" dirty="0">
                <a:solidFill>
                  <a:srgbClr val="008000"/>
                </a:solidFill>
              </a:rPr>
              <a:t> </a:t>
            </a:r>
            <a:r>
              <a:rPr lang="en-US" dirty="0">
                <a:solidFill>
                  <a:schemeClr val="tx1">
                    <a:lumMod val="95000"/>
                    <a:lumOff val="5000"/>
                  </a:schemeClr>
                </a:solidFill>
              </a:rPr>
              <a:t>"password": "Animal@123"</a:t>
            </a:r>
            <a:r>
              <a:rPr lang="en-US" dirty="0">
                <a:solidFill>
                  <a:srgbClr val="008000"/>
                </a:solidFill>
              </a:rPr>
              <a:t>,  # Password for the database user.</a:t>
            </a:r>
          </a:p>
          <a:p>
            <a:r>
              <a:rPr lang="en-US" dirty="0"/>
              <a:t>"host": "localhost",       </a:t>
            </a:r>
            <a:r>
              <a:rPr lang="en-US" dirty="0">
                <a:solidFill>
                  <a:srgbClr val="008000"/>
                </a:solidFill>
              </a:rPr>
              <a:t># Host where the database is running (local in this case).</a:t>
            </a:r>
          </a:p>
          <a:p>
            <a:r>
              <a:rPr lang="en-US" dirty="0"/>
              <a:t>"port": "5432"             </a:t>
            </a:r>
            <a:r>
              <a:rPr lang="en-US" dirty="0">
                <a:solidFill>
                  <a:srgbClr val="008000"/>
                </a:solidFill>
              </a:rPr>
              <a:t># Port number for PostgreSQL (default is 5432).</a:t>
            </a:r>
            <a:r>
              <a:rPr lang="en-US" b="1" dirty="0"/>
              <a:t>}</a:t>
            </a:r>
          </a:p>
          <a:p>
            <a:r>
              <a:rPr lang="en-US" dirty="0">
                <a:solidFill>
                  <a:srgbClr val="008000"/>
                </a:solidFill>
              </a:rPr>
              <a:t>This dictionary holds the credentials required to connect to the PostgreSQL database.</a:t>
            </a:r>
          </a:p>
          <a:p>
            <a:endParaRPr lang="en-US" dirty="0">
              <a:solidFill>
                <a:srgbClr val="008000"/>
              </a:solidFill>
            </a:endParaRPr>
          </a:p>
          <a:p>
            <a:pPr marL="285750" indent="-285750">
              <a:buFont typeface="Arial" panose="020B0604020202020204" pitchFamily="34" charset="0"/>
              <a:buChar char="•"/>
            </a:pPr>
            <a:r>
              <a:rPr lang="en-IN" dirty="0"/>
              <a:t>conn = psycopg2.connect(**</a:t>
            </a:r>
            <a:r>
              <a:rPr lang="en-IN" dirty="0" err="1"/>
              <a:t>db_config</a:t>
            </a:r>
            <a:r>
              <a:rPr lang="en-IN" dirty="0"/>
              <a:t>)</a:t>
            </a:r>
          </a:p>
          <a:p>
            <a:r>
              <a:rPr lang="en-US" dirty="0">
                <a:solidFill>
                  <a:srgbClr val="008000"/>
                </a:solidFill>
                <a:latin typeface="+mj-lt"/>
              </a:rPr>
              <a:t>This dictionary holds the credentials required to connect to the PostgreSQL database.</a:t>
            </a:r>
            <a:endParaRPr lang="en-IN" dirty="0">
              <a:solidFill>
                <a:srgbClr val="008000"/>
              </a:solidFill>
              <a:latin typeface="+mj-lt"/>
            </a:endParaRPr>
          </a:p>
          <a:p>
            <a:endParaRPr lang="en-IN" dirty="0"/>
          </a:p>
          <a:p>
            <a:endParaRPr lang="en-IN" dirty="0"/>
          </a:p>
        </p:txBody>
      </p:sp>
    </p:spTree>
    <p:extLst>
      <p:ext uri="{BB962C8B-B14F-4D97-AF65-F5344CB8AC3E}">
        <p14:creationId xmlns:p14="http://schemas.microsoft.com/office/powerpoint/2010/main" val="4272574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E1042-C3E9-5AD3-8F08-53A039FC6A8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8A4D327-2C90-31C5-7E5B-D24688359B64}"/>
              </a:ext>
            </a:extLst>
          </p:cNvPr>
          <p:cNvSpPr txBox="1"/>
          <p:nvPr/>
        </p:nvSpPr>
        <p:spPr>
          <a:xfrm>
            <a:off x="953495" y="1374660"/>
            <a:ext cx="1072835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query = """ SELECT         </a:t>
            </a:r>
            <a:r>
              <a:rPr lang="en-US" dirty="0" err="1"/>
              <a:t>j.job_title</a:t>
            </a:r>
            <a:r>
              <a:rPr lang="en-US" dirty="0"/>
              <a:t>,         COUNT(</a:t>
            </a:r>
            <a:r>
              <a:rPr lang="en-US" dirty="0" err="1"/>
              <a:t>e.employee_id</a:t>
            </a:r>
            <a:r>
              <a:rPr lang="en-US" dirty="0"/>
              <a:t>) AS </a:t>
            </a:r>
            <a:r>
              <a:rPr lang="en-US" dirty="0" err="1"/>
              <a:t>employee_count</a:t>
            </a:r>
            <a:r>
              <a:rPr lang="en-US" dirty="0"/>
              <a:t>    FROM         jobs j</a:t>
            </a:r>
          </a:p>
          <a:p>
            <a:r>
              <a:rPr lang="en-US" dirty="0"/>
              <a:t>  LEFT JOIN         employees e     ON         </a:t>
            </a:r>
            <a:r>
              <a:rPr lang="en-US" dirty="0" err="1"/>
              <a:t>j.job_id</a:t>
            </a:r>
            <a:r>
              <a:rPr lang="en-US" dirty="0"/>
              <a:t> = </a:t>
            </a:r>
            <a:r>
              <a:rPr lang="en-US" dirty="0" err="1"/>
              <a:t>e.job_id</a:t>
            </a:r>
            <a:r>
              <a:rPr lang="en-US" dirty="0"/>
              <a:t>    GROUP BY         </a:t>
            </a:r>
            <a:r>
              <a:rPr lang="en-US" dirty="0" err="1"/>
              <a:t>j.job_title</a:t>
            </a:r>
            <a:r>
              <a:rPr lang="en-US" dirty="0"/>
              <a:t>    ORDER BY </a:t>
            </a:r>
            <a:r>
              <a:rPr lang="en-US" dirty="0" err="1"/>
              <a:t>employee_count</a:t>
            </a:r>
            <a:r>
              <a:rPr lang="en-US" dirty="0"/>
              <a:t> DESC;"""</a:t>
            </a:r>
          </a:p>
          <a:p>
            <a:r>
              <a:rPr lang="en-US" dirty="0">
                <a:solidFill>
                  <a:srgbClr val="008000"/>
                </a:solidFill>
                <a:latin typeface="+mj-lt"/>
              </a:rPr>
              <a:t>The SQL query </a:t>
            </a:r>
            <a:r>
              <a:rPr lang="en-US" dirty="0" err="1">
                <a:solidFill>
                  <a:srgbClr val="008000"/>
                </a:solidFill>
                <a:latin typeface="+mj-lt"/>
              </a:rPr>
              <a:t>retrieves:job_title</a:t>
            </a:r>
            <a:r>
              <a:rPr lang="en-US" dirty="0">
                <a:solidFill>
                  <a:srgbClr val="008000"/>
                </a:solidFill>
                <a:latin typeface="+mj-lt"/>
              </a:rPr>
              <a:t>: The title of jobs from the jobs </a:t>
            </a:r>
            <a:r>
              <a:rPr lang="en-US" dirty="0" err="1">
                <a:solidFill>
                  <a:srgbClr val="008000"/>
                </a:solidFill>
                <a:latin typeface="+mj-lt"/>
              </a:rPr>
              <a:t>table.employee_count</a:t>
            </a:r>
            <a:r>
              <a:rPr lang="en-US" dirty="0">
                <a:solidFill>
                  <a:srgbClr val="008000"/>
                </a:solidFill>
                <a:latin typeface="+mj-lt"/>
              </a:rPr>
              <a:t>: The number of employees associated with each job. It performs a </a:t>
            </a:r>
            <a:r>
              <a:rPr lang="en-US" b="1" dirty="0">
                <a:solidFill>
                  <a:srgbClr val="008000"/>
                </a:solidFill>
                <a:latin typeface="+mj-lt"/>
              </a:rPr>
              <a:t>LEFT JOIN</a:t>
            </a:r>
            <a:r>
              <a:rPr lang="en-US" dirty="0">
                <a:solidFill>
                  <a:srgbClr val="008000"/>
                </a:solidFill>
                <a:latin typeface="+mj-lt"/>
              </a:rPr>
              <a:t> between the jobs and employees' </a:t>
            </a:r>
            <a:r>
              <a:rPr lang="en-US" dirty="0" err="1">
                <a:solidFill>
                  <a:srgbClr val="008000"/>
                </a:solidFill>
                <a:latin typeface="+mj-lt"/>
              </a:rPr>
              <a:t>tables:Ensures</a:t>
            </a:r>
            <a:r>
              <a:rPr lang="en-US" dirty="0">
                <a:solidFill>
                  <a:srgbClr val="008000"/>
                </a:solidFill>
                <a:latin typeface="+mj-lt"/>
              </a:rPr>
              <a:t> all job titles from the jobs table are included, even if no employees are assigned to </a:t>
            </a:r>
            <a:r>
              <a:rPr lang="en-US" dirty="0" err="1">
                <a:solidFill>
                  <a:srgbClr val="008000"/>
                </a:solidFill>
                <a:latin typeface="+mj-lt"/>
              </a:rPr>
              <a:t>them.Results</a:t>
            </a:r>
            <a:r>
              <a:rPr lang="en-US" dirty="0">
                <a:solidFill>
                  <a:srgbClr val="008000"/>
                </a:solidFill>
                <a:latin typeface="+mj-lt"/>
              </a:rPr>
              <a:t> are grouped by </a:t>
            </a:r>
            <a:r>
              <a:rPr lang="en-US" dirty="0" err="1">
                <a:solidFill>
                  <a:srgbClr val="008000"/>
                </a:solidFill>
                <a:latin typeface="+mj-lt"/>
              </a:rPr>
              <a:t>job_title</a:t>
            </a:r>
            <a:r>
              <a:rPr lang="en-US" dirty="0">
                <a:solidFill>
                  <a:srgbClr val="008000"/>
                </a:solidFill>
                <a:latin typeface="+mj-lt"/>
              </a:rPr>
              <a:t> and sorted in descending order of </a:t>
            </a:r>
            <a:r>
              <a:rPr lang="en-US" dirty="0" err="1">
                <a:solidFill>
                  <a:srgbClr val="008000"/>
                </a:solidFill>
                <a:latin typeface="+mj-lt"/>
              </a:rPr>
              <a:t>employee_count</a:t>
            </a:r>
            <a:r>
              <a:rPr lang="en-US" dirty="0">
                <a:solidFill>
                  <a:srgbClr val="008000"/>
                </a:solidFill>
                <a:latin typeface="+mj-lt"/>
              </a:rPr>
              <a:t>.</a:t>
            </a:r>
          </a:p>
          <a:p>
            <a:endParaRPr lang="en-US" dirty="0">
              <a:solidFill>
                <a:srgbClr val="008000"/>
              </a:solidFill>
              <a:latin typeface="+mj-lt"/>
            </a:endParaRPr>
          </a:p>
          <a:p>
            <a:pPr marL="285750" indent="-285750">
              <a:buFont typeface="Arial" panose="020B0604020202020204" pitchFamily="34" charset="0"/>
              <a:buChar char="•"/>
            </a:pPr>
            <a:r>
              <a:rPr lang="en-US" dirty="0"/>
              <a:t> data = </a:t>
            </a:r>
            <a:r>
              <a:rPr lang="en-US" dirty="0" err="1"/>
              <a:t>pd.read_sql_query</a:t>
            </a:r>
            <a:r>
              <a:rPr lang="en-US" dirty="0"/>
              <a:t>(query, conn)</a:t>
            </a:r>
          </a:p>
          <a:p>
            <a:r>
              <a:rPr lang="en-US" dirty="0">
                <a:solidFill>
                  <a:srgbClr val="008000"/>
                </a:solidFill>
                <a:latin typeface="+mj-lt"/>
              </a:rPr>
              <a:t>Executes the query and loads the result into a Pandas DataFrame (data).</a:t>
            </a:r>
          </a:p>
          <a:p>
            <a:pPr marL="285750" indent="-285750">
              <a:buFont typeface="Arial" panose="020B0604020202020204" pitchFamily="34" charset="0"/>
              <a:buChar char="•"/>
            </a:pPr>
            <a:endParaRPr lang="en-US" dirty="0">
              <a:solidFill>
                <a:srgbClr val="008000"/>
              </a:solidFill>
              <a:latin typeface="+mj-lt"/>
            </a:endParaRPr>
          </a:p>
          <a:p>
            <a:pPr marL="285750" indent="-285750">
              <a:buFont typeface="Arial" panose="020B0604020202020204" pitchFamily="34" charset="0"/>
              <a:buChar char="•"/>
            </a:pPr>
            <a:r>
              <a:rPr lang="en-US" dirty="0" err="1"/>
              <a:t>conn.close</a:t>
            </a:r>
            <a:r>
              <a:rPr lang="en-US" dirty="0"/>
              <a:t>()</a:t>
            </a:r>
          </a:p>
          <a:p>
            <a:r>
              <a:rPr lang="en-US" dirty="0">
                <a:solidFill>
                  <a:srgbClr val="008000"/>
                </a:solidFill>
                <a:latin typeface="+mj-lt"/>
              </a:rPr>
              <a:t>Once the data is fetched, the connection to the database is closed to avoid resource leaks.</a:t>
            </a:r>
          </a:p>
          <a:p>
            <a:pPr marL="285750" indent="-285750">
              <a:buFont typeface="Arial" panose="020B0604020202020204" pitchFamily="34" charset="0"/>
              <a:buChar char="•"/>
            </a:pPr>
            <a:endParaRPr lang="en-US" dirty="0">
              <a:solidFill>
                <a:srgbClr val="008000"/>
              </a:solidFill>
              <a:latin typeface="+mj-lt"/>
            </a:endParaRPr>
          </a:p>
          <a:p>
            <a:pPr marL="285750" indent="-285750">
              <a:buFont typeface="Arial" panose="020B0604020202020204" pitchFamily="34" charset="0"/>
              <a:buChar char="•"/>
            </a:pPr>
            <a:endParaRPr lang="en-US" dirty="0">
              <a:solidFill>
                <a:srgbClr val="008000"/>
              </a:solidFill>
              <a:latin typeface="+mj-lt"/>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75545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0740A-57A2-0768-7A29-6E83C75EF3E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E080BED-797C-421E-C60A-C8D358BD730C}"/>
              </a:ext>
            </a:extLst>
          </p:cNvPr>
          <p:cNvSpPr txBox="1"/>
          <p:nvPr/>
        </p:nvSpPr>
        <p:spPr>
          <a:xfrm>
            <a:off x="872836" y="1537854"/>
            <a:ext cx="1044632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 page = </a:t>
            </a:r>
            <a:r>
              <a:rPr lang="en-US" dirty="0" err="1"/>
              <a:t>tgb.Page</a:t>
            </a:r>
            <a:r>
              <a:rPr lang="en-US" dirty="0"/>
              <a:t>(    </a:t>
            </a:r>
            <a:r>
              <a:rPr lang="en-US" dirty="0" err="1"/>
              <a:t>tgb.chart</a:t>
            </a:r>
            <a:r>
              <a:rPr lang="en-US" dirty="0"/>
              <a:t>(        "{data}",                      </a:t>
            </a:r>
            <a:r>
              <a:rPr lang="en-US" dirty="0">
                <a:solidFill>
                  <a:srgbClr val="008000"/>
                </a:solidFill>
              </a:rPr>
              <a:t># Binds the `data` DataFrame to the chart.       </a:t>
            </a:r>
            <a:r>
              <a:rPr lang="en-US" dirty="0"/>
              <a:t>type="bar",                    </a:t>
            </a:r>
            <a:r>
              <a:rPr lang="en-US" dirty="0">
                <a:solidFill>
                  <a:srgbClr val="008000"/>
                </a:solidFill>
              </a:rPr>
              <a:t># Specifies a bar chart.        </a:t>
            </a:r>
            <a:r>
              <a:rPr lang="en-US" dirty="0"/>
              <a:t>x="</a:t>
            </a:r>
            <a:r>
              <a:rPr lang="en-US" dirty="0" err="1"/>
              <a:t>job_title</a:t>
            </a:r>
            <a:r>
              <a:rPr lang="en-US" dirty="0">
                <a:solidFill>
                  <a:srgbClr val="008000"/>
                </a:solidFill>
              </a:rPr>
              <a:t>",                 # Maps the `</a:t>
            </a:r>
            <a:r>
              <a:rPr lang="en-US" dirty="0" err="1">
                <a:solidFill>
                  <a:srgbClr val="008000"/>
                </a:solidFill>
              </a:rPr>
              <a:t>job_title</a:t>
            </a:r>
            <a:r>
              <a:rPr lang="en-US" dirty="0">
                <a:solidFill>
                  <a:srgbClr val="008000"/>
                </a:solidFill>
              </a:rPr>
              <a:t>` column to the x-axis. </a:t>
            </a:r>
            <a:r>
              <a:rPr lang="en-US" dirty="0"/>
              <a:t>       y="</a:t>
            </a:r>
            <a:r>
              <a:rPr lang="en-US" dirty="0" err="1"/>
              <a:t>employee_count</a:t>
            </a:r>
            <a:r>
              <a:rPr lang="en-US" dirty="0"/>
              <a:t>",            </a:t>
            </a:r>
            <a:r>
              <a:rPr lang="en-US" dirty="0">
                <a:solidFill>
                  <a:srgbClr val="008000"/>
                </a:solidFill>
              </a:rPr>
              <a:t># Maps the `</a:t>
            </a:r>
            <a:r>
              <a:rPr lang="en-US" dirty="0" err="1">
                <a:solidFill>
                  <a:srgbClr val="008000"/>
                </a:solidFill>
              </a:rPr>
              <a:t>employee_count</a:t>
            </a:r>
            <a:r>
              <a:rPr lang="en-US" dirty="0">
                <a:solidFill>
                  <a:srgbClr val="008000"/>
                </a:solidFill>
              </a:rPr>
              <a:t>` column to the y-axis.        </a:t>
            </a:r>
            <a:r>
              <a:rPr lang="en-US" dirty="0"/>
              <a:t>title="Number of Employees by Job Title",  </a:t>
            </a:r>
            <a:r>
              <a:rPr lang="en-US" dirty="0">
                <a:solidFill>
                  <a:srgbClr val="008000"/>
                </a:solidFill>
              </a:rPr>
              <a:t># Chart title</a:t>
            </a:r>
            <a:r>
              <a:rPr lang="en-US" dirty="0"/>
              <a:t>.        </a:t>
            </a:r>
            <a:r>
              <a:rPr lang="en-US" dirty="0" err="1"/>
              <a:t>x_title</a:t>
            </a:r>
            <a:r>
              <a:rPr lang="en-US" dirty="0"/>
              <a:t>="Job Title",           </a:t>
            </a:r>
            <a:r>
              <a:rPr lang="en-US" dirty="0">
                <a:solidFill>
                  <a:srgbClr val="008000"/>
                </a:solidFill>
              </a:rPr>
              <a:t># Label for the x-axis.</a:t>
            </a:r>
          </a:p>
          <a:p>
            <a:r>
              <a:rPr lang="en-US" dirty="0"/>
              <a:t> </a:t>
            </a:r>
            <a:r>
              <a:rPr lang="en-US" dirty="0" err="1"/>
              <a:t>y_title</a:t>
            </a:r>
            <a:r>
              <a:rPr lang="en-US" dirty="0"/>
              <a:t>="Number of Employees"  </a:t>
            </a:r>
            <a:r>
              <a:rPr lang="en-US" dirty="0">
                <a:solidFill>
                  <a:srgbClr val="008000"/>
                </a:solidFill>
              </a:rPr>
              <a:t># Label for the y-axis.   </a:t>
            </a:r>
            <a:r>
              <a:rPr lang="en-US" dirty="0"/>
              <a:t>))</a:t>
            </a:r>
          </a:p>
          <a:p>
            <a:r>
              <a:rPr lang="en-US" dirty="0" err="1">
                <a:solidFill>
                  <a:srgbClr val="008000"/>
                </a:solidFill>
              </a:rPr>
              <a:t>tgb.Page</a:t>
            </a:r>
            <a:r>
              <a:rPr lang="en-US" dirty="0">
                <a:solidFill>
                  <a:srgbClr val="008000"/>
                </a:solidFill>
              </a:rPr>
              <a:t>: Defines a page for the GUI. </a:t>
            </a:r>
            <a:r>
              <a:rPr lang="en-US" dirty="0" err="1">
                <a:solidFill>
                  <a:srgbClr val="008000"/>
                </a:solidFill>
              </a:rPr>
              <a:t>tgb.chart</a:t>
            </a:r>
            <a:r>
              <a:rPr lang="en-US" dirty="0">
                <a:solidFill>
                  <a:srgbClr val="008000"/>
                </a:solidFill>
              </a:rPr>
              <a:t>: Creates a bar chart using the data </a:t>
            </a:r>
            <a:r>
              <a:rPr lang="en-US" dirty="0" err="1">
                <a:solidFill>
                  <a:srgbClr val="008000"/>
                </a:solidFill>
              </a:rPr>
              <a:t>DataFrame.type</a:t>
            </a:r>
            <a:r>
              <a:rPr lang="en-US" dirty="0">
                <a:solidFill>
                  <a:srgbClr val="008000"/>
                </a:solidFill>
              </a:rPr>
              <a:t>="bar": Specifies that the chart is a bar </a:t>
            </a:r>
            <a:r>
              <a:rPr lang="en-US" dirty="0" err="1">
                <a:solidFill>
                  <a:srgbClr val="008000"/>
                </a:solidFill>
              </a:rPr>
              <a:t>chart.x</a:t>
            </a:r>
            <a:r>
              <a:rPr lang="en-US" dirty="0">
                <a:solidFill>
                  <a:srgbClr val="008000"/>
                </a:solidFill>
              </a:rPr>
              <a:t>="</a:t>
            </a:r>
            <a:r>
              <a:rPr lang="en-US" dirty="0" err="1">
                <a:solidFill>
                  <a:srgbClr val="008000"/>
                </a:solidFill>
              </a:rPr>
              <a:t>job_title</a:t>
            </a:r>
            <a:r>
              <a:rPr lang="en-US" dirty="0">
                <a:solidFill>
                  <a:srgbClr val="008000"/>
                </a:solidFill>
              </a:rPr>
              <a:t>": Job titles appear on the x-</a:t>
            </a:r>
            <a:r>
              <a:rPr lang="en-US" dirty="0" err="1">
                <a:solidFill>
                  <a:srgbClr val="008000"/>
                </a:solidFill>
              </a:rPr>
              <a:t>axis.y</a:t>
            </a:r>
            <a:r>
              <a:rPr lang="en-US" dirty="0">
                <a:solidFill>
                  <a:srgbClr val="008000"/>
                </a:solidFill>
              </a:rPr>
              <a:t>="</a:t>
            </a:r>
            <a:r>
              <a:rPr lang="en-US" dirty="0" err="1">
                <a:solidFill>
                  <a:srgbClr val="008000"/>
                </a:solidFill>
              </a:rPr>
              <a:t>employee_count</a:t>
            </a:r>
            <a:r>
              <a:rPr lang="en-US" dirty="0">
                <a:solidFill>
                  <a:srgbClr val="008000"/>
                </a:solidFill>
              </a:rPr>
              <a:t>": Employee counts are plotted along the y-</a:t>
            </a:r>
            <a:r>
              <a:rPr lang="en-US" dirty="0" err="1">
                <a:solidFill>
                  <a:srgbClr val="008000"/>
                </a:solidFill>
              </a:rPr>
              <a:t>axis.Titles</a:t>
            </a:r>
            <a:r>
              <a:rPr lang="en-US" dirty="0">
                <a:solidFill>
                  <a:srgbClr val="008000"/>
                </a:solidFill>
              </a:rPr>
              <a:t> for the chart and axes improve readability.</a:t>
            </a:r>
          </a:p>
          <a:p>
            <a:endParaRPr lang="en-US" dirty="0"/>
          </a:p>
          <a:p>
            <a:pPr>
              <a:buFont typeface="Arial" panose="020B0604020202020204" pitchFamily="34" charset="0"/>
              <a:buChar char="•"/>
            </a:pPr>
            <a:r>
              <a:rPr lang="en-US" dirty="0"/>
              <a:t> </a:t>
            </a:r>
            <a:r>
              <a:rPr lang="en-US" dirty="0" err="1"/>
              <a:t>tg.Gui</a:t>
            </a:r>
            <a:r>
              <a:rPr lang="en-US" dirty="0"/>
              <a:t>(page).run()</a:t>
            </a:r>
            <a:r>
              <a:rPr lang="en-US" dirty="0">
                <a:solidFill>
                  <a:srgbClr val="0D0D0D"/>
                </a:solidFill>
                <a:latin typeface="ui-sans-serif"/>
              </a:rPr>
              <a:t> </a:t>
            </a:r>
          </a:p>
          <a:p>
            <a:r>
              <a:rPr lang="en-US" dirty="0">
                <a:solidFill>
                  <a:srgbClr val="008000"/>
                </a:solidFill>
              </a:rPr>
              <a:t>Creates and runs the </a:t>
            </a:r>
            <a:r>
              <a:rPr lang="en-US" dirty="0" err="1">
                <a:solidFill>
                  <a:srgbClr val="008000"/>
                </a:solidFill>
              </a:rPr>
              <a:t>Taipy</a:t>
            </a:r>
            <a:r>
              <a:rPr lang="en-US" dirty="0">
                <a:solidFill>
                  <a:srgbClr val="008000"/>
                </a:solidFill>
              </a:rPr>
              <a:t> GUI using the page defined earlier. The GUI displays the bar chart, visualizing the number of employees for each job title.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52475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25BC-B15A-63AC-DA22-34E6C15B53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C44C2-1767-3D03-3F09-4CD4AC22DFE5}"/>
              </a:ext>
            </a:extLst>
          </p:cNvPr>
          <p:cNvSpPr>
            <a:spLocks noGrp="1"/>
          </p:cNvSpPr>
          <p:nvPr>
            <p:ph type="title"/>
          </p:nvPr>
        </p:nvSpPr>
        <p:spPr/>
        <p:txBody>
          <a:bodyPr>
            <a:normAutofit/>
          </a:bodyPr>
          <a:lstStyle/>
          <a:p>
            <a:r>
              <a:rPr lang="en-IN" sz="3200" dirty="0"/>
              <a:t>TASKS COMPLETED – </a:t>
            </a:r>
            <a:r>
              <a:rPr lang="en-IN" sz="3200" b="1" dirty="0">
                <a:solidFill>
                  <a:srgbClr val="FF0000"/>
                </a:solidFill>
              </a:rPr>
              <a:t>WEEK 6</a:t>
            </a:r>
          </a:p>
        </p:txBody>
      </p:sp>
      <p:sp>
        <p:nvSpPr>
          <p:cNvPr id="3" name="Content Placeholder 2">
            <a:extLst>
              <a:ext uri="{FF2B5EF4-FFF2-40B4-BE49-F238E27FC236}">
                <a16:creationId xmlns:a16="http://schemas.microsoft.com/office/drawing/2014/main" id="{DAB1A610-BC05-9971-0959-4ADA6C5434B1}"/>
              </a:ext>
            </a:extLst>
          </p:cNvPr>
          <p:cNvSpPr>
            <a:spLocks noGrp="1"/>
          </p:cNvSpPr>
          <p:nvPr>
            <p:ph idx="1"/>
          </p:nvPr>
        </p:nvSpPr>
        <p:spPr/>
        <p:txBody>
          <a:bodyPr>
            <a:normAutofit/>
          </a:bodyPr>
          <a:lstStyle/>
          <a:p>
            <a:r>
              <a:rPr lang="en-US" dirty="0"/>
              <a:t> After understanding the basics of the structure and functioning of the TAIPY python packages and the GUI it possesses, an attempt to replicate a dashboard titled “</a:t>
            </a:r>
            <a:r>
              <a:rPr lang="en-US" dirty="0" err="1"/>
              <a:t>Exec_dashboard</a:t>
            </a:r>
            <a:r>
              <a:rPr lang="en-US" dirty="0"/>
              <a:t>” from the Adventure Works </a:t>
            </a:r>
            <a:r>
              <a:rPr lang="en-US" dirty="0" err="1"/>
              <a:t>PowerBI</a:t>
            </a:r>
            <a:r>
              <a:rPr lang="en-US" dirty="0"/>
              <a:t> file was done and most of the data is successfully displayed over in the TAIPY GUI.</a:t>
            </a:r>
          </a:p>
          <a:p>
            <a:r>
              <a:rPr lang="en-US" dirty="0"/>
              <a:t> A combination of Python and markup language was used to get the final visuals, and </a:t>
            </a:r>
            <a:r>
              <a:rPr lang="en-US" dirty="0" err="1"/>
              <a:t>Pycharm</a:t>
            </a:r>
            <a:r>
              <a:rPr lang="en-US" dirty="0"/>
              <a:t> IDE was used throughout the procedure.</a:t>
            </a:r>
            <a:endParaRPr lang="en-IN" dirty="0"/>
          </a:p>
        </p:txBody>
      </p:sp>
    </p:spTree>
    <p:extLst>
      <p:ext uri="{BB962C8B-B14F-4D97-AF65-F5344CB8AC3E}">
        <p14:creationId xmlns:p14="http://schemas.microsoft.com/office/powerpoint/2010/main" val="632328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14EB3-1592-FD51-A946-C18F1488C4A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B046BF7-54F8-004A-2ACA-EC713CAF38E6}"/>
              </a:ext>
            </a:extLst>
          </p:cNvPr>
          <p:cNvPicPr>
            <a:picLocks noChangeAspect="1"/>
          </p:cNvPicPr>
          <p:nvPr/>
        </p:nvPicPr>
        <p:blipFill>
          <a:blip r:embed="rId2"/>
          <a:stretch>
            <a:fillRect/>
          </a:stretch>
        </p:blipFill>
        <p:spPr>
          <a:xfrm>
            <a:off x="858570" y="1192843"/>
            <a:ext cx="10474859" cy="4711495"/>
          </a:xfrm>
          <a:prstGeom prst="rect">
            <a:avLst/>
          </a:prstGeom>
        </p:spPr>
      </p:pic>
      <p:sp>
        <p:nvSpPr>
          <p:cNvPr id="4" name="TextBox 3">
            <a:extLst>
              <a:ext uri="{FF2B5EF4-FFF2-40B4-BE49-F238E27FC236}">
                <a16:creationId xmlns:a16="http://schemas.microsoft.com/office/drawing/2014/main" id="{E3173126-3CA4-2293-948C-1789A2035AA6}"/>
              </a:ext>
            </a:extLst>
          </p:cNvPr>
          <p:cNvSpPr txBox="1"/>
          <p:nvPr/>
        </p:nvSpPr>
        <p:spPr>
          <a:xfrm>
            <a:off x="858570" y="768996"/>
            <a:ext cx="10246389" cy="369332"/>
          </a:xfrm>
          <a:prstGeom prst="rect">
            <a:avLst/>
          </a:prstGeom>
          <a:noFill/>
        </p:spPr>
        <p:txBody>
          <a:bodyPr wrap="square" rtlCol="0">
            <a:spAutoFit/>
          </a:bodyPr>
          <a:lstStyle/>
          <a:p>
            <a:pPr algn="ctr"/>
            <a:r>
              <a:rPr lang="en-US" b="1" dirty="0"/>
              <a:t>TAIPY GUI Dashboard depicting Business Metrics, Monthly Revenue, Monthly Orders and KPI Cards.</a:t>
            </a:r>
            <a:endParaRPr lang="en-IN" b="1" dirty="0"/>
          </a:p>
        </p:txBody>
      </p:sp>
    </p:spTree>
    <p:extLst>
      <p:ext uri="{BB962C8B-B14F-4D97-AF65-F5344CB8AC3E}">
        <p14:creationId xmlns:p14="http://schemas.microsoft.com/office/powerpoint/2010/main" val="16322619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5CE41-3344-B1A2-6691-02538E0C3F4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9EE35B-BA91-BF6B-6557-9BA14A0C3000}"/>
              </a:ext>
            </a:extLst>
          </p:cNvPr>
          <p:cNvSpPr txBox="1"/>
          <p:nvPr/>
        </p:nvSpPr>
        <p:spPr>
          <a:xfrm>
            <a:off x="651850" y="651850"/>
            <a:ext cx="10728356" cy="5632311"/>
          </a:xfrm>
          <a:prstGeom prst="rect">
            <a:avLst/>
          </a:prstGeom>
          <a:noFill/>
        </p:spPr>
        <p:txBody>
          <a:bodyPr wrap="square" rtlCol="0">
            <a:spAutoFit/>
          </a:bodyPr>
          <a:lstStyle/>
          <a:p>
            <a:r>
              <a:rPr lang="en-US" b="1" dirty="0"/>
              <a:t>OBJECTIVE:  </a:t>
            </a:r>
            <a:r>
              <a:rPr lang="en-US" dirty="0"/>
              <a:t>To replicate the “</a:t>
            </a:r>
            <a:r>
              <a:rPr lang="en-US" dirty="0" err="1"/>
              <a:t>Exec_dashboard</a:t>
            </a:r>
            <a:r>
              <a:rPr lang="en-US" dirty="0"/>
              <a:t>” from Adventure Works </a:t>
            </a:r>
            <a:r>
              <a:rPr lang="en-US" dirty="0" err="1"/>
              <a:t>PowerBI</a:t>
            </a:r>
            <a:r>
              <a:rPr lang="en-US" dirty="0"/>
              <a:t> file using Python, Mark up language and TAIPY GUI and associated libraries.</a:t>
            </a:r>
          </a:p>
          <a:p>
            <a:endParaRPr lang="en-US" dirty="0"/>
          </a:p>
          <a:p>
            <a:r>
              <a:rPr lang="en-US" b="1" dirty="0"/>
              <a:t>CODE EXPLANATION: </a:t>
            </a:r>
          </a:p>
          <a:p>
            <a:pPr marL="285750" indent="-285750">
              <a:buFont typeface="Arial" panose="020B0604020202020204" pitchFamily="34" charset="0"/>
              <a:buChar char="•"/>
            </a:pPr>
            <a:r>
              <a:rPr lang="en-IN" dirty="0"/>
              <a:t>import pandas as pd from </a:t>
            </a:r>
            <a:r>
              <a:rPr lang="en-IN" dirty="0" err="1"/>
              <a:t>taipy.gui</a:t>
            </a:r>
            <a:r>
              <a:rPr lang="en-IN" dirty="0"/>
              <a:t> import Gui import </a:t>
            </a:r>
            <a:r>
              <a:rPr lang="en-IN" dirty="0" err="1"/>
              <a:t>matplotlib.pyplot</a:t>
            </a:r>
            <a:r>
              <a:rPr lang="en-IN" dirty="0"/>
              <a:t> as </a:t>
            </a:r>
            <a:r>
              <a:rPr lang="en-IN" dirty="0" err="1"/>
              <a:t>plt</a:t>
            </a:r>
            <a:r>
              <a:rPr lang="en-IN" dirty="0"/>
              <a:t> import seaborn as </a:t>
            </a:r>
            <a:r>
              <a:rPr lang="en-IN" dirty="0" err="1"/>
              <a:t>sns</a:t>
            </a:r>
            <a:r>
              <a:rPr lang="en-US" b="1" dirty="0"/>
              <a:t> </a:t>
            </a:r>
            <a:r>
              <a:rPr lang="en-US" dirty="0">
                <a:solidFill>
                  <a:srgbClr val="008000"/>
                </a:solidFill>
              </a:rPr>
              <a:t>#importing necessary libraries.</a:t>
            </a:r>
          </a:p>
          <a:p>
            <a:pPr marL="285750" indent="-285750">
              <a:buFont typeface="Arial" panose="020B0604020202020204" pitchFamily="34" charset="0"/>
              <a:buChar char="•"/>
            </a:pPr>
            <a:endParaRPr lang="en-US" dirty="0">
              <a:solidFill>
                <a:srgbClr val="008000"/>
              </a:solidFill>
            </a:endParaRPr>
          </a:p>
          <a:p>
            <a:pPr>
              <a:buFont typeface="Arial" panose="020B0604020202020204" pitchFamily="34" charset="0"/>
              <a:buChar char="•"/>
            </a:pPr>
            <a:r>
              <a:rPr lang="en-US" dirty="0"/>
              <a:t> </a:t>
            </a:r>
            <a:r>
              <a:rPr lang="en-US" dirty="0" err="1"/>
              <a:t>csv_files</a:t>
            </a:r>
            <a:r>
              <a:rPr lang="en-US" dirty="0"/>
              <a:t> </a:t>
            </a:r>
            <a:r>
              <a:rPr lang="en-US" dirty="0">
                <a:solidFill>
                  <a:schemeClr val="tx1">
                    <a:lumMod val="95000"/>
                    <a:lumOff val="5000"/>
                  </a:schemeClr>
                </a:solidFill>
              </a:rPr>
              <a:t>= {</a:t>
            </a:r>
            <a:r>
              <a:rPr lang="en-IN" dirty="0"/>
              <a:t>"calendar": "C:/Users/Aravind/Desktop/AdventureWorks Raw Data/</a:t>
            </a:r>
            <a:r>
              <a:rPr lang="en-IN" dirty="0" err="1"/>
              <a:t>AdventureWorks</a:t>
            </a:r>
            <a:r>
              <a:rPr lang="en-IN" dirty="0"/>
              <a:t> Calendar Lookup.csv", "customer": "C:/Users/Aravind/Desktop/AdventureWorks Raw Data/</a:t>
            </a:r>
            <a:r>
              <a:rPr lang="en-IN" dirty="0" err="1"/>
              <a:t>AdventureWorks</a:t>
            </a:r>
            <a:r>
              <a:rPr lang="en-IN" dirty="0"/>
              <a:t> Customer Lookup.csv", "</a:t>
            </a:r>
            <a:r>
              <a:rPr lang="en-IN" dirty="0" err="1"/>
              <a:t>product_categories</a:t>
            </a:r>
            <a:r>
              <a:rPr lang="en-IN" dirty="0"/>
              <a:t>": "C:/Users/Aravind/Desktop/AdventureWorks Raw Data/</a:t>
            </a:r>
            <a:r>
              <a:rPr lang="en-IN" dirty="0" err="1"/>
              <a:t>AdventureWorks</a:t>
            </a:r>
            <a:r>
              <a:rPr lang="en-IN" dirty="0"/>
              <a:t> Product Categories Lookup.csv", "</a:t>
            </a:r>
            <a:r>
              <a:rPr lang="en-IN" dirty="0" err="1"/>
              <a:t>product_lookup</a:t>
            </a:r>
            <a:r>
              <a:rPr lang="en-IN" dirty="0"/>
              <a:t>": "C:/Users/Aravind/Desktop/AdventureWorks Raw Data/</a:t>
            </a:r>
            <a:r>
              <a:rPr lang="en-IN" dirty="0" err="1"/>
              <a:t>AdventureWorks</a:t>
            </a:r>
            <a:r>
              <a:rPr lang="en-IN" dirty="0"/>
              <a:t> Product Lookup.csv", "</a:t>
            </a:r>
            <a:r>
              <a:rPr lang="en-IN" dirty="0" err="1"/>
              <a:t>product_subcategories</a:t>
            </a:r>
            <a:r>
              <a:rPr lang="en-IN" dirty="0"/>
              <a:t>": "C:/Users/Aravind/Desktop/AdventureWorks Raw Data/</a:t>
            </a:r>
            <a:r>
              <a:rPr lang="en-IN" dirty="0" err="1"/>
              <a:t>AdventureWorks</a:t>
            </a:r>
            <a:r>
              <a:rPr lang="en-IN" dirty="0"/>
              <a:t> Product Subcategories Lookup.csv", "returns": "C:/Users/Aravind/Desktop/AdventureWorks Raw Data/</a:t>
            </a:r>
            <a:r>
              <a:rPr lang="en-IN" dirty="0" err="1"/>
              <a:t>AdventureWorks</a:t>
            </a:r>
            <a:r>
              <a:rPr lang="en-IN" dirty="0"/>
              <a:t> Returns Data.csv", "sales_2020": "C:/Users/Aravind/Desktop/AdventureWorks Raw Data/</a:t>
            </a:r>
            <a:r>
              <a:rPr lang="en-IN" dirty="0" err="1"/>
              <a:t>AdventureWorks</a:t>
            </a:r>
            <a:r>
              <a:rPr lang="en-IN" dirty="0"/>
              <a:t> Sales Data 2020.csv", "sales_2021": "C:/Users/Aravind/Desktop/AdventureWorks Raw Data/</a:t>
            </a:r>
            <a:r>
              <a:rPr lang="en-IN" dirty="0" err="1"/>
              <a:t>AdventureWorks</a:t>
            </a:r>
            <a:r>
              <a:rPr lang="en-IN" dirty="0"/>
              <a:t> Sales Data 2021.csv", "sales_2022": "C:/Users/Aravind/Desktop/AdventureWorks Raw Data/</a:t>
            </a:r>
            <a:r>
              <a:rPr lang="en-IN" dirty="0" err="1"/>
              <a:t>AdventureWorks</a:t>
            </a:r>
            <a:r>
              <a:rPr lang="en-IN" dirty="0"/>
              <a:t> Sales Data 2022.csv", "</a:t>
            </a:r>
            <a:r>
              <a:rPr lang="en-IN" dirty="0" err="1"/>
              <a:t>unpivot_demo</a:t>
            </a:r>
            <a:r>
              <a:rPr lang="en-IN" dirty="0"/>
              <a:t>": "C:/Users/Aravind/Desktop/AdventureWorks Raw Data/Product Category Sales (Unpivot Demo).csv"</a:t>
            </a:r>
            <a:r>
              <a:rPr lang="en-US" dirty="0">
                <a:solidFill>
                  <a:srgbClr val="008000"/>
                </a:solidFill>
              </a:rPr>
              <a:t> </a:t>
            </a:r>
            <a:r>
              <a:rPr lang="en-US" dirty="0">
                <a:solidFill>
                  <a:schemeClr val="tx1">
                    <a:lumMod val="95000"/>
                    <a:lumOff val="5000"/>
                  </a:schemeClr>
                </a:solidFill>
              </a:rPr>
              <a:t>}</a:t>
            </a:r>
            <a:r>
              <a:rPr lang="en-US" dirty="0" err="1">
                <a:solidFill>
                  <a:schemeClr val="tx1">
                    <a:lumMod val="95000"/>
                    <a:lumOff val="5000"/>
                  </a:schemeClr>
                </a:solidFill>
              </a:rPr>
              <a:t>dfs</a:t>
            </a:r>
            <a:r>
              <a:rPr lang="en-US" dirty="0">
                <a:solidFill>
                  <a:schemeClr val="tx1">
                    <a:lumMod val="95000"/>
                    <a:lumOff val="5000"/>
                  </a:schemeClr>
                </a:solidFill>
              </a:rPr>
              <a:t> = {key: </a:t>
            </a:r>
            <a:r>
              <a:rPr lang="en-US" dirty="0" err="1">
                <a:solidFill>
                  <a:schemeClr val="tx1">
                    <a:lumMod val="95000"/>
                    <a:lumOff val="5000"/>
                  </a:schemeClr>
                </a:solidFill>
              </a:rPr>
              <a:t>pd.read_csv</a:t>
            </a:r>
            <a:r>
              <a:rPr lang="en-US" dirty="0">
                <a:solidFill>
                  <a:schemeClr val="tx1">
                    <a:lumMod val="95000"/>
                    <a:lumOff val="5000"/>
                  </a:schemeClr>
                </a:solidFill>
              </a:rPr>
              <a:t>(path, encoding='ISO-8859-1') for key, path in </a:t>
            </a:r>
            <a:r>
              <a:rPr lang="en-US" dirty="0" err="1">
                <a:solidFill>
                  <a:schemeClr val="tx1">
                    <a:lumMod val="95000"/>
                    <a:lumOff val="5000"/>
                  </a:schemeClr>
                </a:solidFill>
              </a:rPr>
              <a:t>csv_files.items</a:t>
            </a:r>
            <a:r>
              <a:rPr lang="en-US" dirty="0">
                <a:solidFill>
                  <a:schemeClr val="tx1">
                    <a:lumMod val="95000"/>
                    <a:lumOff val="5000"/>
                  </a:schemeClr>
                </a:solidFill>
              </a:rPr>
              <a:t>()}</a:t>
            </a:r>
            <a:r>
              <a:rPr lang="en-US" b="1" dirty="0">
                <a:solidFill>
                  <a:srgbClr val="0D0D0D"/>
                </a:solidFill>
                <a:latin typeface="ui-sans-serif"/>
              </a:rPr>
              <a:t> </a:t>
            </a:r>
          </a:p>
          <a:p>
            <a:r>
              <a:rPr lang="en-US" b="1" dirty="0">
                <a:solidFill>
                  <a:srgbClr val="008000"/>
                </a:solidFill>
                <a:latin typeface="+mj-lt"/>
              </a:rPr>
              <a:t>Purpose</a:t>
            </a:r>
            <a:r>
              <a:rPr lang="en-US" dirty="0">
                <a:solidFill>
                  <a:srgbClr val="008000"/>
                </a:solidFill>
                <a:latin typeface="+mj-lt"/>
              </a:rPr>
              <a:t>: Loads multiple CSV files into Pandas </a:t>
            </a:r>
            <a:r>
              <a:rPr lang="en-US" dirty="0" err="1">
                <a:solidFill>
                  <a:srgbClr val="008000"/>
                </a:solidFill>
                <a:latin typeface="+mj-lt"/>
              </a:rPr>
              <a:t>DataFrames</a:t>
            </a:r>
            <a:r>
              <a:rPr lang="en-US" dirty="0">
                <a:solidFill>
                  <a:srgbClr val="008000"/>
                </a:solidFill>
                <a:latin typeface="+mj-lt"/>
              </a:rPr>
              <a:t> while handling encoding (ISO88591).</a:t>
            </a:r>
            <a:endParaRPr lang="en-IN" dirty="0"/>
          </a:p>
        </p:txBody>
      </p:sp>
    </p:spTree>
    <p:extLst>
      <p:ext uri="{BB962C8B-B14F-4D97-AF65-F5344CB8AC3E}">
        <p14:creationId xmlns:p14="http://schemas.microsoft.com/office/powerpoint/2010/main" val="2511573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E5C5E-47F7-34A9-3A50-02DA20374CA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8B8629-816C-8281-9D9D-311CA45A04FC}"/>
              </a:ext>
            </a:extLst>
          </p:cNvPr>
          <p:cNvSpPr txBox="1"/>
          <p:nvPr/>
        </p:nvSpPr>
        <p:spPr>
          <a:xfrm>
            <a:off x="903152" y="840875"/>
            <a:ext cx="10728356" cy="6247864"/>
          </a:xfrm>
          <a:prstGeom prst="rect">
            <a:avLst/>
          </a:prstGeom>
          <a:noFill/>
        </p:spPr>
        <p:txBody>
          <a:bodyPr wrap="square" rtlCol="0">
            <a:spAutoFit/>
          </a:bodyPr>
          <a:lstStyle/>
          <a:p>
            <a:r>
              <a:rPr lang="en-US" sz="2000" dirty="0"/>
              <a:t> </a:t>
            </a:r>
          </a:p>
          <a:p>
            <a:pPr marL="285750" indent="-285750">
              <a:buFont typeface="Arial" panose="020B0604020202020204" pitchFamily="34" charset="0"/>
              <a:buChar char="•"/>
            </a:pPr>
            <a:r>
              <a:rPr lang="en-US" sz="2000" dirty="0" err="1"/>
              <a:t>sales_df</a:t>
            </a:r>
            <a:r>
              <a:rPr lang="en-US" sz="2000" dirty="0"/>
              <a:t> = </a:t>
            </a:r>
            <a:r>
              <a:rPr lang="en-US" sz="2000" dirty="0" err="1"/>
              <a:t>pd.concat</a:t>
            </a:r>
            <a:r>
              <a:rPr lang="en-US" sz="2000" dirty="0"/>
              <a:t>([sales_df_2020, sales_df_2021, sales_df_2022], </a:t>
            </a:r>
            <a:r>
              <a:rPr lang="en-US" sz="2000" dirty="0" err="1"/>
              <a:t>ignore_index</a:t>
            </a:r>
            <a:r>
              <a:rPr lang="en-US" sz="2000" dirty="0"/>
              <a:t>=True)</a:t>
            </a:r>
          </a:p>
          <a:p>
            <a:r>
              <a:rPr lang="en-US" sz="2000" dirty="0">
                <a:solidFill>
                  <a:srgbClr val="008000"/>
                </a:solidFill>
              </a:rPr>
              <a:t>Combines the yearly sales data (sales_2020, sales_2021, sales_2022) into a single DataFrame (</a:t>
            </a:r>
            <a:r>
              <a:rPr lang="en-US" sz="2000" dirty="0" err="1">
                <a:solidFill>
                  <a:srgbClr val="008000"/>
                </a:solidFill>
              </a:rPr>
              <a:t>sales_df</a:t>
            </a:r>
            <a:r>
              <a:rPr lang="en-US" sz="2000" dirty="0">
                <a:solidFill>
                  <a:srgbClr val="008000"/>
                </a:solidFill>
              </a:rPr>
              <a:t>).</a:t>
            </a:r>
          </a:p>
          <a:p>
            <a:pPr marL="285750" indent="-285750">
              <a:buFont typeface="Arial" panose="020B0604020202020204" pitchFamily="34" charset="0"/>
              <a:buChar char="•"/>
            </a:pPr>
            <a:endParaRPr lang="en-US" sz="2000" dirty="0">
              <a:solidFill>
                <a:srgbClr val="0D0D0D"/>
              </a:solidFill>
              <a:latin typeface="ui-sans-serif"/>
            </a:endParaRPr>
          </a:p>
          <a:p>
            <a:pPr indent="-285750">
              <a:buFont typeface="Arial" panose="020B0604020202020204" pitchFamily="34" charset="0"/>
              <a:buChar char="•"/>
            </a:pPr>
            <a:r>
              <a:rPr lang="en-US" sz="2000" dirty="0"/>
              <a:t> </a:t>
            </a:r>
            <a:r>
              <a:rPr lang="en-US" sz="2000" dirty="0" err="1"/>
              <a:t>sales_df</a:t>
            </a:r>
            <a:r>
              <a:rPr lang="en-US" sz="2000" dirty="0"/>
              <a:t> = </a:t>
            </a:r>
            <a:r>
              <a:rPr lang="en-US" sz="2000" dirty="0" err="1"/>
              <a:t>sales_df.merge</a:t>
            </a:r>
            <a:r>
              <a:rPr lang="en-US" sz="2000" dirty="0"/>
              <a:t>(</a:t>
            </a:r>
            <a:r>
              <a:rPr lang="en-US" sz="2000" dirty="0" err="1"/>
              <a:t>product_lookup_df</a:t>
            </a:r>
            <a:r>
              <a:rPr lang="en-US" sz="2000" dirty="0"/>
              <a:t>[['</a:t>
            </a:r>
            <a:r>
              <a:rPr lang="en-US" sz="2000" dirty="0" err="1"/>
              <a:t>ProductKey</a:t>
            </a:r>
            <a:r>
              <a:rPr lang="en-US" sz="2000" dirty="0"/>
              <a:t>', '</a:t>
            </a:r>
            <a:r>
              <a:rPr lang="en-US" sz="2000" dirty="0" err="1"/>
              <a:t>ProductPrice</a:t>
            </a:r>
            <a:r>
              <a:rPr lang="en-US" sz="2000" dirty="0"/>
              <a:t>', '</a:t>
            </a:r>
            <a:r>
              <a:rPr lang="en-US" sz="2000" dirty="0" err="1"/>
              <a:t>ProductCost</a:t>
            </a:r>
            <a:r>
              <a:rPr lang="en-US" sz="2000" dirty="0"/>
              <a:t>']], on='</a:t>
            </a:r>
            <a:r>
              <a:rPr lang="en-US" sz="2000" dirty="0" err="1"/>
              <a:t>ProductKey</a:t>
            </a:r>
            <a:r>
              <a:rPr lang="en-US" sz="2000" dirty="0"/>
              <a:t>', how='left')</a:t>
            </a:r>
          </a:p>
          <a:p>
            <a:r>
              <a:rPr lang="en-US" sz="2000" dirty="0">
                <a:solidFill>
                  <a:srgbClr val="008000"/>
                </a:solidFill>
              </a:rPr>
              <a:t>Merges </a:t>
            </a:r>
            <a:r>
              <a:rPr lang="en-US" sz="2000" dirty="0" err="1">
                <a:solidFill>
                  <a:srgbClr val="008000"/>
                </a:solidFill>
              </a:rPr>
              <a:t>sales_df</a:t>
            </a:r>
            <a:r>
              <a:rPr lang="en-US" sz="2000" dirty="0">
                <a:solidFill>
                  <a:srgbClr val="008000"/>
                </a:solidFill>
              </a:rPr>
              <a:t> with </a:t>
            </a:r>
            <a:r>
              <a:rPr lang="en-US" sz="2000" dirty="0" err="1">
                <a:solidFill>
                  <a:srgbClr val="008000"/>
                </a:solidFill>
              </a:rPr>
              <a:t>product_lookup_df</a:t>
            </a:r>
            <a:r>
              <a:rPr lang="en-US" sz="2000" dirty="0">
                <a:solidFill>
                  <a:srgbClr val="008000"/>
                </a:solidFill>
              </a:rPr>
              <a:t> to enrich the sales data with product prices and costs</a:t>
            </a:r>
          </a:p>
          <a:p>
            <a:pPr indent="-285750">
              <a:buFont typeface="Arial" panose="020B0604020202020204" pitchFamily="34" charset="0"/>
              <a:buChar char="•"/>
            </a:pPr>
            <a:endParaRPr lang="en-US" sz="2000" dirty="0"/>
          </a:p>
          <a:p>
            <a:pPr indent="-285750">
              <a:buFont typeface="Arial" panose="020B0604020202020204" pitchFamily="34" charset="0"/>
              <a:buChar char="•"/>
            </a:pPr>
            <a:r>
              <a:rPr lang="en-US" sz="2000" dirty="0"/>
              <a:t> </a:t>
            </a:r>
            <a:r>
              <a:rPr lang="en-US" sz="2000" dirty="0" err="1"/>
              <a:t>sales_df</a:t>
            </a:r>
            <a:r>
              <a:rPr lang="en-US" sz="2000" dirty="0"/>
              <a:t>['</a:t>
            </a:r>
            <a:r>
              <a:rPr lang="en-US" sz="2000" dirty="0" err="1"/>
              <a:t>ProductPrice</a:t>
            </a:r>
            <a:r>
              <a:rPr lang="en-US" sz="2000" dirty="0"/>
              <a:t>'].</a:t>
            </a:r>
            <a:r>
              <a:rPr lang="en-US" sz="2000" dirty="0" err="1"/>
              <a:t>fillna</a:t>
            </a:r>
            <a:r>
              <a:rPr lang="en-US" sz="2000" dirty="0"/>
              <a:t>(0, </a:t>
            </a:r>
            <a:r>
              <a:rPr lang="en-US" sz="2000" dirty="0" err="1"/>
              <a:t>inplace</a:t>
            </a:r>
            <a:r>
              <a:rPr lang="en-US" sz="2000" dirty="0"/>
              <a:t>=True),</a:t>
            </a:r>
            <a:r>
              <a:rPr lang="en-US" sz="2000" dirty="0" err="1"/>
              <a:t>sales_df</a:t>
            </a:r>
            <a:r>
              <a:rPr lang="en-US" sz="2000" dirty="0"/>
              <a:t>['</a:t>
            </a:r>
            <a:r>
              <a:rPr lang="en-US" sz="2000" dirty="0" err="1"/>
              <a:t>ProductCost</a:t>
            </a:r>
            <a:r>
              <a:rPr lang="en-US" sz="2000" dirty="0"/>
              <a:t>'].</a:t>
            </a:r>
            <a:r>
              <a:rPr lang="en-US" sz="2000" dirty="0" err="1"/>
              <a:t>fillna</a:t>
            </a:r>
            <a:r>
              <a:rPr lang="en-US" sz="2000" dirty="0"/>
              <a:t>(0, </a:t>
            </a:r>
            <a:r>
              <a:rPr lang="en-US" sz="2000" dirty="0" err="1"/>
              <a:t>inplace</a:t>
            </a:r>
            <a:r>
              <a:rPr lang="en-US" sz="2000" dirty="0"/>
              <a:t>=True)</a:t>
            </a:r>
          </a:p>
          <a:p>
            <a:r>
              <a:rPr lang="en-US" sz="2000" dirty="0">
                <a:solidFill>
                  <a:srgbClr val="008000"/>
                </a:solidFill>
              </a:rPr>
              <a:t>Fills missing </a:t>
            </a:r>
            <a:r>
              <a:rPr lang="en-US" sz="2000" dirty="0" err="1">
                <a:solidFill>
                  <a:srgbClr val="008000"/>
                </a:solidFill>
              </a:rPr>
              <a:t>ProductPrice</a:t>
            </a:r>
            <a:r>
              <a:rPr lang="en-US" sz="2000" dirty="0">
                <a:solidFill>
                  <a:srgbClr val="008000"/>
                </a:solidFill>
              </a:rPr>
              <a:t> and </a:t>
            </a:r>
            <a:r>
              <a:rPr lang="en-US" sz="2000" dirty="0" err="1">
                <a:solidFill>
                  <a:srgbClr val="008000"/>
                </a:solidFill>
              </a:rPr>
              <a:t>ProductCost</a:t>
            </a:r>
            <a:r>
              <a:rPr lang="en-US" sz="2000" dirty="0">
                <a:solidFill>
                  <a:srgbClr val="008000"/>
                </a:solidFill>
              </a:rPr>
              <a:t> values with 0.</a:t>
            </a:r>
          </a:p>
          <a:p>
            <a:endParaRPr lang="en-US" sz="2000" dirty="0">
              <a:solidFill>
                <a:srgbClr val="0D0D0D"/>
              </a:solidFill>
              <a:latin typeface="ui-sans-serif"/>
            </a:endParaRPr>
          </a:p>
          <a:p>
            <a:pPr indent="-285750">
              <a:buFont typeface="Arial" panose="020B0604020202020204" pitchFamily="34" charset="0"/>
              <a:buChar char="•"/>
            </a:pPr>
            <a:r>
              <a:rPr lang="en-US" sz="2000" dirty="0"/>
              <a:t> </a:t>
            </a:r>
            <a:r>
              <a:rPr lang="en-US" sz="2000" dirty="0" err="1"/>
              <a:t>sales_df</a:t>
            </a:r>
            <a:r>
              <a:rPr lang="en-US" sz="2000" dirty="0"/>
              <a:t>['Revenue'] = </a:t>
            </a:r>
            <a:r>
              <a:rPr lang="en-US" sz="2000" dirty="0" err="1"/>
              <a:t>sales_df</a:t>
            </a:r>
            <a:r>
              <a:rPr lang="en-US" sz="2000" dirty="0"/>
              <a:t>['</a:t>
            </a:r>
            <a:r>
              <a:rPr lang="en-US" sz="2000" dirty="0" err="1"/>
              <a:t>OrderQuantity</a:t>
            </a:r>
            <a:r>
              <a:rPr lang="en-US" sz="2000" dirty="0"/>
              <a:t>'] * </a:t>
            </a:r>
            <a:r>
              <a:rPr lang="en-US" sz="2000" dirty="0" err="1"/>
              <a:t>sales_df</a:t>
            </a:r>
            <a:r>
              <a:rPr lang="en-US" sz="2000" dirty="0"/>
              <a:t>['</a:t>
            </a:r>
            <a:r>
              <a:rPr lang="en-US" sz="2000" dirty="0" err="1"/>
              <a:t>ProductPrice</a:t>
            </a:r>
            <a:r>
              <a:rPr lang="en-US" sz="2000" dirty="0"/>
              <a:t>’], </a:t>
            </a:r>
            <a:r>
              <a:rPr lang="en-US" sz="2000" dirty="0" err="1"/>
              <a:t>total_revenue</a:t>
            </a:r>
            <a:r>
              <a:rPr lang="en-US" sz="2000" dirty="0"/>
              <a:t> = </a:t>
            </a:r>
            <a:r>
              <a:rPr lang="en-US" sz="2000" dirty="0" err="1"/>
              <a:t>sales_df</a:t>
            </a:r>
            <a:r>
              <a:rPr lang="en-US" sz="2000" dirty="0"/>
              <a:t>['Revenue'].sum(),</a:t>
            </a:r>
            <a:r>
              <a:rPr lang="en-US" sz="2000" dirty="0" err="1"/>
              <a:t>sales_df</a:t>
            </a:r>
            <a:r>
              <a:rPr lang="en-US" sz="2000" dirty="0"/>
              <a:t>['Cost'] = </a:t>
            </a:r>
            <a:r>
              <a:rPr lang="en-US" sz="2000" dirty="0" err="1"/>
              <a:t>sales_df</a:t>
            </a:r>
            <a:r>
              <a:rPr lang="en-US" sz="2000" dirty="0"/>
              <a:t>['</a:t>
            </a:r>
            <a:r>
              <a:rPr lang="en-US" sz="2000" dirty="0" err="1"/>
              <a:t>OrderQuantity</a:t>
            </a:r>
            <a:r>
              <a:rPr lang="en-US" sz="2000" dirty="0"/>
              <a:t>'] * </a:t>
            </a:r>
            <a:r>
              <a:rPr lang="en-US" sz="2000" dirty="0" err="1"/>
              <a:t>sales_df</a:t>
            </a:r>
            <a:r>
              <a:rPr lang="en-US" sz="2000" dirty="0"/>
              <a:t>['</a:t>
            </a:r>
            <a:r>
              <a:rPr lang="en-US" sz="2000" dirty="0" err="1"/>
              <a:t>ProductCost</a:t>
            </a:r>
            <a:r>
              <a:rPr lang="en-US" sz="2000" dirty="0"/>
              <a:t>']</a:t>
            </a:r>
          </a:p>
          <a:p>
            <a:r>
              <a:rPr lang="en-US" sz="2000" dirty="0" err="1"/>
              <a:t>total_cost</a:t>
            </a:r>
            <a:r>
              <a:rPr lang="en-US" sz="2000" dirty="0"/>
              <a:t> = </a:t>
            </a:r>
            <a:r>
              <a:rPr lang="en-US" sz="2000" dirty="0" err="1"/>
              <a:t>sales_df</a:t>
            </a:r>
            <a:r>
              <a:rPr lang="en-US" sz="2000" dirty="0"/>
              <a:t>['Cost'].sum(),</a:t>
            </a:r>
            <a:r>
              <a:rPr lang="en-US" sz="2000" dirty="0" err="1"/>
              <a:t>total_profit</a:t>
            </a:r>
            <a:r>
              <a:rPr lang="en-US" sz="2000" dirty="0"/>
              <a:t> = </a:t>
            </a:r>
            <a:r>
              <a:rPr lang="en-US" sz="2000" dirty="0" err="1"/>
              <a:t>total_revenue</a:t>
            </a:r>
            <a:r>
              <a:rPr lang="en-US" sz="2000" dirty="0"/>
              <a:t> - </a:t>
            </a:r>
            <a:r>
              <a:rPr lang="en-US" sz="2000" dirty="0" err="1"/>
              <a:t>total_cost</a:t>
            </a:r>
            <a:endParaRPr lang="en-US" sz="2000" dirty="0"/>
          </a:p>
          <a:p>
            <a:r>
              <a:rPr lang="en-US" sz="2000" dirty="0">
                <a:solidFill>
                  <a:srgbClr val="008000"/>
                </a:solidFill>
              </a:rPr>
              <a:t>Revenue: Calculated by multiplying </a:t>
            </a:r>
            <a:r>
              <a:rPr lang="en-US" sz="2000" dirty="0" err="1">
                <a:solidFill>
                  <a:srgbClr val="008000"/>
                </a:solidFill>
              </a:rPr>
              <a:t>OrderQuantity</a:t>
            </a:r>
            <a:r>
              <a:rPr lang="en-US" sz="2000" dirty="0">
                <a:solidFill>
                  <a:srgbClr val="008000"/>
                </a:solidFill>
              </a:rPr>
              <a:t> and </a:t>
            </a:r>
            <a:r>
              <a:rPr lang="en-US" sz="2000" dirty="0" err="1">
                <a:solidFill>
                  <a:srgbClr val="008000"/>
                </a:solidFill>
              </a:rPr>
              <a:t>ProductPrice</a:t>
            </a:r>
            <a:r>
              <a:rPr lang="en-US" sz="2000" dirty="0">
                <a:solidFill>
                  <a:srgbClr val="008000"/>
                </a:solidFill>
              </a:rPr>
              <a:t>. Cost: Calculated by multiplying </a:t>
            </a:r>
            <a:r>
              <a:rPr lang="en-US" sz="2000" dirty="0" err="1">
                <a:solidFill>
                  <a:srgbClr val="008000"/>
                </a:solidFill>
              </a:rPr>
              <a:t>OrderQuantity</a:t>
            </a:r>
            <a:r>
              <a:rPr lang="en-US" sz="2000" dirty="0">
                <a:solidFill>
                  <a:srgbClr val="008000"/>
                </a:solidFill>
              </a:rPr>
              <a:t> and </a:t>
            </a:r>
            <a:r>
              <a:rPr lang="en-US" sz="2000" dirty="0" err="1">
                <a:solidFill>
                  <a:srgbClr val="008000"/>
                </a:solidFill>
              </a:rPr>
              <a:t>ProductCost</a:t>
            </a:r>
            <a:r>
              <a:rPr lang="en-US" sz="2000" dirty="0">
                <a:solidFill>
                  <a:srgbClr val="008000"/>
                </a:solidFill>
              </a:rPr>
              <a:t>. Profit: Difference between </a:t>
            </a:r>
            <a:r>
              <a:rPr lang="en-US" sz="2000" dirty="0" err="1">
                <a:solidFill>
                  <a:srgbClr val="008000"/>
                </a:solidFill>
              </a:rPr>
              <a:t>total_revenue</a:t>
            </a:r>
            <a:r>
              <a:rPr lang="en-US" sz="2000" dirty="0">
                <a:solidFill>
                  <a:srgbClr val="008000"/>
                </a:solidFill>
              </a:rPr>
              <a:t> and </a:t>
            </a:r>
            <a:r>
              <a:rPr lang="en-US" sz="2000" dirty="0" err="1">
                <a:solidFill>
                  <a:srgbClr val="008000"/>
                </a:solidFill>
              </a:rPr>
              <a:t>total_cost</a:t>
            </a:r>
            <a:r>
              <a:rPr lang="en-US" sz="2000" dirty="0">
                <a:solidFill>
                  <a:srgbClr val="008000"/>
                </a:solidFill>
              </a:rPr>
              <a:t>.</a:t>
            </a:r>
          </a:p>
          <a:p>
            <a:pPr marL="285750" indent="-285750">
              <a:buFont typeface="Arial" panose="020B0604020202020204" pitchFamily="34" charset="0"/>
              <a:buChar char="•"/>
            </a:pPr>
            <a:endParaRPr lang="en-US" sz="2000" dirty="0">
              <a:solidFill>
                <a:srgbClr val="0D0D0D"/>
              </a:solidFill>
              <a:latin typeface="ui-sans-serif"/>
            </a:endParaRPr>
          </a:p>
          <a:p>
            <a:endParaRPr lang="en-US" sz="2000" dirty="0">
              <a:solidFill>
                <a:srgbClr val="0D0D0D"/>
              </a:solidFill>
              <a:latin typeface="ui-sans-serif"/>
            </a:endParaRPr>
          </a:p>
          <a:p>
            <a:pPr marL="285750" indent="-285750">
              <a:buFont typeface="Arial" panose="020B0604020202020204" pitchFamily="34" charset="0"/>
              <a:buChar char="•"/>
            </a:pPr>
            <a:endParaRPr lang="en-US" sz="2000" dirty="0">
              <a:solidFill>
                <a:srgbClr val="008000"/>
              </a:solidFill>
            </a:endParaRPr>
          </a:p>
          <a:p>
            <a:pPr marL="0" marR="0" lvl="0" indent="0" algn="l" defTabSz="914400" rtl="0" eaLnBrk="0" fontAlgn="base" latinLnBrk="0" hangingPunct="0">
              <a:lnSpc>
                <a:spcPct val="100000"/>
              </a:lnSpc>
              <a:spcBef>
                <a:spcPct val="0"/>
              </a:spcBef>
              <a:spcAft>
                <a:spcPct val="0"/>
              </a:spcAft>
              <a:buClrTx/>
              <a:buSzTx/>
              <a:tabLst/>
            </a:pPr>
            <a:endParaRPr lang="en-IN" sz="2000" dirty="0"/>
          </a:p>
        </p:txBody>
      </p:sp>
    </p:spTree>
    <p:extLst>
      <p:ext uri="{BB962C8B-B14F-4D97-AF65-F5344CB8AC3E}">
        <p14:creationId xmlns:p14="http://schemas.microsoft.com/office/powerpoint/2010/main" val="3076418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91306-413F-9376-B5EC-78D3FAD1976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669CBD-1A83-421B-5F0E-AD77570957D8}"/>
              </a:ext>
            </a:extLst>
          </p:cNvPr>
          <p:cNvSpPr txBox="1"/>
          <p:nvPr/>
        </p:nvSpPr>
        <p:spPr>
          <a:xfrm>
            <a:off x="813303" y="1013988"/>
            <a:ext cx="10728356" cy="5078313"/>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dirty="0" err="1"/>
              <a:t>total_orders</a:t>
            </a:r>
            <a:r>
              <a:rPr lang="en-IN" dirty="0"/>
              <a:t> = </a:t>
            </a:r>
            <a:r>
              <a:rPr lang="en-IN" dirty="0" err="1"/>
              <a:t>sales_df</a:t>
            </a:r>
            <a:r>
              <a:rPr lang="en-IN" dirty="0"/>
              <a:t>['</a:t>
            </a:r>
            <a:r>
              <a:rPr lang="en-IN" dirty="0" err="1"/>
              <a:t>OrderNumber</a:t>
            </a:r>
            <a:r>
              <a:rPr lang="en-IN" dirty="0"/>
              <a:t>'].</a:t>
            </a:r>
            <a:r>
              <a:rPr lang="en-IN" dirty="0" err="1"/>
              <a:t>nunique</a:t>
            </a:r>
            <a:r>
              <a:rPr lang="en-IN" dirty="0"/>
              <a:t>(),</a:t>
            </a:r>
            <a:r>
              <a:rPr lang="en-IN" dirty="0" err="1"/>
              <a:t>total_quantity_returned</a:t>
            </a:r>
            <a:r>
              <a:rPr lang="en-IN" dirty="0"/>
              <a:t> = </a:t>
            </a:r>
            <a:r>
              <a:rPr lang="en-IN" dirty="0" err="1"/>
              <a:t>returns_df</a:t>
            </a:r>
            <a:r>
              <a:rPr lang="en-IN" dirty="0"/>
              <a:t>['</a:t>
            </a:r>
            <a:r>
              <a:rPr lang="en-IN" dirty="0" err="1"/>
              <a:t>ReturnQuantity</a:t>
            </a:r>
            <a:r>
              <a:rPr lang="en-IN" dirty="0"/>
              <a:t>'].sum()</a:t>
            </a:r>
          </a:p>
          <a:p>
            <a:pPr marL="0" marR="0" lvl="0" indent="0" algn="l" defTabSz="914400" rtl="0" eaLnBrk="0" fontAlgn="base" latinLnBrk="0" hangingPunct="0">
              <a:lnSpc>
                <a:spcPct val="100000"/>
              </a:lnSpc>
              <a:spcBef>
                <a:spcPct val="0"/>
              </a:spcBef>
              <a:spcAft>
                <a:spcPct val="0"/>
              </a:spcAft>
              <a:buClrTx/>
              <a:buSzTx/>
              <a:tabLst/>
            </a:pPr>
            <a:r>
              <a:rPr lang="en-IN" dirty="0" err="1"/>
              <a:t>total_quantity_sold</a:t>
            </a:r>
            <a:r>
              <a:rPr lang="en-IN" dirty="0"/>
              <a:t> = </a:t>
            </a:r>
            <a:r>
              <a:rPr lang="en-IN" dirty="0" err="1"/>
              <a:t>sales_df</a:t>
            </a:r>
            <a:r>
              <a:rPr lang="en-IN" dirty="0"/>
              <a:t>['</a:t>
            </a:r>
            <a:r>
              <a:rPr lang="en-IN" dirty="0" err="1"/>
              <a:t>OrderQuantity</a:t>
            </a:r>
            <a:r>
              <a:rPr lang="en-IN" dirty="0"/>
              <a:t>'].sum(),</a:t>
            </a:r>
            <a:r>
              <a:rPr lang="en-IN" dirty="0" err="1"/>
              <a:t>return_rate</a:t>
            </a:r>
            <a:r>
              <a:rPr lang="en-IN" dirty="0"/>
              <a:t> = f"{(</a:t>
            </a:r>
            <a:r>
              <a:rPr lang="en-IN" dirty="0" err="1"/>
              <a:t>total_quantity_returned</a:t>
            </a:r>
            <a:r>
              <a:rPr lang="en-IN" dirty="0"/>
              <a:t> / </a:t>
            </a:r>
            <a:r>
              <a:rPr lang="en-IN" dirty="0" err="1"/>
              <a:t>total_quantity_sold</a:t>
            </a:r>
            <a:r>
              <a:rPr lang="en-IN" dirty="0"/>
              <a:t>):.2%}" if </a:t>
            </a:r>
            <a:r>
              <a:rPr lang="en-IN" dirty="0" err="1"/>
              <a:t>total_quantity_sold</a:t>
            </a:r>
            <a:r>
              <a:rPr lang="en-IN" dirty="0"/>
              <a:t> &gt; 0 else "No Sales“</a:t>
            </a:r>
          </a:p>
          <a:p>
            <a:r>
              <a:rPr lang="en-US" b="1" dirty="0">
                <a:solidFill>
                  <a:srgbClr val="008000"/>
                </a:solidFill>
                <a:latin typeface="+mj-lt"/>
              </a:rPr>
              <a:t>Total Orders</a:t>
            </a:r>
            <a:r>
              <a:rPr lang="en-US" dirty="0">
                <a:solidFill>
                  <a:srgbClr val="008000"/>
                </a:solidFill>
                <a:latin typeface="+mj-lt"/>
              </a:rPr>
              <a:t>: Unique order numbers. </a:t>
            </a:r>
            <a:r>
              <a:rPr lang="en-US" b="1" dirty="0">
                <a:solidFill>
                  <a:srgbClr val="008000"/>
                </a:solidFill>
                <a:latin typeface="+mj-lt"/>
              </a:rPr>
              <a:t>Return Rate</a:t>
            </a:r>
            <a:r>
              <a:rPr lang="en-US" dirty="0">
                <a:solidFill>
                  <a:srgbClr val="008000"/>
                </a:solidFill>
                <a:latin typeface="+mj-lt"/>
              </a:rPr>
              <a:t>: Proportion of returned items to total sold items.</a:t>
            </a:r>
          </a:p>
          <a:p>
            <a:endParaRPr lang="en-US" dirty="0">
              <a:solidFill>
                <a:srgbClr val="008000"/>
              </a:solidFill>
              <a:latin typeface="+mj-lt"/>
            </a:endParaRPr>
          </a:p>
          <a:p>
            <a:pPr marL="285750" indent="-285750">
              <a:buFont typeface="Arial" panose="020B0604020202020204" pitchFamily="34" charset="0"/>
              <a:buChar char="•"/>
            </a:pPr>
            <a:r>
              <a:rPr lang="en-US" dirty="0"/>
              <a:t> </a:t>
            </a:r>
            <a:r>
              <a:rPr lang="en-US" dirty="0" err="1"/>
              <a:t>sales_df</a:t>
            </a:r>
            <a:r>
              <a:rPr lang="en-US" dirty="0"/>
              <a:t>['</a:t>
            </a:r>
            <a:r>
              <a:rPr lang="en-US" dirty="0" err="1"/>
              <a:t>OrderDate</a:t>
            </a:r>
            <a:r>
              <a:rPr lang="en-US" dirty="0"/>
              <a:t>'] = </a:t>
            </a:r>
            <a:r>
              <a:rPr lang="en-US" dirty="0" err="1"/>
              <a:t>pd.to_datetime</a:t>
            </a:r>
            <a:r>
              <a:rPr lang="en-US" dirty="0"/>
              <a:t>(</a:t>
            </a:r>
            <a:r>
              <a:rPr lang="en-US" dirty="0" err="1"/>
              <a:t>sales_df</a:t>
            </a:r>
            <a:r>
              <a:rPr lang="en-US" dirty="0"/>
              <a:t>['</a:t>
            </a:r>
            <a:r>
              <a:rPr lang="en-US" dirty="0" err="1"/>
              <a:t>OrderDate</a:t>
            </a:r>
            <a:r>
              <a:rPr lang="en-US" dirty="0"/>
              <a:t>'], errors='coerce’), </a:t>
            </a:r>
            <a:r>
              <a:rPr lang="en-US" dirty="0" err="1"/>
              <a:t>sales_df.set_index</a:t>
            </a:r>
            <a:r>
              <a:rPr lang="en-US" dirty="0"/>
              <a:t>('</a:t>
            </a:r>
            <a:r>
              <a:rPr lang="en-US" dirty="0" err="1"/>
              <a:t>OrderDate</a:t>
            </a:r>
            <a:r>
              <a:rPr lang="en-US" dirty="0"/>
              <a:t>', </a:t>
            </a:r>
            <a:r>
              <a:rPr lang="en-US" dirty="0" err="1"/>
              <a:t>inplace</a:t>
            </a:r>
            <a:r>
              <a:rPr lang="en-US" dirty="0"/>
              <a:t>=True),</a:t>
            </a:r>
            <a:r>
              <a:rPr lang="en-US" dirty="0" err="1"/>
              <a:t>monthly_data</a:t>
            </a:r>
            <a:r>
              <a:rPr lang="en-US" dirty="0"/>
              <a:t> = </a:t>
            </a:r>
            <a:r>
              <a:rPr lang="en-US" dirty="0" err="1"/>
              <a:t>sales_df.resample</a:t>
            </a:r>
            <a:r>
              <a:rPr lang="en-US" dirty="0"/>
              <a:t>('M').</a:t>
            </a:r>
            <a:r>
              <a:rPr lang="en-US" dirty="0" err="1"/>
              <a:t>agg</a:t>
            </a:r>
            <a:r>
              <a:rPr lang="en-US" dirty="0"/>
              <a:t>(    </a:t>
            </a:r>
            <a:r>
              <a:rPr lang="en-US" dirty="0" err="1"/>
              <a:t>Total_Revenue</a:t>
            </a:r>
            <a:r>
              <a:rPr lang="en-US" dirty="0"/>
              <a:t>=('Revenue', 'sum'),</a:t>
            </a:r>
            <a:r>
              <a:rPr lang="en-US" dirty="0" err="1"/>
              <a:t>Total_Orders</a:t>
            </a:r>
            <a:r>
              <a:rPr lang="en-US" dirty="0"/>
              <a:t>=('</a:t>
            </a:r>
            <a:r>
              <a:rPr lang="en-US" dirty="0" err="1"/>
              <a:t>OrderNumber</a:t>
            </a:r>
            <a:r>
              <a:rPr lang="en-US" dirty="0"/>
              <a:t>', '</a:t>
            </a:r>
            <a:r>
              <a:rPr lang="en-US" dirty="0" err="1"/>
              <a:t>nunique</a:t>
            </a:r>
            <a:r>
              <a:rPr lang="en-US" dirty="0"/>
              <a:t>')).</a:t>
            </a:r>
            <a:r>
              <a:rPr lang="en-US" dirty="0" err="1"/>
              <a:t>reset_index</a:t>
            </a:r>
            <a:r>
              <a:rPr lang="en-US" dirty="0"/>
              <a:t>()</a:t>
            </a:r>
          </a:p>
          <a:p>
            <a:pPr defTabSz="914400" eaLnBrk="0" fontAlgn="base" hangingPunct="0">
              <a:spcBef>
                <a:spcPct val="0"/>
              </a:spcBef>
              <a:spcAft>
                <a:spcPct val="0"/>
              </a:spcAft>
            </a:pPr>
            <a:r>
              <a:rPr lang="en-US" dirty="0">
                <a:solidFill>
                  <a:srgbClr val="008000"/>
                </a:solidFill>
                <a:latin typeface="+mj-lt"/>
              </a:rPr>
              <a:t>Converts </a:t>
            </a:r>
            <a:r>
              <a:rPr lang="en-US" dirty="0" err="1">
                <a:solidFill>
                  <a:srgbClr val="008000"/>
                </a:solidFill>
                <a:latin typeface="+mj-lt"/>
              </a:rPr>
              <a:t>OrderDate</a:t>
            </a:r>
            <a:r>
              <a:rPr lang="en-US" dirty="0">
                <a:solidFill>
                  <a:srgbClr val="008000"/>
                </a:solidFill>
                <a:latin typeface="+mj-lt"/>
              </a:rPr>
              <a:t> to a datetime format and resamples data by month to calculate: </a:t>
            </a:r>
            <a:r>
              <a:rPr lang="en-US" dirty="0" err="1">
                <a:solidFill>
                  <a:srgbClr val="008000"/>
                </a:solidFill>
                <a:latin typeface="+mj-lt"/>
              </a:rPr>
              <a:t>Total_Revenue</a:t>
            </a:r>
            <a:r>
              <a:rPr lang="en-US" dirty="0">
                <a:solidFill>
                  <a:srgbClr val="008000"/>
                </a:solidFill>
                <a:latin typeface="+mj-lt"/>
              </a:rPr>
              <a:t>: Monthly revenue </a:t>
            </a:r>
            <a:r>
              <a:rPr lang="en-US" dirty="0" err="1">
                <a:solidFill>
                  <a:srgbClr val="008000"/>
                </a:solidFill>
                <a:latin typeface="+mj-lt"/>
              </a:rPr>
              <a:t>sum.Total_Orders</a:t>
            </a:r>
            <a:r>
              <a:rPr lang="en-US" dirty="0">
                <a:solidFill>
                  <a:srgbClr val="008000"/>
                </a:solidFill>
                <a:latin typeface="+mj-lt"/>
              </a:rPr>
              <a:t>: Monthly unique order count.</a:t>
            </a:r>
          </a:p>
          <a:p>
            <a:pPr marL="285750" indent="-285750">
              <a:buFont typeface="Arial" panose="020B0604020202020204" pitchFamily="34" charset="0"/>
              <a:buChar char="•"/>
            </a:pPr>
            <a:endParaRPr lang="en-US" dirty="0">
              <a:solidFill>
                <a:srgbClr val="008000"/>
              </a:solidFill>
              <a:latin typeface="+mj-lt"/>
            </a:endParaRPr>
          </a:p>
          <a:p>
            <a:pPr marL="285750" indent="-285750">
              <a:buFont typeface="Arial" panose="020B0604020202020204" pitchFamily="34" charset="0"/>
              <a:buChar char="•"/>
            </a:pPr>
            <a:r>
              <a:rPr lang="en-US" dirty="0"/>
              <a:t> </a:t>
            </a:r>
            <a:r>
              <a:rPr lang="en-US" dirty="0" err="1"/>
              <a:t>returns_df</a:t>
            </a:r>
            <a:r>
              <a:rPr lang="en-US" dirty="0"/>
              <a:t>['</a:t>
            </a:r>
            <a:r>
              <a:rPr lang="en-US" dirty="0" err="1"/>
              <a:t>ReturnDate</a:t>
            </a:r>
            <a:r>
              <a:rPr lang="en-US" dirty="0"/>
              <a:t>'] = </a:t>
            </a:r>
            <a:r>
              <a:rPr lang="en-US" dirty="0" err="1"/>
              <a:t>pd.to_datetime</a:t>
            </a:r>
            <a:r>
              <a:rPr lang="en-US" dirty="0"/>
              <a:t>(</a:t>
            </a:r>
            <a:r>
              <a:rPr lang="en-US" dirty="0" err="1"/>
              <a:t>returns_df</a:t>
            </a:r>
            <a:r>
              <a:rPr lang="en-US" dirty="0"/>
              <a:t>['</a:t>
            </a:r>
            <a:r>
              <a:rPr lang="en-US" dirty="0" err="1"/>
              <a:t>ReturnDate</a:t>
            </a:r>
            <a:r>
              <a:rPr lang="en-US" dirty="0"/>
              <a:t>'], errors='coerce’) </a:t>
            </a:r>
            <a:r>
              <a:rPr lang="en-US" dirty="0" err="1"/>
              <a:t>returns_df.set_index</a:t>
            </a:r>
            <a:r>
              <a:rPr lang="en-US" dirty="0"/>
              <a:t>('</a:t>
            </a:r>
            <a:r>
              <a:rPr lang="en-US" dirty="0" err="1"/>
              <a:t>ReturnDate</a:t>
            </a:r>
            <a:r>
              <a:rPr lang="en-US" dirty="0"/>
              <a:t>', </a:t>
            </a:r>
            <a:r>
              <a:rPr lang="en-US" dirty="0" err="1"/>
              <a:t>inplace</a:t>
            </a:r>
            <a:r>
              <a:rPr lang="en-US" dirty="0"/>
              <a:t>=True) </a:t>
            </a:r>
            <a:r>
              <a:rPr lang="en-US" dirty="0" err="1"/>
              <a:t>monthly_returns</a:t>
            </a:r>
            <a:r>
              <a:rPr lang="en-US" dirty="0"/>
              <a:t> = </a:t>
            </a:r>
            <a:r>
              <a:rPr lang="en-US" dirty="0" err="1"/>
              <a:t>returns_df.resample</a:t>
            </a:r>
            <a:r>
              <a:rPr lang="en-US" dirty="0"/>
              <a:t>('M').</a:t>
            </a:r>
            <a:r>
              <a:rPr lang="en-US" dirty="0" err="1"/>
              <a:t>agg</a:t>
            </a:r>
            <a:r>
              <a:rPr lang="en-US" dirty="0"/>
              <a:t>(</a:t>
            </a:r>
          </a:p>
          <a:p>
            <a:r>
              <a:rPr lang="en-US" dirty="0"/>
              <a:t>  </a:t>
            </a:r>
            <a:r>
              <a:rPr lang="en-US" dirty="0" err="1"/>
              <a:t>Total_Returns</a:t>
            </a:r>
            <a:r>
              <a:rPr lang="en-US" dirty="0"/>
              <a:t>=('</a:t>
            </a:r>
            <a:r>
              <a:rPr lang="en-US" dirty="0" err="1"/>
              <a:t>ReturnQuantity</a:t>
            </a:r>
            <a:r>
              <a:rPr lang="en-US" dirty="0"/>
              <a:t>', 'sum')).</a:t>
            </a:r>
            <a:r>
              <a:rPr lang="en-US" dirty="0" err="1"/>
              <a:t>reset_index</a:t>
            </a:r>
            <a:r>
              <a:rPr lang="en-US" dirty="0"/>
              <a:t>()</a:t>
            </a:r>
          </a:p>
          <a:p>
            <a:r>
              <a:rPr lang="en-US" dirty="0">
                <a:solidFill>
                  <a:srgbClr val="008000"/>
                </a:solidFill>
                <a:latin typeface="+mj-lt"/>
              </a:rPr>
              <a:t>Converts </a:t>
            </a:r>
            <a:r>
              <a:rPr lang="en-US" dirty="0" err="1">
                <a:solidFill>
                  <a:srgbClr val="008000"/>
                </a:solidFill>
                <a:latin typeface="+mj-lt"/>
              </a:rPr>
              <a:t>ReturnDate</a:t>
            </a:r>
            <a:r>
              <a:rPr lang="en-US" dirty="0">
                <a:solidFill>
                  <a:srgbClr val="008000"/>
                </a:solidFill>
                <a:latin typeface="+mj-lt"/>
              </a:rPr>
              <a:t> to datetime format and resamples by month to calculate: </a:t>
            </a:r>
            <a:r>
              <a:rPr lang="en-US" dirty="0" err="1">
                <a:solidFill>
                  <a:srgbClr val="008000"/>
                </a:solidFill>
                <a:latin typeface="+mj-lt"/>
              </a:rPr>
              <a:t>Total_Returns</a:t>
            </a:r>
            <a:r>
              <a:rPr lang="en-US" dirty="0">
                <a:solidFill>
                  <a:srgbClr val="008000"/>
                </a:solidFill>
                <a:latin typeface="+mj-lt"/>
              </a:rPr>
              <a:t>: Monthly return quantity.</a:t>
            </a:r>
          </a:p>
          <a:p>
            <a:pPr marL="285750" indent="-285750">
              <a:buFont typeface="Arial" panose="020B0604020202020204" pitchFamily="34" charset="0"/>
              <a:buChar char="•"/>
            </a:pPr>
            <a:endParaRPr lang="en-US" dirty="0">
              <a:solidFill>
                <a:srgbClr val="008000"/>
              </a:solidFill>
              <a:latin typeface="+mj-lt"/>
            </a:endParaRPr>
          </a:p>
          <a:p>
            <a:pPr marL="0" marR="0" lvl="0" indent="0" algn="l" defTabSz="914400" rtl="0" eaLnBrk="0" fontAlgn="base" latinLnBrk="0" hangingPunct="0">
              <a:lnSpc>
                <a:spcPct val="100000"/>
              </a:lnSpc>
              <a:spcBef>
                <a:spcPct val="0"/>
              </a:spcBef>
              <a:spcAft>
                <a:spcPct val="0"/>
              </a:spcAft>
              <a:buClrTx/>
              <a:buSzTx/>
              <a:tabLst/>
            </a:pPr>
            <a:endParaRPr lang="en-IN" dirty="0"/>
          </a:p>
          <a:p>
            <a:pPr marL="0" marR="0" lvl="0" indent="0" algn="l" defTabSz="914400" rtl="0" eaLnBrk="0" fontAlgn="base" latinLnBrk="0" hangingPunct="0">
              <a:lnSpc>
                <a:spcPct val="100000"/>
              </a:lnSpc>
              <a:spcBef>
                <a:spcPct val="0"/>
              </a:spcBef>
              <a:spcAft>
                <a:spcPct val="0"/>
              </a:spcAft>
              <a:buClrTx/>
              <a:buSzTx/>
              <a:tabLst/>
            </a:pPr>
            <a:endParaRPr lang="en-IN" dirty="0"/>
          </a:p>
        </p:txBody>
      </p:sp>
    </p:spTree>
    <p:extLst>
      <p:ext uri="{BB962C8B-B14F-4D97-AF65-F5344CB8AC3E}">
        <p14:creationId xmlns:p14="http://schemas.microsoft.com/office/powerpoint/2010/main" val="186381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DA1B15-E8F2-93A4-E202-E163AE900F7D}"/>
              </a:ext>
            </a:extLst>
          </p:cNvPr>
          <p:cNvPicPr>
            <a:picLocks noChangeAspect="1"/>
          </p:cNvPicPr>
          <p:nvPr/>
        </p:nvPicPr>
        <p:blipFill>
          <a:blip r:embed="rId2"/>
          <a:stretch>
            <a:fillRect/>
          </a:stretch>
        </p:blipFill>
        <p:spPr>
          <a:xfrm>
            <a:off x="1563654" y="1207381"/>
            <a:ext cx="8810403" cy="4877804"/>
          </a:xfrm>
          <a:prstGeom prst="rect">
            <a:avLst/>
          </a:prstGeom>
        </p:spPr>
      </p:pic>
      <p:sp>
        <p:nvSpPr>
          <p:cNvPr id="4" name="TextBox 3">
            <a:extLst>
              <a:ext uri="{FF2B5EF4-FFF2-40B4-BE49-F238E27FC236}">
                <a16:creationId xmlns:a16="http://schemas.microsoft.com/office/drawing/2014/main" id="{EAA79993-8A1B-A4D4-3C62-76D5012E2B5D}"/>
              </a:ext>
            </a:extLst>
          </p:cNvPr>
          <p:cNvSpPr txBox="1"/>
          <p:nvPr/>
        </p:nvSpPr>
        <p:spPr>
          <a:xfrm>
            <a:off x="808133" y="636355"/>
            <a:ext cx="4922711" cy="369332"/>
          </a:xfrm>
          <a:prstGeom prst="rect">
            <a:avLst/>
          </a:prstGeom>
          <a:noFill/>
        </p:spPr>
        <p:txBody>
          <a:bodyPr wrap="square" rtlCol="0">
            <a:spAutoFit/>
          </a:bodyPr>
          <a:lstStyle/>
          <a:p>
            <a:pPr algn="ctr"/>
            <a:r>
              <a:rPr lang="en-IN" b="1" dirty="0"/>
              <a:t>Exec_Dash_Custom1 (Custom Replicated)</a:t>
            </a:r>
          </a:p>
        </p:txBody>
      </p:sp>
    </p:spTree>
    <p:extLst>
      <p:ext uri="{BB962C8B-B14F-4D97-AF65-F5344CB8AC3E}">
        <p14:creationId xmlns:p14="http://schemas.microsoft.com/office/powerpoint/2010/main" val="2682178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AD5B2-7E26-2424-0632-1F54B5060ED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4D4F54E-8504-B13F-CC25-055AA0AEADE7}"/>
              </a:ext>
            </a:extLst>
          </p:cNvPr>
          <p:cNvSpPr txBox="1"/>
          <p:nvPr/>
        </p:nvSpPr>
        <p:spPr>
          <a:xfrm>
            <a:off x="884976" y="860169"/>
            <a:ext cx="10422047"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 </a:t>
            </a:r>
            <a:r>
              <a:rPr lang="en-US" sz="2000" dirty="0" err="1">
                <a:latin typeface="+mj-lt"/>
              </a:rPr>
              <a:t>monthly_data</a:t>
            </a:r>
            <a:r>
              <a:rPr lang="en-US" sz="2000" dirty="0">
                <a:latin typeface="+mj-lt"/>
              </a:rPr>
              <a:t> = </a:t>
            </a:r>
            <a:r>
              <a:rPr lang="en-US" sz="2000" dirty="0" err="1">
                <a:latin typeface="+mj-lt"/>
              </a:rPr>
              <a:t>pd.merge</a:t>
            </a:r>
            <a:r>
              <a:rPr lang="en-US" sz="2000" dirty="0">
                <a:latin typeface="+mj-lt"/>
              </a:rPr>
              <a:t>(    </a:t>
            </a:r>
            <a:r>
              <a:rPr lang="en-US" sz="2000" dirty="0" err="1">
                <a:latin typeface="+mj-lt"/>
              </a:rPr>
              <a:t>monthly_data</a:t>
            </a:r>
            <a:r>
              <a:rPr lang="en-US" sz="2000" dirty="0">
                <a:latin typeface="+mj-lt"/>
              </a:rPr>
              <a:t>, </a:t>
            </a:r>
            <a:r>
              <a:rPr lang="en-US" sz="2000" dirty="0" err="1">
                <a:latin typeface="+mj-lt"/>
              </a:rPr>
              <a:t>monthly_returns</a:t>
            </a:r>
            <a:r>
              <a:rPr lang="en-US" sz="2000" dirty="0">
                <a:latin typeface="+mj-lt"/>
              </a:rPr>
              <a:t>,    </a:t>
            </a:r>
            <a:r>
              <a:rPr lang="en-US" sz="2000" dirty="0" err="1">
                <a:latin typeface="+mj-lt"/>
              </a:rPr>
              <a:t>left_on</a:t>
            </a:r>
            <a:r>
              <a:rPr lang="en-US" sz="2000" dirty="0">
                <a:latin typeface="+mj-lt"/>
              </a:rPr>
              <a:t>='</a:t>
            </a:r>
            <a:r>
              <a:rPr lang="en-US" sz="2000" dirty="0" err="1">
                <a:latin typeface="+mj-lt"/>
              </a:rPr>
              <a:t>OrderDate</a:t>
            </a:r>
            <a:r>
              <a:rPr lang="en-US" sz="2000" dirty="0">
                <a:latin typeface="+mj-lt"/>
              </a:rPr>
              <a:t>', </a:t>
            </a:r>
            <a:r>
              <a:rPr lang="en-US" sz="2000" dirty="0" err="1">
                <a:latin typeface="+mj-lt"/>
              </a:rPr>
              <a:t>right_on</a:t>
            </a:r>
            <a:r>
              <a:rPr lang="en-US" sz="2000" dirty="0">
                <a:latin typeface="+mj-lt"/>
              </a:rPr>
              <a:t>='</a:t>
            </a:r>
            <a:r>
              <a:rPr lang="en-US" sz="2000" dirty="0" err="1">
                <a:latin typeface="+mj-lt"/>
              </a:rPr>
              <a:t>ReturnDate</a:t>
            </a:r>
            <a:r>
              <a:rPr lang="en-US" sz="2000" dirty="0">
                <a:latin typeface="+mj-lt"/>
              </a:rPr>
              <a:t>', how='outer’) </a:t>
            </a:r>
            <a:r>
              <a:rPr lang="en-US" sz="2000" dirty="0" err="1">
                <a:latin typeface="+mj-lt"/>
              </a:rPr>
              <a:t>monthly_data.fillna</a:t>
            </a:r>
            <a:r>
              <a:rPr lang="en-US" sz="2000" dirty="0">
                <a:latin typeface="+mj-lt"/>
              </a:rPr>
              <a:t>(0, </a:t>
            </a:r>
            <a:r>
              <a:rPr lang="en-US" sz="2000" dirty="0" err="1">
                <a:latin typeface="+mj-lt"/>
              </a:rPr>
              <a:t>inplace</a:t>
            </a:r>
            <a:r>
              <a:rPr lang="en-US" sz="2000" dirty="0">
                <a:latin typeface="+mj-lt"/>
              </a:rPr>
              <a:t>=True)</a:t>
            </a:r>
          </a:p>
          <a:p>
            <a:r>
              <a:rPr lang="en-US" sz="2000" dirty="0">
                <a:solidFill>
                  <a:srgbClr val="008000"/>
                </a:solidFill>
                <a:latin typeface="+mj-lt"/>
              </a:rPr>
              <a:t>Merges monthly sales and returns data into one DataFrame (</a:t>
            </a:r>
            <a:r>
              <a:rPr lang="en-US" sz="2000" dirty="0" err="1">
                <a:solidFill>
                  <a:srgbClr val="008000"/>
                </a:solidFill>
                <a:latin typeface="+mj-lt"/>
              </a:rPr>
              <a:t>monthly_data</a:t>
            </a:r>
            <a:r>
              <a:rPr lang="en-US" sz="2000" dirty="0">
                <a:solidFill>
                  <a:srgbClr val="008000"/>
                </a:solidFill>
                <a:latin typeface="+mj-lt"/>
              </a:rPr>
              <a:t>).</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 </a:t>
            </a:r>
            <a:r>
              <a:rPr lang="en-US" sz="2000" dirty="0" err="1">
                <a:latin typeface="+mj-lt"/>
              </a:rPr>
              <a:t>latest_data</a:t>
            </a:r>
            <a:r>
              <a:rPr lang="en-US" sz="2000" dirty="0">
                <a:latin typeface="+mj-lt"/>
              </a:rPr>
              <a:t> = </a:t>
            </a:r>
            <a:r>
              <a:rPr lang="en-US" sz="2000" dirty="0" err="1">
                <a:latin typeface="+mj-lt"/>
              </a:rPr>
              <a:t>monthly_data.iloc</a:t>
            </a:r>
            <a:r>
              <a:rPr lang="en-US" sz="2000" dirty="0">
                <a:latin typeface="+mj-lt"/>
              </a:rPr>
              <a:t>[-1] </a:t>
            </a:r>
            <a:r>
              <a:rPr lang="en-US" sz="2000" dirty="0" err="1">
                <a:latin typeface="+mj-lt"/>
              </a:rPr>
              <a:t>monthly_revenue</a:t>
            </a:r>
            <a:r>
              <a:rPr lang="en-US" sz="2000" dirty="0">
                <a:latin typeface="+mj-lt"/>
              </a:rPr>
              <a:t> = </a:t>
            </a:r>
            <a:r>
              <a:rPr lang="en-US" sz="2000" dirty="0" err="1">
                <a:latin typeface="+mj-lt"/>
              </a:rPr>
              <a:t>latest_data</a:t>
            </a:r>
            <a:r>
              <a:rPr lang="en-US" sz="2000" dirty="0">
                <a:latin typeface="+mj-lt"/>
              </a:rPr>
              <a:t>['</a:t>
            </a:r>
            <a:r>
              <a:rPr lang="en-US" sz="2000" dirty="0" err="1">
                <a:latin typeface="+mj-lt"/>
              </a:rPr>
              <a:t>Total_Revenue</a:t>
            </a:r>
            <a:r>
              <a:rPr lang="en-US" sz="2000" dirty="0">
                <a:latin typeface="+mj-lt"/>
              </a:rPr>
              <a:t>’] </a:t>
            </a:r>
            <a:r>
              <a:rPr lang="en-US" sz="2000" dirty="0" err="1">
                <a:latin typeface="+mj-lt"/>
              </a:rPr>
              <a:t>monthly_orders</a:t>
            </a:r>
            <a:r>
              <a:rPr lang="en-US" sz="2000" dirty="0">
                <a:latin typeface="+mj-lt"/>
              </a:rPr>
              <a:t> = </a:t>
            </a:r>
            <a:r>
              <a:rPr lang="en-US" sz="2000" dirty="0" err="1">
                <a:latin typeface="+mj-lt"/>
              </a:rPr>
              <a:t>latest_data</a:t>
            </a:r>
            <a:r>
              <a:rPr lang="en-US" sz="2000" dirty="0">
                <a:latin typeface="+mj-lt"/>
              </a:rPr>
              <a:t>['</a:t>
            </a:r>
            <a:r>
              <a:rPr lang="en-US" sz="2000" dirty="0" err="1">
                <a:latin typeface="+mj-lt"/>
              </a:rPr>
              <a:t>Total_Orders</a:t>
            </a:r>
            <a:r>
              <a:rPr lang="en-US" sz="2000" dirty="0">
                <a:latin typeface="+mj-lt"/>
              </a:rPr>
              <a:t>’] </a:t>
            </a:r>
            <a:r>
              <a:rPr lang="en-US" sz="2000" dirty="0" err="1">
                <a:latin typeface="+mj-lt"/>
              </a:rPr>
              <a:t>monthly_returns</a:t>
            </a:r>
            <a:r>
              <a:rPr lang="en-US" sz="2000" dirty="0">
                <a:latin typeface="+mj-lt"/>
              </a:rPr>
              <a:t> = </a:t>
            </a:r>
            <a:r>
              <a:rPr lang="en-US" sz="2000" dirty="0" err="1">
                <a:latin typeface="+mj-lt"/>
              </a:rPr>
              <a:t>latest_data</a:t>
            </a:r>
            <a:r>
              <a:rPr lang="en-US" sz="2000" dirty="0">
                <a:latin typeface="+mj-lt"/>
              </a:rPr>
              <a:t>['</a:t>
            </a:r>
            <a:r>
              <a:rPr lang="en-US" sz="2000" dirty="0" err="1">
                <a:latin typeface="+mj-lt"/>
              </a:rPr>
              <a:t>Total_Returns</a:t>
            </a:r>
            <a:r>
              <a:rPr lang="en-US" sz="2000" dirty="0">
                <a:latin typeface="+mj-lt"/>
              </a:rPr>
              <a:t>’] </a:t>
            </a:r>
            <a:r>
              <a:rPr lang="en-US" sz="2000" dirty="0" err="1">
                <a:latin typeface="+mj-lt"/>
              </a:rPr>
              <a:t>prev_revenue</a:t>
            </a:r>
            <a:r>
              <a:rPr lang="en-US" sz="2000" dirty="0">
                <a:latin typeface="+mj-lt"/>
              </a:rPr>
              <a:t> =</a:t>
            </a:r>
            <a:r>
              <a:rPr lang="en-US" sz="2000" dirty="0" err="1">
                <a:latin typeface="+mj-lt"/>
              </a:rPr>
              <a:t>monthly_data</a:t>
            </a:r>
            <a:r>
              <a:rPr lang="en-US" sz="2000" dirty="0">
                <a:latin typeface="+mj-lt"/>
              </a:rPr>
              <a:t>['</a:t>
            </a:r>
            <a:r>
              <a:rPr lang="en-US" sz="2000" dirty="0" err="1">
                <a:latin typeface="+mj-lt"/>
              </a:rPr>
              <a:t>Total_Revenue</a:t>
            </a:r>
            <a:r>
              <a:rPr lang="en-US" sz="2000" dirty="0">
                <a:latin typeface="+mj-lt"/>
              </a:rPr>
              <a:t>'].shift(1).</a:t>
            </a:r>
            <a:r>
              <a:rPr lang="en-US" sz="2000" dirty="0" err="1">
                <a:latin typeface="+mj-lt"/>
              </a:rPr>
              <a:t>iloc</a:t>
            </a:r>
            <a:r>
              <a:rPr lang="en-US" sz="2000" dirty="0">
                <a:latin typeface="+mj-lt"/>
              </a:rPr>
              <a:t>[-1] </a:t>
            </a:r>
            <a:r>
              <a:rPr lang="en-US" sz="2000" dirty="0" err="1">
                <a:latin typeface="+mj-lt"/>
              </a:rPr>
              <a:t>prev_orders</a:t>
            </a:r>
            <a:r>
              <a:rPr lang="en-US" sz="2000" dirty="0">
                <a:latin typeface="+mj-lt"/>
              </a:rPr>
              <a:t> = </a:t>
            </a:r>
            <a:r>
              <a:rPr lang="en-US" sz="2000" dirty="0" err="1">
                <a:latin typeface="+mj-lt"/>
              </a:rPr>
              <a:t>monthly_data</a:t>
            </a:r>
            <a:r>
              <a:rPr lang="en-US" sz="2000" dirty="0">
                <a:latin typeface="+mj-lt"/>
              </a:rPr>
              <a:t>['</a:t>
            </a:r>
            <a:r>
              <a:rPr lang="en-US" sz="2000" dirty="0" err="1">
                <a:latin typeface="+mj-lt"/>
              </a:rPr>
              <a:t>Total_Orders</a:t>
            </a:r>
            <a:r>
              <a:rPr lang="en-US" sz="2000" dirty="0">
                <a:latin typeface="+mj-lt"/>
              </a:rPr>
              <a:t>'].shift(1).</a:t>
            </a:r>
            <a:r>
              <a:rPr lang="en-US" sz="2000" dirty="0" err="1">
                <a:latin typeface="+mj-lt"/>
              </a:rPr>
              <a:t>iloc</a:t>
            </a:r>
            <a:r>
              <a:rPr lang="en-US" sz="2000" dirty="0">
                <a:latin typeface="+mj-lt"/>
              </a:rPr>
              <a:t>[-1]</a:t>
            </a:r>
          </a:p>
          <a:p>
            <a:r>
              <a:rPr lang="en-US" sz="2000" dirty="0">
                <a:latin typeface="+mj-lt"/>
              </a:rPr>
              <a:t>	</a:t>
            </a:r>
            <a:r>
              <a:rPr lang="en-US" sz="2000" dirty="0" err="1">
                <a:latin typeface="+mj-lt"/>
              </a:rPr>
              <a:t>prev_returns</a:t>
            </a:r>
            <a:r>
              <a:rPr lang="en-US" sz="2000" dirty="0">
                <a:latin typeface="+mj-lt"/>
              </a:rPr>
              <a:t> = </a:t>
            </a:r>
            <a:r>
              <a:rPr lang="en-US" sz="2000" dirty="0" err="1">
                <a:latin typeface="+mj-lt"/>
              </a:rPr>
              <a:t>monthly_data</a:t>
            </a:r>
            <a:r>
              <a:rPr lang="en-US" sz="2000" dirty="0">
                <a:latin typeface="+mj-lt"/>
              </a:rPr>
              <a:t>['</a:t>
            </a:r>
            <a:r>
              <a:rPr lang="en-US" sz="2000" dirty="0" err="1">
                <a:latin typeface="+mj-lt"/>
              </a:rPr>
              <a:t>Total_Returns</a:t>
            </a:r>
            <a:r>
              <a:rPr lang="en-US" sz="2000" dirty="0">
                <a:latin typeface="+mj-lt"/>
              </a:rPr>
              <a:t>'].shift(1).</a:t>
            </a:r>
            <a:r>
              <a:rPr lang="en-US" sz="2000" dirty="0" err="1">
                <a:latin typeface="+mj-lt"/>
              </a:rPr>
              <a:t>iloc</a:t>
            </a:r>
            <a:r>
              <a:rPr lang="en-US" sz="2000" dirty="0">
                <a:latin typeface="+mj-lt"/>
              </a:rPr>
              <a:t>[-1]</a:t>
            </a:r>
            <a:r>
              <a:rPr lang="en-US" sz="2000" dirty="0" err="1">
                <a:latin typeface="+mj-lt"/>
              </a:rPr>
              <a:t>revenue_trend</a:t>
            </a:r>
            <a:r>
              <a:rPr lang="en-US" sz="2000" dirty="0">
                <a:latin typeface="+mj-lt"/>
              </a:rPr>
              <a:t> = ((</a:t>
            </a:r>
            <a:r>
              <a:rPr lang="en-US" sz="2000" dirty="0" err="1">
                <a:latin typeface="+mj-lt"/>
              </a:rPr>
              <a:t>monthly_revenue</a:t>
            </a:r>
            <a:r>
              <a:rPr lang="en-US" sz="2000" dirty="0">
                <a:latin typeface="+mj-lt"/>
              </a:rPr>
              <a:t> - 	</a:t>
            </a:r>
            <a:r>
              <a:rPr lang="en-US" sz="2000" dirty="0" err="1">
                <a:latin typeface="+mj-lt"/>
              </a:rPr>
              <a:t>prev_revenue</a:t>
            </a:r>
            <a:r>
              <a:rPr lang="en-US" sz="2000" dirty="0">
                <a:latin typeface="+mj-lt"/>
              </a:rPr>
              <a:t>) / </a:t>
            </a:r>
            <a:r>
              <a:rPr lang="en-US" sz="2000" dirty="0" err="1">
                <a:latin typeface="+mj-lt"/>
              </a:rPr>
              <a:t>prev_revenue</a:t>
            </a:r>
            <a:r>
              <a:rPr lang="en-US" sz="2000" dirty="0">
                <a:latin typeface="+mj-lt"/>
              </a:rPr>
              <a:t> * 100) if </a:t>
            </a:r>
            <a:r>
              <a:rPr lang="en-US" sz="2000" dirty="0" err="1">
                <a:latin typeface="+mj-lt"/>
              </a:rPr>
              <a:t>prev_revenue</a:t>
            </a:r>
            <a:r>
              <a:rPr lang="en-US" sz="2000" dirty="0">
                <a:latin typeface="+mj-lt"/>
              </a:rPr>
              <a:t> else 0 </a:t>
            </a:r>
            <a:r>
              <a:rPr lang="en-US" sz="2000" dirty="0" err="1">
                <a:latin typeface="+mj-lt"/>
              </a:rPr>
              <a:t>orders_trend</a:t>
            </a:r>
            <a:r>
              <a:rPr lang="en-US" sz="2000" dirty="0">
                <a:latin typeface="+mj-lt"/>
              </a:rPr>
              <a:t> = ((</a:t>
            </a:r>
            <a:r>
              <a:rPr lang="en-US" sz="2000" dirty="0" err="1">
                <a:latin typeface="+mj-lt"/>
              </a:rPr>
              <a:t>monthly_orders</a:t>
            </a:r>
            <a:r>
              <a:rPr lang="en-US" sz="2000" dirty="0">
                <a:latin typeface="+mj-lt"/>
              </a:rPr>
              <a:t> - </a:t>
            </a:r>
            <a:r>
              <a:rPr lang="en-US" sz="2000" dirty="0" err="1">
                <a:latin typeface="+mj-lt"/>
              </a:rPr>
              <a:t>prev_orders</a:t>
            </a:r>
            <a:r>
              <a:rPr lang="en-US" sz="2000" dirty="0">
                <a:latin typeface="+mj-lt"/>
              </a:rPr>
              <a:t>) / 	</a:t>
            </a:r>
            <a:r>
              <a:rPr lang="en-US" sz="2000" dirty="0" err="1">
                <a:latin typeface="+mj-lt"/>
              </a:rPr>
              <a:t>prev_orders</a:t>
            </a:r>
            <a:r>
              <a:rPr lang="en-US" sz="2000" dirty="0">
                <a:latin typeface="+mj-lt"/>
              </a:rPr>
              <a:t> * 100) if </a:t>
            </a:r>
            <a:r>
              <a:rPr lang="en-US" sz="2000" dirty="0" err="1">
                <a:latin typeface="+mj-lt"/>
              </a:rPr>
              <a:t>prev_orders</a:t>
            </a:r>
            <a:r>
              <a:rPr lang="en-US" sz="2000" dirty="0">
                <a:latin typeface="+mj-lt"/>
              </a:rPr>
              <a:t> else 0 </a:t>
            </a:r>
            <a:r>
              <a:rPr lang="en-US" sz="2000" dirty="0" err="1">
                <a:latin typeface="+mj-lt"/>
              </a:rPr>
              <a:t>returns_trend</a:t>
            </a:r>
            <a:r>
              <a:rPr lang="en-US" sz="2000" dirty="0">
                <a:latin typeface="+mj-lt"/>
              </a:rPr>
              <a:t> = ((</a:t>
            </a:r>
            <a:r>
              <a:rPr lang="en-US" sz="2000" dirty="0" err="1">
                <a:latin typeface="+mj-lt"/>
              </a:rPr>
              <a:t>monthly_returns</a:t>
            </a:r>
            <a:r>
              <a:rPr lang="en-US" sz="2000" dirty="0">
                <a:latin typeface="+mj-lt"/>
              </a:rPr>
              <a:t> - </a:t>
            </a:r>
            <a:r>
              <a:rPr lang="en-US" sz="2000" dirty="0" err="1">
                <a:latin typeface="+mj-lt"/>
              </a:rPr>
              <a:t>prev_returns</a:t>
            </a:r>
            <a:r>
              <a:rPr lang="en-US" sz="2000" dirty="0">
                <a:latin typeface="+mj-lt"/>
              </a:rPr>
              <a:t>) / </a:t>
            </a:r>
            <a:r>
              <a:rPr lang="en-US" sz="2000" dirty="0" err="1">
                <a:latin typeface="+mj-lt"/>
              </a:rPr>
              <a:t>prev_returns</a:t>
            </a:r>
            <a:r>
              <a:rPr lang="en-US" sz="2000" dirty="0">
                <a:latin typeface="+mj-lt"/>
              </a:rPr>
              <a:t> * 	100) if </a:t>
            </a:r>
            <a:r>
              <a:rPr lang="en-US" sz="2000" dirty="0" err="1">
                <a:latin typeface="+mj-lt"/>
              </a:rPr>
              <a:t>prev_returns</a:t>
            </a:r>
            <a:r>
              <a:rPr lang="en-US" sz="2000" dirty="0">
                <a:latin typeface="+mj-lt"/>
              </a:rPr>
              <a:t> else 0</a:t>
            </a:r>
          </a:p>
          <a:p>
            <a:r>
              <a:rPr lang="en-US" sz="2000" dirty="0">
                <a:solidFill>
                  <a:srgbClr val="008000"/>
                </a:solidFill>
                <a:latin typeface="+mj-lt"/>
              </a:rPr>
              <a:t> Retrieves the latest month’s data and calculates month-over-month percentage trends for: Revenue, Orders, Returns.</a:t>
            </a:r>
            <a:endParaRPr lang="en-IN" sz="2000" dirty="0"/>
          </a:p>
        </p:txBody>
      </p:sp>
    </p:spTree>
    <p:extLst>
      <p:ext uri="{BB962C8B-B14F-4D97-AF65-F5344CB8AC3E}">
        <p14:creationId xmlns:p14="http://schemas.microsoft.com/office/powerpoint/2010/main" val="3618381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B3AC7-0222-C359-4A07-9577539D91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9B4A47F-297C-D987-F1B5-C7A1E0AD7285}"/>
              </a:ext>
            </a:extLst>
          </p:cNvPr>
          <p:cNvSpPr txBox="1"/>
          <p:nvPr/>
        </p:nvSpPr>
        <p:spPr>
          <a:xfrm>
            <a:off x="884976" y="1028343"/>
            <a:ext cx="10422047"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 </a:t>
            </a:r>
            <a:r>
              <a:rPr lang="en-US" sz="2000" dirty="0" err="1"/>
              <a:t>sns.lineplot</a:t>
            </a:r>
            <a:r>
              <a:rPr lang="en-US" sz="2000" dirty="0"/>
              <a:t>(x=</a:t>
            </a:r>
            <a:r>
              <a:rPr lang="en-US" sz="2000" dirty="0" err="1"/>
              <a:t>monthly_data</a:t>
            </a:r>
            <a:r>
              <a:rPr lang="en-US" sz="2000" dirty="0"/>
              <a:t>['</a:t>
            </a:r>
            <a:r>
              <a:rPr lang="en-US" sz="2000" dirty="0" err="1"/>
              <a:t>OrderDate</a:t>
            </a:r>
            <a:r>
              <a:rPr lang="en-US" sz="2000" dirty="0"/>
              <a:t>'], y=</a:t>
            </a:r>
            <a:r>
              <a:rPr lang="en-US" sz="2000" dirty="0" err="1"/>
              <a:t>monthly_data</a:t>
            </a:r>
            <a:r>
              <a:rPr lang="en-US" sz="2000" dirty="0"/>
              <a:t>['</a:t>
            </a:r>
            <a:r>
              <a:rPr lang="en-US" sz="2000" dirty="0" err="1"/>
              <a:t>Total_Revenue</a:t>
            </a:r>
            <a:r>
              <a:rPr lang="en-US" sz="2000" dirty="0"/>
              <a:t>'], marker='o', color='blue’), </a:t>
            </a:r>
            <a:r>
              <a:rPr lang="en-US" sz="2000" dirty="0" err="1"/>
              <a:t>plt.title</a:t>
            </a:r>
            <a:r>
              <a:rPr lang="en-US" sz="2000" dirty="0"/>
              <a:t>('Monthly Revenue’), </a:t>
            </a:r>
            <a:r>
              <a:rPr lang="en-US" sz="2000" dirty="0" err="1"/>
              <a:t>plt.savefig</a:t>
            </a:r>
            <a:r>
              <a:rPr lang="en-US" sz="2000" dirty="0"/>
              <a:t>("revenue_linechart.png")</a:t>
            </a:r>
            <a:r>
              <a:rPr lang="en-US" sz="2000" dirty="0">
                <a:solidFill>
                  <a:srgbClr val="0D0D0D"/>
                </a:solidFill>
                <a:latin typeface="ui-sans-serif"/>
              </a:rPr>
              <a:t> </a:t>
            </a:r>
          </a:p>
          <a:p>
            <a:r>
              <a:rPr lang="en-US" sz="2000" dirty="0">
                <a:solidFill>
                  <a:srgbClr val="008000"/>
                </a:solidFill>
              </a:rPr>
              <a:t>Plots a line chart of </a:t>
            </a:r>
            <a:r>
              <a:rPr lang="en-US" sz="2000" dirty="0" err="1">
                <a:solidFill>
                  <a:srgbClr val="008000"/>
                </a:solidFill>
              </a:rPr>
              <a:t>Total_Revenue</a:t>
            </a:r>
            <a:r>
              <a:rPr lang="en-US" sz="2000" dirty="0">
                <a:solidFill>
                  <a:srgbClr val="008000"/>
                </a:solidFill>
              </a:rPr>
              <a:t> over time and saves it as revenue_linechart.png.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a:t>
            </a:r>
            <a:r>
              <a:rPr lang="en-US" sz="2000" dirty="0" err="1"/>
              <a:t>sns.barplot</a:t>
            </a:r>
            <a:r>
              <a:rPr lang="en-US" sz="2000" dirty="0"/>
              <a:t>(x=</a:t>
            </a:r>
            <a:r>
              <a:rPr lang="en-US" sz="2000" dirty="0" err="1"/>
              <a:t>monthly_data</a:t>
            </a:r>
            <a:r>
              <a:rPr lang="en-US" sz="2000" dirty="0"/>
              <a:t>['</a:t>
            </a:r>
            <a:r>
              <a:rPr lang="en-US" sz="2000" dirty="0" err="1"/>
              <a:t>OrderDate</a:t>
            </a:r>
            <a:r>
              <a:rPr lang="en-US" sz="2000" dirty="0"/>
              <a:t>'].</a:t>
            </a:r>
            <a:r>
              <a:rPr lang="en-US" sz="2000" dirty="0" err="1"/>
              <a:t>dt.strftime</a:t>
            </a:r>
            <a:r>
              <a:rPr lang="en-US" sz="2000" dirty="0"/>
              <a:t>('%Y-%m'), y=</a:t>
            </a:r>
            <a:r>
              <a:rPr lang="en-US" sz="2000" dirty="0" err="1"/>
              <a:t>monthly_data</a:t>
            </a:r>
            <a:r>
              <a:rPr lang="en-US" sz="2000" dirty="0"/>
              <a:t>['</a:t>
            </a:r>
            <a:r>
              <a:rPr lang="en-US" sz="2000" dirty="0" err="1"/>
              <a:t>Total_Orders</a:t>
            </a:r>
            <a:r>
              <a:rPr lang="en-US" sz="2000" dirty="0"/>
              <a:t>'], color='green’), </a:t>
            </a:r>
            <a:r>
              <a:rPr lang="en-US" sz="2000" dirty="0" err="1"/>
              <a:t>plt.title</a:t>
            </a:r>
            <a:r>
              <a:rPr lang="en-US" sz="2000" dirty="0"/>
              <a:t>('Monthly Total Orders’), </a:t>
            </a:r>
            <a:r>
              <a:rPr lang="en-US" sz="2000" dirty="0" err="1"/>
              <a:t>plt.savefig</a:t>
            </a:r>
            <a:r>
              <a:rPr lang="en-US" sz="2000" dirty="0"/>
              <a:t>("orders_barplot.png")</a:t>
            </a:r>
          </a:p>
          <a:p>
            <a:r>
              <a:rPr lang="en-US" sz="2000" dirty="0">
                <a:solidFill>
                  <a:srgbClr val="0D0D0D"/>
                </a:solidFill>
                <a:latin typeface="ui-sans-serif"/>
              </a:rPr>
              <a:t> </a:t>
            </a:r>
            <a:r>
              <a:rPr lang="en-US" sz="2000" dirty="0">
                <a:solidFill>
                  <a:srgbClr val="008000"/>
                </a:solidFill>
              </a:rPr>
              <a:t>Plots a bar chart of </a:t>
            </a:r>
            <a:r>
              <a:rPr lang="en-US" sz="2000" dirty="0" err="1">
                <a:solidFill>
                  <a:srgbClr val="008000"/>
                </a:solidFill>
              </a:rPr>
              <a:t>Total_Orders</a:t>
            </a:r>
            <a:r>
              <a:rPr lang="en-US" sz="2000" dirty="0">
                <a:solidFill>
                  <a:srgbClr val="008000"/>
                </a:solidFill>
              </a:rPr>
              <a:t> for each month and saves it as orders_barplot.png.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layout = f"""# Business Metrics Dashboard ## Total Revenue &lt;| {total_revenue:,.2f} | indicator | label=Total Revenue |&gt; ## Total Profit&lt;| {total_profit:,.2f} | indicator | label=Total Profit |&gt;## Total Orders &lt;| {</a:t>
            </a:r>
            <a:r>
              <a:rPr lang="en-US" sz="2000" dirty="0" err="1"/>
              <a:t>total_orders</a:t>
            </a:r>
            <a:r>
              <a:rPr lang="en-US" sz="2000" dirty="0"/>
              <a:t>:,} | indicator | label=Total Orders |&gt; ## Return Rate &lt;| {</a:t>
            </a:r>
            <a:r>
              <a:rPr lang="en-US" sz="2000" dirty="0" err="1"/>
              <a:t>return_rate</a:t>
            </a:r>
            <a:r>
              <a:rPr lang="en-US" sz="2000" dirty="0"/>
              <a:t>} | indicator | label=Return Rate |&gt;"""</a:t>
            </a:r>
          </a:p>
          <a:p>
            <a:r>
              <a:rPr lang="en-US" sz="2000" dirty="0">
                <a:solidFill>
                  <a:srgbClr val="008000"/>
                </a:solidFill>
              </a:rPr>
              <a:t>Displays key metrics like total revenue, profit, orders, and return rate as indicators.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29236574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A26D7-004E-9422-A980-58D6DC3BF57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B9E98DC-12C5-4E83-27A7-931DFA41FC24}"/>
              </a:ext>
            </a:extLst>
          </p:cNvPr>
          <p:cNvSpPr txBox="1"/>
          <p:nvPr/>
        </p:nvSpPr>
        <p:spPr>
          <a:xfrm>
            <a:off x="884976" y="1028343"/>
            <a:ext cx="10422047"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 ## Monthly Revenue Line Chart  &lt;|</a:t>
            </a:r>
            <a:r>
              <a:rPr lang="en-US" sz="2000" dirty="0" err="1"/>
              <a:t>revenue_linechart.png|image|size</a:t>
            </a:r>
            <a:r>
              <a:rPr lang="en-US" sz="2000" dirty="0"/>
              <a:t>=500x300|label=Monthly Revenue Line Chart|&gt; ## Monthly Orders Bar Plot &lt;|</a:t>
            </a:r>
            <a:r>
              <a:rPr lang="en-US" sz="2000" dirty="0" err="1"/>
              <a:t>orders_barplot.png|image|size</a:t>
            </a:r>
            <a:r>
              <a:rPr lang="en-US" sz="2000" dirty="0"/>
              <a:t>=500x300|label=Monthly Total Orders Bar Plot|&gt;</a:t>
            </a:r>
          </a:p>
          <a:p>
            <a:r>
              <a:rPr lang="en-US" sz="2000" dirty="0">
                <a:solidFill>
                  <a:srgbClr val="008000"/>
                </a:solidFill>
              </a:rPr>
              <a:t>Embeds the line and bar plots into the dashboard.</a:t>
            </a:r>
          </a:p>
          <a:p>
            <a:endParaRPr lang="en-US" sz="2000" dirty="0">
              <a:solidFill>
                <a:srgbClr val="008000"/>
              </a:solidFill>
            </a:endParaRPr>
          </a:p>
          <a:p>
            <a:pPr marL="342900" indent="-342900">
              <a:buFont typeface="Arial" panose="020B0604020202020204" pitchFamily="34" charset="0"/>
              <a:buChar char="•"/>
            </a:pPr>
            <a:r>
              <a:rPr lang="en-US" sz="2000" dirty="0"/>
              <a:t>&lt;|{</a:t>
            </a:r>
            <a:r>
              <a:rPr lang="en-US" sz="2000" dirty="0" err="1"/>
              <a:t>monthly_revenue</a:t>
            </a:r>
            <a:r>
              <a:rPr lang="en-US" sz="2000" dirty="0"/>
              <a:t>}|</a:t>
            </a:r>
            <a:r>
              <a:rPr lang="en-US" sz="2000" dirty="0" err="1"/>
              <a:t>indicator|format</a:t>
            </a:r>
            <a:r>
              <a:rPr lang="en-US" sz="2000" dirty="0"/>
              <a:t>=$,.2f|type=</a:t>
            </a:r>
            <a:r>
              <a:rPr lang="en-US" sz="2000" dirty="0" err="1"/>
              <a:t>number|label</a:t>
            </a:r>
            <a:r>
              <a:rPr lang="en-US" sz="2000" dirty="0"/>
              <a:t>=Revenue (Current Month)|&gt;</a:t>
            </a:r>
          </a:p>
          <a:p>
            <a:r>
              <a:rPr lang="en-US" sz="2000" dirty="0"/>
              <a:t>Trend: &lt;|{revenue_trend:.2f}|</a:t>
            </a:r>
            <a:r>
              <a:rPr lang="en-US" sz="2000" dirty="0" err="1"/>
              <a:t>text|suffix</a:t>
            </a:r>
            <a:r>
              <a:rPr lang="en-US" sz="2000" dirty="0"/>
              <a:t>=%|&gt; </a:t>
            </a:r>
            <a:r>
              <a:rPr lang="en-US" sz="2000" dirty="0">
                <a:solidFill>
                  <a:srgbClr val="008000"/>
                </a:solidFill>
              </a:rPr>
              <a:t>Displays revenue, orders, and returns for the current month, alongside trends compared to the previous month.</a:t>
            </a:r>
          </a:p>
          <a:p>
            <a:endParaRPr lang="en-US" sz="2000" dirty="0"/>
          </a:p>
          <a:p>
            <a:endParaRPr lang="en-US" sz="2000" dirty="0">
              <a:solidFill>
                <a:srgbClr val="008000"/>
              </a:solidFill>
            </a:endParaRPr>
          </a:p>
          <a:p>
            <a:pPr marL="342900" indent="-342900">
              <a:buFont typeface="Arial" panose="020B0604020202020204" pitchFamily="34" charset="0"/>
              <a:buChar char="•"/>
            </a:pPr>
            <a:r>
              <a:rPr lang="en-IN" sz="2000" dirty="0" err="1"/>
              <a:t>gui</a:t>
            </a:r>
            <a:r>
              <a:rPr lang="en-IN" sz="2000" dirty="0"/>
              <a:t> = Gui(page=layout), </a:t>
            </a:r>
            <a:r>
              <a:rPr lang="en-IN" sz="2000" dirty="0" err="1"/>
              <a:t>gui.run</a:t>
            </a:r>
            <a:r>
              <a:rPr lang="en-IN" sz="2000" dirty="0"/>
              <a:t>()</a:t>
            </a:r>
          </a:p>
          <a:p>
            <a:r>
              <a:rPr lang="en-US" sz="2000" dirty="0">
                <a:solidFill>
                  <a:srgbClr val="008000"/>
                </a:solidFill>
              </a:rPr>
              <a:t>Initializes and launches the </a:t>
            </a:r>
            <a:r>
              <a:rPr lang="en-US" sz="2000" dirty="0" err="1">
                <a:solidFill>
                  <a:srgbClr val="008000"/>
                </a:solidFill>
              </a:rPr>
              <a:t>Taipy</a:t>
            </a:r>
            <a:r>
              <a:rPr lang="en-US" sz="2000" dirty="0">
                <a:solidFill>
                  <a:srgbClr val="008000"/>
                </a:solidFill>
              </a:rPr>
              <a:t> GUI with the specified layout.</a:t>
            </a:r>
          </a:p>
          <a:p>
            <a:endParaRPr lang="en-US" sz="2000" dirty="0">
              <a:solidFill>
                <a:srgbClr val="008000"/>
              </a:solidFill>
            </a:endParaRPr>
          </a:p>
          <a:p>
            <a:endParaRPr lang="en-US" sz="2000" dirty="0">
              <a:solidFill>
                <a:srgbClr val="008000"/>
              </a:solidFill>
            </a:endParaRPr>
          </a:p>
          <a:p>
            <a:r>
              <a:rPr lang="en-US" sz="2000" dirty="0">
                <a:solidFill>
                  <a:srgbClr val="FF0000"/>
                </a:solidFill>
              </a:rPr>
              <a:t>XXXXXXXXXXXXXXXXXXXXXXXXXXXXXXXXXXXXXXXXXXXXXXXXXXXXXXXXX</a:t>
            </a:r>
            <a:endParaRPr lang="en-IN" sz="2000" dirty="0">
              <a:solidFill>
                <a:srgbClr val="FF0000"/>
              </a:solidFill>
            </a:endParaRPr>
          </a:p>
          <a:p>
            <a:endParaRPr lang="en-IN" sz="2000" dirty="0"/>
          </a:p>
        </p:txBody>
      </p:sp>
    </p:spTree>
    <p:extLst>
      <p:ext uri="{BB962C8B-B14F-4D97-AF65-F5344CB8AC3E}">
        <p14:creationId xmlns:p14="http://schemas.microsoft.com/office/powerpoint/2010/main" val="397323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B71EF6-540C-FDFC-5CB4-56226BEFA914}"/>
              </a:ext>
            </a:extLst>
          </p:cNvPr>
          <p:cNvPicPr>
            <a:picLocks noChangeAspect="1"/>
          </p:cNvPicPr>
          <p:nvPr/>
        </p:nvPicPr>
        <p:blipFill>
          <a:blip r:embed="rId2"/>
          <a:stretch>
            <a:fillRect/>
          </a:stretch>
        </p:blipFill>
        <p:spPr>
          <a:xfrm>
            <a:off x="1384161" y="961676"/>
            <a:ext cx="9423678" cy="5193096"/>
          </a:xfrm>
          <a:prstGeom prst="rect">
            <a:avLst/>
          </a:prstGeom>
        </p:spPr>
      </p:pic>
      <p:sp>
        <p:nvSpPr>
          <p:cNvPr id="4" name="TextBox 3">
            <a:extLst>
              <a:ext uri="{FF2B5EF4-FFF2-40B4-BE49-F238E27FC236}">
                <a16:creationId xmlns:a16="http://schemas.microsoft.com/office/drawing/2014/main" id="{13488ADE-D0BE-95DA-CC21-18747C3F5AEC}"/>
              </a:ext>
            </a:extLst>
          </p:cNvPr>
          <p:cNvSpPr txBox="1"/>
          <p:nvPr/>
        </p:nvSpPr>
        <p:spPr>
          <a:xfrm>
            <a:off x="861572" y="592344"/>
            <a:ext cx="3996965" cy="369332"/>
          </a:xfrm>
          <a:prstGeom prst="rect">
            <a:avLst/>
          </a:prstGeom>
          <a:noFill/>
        </p:spPr>
        <p:txBody>
          <a:bodyPr wrap="square" rtlCol="0">
            <a:spAutoFit/>
          </a:bodyPr>
          <a:lstStyle/>
          <a:p>
            <a:pPr algn="ctr"/>
            <a:r>
              <a:rPr lang="en-IN" b="1" dirty="0"/>
              <a:t>Exec_Dash_Custom2</a:t>
            </a:r>
          </a:p>
        </p:txBody>
      </p:sp>
    </p:spTree>
    <p:extLst>
      <p:ext uri="{BB962C8B-B14F-4D97-AF65-F5344CB8AC3E}">
        <p14:creationId xmlns:p14="http://schemas.microsoft.com/office/powerpoint/2010/main" val="1520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7CAF-A8E3-41D8-4E38-A09B4AABEC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93B7E1-8FEF-8C19-F679-24A97DD42762}"/>
              </a:ext>
            </a:extLst>
          </p:cNvPr>
          <p:cNvSpPr>
            <a:spLocks noGrp="1"/>
          </p:cNvSpPr>
          <p:nvPr>
            <p:ph type="title"/>
          </p:nvPr>
        </p:nvSpPr>
        <p:spPr/>
        <p:txBody>
          <a:bodyPr>
            <a:normAutofit/>
          </a:bodyPr>
          <a:lstStyle/>
          <a:p>
            <a:r>
              <a:rPr lang="en-IN" sz="3200" dirty="0"/>
              <a:t>TASKS COMPLETED – </a:t>
            </a:r>
            <a:r>
              <a:rPr lang="en-IN" sz="3200" b="1" dirty="0">
                <a:solidFill>
                  <a:srgbClr val="FF0000"/>
                </a:solidFill>
              </a:rPr>
              <a:t>WEEK 3</a:t>
            </a:r>
          </a:p>
        </p:txBody>
      </p:sp>
      <p:sp>
        <p:nvSpPr>
          <p:cNvPr id="3" name="Content Placeholder 2">
            <a:extLst>
              <a:ext uri="{FF2B5EF4-FFF2-40B4-BE49-F238E27FC236}">
                <a16:creationId xmlns:a16="http://schemas.microsoft.com/office/drawing/2014/main" id="{4864307C-B00B-9BD6-5C47-D52705A03074}"/>
              </a:ext>
            </a:extLst>
          </p:cNvPr>
          <p:cNvSpPr>
            <a:spLocks noGrp="1"/>
          </p:cNvSpPr>
          <p:nvPr>
            <p:ph idx="1"/>
          </p:nvPr>
        </p:nvSpPr>
        <p:spPr/>
        <p:txBody>
          <a:bodyPr/>
          <a:lstStyle/>
          <a:p>
            <a:r>
              <a:rPr lang="en-IN" dirty="0"/>
              <a:t> Researched and successfully integrated the Google Artificial Intelligence (AI) model bot within </a:t>
            </a:r>
            <a:r>
              <a:rPr lang="en-IN" dirty="0" err="1"/>
              <a:t>PowerBI</a:t>
            </a:r>
            <a:r>
              <a:rPr lang="en-IN" dirty="0"/>
              <a:t> using python code to generate automatic textual insights from the “Start of month vs total revenue” graph using an Application Programming Interface (API) key.</a:t>
            </a:r>
          </a:p>
          <a:p>
            <a:endParaRPr lang="en-IN" dirty="0"/>
          </a:p>
          <a:p>
            <a:r>
              <a:rPr lang="en-IN" dirty="0"/>
              <a:t> Worked and attempted to extract and display AI insights on a sample dashboard named ‘Subcon’ which depicts the data of the attendance of various workers employed under relevant subcontractors.</a:t>
            </a:r>
          </a:p>
        </p:txBody>
      </p:sp>
    </p:spTree>
    <p:extLst>
      <p:ext uri="{BB962C8B-B14F-4D97-AF65-F5344CB8AC3E}">
        <p14:creationId xmlns:p14="http://schemas.microsoft.com/office/powerpoint/2010/main" val="362524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3217CC-45D7-E08D-C364-44FE83C8EFE7}"/>
              </a:ext>
            </a:extLst>
          </p:cNvPr>
          <p:cNvPicPr>
            <a:picLocks noChangeAspect="1"/>
          </p:cNvPicPr>
          <p:nvPr/>
        </p:nvPicPr>
        <p:blipFill>
          <a:blip r:embed="rId2"/>
          <a:stretch>
            <a:fillRect/>
          </a:stretch>
        </p:blipFill>
        <p:spPr>
          <a:xfrm>
            <a:off x="1324635" y="733425"/>
            <a:ext cx="6591300" cy="5391150"/>
          </a:xfrm>
          <a:prstGeom prst="rect">
            <a:avLst/>
          </a:prstGeom>
        </p:spPr>
      </p:pic>
      <p:sp>
        <p:nvSpPr>
          <p:cNvPr id="4" name="TextBox 3">
            <a:extLst>
              <a:ext uri="{FF2B5EF4-FFF2-40B4-BE49-F238E27FC236}">
                <a16:creationId xmlns:a16="http://schemas.microsoft.com/office/drawing/2014/main" id="{5A1A6821-9248-486A-6E0B-35C3365F9C98}"/>
              </a:ext>
            </a:extLst>
          </p:cNvPr>
          <p:cNvSpPr txBox="1"/>
          <p:nvPr/>
        </p:nvSpPr>
        <p:spPr>
          <a:xfrm>
            <a:off x="8382000" y="2828237"/>
            <a:ext cx="2834522" cy="646331"/>
          </a:xfrm>
          <a:prstGeom prst="rect">
            <a:avLst/>
          </a:prstGeom>
          <a:noFill/>
        </p:spPr>
        <p:txBody>
          <a:bodyPr wrap="square" rtlCol="0">
            <a:spAutoFit/>
          </a:bodyPr>
          <a:lstStyle/>
          <a:p>
            <a:pPr algn="ctr"/>
            <a:r>
              <a:rPr lang="en-US" b="1" dirty="0"/>
              <a:t>Total Revenue over time graph and its AI insights</a:t>
            </a:r>
            <a:endParaRPr lang="en-IN" b="1" dirty="0"/>
          </a:p>
        </p:txBody>
      </p:sp>
    </p:spTree>
    <p:extLst>
      <p:ext uri="{BB962C8B-B14F-4D97-AF65-F5344CB8AC3E}">
        <p14:creationId xmlns:p14="http://schemas.microsoft.com/office/powerpoint/2010/main" val="208914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36F69-80B8-3821-54F2-7014081ADC1F}"/>
              </a:ext>
            </a:extLst>
          </p:cNvPr>
          <p:cNvSpPr txBox="1"/>
          <p:nvPr/>
        </p:nvSpPr>
        <p:spPr>
          <a:xfrm>
            <a:off x="833422" y="878344"/>
            <a:ext cx="10728356" cy="535531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OBJECTIVE:  </a:t>
            </a:r>
            <a:r>
              <a:rPr lang="en-US" dirty="0"/>
              <a:t>To a</a:t>
            </a:r>
            <a:r>
              <a:rPr lang="en-US" altLang="en-US" dirty="0"/>
              <a:t>nalyze revenue trends over time using statistical calculations (average, maximum, percentage change, growth), leverage generative AI (Gemini model) to automatically generate concise, human-readable insights based on the revenue data and to present the generated insights in a clean and visually appealing manner. </a:t>
            </a:r>
          </a:p>
          <a:p>
            <a:endParaRPr lang="en-US" dirty="0"/>
          </a:p>
          <a:p>
            <a:r>
              <a:rPr lang="en-US" b="1" dirty="0"/>
              <a:t>CODE EXPLANATION: </a:t>
            </a:r>
          </a:p>
          <a:p>
            <a:pPr marL="285750" indent="-285750">
              <a:buFont typeface="Arial" panose="020B0604020202020204" pitchFamily="34" charset="0"/>
              <a:buChar char="•"/>
            </a:pPr>
            <a:r>
              <a:rPr lang="en-US" dirty="0"/>
              <a:t> import pandas as pd, import </a:t>
            </a:r>
            <a:r>
              <a:rPr lang="en-US" dirty="0" err="1"/>
              <a:t>matplotlib.pyplot</a:t>
            </a:r>
            <a:r>
              <a:rPr lang="en-US" dirty="0"/>
              <a:t> as plt, import </a:t>
            </a:r>
            <a:r>
              <a:rPr lang="en-US" dirty="0" err="1"/>
              <a:t>google.generativeai</a:t>
            </a:r>
            <a:r>
              <a:rPr lang="en-US" dirty="0"/>
              <a:t> as genai</a:t>
            </a:r>
          </a:p>
          <a:p>
            <a:pPr defTabSz="914400" eaLnBrk="0" fontAlgn="base" hangingPunct="0">
              <a:spcBef>
                <a:spcPct val="0"/>
              </a:spcBef>
              <a:spcAft>
                <a:spcPct val="0"/>
              </a:spcAft>
            </a:pPr>
            <a:r>
              <a:rPr lang="en-US" altLang="en-US" dirty="0">
                <a:solidFill>
                  <a:srgbClr val="008000"/>
                </a:solidFill>
                <a:latin typeface="+mj-lt"/>
              </a:rPr>
              <a:t>      </a:t>
            </a:r>
            <a:r>
              <a:rPr lang="en-US" altLang="en-US" b="1" dirty="0">
                <a:solidFill>
                  <a:srgbClr val="008000"/>
                </a:solidFill>
                <a:latin typeface="+mj-lt"/>
              </a:rPr>
              <a:t>pandas:</a:t>
            </a:r>
            <a:r>
              <a:rPr lang="en-US" altLang="en-US" dirty="0">
                <a:solidFill>
                  <a:srgbClr val="008000"/>
                </a:solidFill>
                <a:latin typeface="+mj-lt"/>
              </a:rPr>
              <a:t> A powerful Python library for data manipulation and analysis. It provides structures like </a:t>
            </a:r>
            <a:r>
              <a:rPr lang="en-US" altLang="en-US" dirty="0" err="1">
                <a:solidFill>
                  <a:srgbClr val="008000"/>
                </a:solidFill>
                <a:latin typeface="+mj-lt"/>
              </a:rPr>
              <a:t>DataFrames</a:t>
            </a:r>
            <a:r>
              <a:rPr lang="en-US" altLang="en-US" dirty="0">
                <a:solidFill>
                  <a:srgbClr val="008000"/>
                </a:solidFill>
                <a:latin typeface="+mj-lt"/>
              </a:rPr>
              <a:t> to handle datasets efficiently. In this script, it is used for loading, cleaning, and analyzing the dataset.</a:t>
            </a:r>
          </a:p>
          <a:p>
            <a:pPr defTabSz="914400" eaLnBrk="0" fontAlgn="base" hangingPunct="0">
              <a:spcBef>
                <a:spcPct val="0"/>
              </a:spcBef>
              <a:spcAft>
                <a:spcPct val="0"/>
              </a:spcAft>
            </a:pPr>
            <a:r>
              <a:rPr lang="en-US" altLang="en-US" dirty="0">
                <a:solidFill>
                  <a:srgbClr val="008000"/>
                </a:solidFill>
                <a:latin typeface="+mj-lt"/>
              </a:rPr>
              <a:t>      </a:t>
            </a:r>
            <a:r>
              <a:rPr lang="en-US" altLang="en-US" b="1" dirty="0" err="1">
                <a:solidFill>
                  <a:srgbClr val="008000"/>
                </a:solidFill>
                <a:latin typeface="+mj-lt"/>
              </a:rPr>
              <a:t>matplotlib.pyplot</a:t>
            </a:r>
            <a:r>
              <a:rPr lang="en-US" altLang="en-US" b="1" dirty="0">
                <a:solidFill>
                  <a:srgbClr val="008000"/>
                </a:solidFill>
                <a:latin typeface="+mj-lt"/>
              </a:rPr>
              <a:t>: </a:t>
            </a:r>
            <a:r>
              <a:rPr lang="en-US" altLang="en-US" dirty="0">
                <a:solidFill>
                  <a:srgbClr val="008000"/>
                </a:solidFill>
                <a:latin typeface="+mj-lt"/>
              </a:rPr>
              <a:t>A popular library for creating visualizations in Python. Here, it is used to create a text-based plot for displaying the generated insights.</a:t>
            </a:r>
          </a:p>
          <a:p>
            <a:pPr defTabSz="914400" eaLnBrk="0" fontAlgn="base" hangingPunct="0">
              <a:spcBef>
                <a:spcPct val="0"/>
              </a:spcBef>
              <a:spcAft>
                <a:spcPct val="0"/>
              </a:spcAft>
            </a:pPr>
            <a:r>
              <a:rPr lang="en-US" altLang="en-US" b="1" dirty="0">
                <a:solidFill>
                  <a:srgbClr val="008000"/>
                </a:solidFill>
                <a:latin typeface="+mj-lt"/>
              </a:rPr>
              <a:t>      </a:t>
            </a:r>
            <a:r>
              <a:rPr lang="en-US" altLang="en-US" b="1" dirty="0" err="1">
                <a:solidFill>
                  <a:srgbClr val="008000"/>
                </a:solidFill>
                <a:latin typeface="+mj-lt"/>
              </a:rPr>
              <a:t>google.generativeai</a:t>
            </a:r>
            <a:r>
              <a:rPr lang="en-US" altLang="en-US" b="1" dirty="0">
                <a:solidFill>
                  <a:srgbClr val="008000"/>
                </a:solidFill>
                <a:latin typeface="+mj-lt"/>
              </a:rPr>
              <a:t>: </a:t>
            </a:r>
            <a:r>
              <a:rPr lang="en-US" altLang="en-US" dirty="0">
                <a:solidFill>
                  <a:srgbClr val="008000"/>
                </a:solidFill>
                <a:latin typeface="+mj-lt"/>
              </a:rPr>
              <a:t>A library to interact with Google’s Generative AI models (e.g., Gemini).It is used to send prompts and retrieve responses (insights) based on the input dataset.</a:t>
            </a:r>
          </a:p>
          <a:p>
            <a:pPr defTabSz="914400" eaLnBrk="0" fontAlgn="base" hangingPunct="0">
              <a:spcBef>
                <a:spcPct val="0"/>
              </a:spcBef>
              <a:spcAft>
                <a:spcPct val="0"/>
              </a:spcAft>
            </a:pPr>
            <a:endParaRPr lang="en-US" altLang="en-US" dirty="0">
              <a:solidFill>
                <a:srgbClr val="008000"/>
              </a:solidFill>
              <a:latin typeface="+mj-lt"/>
            </a:endParaRPr>
          </a:p>
          <a:p>
            <a:pPr marL="285750" indent="-285750" defTabSz="914400" eaLnBrk="0" fontAlgn="base" hangingPunct="0">
              <a:spcBef>
                <a:spcPct val="0"/>
              </a:spcBef>
              <a:spcAft>
                <a:spcPct val="0"/>
              </a:spcAft>
              <a:buFont typeface="Arial" panose="020B0604020202020204" pitchFamily="34" charset="0"/>
              <a:buChar char="•"/>
            </a:pPr>
            <a:r>
              <a:rPr lang="en-US" altLang="en-US" dirty="0">
                <a:latin typeface="+mj-lt"/>
              </a:rPr>
              <a:t>dataset['Start of Month'] = </a:t>
            </a:r>
            <a:r>
              <a:rPr lang="en-US" altLang="en-US" dirty="0" err="1">
                <a:latin typeface="+mj-lt"/>
              </a:rPr>
              <a:t>pd.to_datetime</a:t>
            </a:r>
            <a:r>
              <a:rPr lang="en-US" altLang="en-US" dirty="0">
                <a:latin typeface="+mj-lt"/>
              </a:rPr>
              <a:t>(dataset['Start of Month'], errors='coerce’) </a:t>
            </a:r>
          </a:p>
          <a:p>
            <a:pPr defTabSz="914400" eaLnBrk="0" fontAlgn="base" hangingPunct="0">
              <a:spcBef>
                <a:spcPct val="0"/>
              </a:spcBef>
              <a:spcAft>
                <a:spcPct val="0"/>
              </a:spcAft>
            </a:pPr>
            <a:r>
              <a:rPr lang="en-US" altLang="en-US" dirty="0">
                <a:solidFill>
                  <a:srgbClr val="008000"/>
                </a:solidFill>
                <a:latin typeface="+mj-lt"/>
              </a:rPr>
              <a:t>Purpose: Converts the Start of Month column into a proper datetime format. Key Parameter: errors='coerce': Ensures invalid date entries are set to </a:t>
            </a:r>
            <a:r>
              <a:rPr lang="en-US" altLang="en-US" dirty="0" err="1">
                <a:solidFill>
                  <a:srgbClr val="008000"/>
                </a:solidFill>
                <a:latin typeface="+mj-lt"/>
              </a:rPr>
              <a:t>NaT</a:t>
            </a:r>
            <a:r>
              <a:rPr lang="en-US" altLang="en-US" dirty="0">
                <a:solidFill>
                  <a:srgbClr val="008000"/>
                </a:solidFill>
                <a:latin typeface="+mj-lt"/>
              </a:rPr>
              <a:t> (Not a Time) instead of throwing errors. This ensures the column can be used for time-based analysis.</a:t>
            </a:r>
          </a:p>
          <a:p>
            <a:pPr defTabSz="914400" eaLnBrk="0" fontAlgn="base" hangingPunct="0">
              <a:spcBef>
                <a:spcPct val="0"/>
              </a:spcBef>
              <a:spcAft>
                <a:spcPct val="0"/>
              </a:spcAf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tabLst/>
            </a:pPr>
            <a:endParaRPr lang="en-IN" dirty="0"/>
          </a:p>
        </p:txBody>
      </p:sp>
    </p:spTree>
    <p:extLst>
      <p:ext uri="{BB962C8B-B14F-4D97-AF65-F5344CB8AC3E}">
        <p14:creationId xmlns:p14="http://schemas.microsoft.com/office/powerpoint/2010/main" val="14787444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1348</TotalTime>
  <Words>9007</Words>
  <Application>Microsoft Office PowerPoint</Application>
  <PresentationFormat>Widescreen</PresentationFormat>
  <Paragraphs>357</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Garamond</vt:lpstr>
      <vt:lpstr>ui-sans-serif</vt:lpstr>
      <vt:lpstr>Organic</vt:lpstr>
      <vt:lpstr>INTERNSHIP_REVIEW_FINAL</vt:lpstr>
      <vt:lpstr>TASKS COMPLETED – WEEK 1</vt:lpstr>
      <vt:lpstr>TASKS COMPLETED – WEEK 2</vt:lpstr>
      <vt:lpstr>PowerPoint Presentation</vt:lpstr>
      <vt:lpstr>PowerPoint Presentation</vt:lpstr>
      <vt:lpstr>PowerPoint Presentation</vt:lpstr>
      <vt:lpstr>TASKS COMPLETED – WEEK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TASKS COMPLETED – WEEK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TASKS COMPLETED – WEEK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TASKS COMPLETED – WEEK 6</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Arvind Murali</dc:creator>
  <cp:lastModifiedBy>archiot_dev4</cp:lastModifiedBy>
  <cp:revision>33</cp:revision>
  <dcterms:created xsi:type="dcterms:W3CDTF">2024-12-14T12:38:00Z</dcterms:created>
  <dcterms:modified xsi:type="dcterms:W3CDTF">2024-12-27T10:53:04Z</dcterms:modified>
</cp:coreProperties>
</file>