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11/20/2017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11/20/2017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11/20/2017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11/20/2017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11/20/2017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11/20/2017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ravenewcoin.com/news/using-blockchain-technology-to-prove-existence-of-a-docum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1405-C831-41BC-84E9-515D4466B99C}"/>
              </a:ext>
            </a:extLst>
          </p:cNvPr>
          <p:cNvSpPr>
            <a:spLocks noGrp="1"/>
          </p:cNvSpPr>
          <p:nvPr>
            <p:ph type="ctrTitle"/>
          </p:nvPr>
        </p:nvSpPr>
        <p:spPr>
          <a:xfrm>
            <a:off x="1371600" y="1285461"/>
            <a:ext cx="9448800" cy="2343040"/>
          </a:xfrm>
        </p:spPr>
        <p:txBody>
          <a:bodyPr>
            <a:normAutofit fontScale="90000"/>
          </a:bodyPr>
          <a:lstStyle/>
          <a:p>
            <a:r>
              <a:rPr lang="en-US" dirty="0"/>
              <a:t>Decentralized Application for Digital Certification</a:t>
            </a:r>
            <a:endParaRPr lang="en-GB" dirty="0"/>
          </a:p>
        </p:txBody>
      </p:sp>
      <p:sp>
        <p:nvSpPr>
          <p:cNvPr id="3" name="Subtitle 2">
            <a:extLst>
              <a:ext uri="{FF2B5EF4-FFF2-40B4-BE49-F238E27FC236}">
                <a16:creationId xmlns:a16="http://schemas.microsoft.com/office/drawing/2014/main" id="{43E6B43B-2E2B-4CBC-915C-CD95B43CE5BC}"/>
              </a:ext>
            </a:extLst>
          </p:cNvPr>
          <p:cNvSpPr>
            <a:spLocks noGrp="1"/>
          </p:cNvSpPr>
          <p:nvPr>
            <p:ph type="subTitle" idx="1"/>
          </p:nvPr>
        </p:nvSpPr>
        <p:spPr>
          <a:xfrm>
            <a:off x="1252331" y="4599610"/>
            <a:ext cx="9448800" cy="685800"/>
          </a:xfrm>
        </p:spPr>
        <p:txBody>
          <a:bodyPr>
            <a:normAutofit fontScale="77500" lnSpcReduction="20000"/>
          </a:bodyPr>
          <a:lstStyle/>
          <a:p>
            <a:r>
              <a:rPr lang="en-GB" sz="2600" b="1" dirty="0"/>
              <a:t>Aravind G</a:t>
            </a:r>
          </a:p>
          <a:p>
            <a:r>
              <a:rPr lang="en-GB" sz="2600" b="1" dirty="0"/>
              <a:t>Varun Keshav Kumar</a:t>
            </a:r>
          </a:p>
          <a:p>
            <a:endParaRPr lang="en-GB" dirty="0"/>
          </a:p>
        </p:txBody>
      </p:sp>
    </p:spTree>
    <p:extLst>
      <p:ext uri="{BB962C8B-B14F-4D97-AF65-F5344CB8AC3E}">
        <p14:creationId xmlns:p14="http://schemas.microsoft.com/office/powerpoint/2010/main" val="3616447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FE30-A705-497C-AABF-8A42392B35BB}"/>
              </a:ext>
            </a:extLst>
          </p:cNvPr>
          <p:cNvSpPr>
            <a:spLocks noGrp="1"/>
          </p:cNvSpPr>
          <p:nvPr>
            <p:ph type="title"/>
          </p:nvPr>
        </p:nvSpPr>
        <p:spPr/>
        <p:txBody>
          <a:bodyPr/>
          <a:lstStyle/>
          <a:p>
            <a:r>
              <a:rPr lang="en-IN" b="1" dirty="0"/>
              <a:t>References</a:t>
            </a:r>
            <a:endParaRPr lang="en-GB" dirty="0"/>
          </a:p>
        </p:txBody>
      </p:sp>
      <p:sp>
        <p:nvSpPr>
          <p:cNvPr id="3" name="Content Placeholder 2">
            <a:extLst>
              <a:ext uri="{FF2B5EF4-FFF2-40B4-BE49-F238E27FC236}">
                <a16:creationId xmlns:a16="http://schemas.microsoft.com/office/drawing/2014/main" id="{DFF63389-DCDE-4825-AA9A-8A50463071DA}"/>
              </a:ext>
            </a:extLst>
          </p:cNvPr>
          <p:cNvSpPr>
            <a:spLocks noGrp="1"/>
          </p:cNvSpPr>
          <p:nvPr>
            <p:ph idx="1"/>
          </p:nvPr>
        </p:nvSpPr>
        <p:spPr/>
        <p:txBody>
          <a:bodyPr>
            <a:noAutofit/>
          </a:bodyPr>
          <a:lstStyle/>
          <a:p>
            <a:pPr lvl="0"/>
            <a:endParaRPr lang="en-IN" sz="2000" u="sng" dirty="0">
              <a:hlinkClick r:id="rId2"/>
            </a:endParaRPr>
          </a:p>
          <a:p>
            <a:r>
              <a:rPr lang="en-IN" sz="2400" dirty="0"/>
              <a:t>Using Blockchain Technology To Prove Existence Of A Document  </a:t>
            </a:r>
            <a:r>
              <a:rPr lang="en-IN" sz="2000" u="sng" dirty="0">
                <a:solidFill>
                  <a:schemeClr val="accent2"/>
                </a:solidFill>
              </a:rPr>
              <a:t>https://bravenewcoin.com/news/using-blockchain-technology-to-prove-existence-of-a-document/</a:t>
            </a:r>
          </a:p>
          <a:p>
            <a:pPr lvl="0"/>
            <a:endParaRPr lang="en-GB" sz="2000" dirty="0"/>
          </a:p>
          <a:p>
            <a:r>
              <a:rPr lang="en-IN" sz="2400" dirty="0"/>
              <a:t>Malta Pilots Blockchain-Based Academic Certificate Recording System </a:t>
            </a:r>
            <a:r>
              <a:rPr lang="en-IN" sz="2000" u="sng" dirty="0">
                <a:solidFill>
                  <a:schemeClr val="accent2"/>
                </a:solidFill>
              </a:rPr>
              <a:t>https://cointelegraph.com/news/malta-pilots-blockchain-based-academic-certificate-recording-system</a:t>
            </a:r>
          </a:p>
          <a:p>
            <a:pPr lvl="0"/>
            <a:endParaRPr lang="en-GB" sz="2000" dirty="0"/>
          </a:p>
          <a:p>
            <a:pPr lvl="0"/>
            <a:r>
              <a:rPr lang="en-IN" sz="2400" dirty="0"/>
              <a:t>Sapiens</a:t>
            </a:r>
            <a:r>
              <a:rPr lang="en-IN" sz="2000" dirty="0"/>
              <a:t>    </a:t>
            </a:r>
            <a:r>
              <a:rPr lang="en-IN" sz="2000" u="sng" dirty="0">
                <a:solidFill>
                  <a:schemeClr val="accent2"/>
                </a:solidFill>
              </a:rPr>
              <a:t>http://sapiensproject.io/</a:t>
            </a:r>
          </a:p>
          <a:p>
            <a:pPr lvl="0"/>
            <a:endParaRPr lang="en-GB" sz="2000" dirty="0">
              <a:solidFill>
                <a:schemeClr val="accent2"/>
              </a:solidFill>
            </a:endParaRPr>
          </a:p>
          <a:p>
            <a:pPr lvl="0"/>
            <a:endParaRPr lang="en-GB" sz="2000" dirty="0">
              <a:solidFill>
                <a:schemeClr val="accent2"/>
              </a:solidFill>
            </a:endParaRPr>
          </a:p>
        </p:txBody>
      </p:sp>
    </p:spTree>
    <p:extLst>
      <p:ext uri="{BB962C8B-B14F-4D97-AF65-F5344CB8AC3E}">
        <p14:creationId xmlns:p14="http://schemas.microsoft.com/office/powerpoint/2010/main" val="418733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627A-2FEE-4FC5-BF34-43396C71C563}"/>
              </a:ext>
            </a:extLst>
          </p:cNvPr>
          <p:cNvSpPr>
            <a:spLocks noGrp="1"/>
          </p:cNvSpPr>
          <p:nvPr>
            <p:ph type="title"/>
          </p:nvPr>
        </p:nvSpPr>
        <p:spPr/>
        <p:txBody>
          <a:bodyPr/>
          <a:lstStyle/>
          <a:p>
            <a:r>
              <a:rPr lang="en-IN" b="1" dirty="0"/>
              <a:t>References</a:t>
            </a:r>
            <a:endParaRPr lang="en-GB" dirty="0"/>
          </a:p>
        </p:txBody>
      </p:sp>
      <p:sp>
        <p:nvSpPr>
          <p:cNvPr id="3" name="Content Placeholder 2">
            <a:extLst>
              <a:ext uri="{FF2B5EF4-FFF2-40B4-BE49-F238E27FC236}">
                <a16:creationId xmlns:a16="http://schemas.microsoft.com/office/drawing/2014/main" id="{2F30552E-053B-4C8D-B8CE-EC3002A61C85}"/>
              </a:ext>
            </a:extLst>
          </p:cNvPr>
          <p:cNvSpPr>
            <a:spLocks noGrp="1"/>
          </p:cNvSpPr>
          <p:nvPr>
            <p:ph idx="1"/>
          </p:nvPr>
        </p:nvSpPr>
        <p:spPr/>
        <p:txBody>
          <a:bodyPr>
            <a:normAutofit/>
          </a:bodyPr>
          <a:lstStyle/>
          <a:p>
            <a:pPr lvl="0"/>
            <a:r>
              <a:rPr lang="en-GB" sz="2400" dirty="0"/>
              <a:t>Blockcerts - </a:t>
            </a:r>
            <a:r>
              <a:rPr lang="en-IN" sz="2400" dirty="0"/>
              <a:t>The Open Initiative for Blockchain Certificates </a:t>
            </a:r>
            <a:r>
              <a:rPr lang="en-IN" sz="2400" u="sng" dirty="0">
                <a:solidFill>
                  <a:schemeClr val="accent2"/>
                </a:solidFill>
              </a:rPr>
              <a:t>https://www.blockcerts.org/</a:t>
            </a:r>
          </a:p>
          <a:p>
            <a:pPr marL="0" lvl="0" indent="0">
              <a:buNone/>
            </a:pPr>
            <a:endParaRPr lang="en-GB" sz="2400" dirty="0"/>
          </a:p>
          <a:p>
            <a:r>
              <a:rPr lang="en-IN" sz="2400" dirty="0"/>
              <a:t>Using the blockchain as a digital signature scheme </a:t>
            </a:r>
            <a:r>
              <a:rPr lang="en-IN" sz="2400" u="sng" dirty="0">
                <a:solidFill>
                  <a:schemeClr val="accent2"/>
                </a:solidFill>
              </a:rPr>
              <a:t>https://blog.signatura.co/using-the-blockchain-as-a-digital-signature-scheme-f584278ae826</a:t>
            </a:r>
          </a:p>
          <a:p>
            <a:pPr marL="0" lvl="0" indent="0">
              <a:buNone/>
            </a:pPr>
            <a:endParaRPr lang="en-GB" sz="2400" dirty="0"/>
          </a:p>
          <a:p>
            <a:pPr lvl="0"/>
            <a:r>
              <a:rPr lang="en-IN" sz="2400" dirty="0"/>
              <a:t>IPFS P2P File System, Juan Benet</a:t>
            </a:r>
            <a:r>
              <a:rPr lang="en-GB" sz="2400" dirty="0"/>
              <a:t> </a:t>
            </a:r>
            <a:r>
              <a:rPr lang="en-IN" sz="2400" u="sng" dirty="0">
                <a:solidFill>
                  <a:schemeClr val="accent2"/>
                </a:solidFill>
              </a:rPr>
              <a:t>https://securityintelligence.com/why-blockchain-as-a-service-should-be-on-your-radar/</a:t>
            </a:r>
            <a:endParaRPr lang="en-GB" u="sng" dirty="0"/>
          </a:p>
        </p:txBody>
      </p:sp>
    </p:spTree>
    <p:extLst>
      <p:ext uri="{BB962C8B-B14F-4D97-AF65-F5344CB8AC3E}">
        <p14:creationId xmlns:p14="http://schemas.microsoft.com/office/powerpoint/2010/main" val="205434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E296-4826-4FDE-901D-C0D584039A37}"/>
              </a:ext>
            </a:extLst>
          </p:cNvPr>
          <p:cNvSpPr>
            <a:spLocks noGrp="1"/>
          </p:cNvSpPr>
          <p:nvPr>
            <p:ph type="title"/>
          </p:nvPr>
        </p:nvSpPr>
        <p:spPr/>
        <p:txBody>
          <a:bodyPr/>
          <a:lstStyle/>
          <a:p>
            <a:r>
              <a:rPr lang="en-US" dirty="0"/>
              <a:t>Problem Statement</a:t>
            </a:r>
            <a:endParaRPr lang="en-GB" dirty="0"/>
          </a:p>
        </p:txBody>
      </p:sp>
      <p:sp>
        <p:nvSpPr>
          <p:cNvPr id="3" name="Content Placeholder 2">
            <a:extLst>
              <a:ext uri="{FF2B5EF4-FFF2-40B4-BE49-F238E27FC236}">
                <a16:creationId xmlns:a16="http://schemas.microsoft.com/office/drawing/2014/main" id="{EE21B804-90DB-41EC-8784-969EED83F2B6}"/>
              </a:ext>
            </a:extLst>
          </p:cNvPr>
          <p:cNvSpPr>
            <a:spLocks noGrp="1"/>
          </p:cNvSpPr>
          <p:nvPr>
            <p:ph idx="1"/>
          </p:nvPr>
        </p:nvSpPr>
        <p:spPr/>
        <p:txBody>
          <a:bodyPr/>
          <a:lstStyle/>
          <a:p>
            <a:r>
              <a:rPr lang="en-GB" sz="2800" b="1" dirty="0"/>
              <a:t>Designing a Platform for Digital Certificates</a:t>
            </a:r>
          </a:p>
          <a:p>
            <a:pPr lvl="1"/>
            <a:r>
              <a:rPr lang="en-IN" sz="2400" dirty="0"/>
              <a:t>Certificates are signals of achievement or membership and some are more important than others. University degrees (a particular type of certificate) can help you get the job you want, or prevent you from getting it if you don’t have the right certificate. Our current, mostly analog system for managing certificates is slow, complicated, and unreliable. There are many advantages for creating a digital infrastructure for certificates, but the stakes are high since such a system could grow to represent our professional reputations. We need to be thoughtful about its design, and the type of institutions we trust to govern it.</a:t>
            </a:r>
            <a:endParaRPr lang="en-GB" sz="2400" dirty="0"/>
          </a:p>
          <a:p>
            <a:endParaRPr lang="en-GB" dirty="0"/>
          </a:p>
        </p:txBody>
      </p:sp>
    </p:spTree>
    <p:extLst>
      <p:ext uri="{BB962C8B-B14F-4D97-AF65-F5344CB8AC3E}">
        <p14:creationId xmlns:p14="http://schemas.microsoft.com/office/powerpoint/2010/main" val="289132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BEA8-948B-43DA-9A78-E810F38594D4}"/>
              </a:ext>
            </a:extLst>
          </p:cNvPr>
          <p:cNvSpPr>
            <a:spLocks noGrp="1"/>
          </p:cNvSpPr>
          <p:nvPr>
            <p:ph type="title"/>
          </p:nvPr>
        </p:nvSpPr>
        <p:spPr/>
        <p:txBody>
          <a:bodyPr/>
          <a:lstStyle/>
          <a:p>
            <a:r>
              <a:rPr lang="en-GB" dirty="0"/>
              <a:t>Literature survey</a:t>
            </a:r>
          </a:p>
        </p:txBody>
      </p:sp>
      <p:sp>
        <p:nvSpPr>
          <p:cNvPr id="3" name="Content Placeholder 2">
            <a:extLst>
              <a:ext uri="{FF2B5EF4-FFF2-40B4-BE49-F238E27FC236}">
                <a16:creationId xmlns:a16="http://schemas.microsoft.com/office/drawing/2014/main" id="{49B396B7-650C-46D5-B970-E295ED70C1A5}"/>
              </a:ext>
            </a:extLst>
          </p:cNvPr>
          <p:cNvSpPr>
            <a:spLocks noGrp="1"/>
          </p:cNvSpPr>
          <p:nvPr>
            <p:ph idx="1"/>
          </p:nvPr>
        </p:nvSpPr>
        <p:spPr/>
        <p:txBody>
          <a:bodyPr/>
          <a:lstStyle/>
          <a:p>
            <a:r>
              <a:rPr lang="en-US" sz="3600" b="1" dirty="0"/>
              <a:t>Blockchain:</a:t>
            </a:r>
            <a:r>
              <a:rPr lang="en-US" sz="3600" dirty="0"/>
              <a:t> Technology and Application</a:t>
            </a:r>
          </a:p>
          <a:p>
            <a:pPr marL="0" indent="0">
              <a:buNone/>
            </a:pPr>
            <a:r>
              <a:rPr lang="en-US" sz="2400" b="1" i="1" dirty="0"/>
              <a:t>	</a:t>
            </a:r>
            <a:r>
              <a:rPr lang="en-US" sz="2000" i="1" dirty="0"/>
              <a:t>Report by Christian  Muller and Dalmir Hasic</a:t>
            </a:r>
          </a:p>
          <a:p>
            <a:pPr marL="0" indent="0">
              <a:buNone/>
            </a:pPr>
            <a:endParaRPr lang="en-US" sz="2000" i="1" dirty="0"/>
          </a:p>
          <a:p>
            <a:pPr>
              <a:buFont typeface="Courier New" panose="02070309020205020404" pitchFamily="49" charset="0"/>
              <a:buChar char="o"/>
            </a:pPr>
            <a:r>
              <a:rPr lang="en-US" dirty="0"/>
              <a:t>Explains the blockchain technology and its application ﬁelds.</a:t>
            </a:r>
          </a:p>
          <a:p>
            <a:pPr>
              <a:buFont typeface="Courier New" panose="02070309020205020404" pitchFamily="49" charset="0"/>
              <a:buChar char="o"/>
            </a:pPr>
            <a:r>
              <a:rPr lang="en-US" dirty="0"/>
              <a:t>Distinguishes between multiple types of blockchains and explain the two biggest platforms, namely Bitcoin and Ethereum. </a:t>
            </a:r>
          </a:p>
          <a:p>
            <a:pPr>
              <a:buFont typeface="Courier New" panose="02070309020205020404" pitchFamily="49" charset="0"/>
              <a:buChar char="o"/>
            </a:pPr>
            <a:r>
              <a:rPr lang="en-US" dirty="0"/>
              <a:t>Gives an introduction into the wide spectrum of use cases of the blockchain</a:t>
            </a:r>
            <a:endParaRPr lang="en-GB" sz="2000" dirty="0"/>
          </a:p>
          <a:p>
            <a:pPr lvl="3">
              <a:buFont typeface="Courier New" panose="02070309020205020404" pitchFamily="49" charset="0"/>
              <a:buChar char="o"/>
            </a:pPr>
            <a:endParaRPr lang="en-US" i="1" dirty="0"/>
          </a:p>
          <a:p>
            <a:pPr lvl="3"/>
            <a:endParaRPr lang="en-US" i="1" dirty="0"/>
          </a:p>
          <a:p>
            <a:pPr lvl="3"/>
            <a:endParaRPr lang="en-US" i="1" dirty="0"/>
          </a:p>
          <a:p>
            <a:pPr lvl="3"/>
            <a:endParaRPr lang="en-US" i="1" dirty="0"/>
          </a:p>
          <a:p>
            <a:pPr lvl="3"/>
            <a:endParaRPr lang="en-GB" dirty="0"/>
          </a:p>
          <a:p>
            <a:endParaRPr lang="en-GB" dirty="0"/>
          </a:p>
        </p:txBody>
      </p:sp>
    </p:spTree>
    <p:extLst>
      <p:ext uri="{BB962C8B-B14F-4D97-AF65-F5344CB8AC3E}">
        <p14:creationId xmlns:p14="http://schemas.microsoft.com/office/powerpoint/2010/main" val="2032469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6DFA-57AC-42F3-9935-7942A5948914}"/>
              </a:ext>
            </a:extLst>
          </p:cNvPr>
          <p:cNvSpPr>
            <a:spLocks noGrp="1"/>
          </p:cNvSpPr>
          <p:nvPr>
            <p:ph type="title"/>
          </p:nvPr>
        </p:nvSpPr>
        <p:spPr/>
        <p:txBody>
          <a:bodyPr/>
          <a:lstStyle/>
          <a:p>
            <a:r>
              <a:rPr lang="en-GB" dirty="0"/>
              <a:t>Literature survey</a:t>
            </a:r>
          </a:p>
        </p:txBody>
      </p:sp>
      <p:sp>
        <p:nvSpPr>
          <p:cNvPr id="3" name="Content Placeholder 2">
            <a:extLst>
              <a:ext uri="{FF2B5EF4-FFF2-40B4-BE49-F238E27FC236}">
                <a16:creationId xmlns:a16="http://schemas.microsoft.com/office/drawing/2014/main" id="{62BB546B-B74C-4670-B5A2-89F622577140}"/>
              </a:ext>
            </a:extLst>
          </p:cNvPr>
          <p:cNvSpPr>
            <a:spLocks noGrp="1"/>
          </p:cNvSpPr>
          <p:nvPr>
            <p:ph idx="1"/>
          </p:nvPr>
        </p:nvSpPr>
        <p:spPr/>
        <p:txBody>
          <a:bodyPr>
            <a:normAutofit/>
          </a:bodyPr>
          <a:lstStyle/>
          <a:p>
            <a:r>
              <a:rPr lang="en-US" sz="3600" b="1" dirty="0"/>
              <a:t>A Review on Consensus Algorithm of Blockchain</a:t>
            </a:r>
          </a:p>
          <a:p>
            <a:pPr lvl="3"/>
            <a:r>
              <a:rPr lang="en-US" sz="2000" dirty="0"/>
              <a:t>Du Mingxiao, Ma Xiaofeng, Zhang Zhe, Wang Xiangwei, Chen Qijun</a:t>
            </a:r>
            <a:endParaRPr lang="en-US" sz="2000" b="1" dirty="0"/>
          </a:p>
          <a:p>
            <a:pPr lvl="1"/>
            <a:endParaRPr lang="en-GB" sz="1400" b="1" dirty="0"/>
          </a:p>
          <a:p>
            <a:pPr>
              <a:buFont typeface="Courier New" panose="02070309020205020404" pitchFamily="49" charset="0"/>
              <a:buChar char="o"/>
            </a:pPr>
            <a:r>
              <a:rPr lang="en-US" dirty="0"/>
              <a:t>This paper makes a systematic review of the usual consensus algorithms used in the blockchain.</a:t>
            </a:r>
          </a:p>
          <a:p>
            <a:pPr>
              <a:buFont typeface="Courier New" panose="02070309020205020404" pitchFamily="49" charset="0"/>
              <a:buChar char="o"/>
            </a:pPr>
            <a:r>
              <a:rPr lang="en-US" dirty="0"/>
              <a:t>Consensus algorithm is the core technology of blockchain, but current research of the consensus mechanism is still in its infancy. </a:t>
            </a:r>
          </a:p>
          <a:p>
            <a:pPr>
              <a:buFont typeface="Courier New" panose="02070309020205020404" pitchFamily="49" charset="0"/>
              <a:buChar char="o"/>
            </a:pPr>
            <a:r>
              <a:rPr lang="en-US" dirty="0"/>
              <a:t>The consensus algorithm specially designed for different scenarios is still very rare.</a:t>
            </a:r>
            <a:endParaRPr lang="en-US" sz="1800" dirty="0"/>
          </a:p>
          <a:p>
            <a:pPr marL="1371600" lvl="3" indent="0">
              <a:buNone/>
            </a:pPr>
            <a:endParaRPr lang="en-US" sz="1800" dirty="0"/>
          </a:p>
          <a:p>
            <a:pPr marL="1371600" lvl="3" indent="0">
              <a:buNone/>
            </a:pPr>
            <a:endParaRPr lang="en-US" sz="1800" dirty="0"/>
          </a:p>
          <a:p>
            <a:pPr marL="1371600" lvl="3" inden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GB" sz="1200" dirty="0"/>
          </a:p>
          <a:p>
            <a:pPr lvl="1"/>
            <a:endParaRPr lang="en-GB" dirty="0"/>
          </a:p>
        </p:txBody>
      </p:sp>
    </p:spTree>
    <p:extLst>
      <p:ext uri="{BB962C8B-B14F-4D97-AF65-F5344CB8AC3E}">
        <p14:creationId xmlns:p14="http://schemas.microsoft.com/office/powerpoint/2010/main" val="235175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382B-AC1E-4B5C-8477-8C017F0FB1B3}"/>
              </a:ext>
            </a:extLst>
          </p:cNvPr>
          <p:cNvSpPr>
            <a:spLocks noGrp="1"/>
          </p:cNvSpPr>
          <p:nvPr>
            <p:ph type="title"/>
          </p:nvPr>
        </p:nvSpPr>
        <p:spPr/>
        <p:txBody>
          <a:bodyPr/>
          <a:lstStyle/>
          <a:p>
            <a:r>
              <a:rPr lang="en-GB" dirty="0"/>
              <a:t>Literature survey</a:t>
            </a:r>
          </a:p>
        </p:txBody>
      </p:sp>
      <p:sp>
        <p:nvSpPr>
          <p:cNvPr id="3" name="Content Placeholder 2">
            <a:extLst>
              <a:ext uri="{FF2B5EF4-FFF2-40B4-BE49-F238E27FC236}">
                <a16:creationId xmlns:a16="http://schemas.microsoft.com/office/drawing/2014/main" id="{67F431FD-506B-449D-93DD-2635207F88E4}"/>
              </a:ext>
            </a:extLst>
          </p:cNvPr>
          <p:cNvSpPr>
            <a:spLocks noGrp="1"/>
          </p:cNvSpPr>
          <p:nvPr>
            <p:ph idx="1"/>
          </p:nvPr>
        </p:nvSpPr>
        <p:spPr/>
        <p:txBody>
          <a:bodyPr/>
          <a:lstStyle/>
          <a:p>
            <a:r>
              <a:rPr lang="en-IN" sz="3600" b="1" dirty="0"/>
              <a:t>Block Exchanges - BitTorrent</a:t>
            </a:r>
            <a:endParaRPr lang="en-GB" sz="3600" dirty="0"/>
          </a:p>
          <a:p>
            <a:pPr lvl="1"/>
            <a:endParaRPr lang="en-GB" dirty="0"/>
          </a:p>
          <a:p>
            <a:pPr lvl="1"/>
            <a:r>
              <a:rPr lang="en-IN" sz="2200" dirty="0"/>
              <a:t>BitTorrent is a widely successful peer-to-peer file sharing system, which succeeds in coordinating networks of un-trusting peers (swarms) to cooperate in distributing pieces of files to each other.</a:t>
            </a:r>
          </a:p>
          <a:p>
            <a:pPr lvl="1"/>
            <a:endParaRPr lang="en-IN" sz="2200" dirty="0"/>
          </a:p>
          <a:p>
            <a:pPr lvl="1"/>
            <a:r>
              <a:rPr lang="en-IN" sz="2200" dirty="0"/>
              <a:t>BitTorrent peers track the availability of file pieces, prioritizing sending rarest pieces first.</a:t>
            </a:r>
          </a:p>
          <a:p>
            <a:pPr marL="457200" lvl="1" indent="0">
              <a:buNone/>
            </a:pPr>
            <a:endParaRPr lang="en-IN" sz="2200" dirty="0"/>
          </a:p>
          <a:p>
            <a:pPr lvl="1"/>
            <a:r>
              <a:rPr lang="en-IN" sz="2200" dirty="0"/>
              <a:t>BitTorrent's standard tit-for-tat is vulnerable to some exploitative bandwidth sharing strategies. </a:t>
            </a:r>
            <a:endParaRPr lang="en-GB" sz="2200" dirty="0"/>
          </a:p>
        </p:txBody>
      </p:sp>
    </p:spTree>
    <p:extLst>
      <p:ext uri="{BB962C8B-B14F-4D97-AF65-F5344CB8AC3E}">
        <p14:creationId xmlns:p14="http://schemas.microsoft.com/office/powerpoint/2010/main" val="318309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309D-D30D-4A1D-B81A-F25CA3A3A4A6}"/>
              </a:ext>
            </a:extLst>
          </p:cNvPr>
          <p:cNvSpPr>
            <a:spLocks noGrp="1"/>
          </p:cNvSpPr>
          <p:nvPr>
            <p:ph type="title"/>
          </p:nvPr>
        </p:nvSpPr>
        <p:spPr/>
        <p:txBody>
          <a:bodyPr/>
          <a:lstStyle/>
          <a:p>
            <a:r>
              <a:rPr lang="en-GB" dirty="0"/>
              <a:t>Literature survey</a:t>
            </a:r>
          </a:p>
        </p:txBody>
      </p:sp>
      <p:sp>
        <p:nvSpPr>
          <p:cNvPr id="3" name="Content Placeholder 2">
            <a:extLst>
              <a:ext uri="{FF2B5EF4-FFF2-40B4-BE49-F238E27FC236}">
                <a16:creationId xmlns:a16="http://schemas.microsoft.com/office/drawing/2014/main" id="{CBE714E2-AEFD-4DAC-9FB8-B2647CC1CA4D}"/>
              </a:ext>
            </a:extLst>
          </p:cNvPr>
          <p:cNvSpPr>
            <a:spLocks noGrp="1"/>
          </p:cNvSpPr>
          <p:nvPr>
            <p:ph idx="1"/>
          </p:nvPr>
        </p:nvSpPr>
        <p:spPr/>
        <p:txBody>
          <a:bodyPr/>
          <a:lstStyle/>
          <a:p>
            <a:r>
              <a:rPr lang="en-IN" sz="3600" b="1" dirty="0"/>
              <a:t>Version Control Systems – Git</a:t>
            </a:r>
          </a:p>
          <a:p>
            <a:pPr marL="0" indent="0">
              <a:buNone/>
            </a:pPr>
            <a:endParaRPr lang="en-IN" b="1" dirty="0"/>
          </a:p>
          <a:p>
            <a:pPr lvl="1"/>
            <a:r>
              <a:rPr lang="en-IN" sz="2200" dirty="0"/>
              <a:t>Version Control Systems provide facilities to model files changing over time and distribute different versions efficiently.</a:t>
            </a:r>
          </a:p>
          <a:p>
            <a:pPr lvl="1"/>
            <a:endParaRPr lang="en-GB" sz="2200" dirty="0"/>
          </a:p>
          <a:p>
            <a:pPr lvl="1"/>
            <a:r>
              <a:rPr lang="en-IN" sz="2200" dirty="0"/>
              <a:t>Immutable objects represent Files (blob), Directories (tree), and Changes (commit).</a:t>
            </a:r>
          </a:p>
          <a:p>
            <a:pPr marL="457200" lvl="1" indent="0">
              <a:buNone/>
            </a:pPr>
            <a:endParaRPr lang="en-GB" sz="2200" dirty="0"/>
          </a:p>
          <a:p>
            <a:pPr lvl="1"/>
            <a:r>
              <a:rPr lang="en-IN" sz="2200" dirty="0"/>
              <a:t>Objects are content-addressed, by the cryptographic hash of their contents.</a:t>
            </a:r>
            <a:endParaRPr lang="en-GB" sz="2200" dirty="0"/>
          </a:p>
        </p:txBody>
      </p:sp>
    </p:spTree>
    <p:extLst>
      <p:ext uri="{BB962C8B-B14F-4D97-AF65-F5344CB8AC3E}">
        <p14:creationId xmlns:p14="http://schemas.microsoft.com/office/powerpoint/2010/main" val="2013063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F35A-9264-460E-A7C7-398182AB00E8}"/>
              </a:ext>
            </a:extLst>
          </p:cNvPr>
          <p:cNvSpPr>
            <a:spLocks noGrp="1"/>
          </p:cNvSpPr>
          <p:nvPr>
            <p:ph type="title"/>
          </p:nvPr>
        </p:nvSpPr>
        <p:spPr/>
        <p:txBody>
          <a:bodyPr/>
          <a:lstStyle/>
          <a:p>
            <a:r>
              <a:rPr lang="en-GB" dirty="0"/>
              <a:t>Literature survey</a:t>
            </a:r>
          </a:p>
        </p:txBody>
      </p:sp>
      <p:sp>
        <p:nvSpPr>
          <p:cNvPr id="3" name="Content Placeholder 2">
            <a:extLst>
              <a:ext uri="{FF2B5EF4-FFF2-40B4-BE49-F238E27FC236}">
                <a16:creationId xmlns:a16="http://schemas.microsoft.com/office/drawing/2014/main" id="{EF9C4C3E-8883-4DB4-84B4-251411043F46}"/>
              </a:ext>
            </a:extLst>
          </p:cNvPr>
          <p:cNvSpPr>
            <a:spLocks noGrp="1"/>
          </p:cNvSpPr>
          <p:nvPr>
            <p:ph idx="1"/>
          </p:nvPr>
        </p:nvSpPr>
        <p:spPr/>
        <p:txBody>
          <a:bodyPr/>
          <a:lstStyle/>
          <a:p>
            <a:r>
              <a:rPr lang="en-IN" sz="3600" b="1" dirty="0"/>
              <a:t>Ethereum</a:t>
            </a:r>
          </a:p>
          <a:p>
            <a:pPr lvl="1"/>
            <a:r>
              <a:rPr lang="en-IN" sz="2200" dirty="0"/>
              <a:t>Ethereum is an open blockchain platform that lets anyone build and use decentralized applications that run on blockchain technology.</a:t>
            </a:r>
          </a:p>
          <a:p>
            <a:pPr lvl="1"/>
            <a:endParaRPr lang="en-IN" sz="2200" dirty="0"/>
          </a:p>
          <a:p>
            <a:pPr lvl="1"/>
            <a:r>
              <a:rPr lang="en-IN" sz="2200" dirty="0"/>
              <a:t>Ethereum allows users to create their own operations of any complexity they wish. </a:t>
            </a:r>
          </a:p>
          <a:p>
            <a:pPr lvl="1"/>
            <a:endParaRPr lang="en-IN" sz="2200" dirty="0"/>
          </a:p>
          <a:p>
            <a:pPr lvl="1"/>
            <a:r>
              <a:rPr lang="en-IN" sz="2200" dirty="0"/>
              <a:t>Ethereum in the narrow sense refers to a suite of protocols that define a platform for decentralised applications.</a:t>
            </a:r>
            <a:endParaRPr lang="en-GB" sz="2200" dirty="0"/>
          </a:p>
        </p:txBody>
      </p:sp>
    </p:spTree>
    <p:extLst>
      <p:ext uri="{BB962C8B-B14F-4D97-AF65-F5344CB8AC3E}">
        <p14:creationId xmlns:p14="http://schemas.microsoft.com/office/powerpoint/2010/main" val="402380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2DF0-35D8-418F-996E-066F47D8CE40}"/>
              </a:ext>
            </a:extLst>
          </p:cNvPr>
          <p:cNvSpPr>
            <a:spLocks noGrp="1"/>
          </p:cNvSpPr>
          <p:nvPr>
            <p:ph type="title"/>
          </p:nvPr>
        </p:nvSpPr>
        <p:spPr/>
        <p:txBody>
          <a:bodyPr/>
          <a:lstStyle/>
          <a:p>
            <a:r>
              <a:rPr lang="en-GB" dirty="0"/>
              <a:t>Literature survey</a:t>
            </a:r>
          </a:p>
        </p:txBody>
      </p:sp>
      <p:sp>
        <p:nvSpPr>
          <p:cNvPr id="3" name="Content Placeholder 2">
            <a:extLst>
              <a:ext uri="{FF2B5EF4-FFF2-40B4-BE49-F238E27FC236}">
                <a16:creationId xmlns:a16="http://schemas.microsoft.com/office/drawing/2014/main" id="{96CE95CE-6340-404A-A68A-7013FF8AF51C}"/>
              </a:ext>
            </a:extLst>
          </p:cNvPr>
          <p:cNvSpPr>
            <a:spLocks noGrp="1"/>
          </p:cNvSpPr>
          <p:nvPr>
            <p:ph idx="1"/>
          </p:nvPr>
        </p:nvSpPr>
        <p:spPr/>
        <p:txBody>
          <a:bodyPr/>
          <a:lstStyle/>
          <a:p>
            <a:r>
              <a:rPr lang="en-GB" sz="3600" b="1" dirty="0"/>
              <a:t>Blockcerts</a:t>
            </a:r>
          </a:p>
          <a:p>
            <a:endParaRPr lang="en-GB" dirty="0"/>
          </a:p>
          <a:p>
            <a:r>
              <a:rPr lang="en-IN" dirty="0"/>
              <a:t>This paper redirected to the new initiative which was undertaken by MIT known as Blockcerts.</a:t>
            </a:r>
            <a:endParaRPr lang="en-GB" dirty="0"/>
          </a:p>
          <a:p>
            <a:r>
              <a:rPr lang="en-IN" dirty="0"/>
              <a:t>This initiative was led by MIT Media Labs and Learning Machine.</a:t>
            </a:r>
            <a:endParaRPr lang="en-GB" dirty="0"/>
          </a:p>
          <a:p>
            <a:r>
              <a:rPr lang="en-IN" dirty="0"/>
              <a:t>Blockcerts is an open source standard for digital certification. It is aligned with the following Decentralization and Data Signature standards.</a:t>
            </a:r>
          </a:p>
          <a:p>
            <a:r>
              <a:rPr lang="en-IN" dirty="0"/>
              <a:t>With these standards Blockcerts assert that a viable application can be created on a decentralised system.</a:t>
            </a:r>
            <a:endParaRPr lang="en-GB" dirty="0"/>
          </a:p>
          <a:p>
            <a:pPr marL="0" indent="0">
              <a:buNone/>
            </a:pPr>
            <a:endParaRPr lang="en-GB" dirty="0"/>
          </a:p>
          <a:p>
            <a:endParaRPr lang="en-GB" dirty="0"/>
          </a:p>
        </p:txBody>
      </p:sp>
    </p:spTree>
    <p:extLst>
      <p:ext uri="{BB962C8B-B14F-4D97-AF65-F5344CB8AC3E}">
        <p14:creationId xmlns:p14="http://schemas.microsoft.com/office/powerpoint/2010/main" val="74184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4777-DAB9-4BC2-9814-6D9A23730D36}"/>
              </a:ext>
            </a:extLst>
          </p:cNvPr>
          <p:cNvSpPr>
            <a:spLocks noGrp="1"/>
          </p:cNvSpPr>
          <p:nvPr>
            <p:ph type="title"/>
          </p:nvPr>
        </p:nvSpPr>
        <p:spPr/>
        <p:txBody>
          <a:bodyPr/>
          <a:lstStyle/>
          <a:p>
            <a:r>
              <a:rPr lang="en-GB" dirty="0"/>
              <a:t>Design</a:t>
            </a:r>
          </a:p>
        </p:txBody>
      </p:sp>
      <p:sp>
        <p:nvSpPr>
          <p:cNvPr id="3" name="Content Placeholder 2">
            <a:extLst>
              <a:ext uri="{FF2B5EF4-FFF2-40B4-BE49-F238E27FC236}">
                <a16:creationId xmlns:a16="http://schemas.microsoft.com/office/drawing/2014/main" id="{130FF604-FD16-4910-9884-199C4EECA31E}"/>
              </a:ext>
            </a:extLst>
          </p:cNvPr>
          <p:cNvSpPr>
            <a:spLocks noGrp="1"/>
          </p:cNvSpPr>
          <p:nvPr>
            <p:ph idx="1"/>
          </p:nvPr>
        </p:nvSpPr>
        <p:spPr/>
        <p:txBody>
          <a:bodyPr/>
          <a:lstStyle/>
          <a:p>
            <a:r>
              <a:rPr lang="en-GB" sz="2800" dirty="0"/>
              <a:t>User Interface is designed to generate certificates from user data.</a:t>
            </a:r>
          </a:p>
          <a:p>
            <a:r>
              <a:rPr lang="en-GB" sz="2800" dirty="0"/>
              <a:t>Generated certificates are processed with help of Certification tools and cryptographic digest hash of certificate is obtained.</a:t>
            </a:r>
          </a:p>
          <a:p>
            <a:r>
              <a:rPr lang="en-GB" sz="2800" dirty="0"/>
              <a:t>This hash is stored inside blockchain.</a:t>
            </a:r>
          </a:p>
          <a:p>
            <a:r>
              <a:rPr lang="en-IN" sz="2800" dirty="0"/>
              <a:t>One of more thing to note here is that the digest is computed based on the contents of the certificate which makes it more authentic and verifiable.</a:t>
            </a:r>
            <a:endParaRPr lang="en-GB" sz="2800" dirty="0"/>
          </a:p>
          <a:p>
            <a:endParaRPr lang="en-GB" dirty="0"/>
          </a:p>
          <a:p>
            <a:endParaRPr lang="en-GB" dirty="0"/>
          </a:p>
        </p:txBody>
      </p:sp>
    </p:spTree>
    <p:extLst>
      <p:ext uri="{BB962C8B-B14F-4D97-AF65-F5344CB8AC3E}">
        <p14:creationId xmlns:p14="http://schemas.microsoft.com/office/powerpoint/2010/main" val="31093273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Organic</Template>
  <TotalTime>279</TotalTime>
  <Words>569</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Courier New</vt:lpstr>
      <vt:lpstr>Vapor Trail</vt:lpstr>
      <vt:lpstr>Decentralized Application for Digital Certification</vt:lpstr>
      <vt:lpstr>Problem Statement</vt:lpstr>
      <vt:lpstr>Literature survey</vt:lpstr>
      <vt:lpstr>Literature survey</vt:lpstr>
      <vt:lpstr>Literature survey</vt:lpstr>
      <vt:lpstr>Literature survey</vt:lpstr>
      <vt:lpstr>Literature survey</vt:lpstr>
      <vt:lpstr>Literature survey</vt:lpstr>
      <vt:lpstr>Design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Decentralized Application for Digital Certification</dc:title>
  <dc:creator>Aravind G</dc:creator>
  <cp:lastModifiedBy>Aravind G</cp:lastModifiedBy>
  <cp:revision>54</cp:revision>
  <dcterms:created xsi:type="dcterms:W3CDTF">2017-11-20T08:24:20Z</dcterms:created>
  <dcterms:modified xsi:type="dcterms:W3CDTF">2017-11-20T14:36:37Z</dcterms:modified>
</cp:coreProperties>
</file>