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5" r:id="rId5"/>
    <p:sldId id="310" r:id="rId6"/>
    <p:sldId id="311" r:id="rId7"/>
    <p:sldId id="313" r:id="rId8"/>
    <p:sldId id="312" r:id="rId9"/>
    <p:sldId id="314" r:id="rId10"/>
    <p:sldId id="31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2" d="100"/>
          <a:sy n="72" d="100"/>
        </p:scale>
        <p:origin x="66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9/19/2017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9/19/2017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9/19/2017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9/19/2017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9/19/2017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9/19/2017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9/19/2017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9/19/2017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blockcerts.org/" TargetMode="External"/><Relationship Id="rId2" Type="http://schemas.openxmlformats.org/officeDocument/2006/relationships/hyperlink" Target="https://www.blockchain.com/" TargetMode="External"/><Relationship Id="rId1" Type="http://schemas.openxmlformats.org/officeDocument/2006/relationships/slideLayout" Target="../slideLayouts/slideLayout4.xml"/><Relationship Id="rId4" Type="http://schemas.openxmlformats.org/officeDocument/2006/relationships/hyperlink" Target="http://certificates.media.mi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Decentralized Application for Digital Certification</a:t>
            </a:r>
          </a:p>
        </p:txBody>
      </p:sp>
      <p:sp>
        <p:nvSpPr>
          <p:cNvPr id="5" name="Subtitle 4">
            <a:extLst>
              <a:ext uri="{FF2B5EF4-FFF2-40B4-BE49-F238E27FC236}">
                <a16:creationId xmlns:a16="http://schemas.microsoft.com/office/drawing/2014/main" id="{842030CF-34E2-43CB-BB93-6EC8D5147C63}"/>
              </a:ext>
            </a:extLst>
          </p:cNvPr>
          <p:cNvSpPr>
            <a:spLocks noGrp="1"/>
          </p:cNvSpPr>
          <p:nvPr>
            <p:ph type="subTitle" idx="1"/>
          </p:nvPr>
        </p:nvSpPr>
        <p:spPr/>
        <p:txBody>
          <a:bodyPr/>
          <a:lstStyle/>
          <a:p>
            <a:r>
              <a:rPr lang="en-GB" dirty="0"/>
              <a:t>Aravind G</a:t>
            </a:r>
          </a:p>
          <a:p>
            <a:r>
              <a:rPr lang="en-GB" dirty="0"/>
              <a:t>Varun Keshav Kumar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Major Research Domain : BLOCKCHAIN</a:t>
            </a:r>
          </a:p>
        </p:txBody>
      </p:sp>
      <p:sp>
        <p:nvSpPr>
          <p:cNvPr id="14" name="Content Placeholder 13"/>
          <p:cNvSpPr>
            <a:spLocks noGrp="1"/>
          </p:cNvSpPr>
          <p:nvPr>
            <p:ph idx="1"/>
          </p:nvPr>
        </p:nvSpPr>
        <p:spPr>
          <a:xfrm>
            <a:off x="1522413" y="2420888"/>
            <a:ext cx="9134391" cy="3598912"/>
          </a:xfrm>
        </p:spPr>
        <p:txBody>
          <a:bodyPr/>
          <a:lstStyle/>
          <a:p>
            <a:r>
              <a:rPr lang="en-US" dirty="0"/>
              <a:t>Decentralized and immutable ledger; no central repository or single administrator.</a:t>
            </a:r>
          </a:p>
          <a:p>
            <a:r>
              <a:rPr lang="en-US" dirty="0"/>
              <a:t>Holds and reports the numbers of every transaction.</a:t>
            </a:r>
          </a:p>
          <a:p>
            <a:r>
              <a:rPr lang="en-US" dirty="0"/>
              <a:t>Available to everybody, so all transactions are public.</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 in Research domain</a:t>
            </a:r>
          </a:p>
        </p:txBody>
      </p:sp>
      <p:sp>
        <p:nvSpPr>
          <p:cNvPr id="2" name="Content Placeholder 1">
            <a:extLst>
              <a:ext uri="{FF2B5EF4-FFF2-40B4-BE49-F238E27FC236}">
                <a16:creationId xmlns:a16="http://schemas.microsoft.com/office/drawing/2014/main" id="{BC9E7C1B-81C5-4A7C-82E1-AB187295D8D7}"/>
              </a:ext>
            </a:extLst>
          </p:cNvPr>
          <p:cNvSpPr>
            <a:spLocks noGrp="1"/>
          </p:cNvSpPr>
          <p:nvPr>
            <p:ph idx="1"/>
          </p:nvPr>
        </p:nvSpPr>
        <p:spPr/>
        <p:txBody>
          <a:bodyPr/>
          <a:lstStyle/>
          <a:p>
            <a:r>
              <a:rPr lang="en-GB" dirty="0"/>
              <a:t>Mass market adoption/standards.</a:t>
            </a:r>
          </a:p>
          <a:p>
            <a:r>
              <a:rPr lang="en-GB" dirty="0"/>
              <a:t>Integration into pre-existing systems vs start from scratch.</a:t>
            </a:r>
          </a:p>
          <a:p>
            <a:r>
              <a:rPr lang="en-GB" dirty="0"/>
              <a:t>Computing power.</a:t>
            </a:r>
          </a:p>
          <a:p>
            <a:r>
              <a:rPr lang="en-GB" dirty="0"/>
              <a:t>Financial intermediation.</a:t>
            </a:r>
          </a:p>
          <a:p>
            <a:r>
              <a:rPr lang="en-GB" dirty="0"/>
              <a:t>Public sector</a:t>
            </a:r>
          </a:p>
          <a:p>
            <a:pPr lvl="1"/>
            <a:r>
              <a:rPr lang="en-GB" dirty="0"/>
              <a:t>Regulators, Government agencies.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7" name="Content Placeholder 6">
            <a:extLst>
              <a:ext uri="{FF2B5EF4-FFF2-40B4-BE49-F238E27FC236}">
                <a16:creationId xmlns:a16="http://schemas.microsoft.com/office/drawing/2014/main" id="{58C4368A-939A-4EC5-ACCB-0F0D9B1A1BEB}"/>
              </a:ext>
            </a:extLst>
          </p:cNvPr>
          <p:cNvSpPr>
            <a:spLocks noGrp="1"/>
          </p:cNvSpPr>
          <p:nvPr>
            <p:ph sz="half" idx="2"/>
          </p:nvPr>
        </p:nvSpPr>
        <p:spPr>
          <a:xfrm>
            <a:off x="1269876" y="1905001"/>
            <a:ext cx="9378907" cy="4114800"/>
          </a:xfrm>
        </p:spPr>
        <p:txBody>
          <a:bodyPr/>
          <a:lstStyle/>
          <a:p>
            <a:endParaRPr lang="en-GB"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2" name="Content Placeholder 1">
            <a:extLst>
              <a:ext uri="{FF2B5EF4-FFF2-40B4-BE49-F238E27FC236}">
                <a16:creationId xmlns:a16="http://schemas.microsoft.com/office/drawing/2014/main" id="{0B40FD2E-6A9A-416B-ADF9-E8F19EEC4CA0}"/>
              </a:ext>
            </a:extLst>
          </p:cNvPr>
          <p:cNvSpPr>
            <a:spLocks noGrp="1"/>
          </p:cNvSpPr>
          <p:nvPr>
            <p:ph idx="1"/>
          </p:nvPr>
        </p:nvSpPr>
        <p:spPr/>
        <p:txBody>
          <a:bodyPr>
            <a:normAutofit/>
          </a:bodyPr>
          <a:lstStyle/>
          <a:p>
            <a:pPr marL="0" indent="0">
              <a:buNone/>
            </a:pPr>
            <a:endParaRPr lang="en-GB" b="1" dirty="0"/>
          </a:p>
          <a:p>
            <a:r>
              <a:rPr lang="en-GB" b="1" dirty="0"/>
              <a:t>Designing a Platform for Digital Certificates</a:t>
            </a:r>
          </a:p>
          <a:p>
            <a:pPr lvl="1"/>
            <a:r>
              <a:rPr lang="en-IN" dirty="0"/>
              <a:t>Certificates are signals of achievement or membership and some are more important than others. University degrees (a particular type of certificate) can help you get the job you want, or prevent you from getting it if you don’t have the right certificate. Our current, mostly analog system for managing certificates is slow, complicated, and unreliable. There are many advantages for creating a digital infrastructure for certificates, but the stakes are high since such a system could grow to represent our professional reputations. We need to be thoughtful about its design, and the type of institutions we trust to govern it.</a:t>
            </a:r>
            <a:endParaRPr lang="en-GB"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47" y="476672"/>
            <a:ext cx="5970369" cy="1224136"/>
          </a:xfrm>
        </p:spPr>
        <p:txBody>
          <a:bodyP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Text Placeholder 2"/>
          <p:cNvSpPr>
            <a:spLocks noGrp="1"/>
          </p:cNvSpPr>
          <p:nvPr>
            <p:ph type="body" idx="1"/>
          </p:nvPr>
        </p:nvSpPr>
        <p:spPr>
          <a:xfrm>
            <a:off x="1065213" y="1700808"/>
            <a:ext cx="8687333" cy="4318993"/>
          </a:xfrm>
        </p:spPr>
        <p:txBody>
          <a:bodyPr/>
          <a:lstStyle/>
          <a:p>
            <a:pPr marL="223838" lvl="0" indent="-223838">
              <a:spcBef>
                <a:spcPts val="1800"/>
              </a:spcBef>
              <a:buClr>
                <a:srgbClr val="56C5FF"/>
              </a:buClr>
              <a:buFont typeface="Arial" pitchFamily="34" charset="0"/>
              <a:buChar char="•"/>
            </a:pPr>
            <a:r>
              <a:rPr lang="en-GB" sz="2400" cap="none" spc="0" dirty="0">
                <a:solidFill>
                  <a:prstClr val="white"/>
                </a:solidFill>
              </a:rPr>
              <a:t>Development of decentralized application </a:t>
            </a:r>
            <a:r>
              <a:rPr lang="en-IN" sz="2400" cap="none" spc="0" dirty="0">
                <a:solidFill>
                  <a:prstClr val="white"/>
                </a:solidFill>
              </a:rPr>
              <a:t>to issue and verify blockchain-based official records like civic records, academic credentials, professional licenses.</a:t>
            </a:r>
            <a:endParaRPr lang="en-GB" sz="2400" cap="none" spc="0" dirty="0">
              <a:solidFill>
                <a:prstClr val="white"/>
              </a:solidFill>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47006FC-BB13-400C-B1E6-665357CDE7B4}"/>
              </a:ext>
            </a:extLst>
          </p:cNvPr>
          <p:cNvSpPr>
            <a:spLocks noGrp="1"/>
          </p:cNvSpPr>
          <p:nvPr>
            <p:ph type="title"/>
          </p:nvPr>
        </p:nvSpPr>
        <p:spPr/>
        <p:txBody>
          <a:bodyPr/>
          <a:lstStyle/>
          <a:p>
            <a:r>
              <a:rPr lang="en-GB" dirty="0"/>
              <a:t>References</a:t>
            </a:r>
          </a:p>
        </p:txBody>
      </p:sp>
      <p:sp>
        <p:nvSpPr>
          <p:cNvPr id="14" name="Content Placeholder 13">
            <a:extLst>
              <a:ext uri="{FF2B5EF4-FFF2-40B4-BE49-F238E27FC236}">
                <a16:creationId xmlns:a16="http://schemas.microsoft.com/office/drawing/2014/main" id="{B8CEDB14-5E9B-4CCC-84BF-AAB4FAB09776}"/>
              </a:ext>
            </a:extLst>
          </p:cNvPr>
          <p:cNvSpPr>
            <a:spLocks noGrp="1"/>
          </p:cNvSpPr>
          <p:nvPr>
            <p:ph sz="half" idx="2"/>
          </p:nvPr>
        </p:nvSpPr>
        <p:spPr>
          <a:xfrm>
            <a:off x="1522413" y="1905001"/>
            <a:ext cx="9126370" cy="4114800"/>
          </a:xfrm>
        </p:spPr>
        <p:txBody>
          <a:bodyPr/>
          <a:lstStyle/>
          <a:p>
            <a:r>
              <a:rPr lang="en-GB" dirty="0"/>
              <a:t>Blockchain </a:t>
            </a:r>
            <a:r>
              <a:rPr lang="en-GB" dirty="0">
                <a:hlinkClick r:id="rId2"/>
              </a:rPr>
              <a:t>https://www.blockchain.com/</a:t>
            </a:r>
            <a:endParaRPr lang="en-GB" dirty="0"/>
          </a:p>
          <a:p>
            <a:r>
              <a:rPr lang="en-GB" dirty="0"/>
              <a:t>Blockcerts - </a:t>
            </a:r>
            <a:r>
              <a:rPr lang="en-IN" dirty="0"/>
              <a:t>The Open Initiative for Blockchain Certificates </a:t>
            </a:r>
            <a:r>
              <a:rPr lang="en-IN" dirty="0">
                <a:hlinkClick r:id="rId3"/>
              </a:rPr>
              <a:t>https://www.blockcerts.org/</a:t>
            </a:r>
            <a:endParaRPr lang="en-IN" dirty="0"/>
          </a:p>
          <a:p>
            <a:r>
              <a:rPr lang="en-GB" dirty="0"/>
              <a:t>Digital Certificates Project </a:t>
            </a:r>
            <a:r>
              <a:rPr lang="en-GB" dirty="0">
                <a:hlinkClick r:id="rId4"/>
              </a:rPr>
              <a:t>http://certificates.media.mit.edu/</a:t>
            </a:r>
            <a:endParaRPr lang="en-GB" dirty="0"/>
          </a:p>
          <a:p>
            <a:endParaRPr lang="en-GB" dirty="0"/>
          </a:p>
          <a:p>
            <a:endParaRPr lang="en-IN" dirty="0"/>
          </a:p>
          <a:p>
            <a:endParaRPr lang="en-GB"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126</TotalTime>
  <Words>238</Words>
  <Application>Microsoft Office PowerPoint</Application>
  <PresentationFormat>Custom</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Digital Blue Tunnel 16x9</vt:lpstr>
      <vt:lpstr>Decentralized Application for Digital Certification</vt:lpstr>
      <vt:lpstr>Major Research Domain : BLOCKCHAIN</vt:lpstr>
      <vt:lpstr>Issues in Research domain</vt:lpstr>
      <vt:lpstr>Literature Survey</vt:lpstr>
      <vt:lpstr>Problem Statement</vt:lpstr>
      <vt:lpstr>Objective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Digital Certification</dc:title>
  <dc:creator>Aravind G</dc:creator>
  <cp:lastModifiedBy>Aravind G</cp:lastModifiedBy>
  <cp:revision>18</cp:revision>
  <dcterms:created xsi:type="dcterms:W3CDTF">2017-09-19T05:50:54Z</dcterms:created>
  <dcterms:modified xsi:type="dcterms:W3CDTF">2017-09-19T07:57:17Z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