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9"/>
  </p:notesMasterIdLst>
  <p:sldIdLst>
    <p:sldId id="256" r:id="rId3"/>
    <p:sldId id="257" r:id="rId4"/>
    <p:sldId id="258" r:id="rId5"/>
    <p:sldId id="260" r:id="rId6"/>
    <p:sldId id="261" r:id="rId7"/>
    <p:sldId id="266" r:id="rId8"/>
    <p:sldId id="265" r:id="rId9"/>
    <p:sldId id="268" r:id="rId10"/>
    <p:sldId id="270" r:id="rId11"/>
    <p:sldId id="267" r:id="rId12"/>
    <p:sldId id="271" r:id="rId13"/>
    <p:sldId id="272" r:id="rId14"/>
    <p:sldId id="273" r:id="rId15"/>
    <p:sldId id="262" r:id="rId16"/>
    <p:sldId id="263" r:id="rId17"/>
    <p:sldId id="264" r:id="rId18"/>
  </p:sldIdLst>
  <p:sldSz cx="9144000" cy="5143500" type="screen16x9"/>
  <p:notesSz cx="6858000" cy="9144000"/>
  <p:embeddedFontLst>
    <p:embeddedFont>
      <p:font typeface="Trebuchet MS" pitchFamily="34" charset="0"/>
      <p:regular r:id="rId20"/>
      <p:bold r:id="rId21"/>
      <p:italic r:id="rId22"/>
      <p:boldItalic r:id="rId23"/>
    </p:embeddedFont>
    <p:embeddedFont>
      <p:font typeface="Lato Black" charset="0"/>
      <p:bold r:id="rId24"/>
      <p:boldItalic r:id="rId25"/>
    </p:embeddedFont>
    <p:embeddedFont>
      <p:font typeface="Lato"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201534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rvind9835/dCoolProf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a:t>
            </a:r>
            <a:r>
              <a:rPr lang="en" sz="2900" b="1" i="0" u="none" strike="noStrike" cap="none" dirty="0" smtClean="0">
                <a:solidFill>
                  <a:schemeClr val="lt1"/>
                </a:solidFill>
                <a:latin typeface="Trebuchet MS"/>
                <a:ea typeface="Trebuchet MS"/>
                <a:cs typeface="Trebuchet MS"/>
                <a:sym typeface="Trebuchet MS"/>
              </a:rPr>
              <a:t>:The cool Profs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5404038"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en" sz="1700" i="0" u="none" strike="noStrike" cap="none" dirty="0" smtClean="0">
                <a:solidFill>
                  <a:schemeClr val="lt1"/>
                </a:solidFill>
                <a:latin typeface="Trebuchet MS"/>
                <a:ea typeface="Trebuchet MS"/>
                <a:cs typeface="Trebuchet MS"/>
                <a:sym typeface="Trebuchet MS"/>
              </a:rPr>
              <a:t>: We are a team of 4 members across academics and industy. Most of us are assistant professors at Presidency University</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r>
              <a:rPr lang="en" sz="1200" i="0" u="none" strike="noStrike" cap="none" dirty="0" smtClean="0">
                <a:solidFill>
                  <a:schemeClr val="lt1"/>
                </a:solidFill>
                <a:latin typeface="Trebuchet MS"/>
                <a:ea typeface="Trebuchet MS"/>
                <a:cs typeface="Trebuchet MS"/>
                <a:sym typeface="Trebuchet MS"/>
              </a:rPr>
              <a:t>: 04/09/2022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312576" y="221602"/>
            <a:ext cx="8238600" cy="3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b="1" dirty="0" smtClean="0">
                <a:solidFill>
                  <a:srgbClr val="FF0000"/>
                </a:solidFill>
                <a:highlight>
                  <a:srgbClr val="FFFFFF"/>
                </a:highlight>
                <a:latin typeface="Lato"/>
                <a:ea typeface="Lato"/>
                <a:cs typeface="Lato"/>
                <a:sym typeface="Lato"/>
              </a:rPr>
              <a:t>Flowchart</a:t>
            </a:r>
            <a:endParaRPr lang="en" sz="1400" b="1" i="0" u="none" strike="noStrike" cap="none" dirty="0" smtClean="0">
              <a:solidFill>
                <a:srgbClr val="FF0000"/>
              </a:solidFill>
              <a:highlight>
                <a:srgbClr val="FFFFFF"/>
              </a:highlight>
              <a:latin typeface="Lato"/>
              <a:ea typeface="Lato"/>
              <a:cs typeface="Lato"/>
              <a:sym typeface="Lato"/>
            </a:endParaRPr>
          </a:p>
          <a:p>
            <a:pPr lvl="0">
              <a:buSzPts val="1400"/>
            </a:pPr>
            <a:endParaRPr lang="en-US" dirty="0" smtClean="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7650"/>
            <a:ext cx="5664016" cy="440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909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312576" y="221602"/>
            <a:ext cx="8238600" cy="1359548"/>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b="1" dirty="0" smtClean="0">
                <a:solidFill>
                  <a:srgbClr val="FF0000"/>
                </a:solidFill>
                <a:highlight>
                  <a:srgbClr val="FFFFFF"/>
                </a:highlight>
                <a:latin typeface="Lato"/>
                <a:ea typeface="Lato"/>
                <a:cs typeface="Lato"/>
                <a:sym typeface="Lato"/>
              </a:rPr>
              <a:t>Developed </a:t>
            </a:r>
            <a:r>
              <a:rPr lang="en" b="1" dirty="0" smtClean="0">
                <a:solidFill>
                  <a:srgbClr val="FF0000"/>
                </a:solidFill>
                <a:highlight>
                  <a:srgbClr val="FFFFFF"/>
                </a:highlight>
                <a:latin typeface="Lato"/>
                <a:ea typeface="Lato"/>
                <a:cs typeface="Lato"/>
                <a:sym typeface="Lato"/>
              </a:rPr>
              <a:t>GUI on MATLAB</a:t>
            </a:r>
            <a:endParaRPr lang="en" b="1" dirty="0" smtClean="0">
              <a:solidFill>
                <a:srgbClr val="FF0000"/>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Arial" pitchFamily="34" charset="0"/>
              <a:buChar char="•"/>
            </a:pPr>
            <a:r>
              <a:rPr lang="en" sz="1200" dirty="0" smtClean="0">
                <a:solidFill>
                  <a:srgbClr val="222222"/>
                </a:solidFill>
                <a:highlight>
                  <a:srgbClr val="FFFFFF"/>
                </a:highlight>
                <a:latin typeface="Lato"/>
                <a:ea typeface="Lato"/>
                <a:cs typeface="Lato"/>
                <a:sym typeface="Lato"/>
              </a:rPr>
              <a:t>User read the instruction and click on PROCEED. </a:t>
            </a:r>
          </a:p>
          <a:p>
            <a:pPr marL="285750" marR="0" lvl="0" indent="-285750" algn="just" rtl="0">
              <a:lnSpc>
                <a:spcPct val="100000"/>
              </a:lnSpc>
              <a:spcBef>
                <a:spcPts val="0"/>
              </a:spcBef>
              <a:spcAft>
                <a:spcPts val="0"/>
              </a:spcAft>
              <a:buClr>
                <a:srgbClr val="000000"/>
              </a:buClr>
              <a:buSzPts val="1400"/>
              <a:buFont typeface="Arial" pitchFamily="34" charset="0"/>
              <a:buChar char="•"/>
            </a:pPr>
            <a:r>
              <a:rPr lang="en" sz="1200" dirty="0" smtClean="0">
                <a:solidFill>
                  <a:srgbClr val="222222"/>
                </a:solidFill>
                <a:highlight>
                  <a:srgbClr val="FFFFFF"/>
                </a:highlight>
                <a:latin typeface="Lato"/>
                <a:ea typeface="Lato"/>
                <a:cs typeface="Lato"/>
                <a:sym typeface="Lato"/>
              </a:rPr>
              <a:t>User enter the basic details of the cheque manually and press NEXT. If there is some error/blank the machine will throw warnings. </a:t>
            </a:r>
          </a:p>
          <a:p>
            <a:pPr marL="285750" marR="0" lvl="0" indent="-285750" algn="just" rtl="0">
              <a:lnSpc>
                <a:spcPct val="100000"/>
              </a:lnSpc>
              <a:spcBef>
                <a:spcPts val="0"/>
              </a:spcBef>
              <a:spcAft>
                <a:spcPts val="0"/>
              </a:spcAft>
              <a:buClr>
                <a:srgbClr val="000000"/>
              </a:buClr>
              <a:buSzPts val="1400"/>
              <a:buFont typeface="Arial" pitchFamily="34" charset="0"/>
              <a:buChar char="•"/>
            </a:pPr>
            <a:r>
              <a:rPr lang="en" sz="1200" dirty="0" smtClean="0">
                <a:solidFill>
                  <a:srgbClr val="222222"/>
                </a:solidFill>
                <a:highlight>
                  <a:srgbClr val="FFFFFF"/>
                </a:highlight>
                <a:latin typeface="Lato"/>
                <a:ea typeface="Lato"/>
                <a:cs typeface="Lato"/>
                <a:sym typeface="Lato"/>
              </a:rPr>
              <a:t>Once the NEXT is pressed, the machine prompts the user to enter the cheque in the machine. The camera captures the images and verify the details like account number, chq number, amount, signature. Currently we have completed signature verification using SSIM Score.   </a:t>
            </a:r>
            <a:endParaRPr lang="en" sz="1200" i="0" u="none" strike="noStrike" cap="none" dirty="0" smtClean="0">
              <a:solidFill>
                <a:srgbClr val="222222"/>
              </a:solidFill>
              <a:highlight>
                <a:srgbClr val="FFFFFF"/>
              </a:highlight>
              <a:latin typeface="Lato"/>
              <a:ea typeface="Lato"/>
              <a:cs typeface="Lato"/>
              <a:sym typeface="Lato"/>
            </a:endParaRPr>
          </a:p>
          <a:p>
            <a:pPr lvl="0" algn="just">
              <a:buSzPts val="1400"/>
            </a:pPr>
            <a:endParaRPr lang="en-US" dirty="0" smtClean="0">
              <a:solidFill>
                <a:srgbClr val="222222"/>
              </a:solidFill>
              <a:highlight>
                <a:srgbClr val="FFFFFF"/>
              </a:highlight>
              <a:latin typeface="Lato"/>
              <a:ea typeface="Lato"/>
              <a:cs typeface="Lato"/>
              <a:sym typeface="Lato"/>
            </a:endParaRPr>
          </a:p>
          <a:p>
            <a:pPr marL="914400" marR="0" lvl="0" indent="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57350"/>
            <a:ext cx="62318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477000" y="4549973"/>
            <a:ext cx="1752600" cy="307777"/>
          </a:xfrm>
          <a:prstGeom prst="rect">
            <a:avLst/>
          </a:prstGeom>
          <a:noFill/>
        </p:spPr>
        <p:txBody>
          <a:bodyPr wrap="square" rtlCol="0">
            <a:spAutoFit/>
          </a:bodyPr>
          <a:lstStyle/>
          <a:p>
            <a:r>
              <a:rPr lang="en-US" dirty="0" smtClean="0">
                <a:solidFill>
                  <a:schemeClr val="bg2">
                    <a:lumMod val="75000"/>
                    <a:lumOff val="25000"/>
                  </a:schemeClr>
                </a:solidFill>
              </a:rPr>
              <a:t>STEP 1 AND 2</a:t>
            </a:r>
            <a:endParaRPr lang="en-US" dirty="0">
              <a:solidFill>
                <a:schemeClr val="bg2">
                  <a:lumMod val="75000"/>
                  <a:lumOff val="25000"/>
                </a:schemeClr>
              </a:solidFill>
            </a:endParaRPr>
          </a:p>
        </p:txBody>
      </p:sp>
    </p:spTree>
    <p:extLst>
      <p:ext uri="{BB962C8B-B14F-4D97-AF65-F5344CB8AC3E}">
        <p14:creationId xmlns:p14="http://schemas.microsoft.com/office/powerpoint/2010/main" val="4284057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275089" y="221602"/>
            <a:ext cx="8238600" cy="565474"/>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b="1" dirty="0" smtClean="0">
                <a:solidFill>
                  <a:srgbClr val="222222"/>
                </a:solidFill>
                <a:highlight>
                  <a:srgbClr val="FFFFFF"/>
                </a:highlight>
                <a:latin typeface="Lato"/>
                <a:ea typeface="Lato"/>
                <a:cs typeface="Lato"/>
                <a:sym typeface="Lato"/>
              </a:rPr>
              <a:t>Developed GUI</a:t>
            </a:r>
          </a:p>
          <a:p>
            <a:pPr marL="0" marR="0" lvl="0" indent="0" algn="just"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We can change the threshold of signature matching score as per requirement for signature verification</a:t>
            </a:r>
            <a:r>
              <a:rPr lang="en" b="1" dirty="0" smtClean="0">
                <a:solidFill>
                  <a:srgbClr val="222222"/>
                </a:solidFill>
                <a:highlight>
                  <a:srgbClr val="FFFFFF"/>
                </a:highlight>
                <a:latin typeface="Lato"/>
                <a:ea typeface="Lato"/>
                <a:cs typeface="Lato"/>
                <a:sym typeface="Lato"/>
              </a:rPr>
              <a:t>. </a:t>
            </a:r>
          </a:p>
          <a:p>
            <a:pPr marL="914400" marR="0" lvl="0" indent="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72" y="1047750"/>
            <a:ext cx="7179433" cy="3827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0" y="1047750"/>
            <a:ext cx="1752600" cy="307777"/>
          </a:xfrm>
          <a:prstGeom prst="rect">
            <a:avLst/>
          </a:prstGeom>
          <a:noFill/>
        </p:spPr>
        <p:txBody>
          <a:bodyPr wrap="square" rtlCol="0">
            <a:spAutoFit/>
          </a:bodyPr>
          <a:lstStyle/>
          <a:p>
            <a:r>
              <a:rPr lang="en-US" dirty="0" smtClean="0">
                <a:solidFill>
                  <a:schemeClr val="bg2">
                    <a:lumMod val="75000"/>
                    <a:lumOff val="25000"/>
                  </a:schemeClr>
                </a:solidFill>
              </a:rPr>
              <a:t>STEP 3</a:t>
            </a:r>
            <a:endParaRPr lang="en-US" dirty="0">
              <a:solidFill>
                <a:schemeClr val="bg2">
                  <a:lumMod val="75000"/>
                  <a:lumOff val="25000"/>
                </a:schemeClr>
              </a:solidFill>
            </a:endParaRPr>
          </a:p>
        </p:txBody>
      </p:sp>
    </p:spTree>
    <p:extLst>
      <p:ext uri="{BB962C8B-B14F-4D97-AF65-F5344CB8AC3E}">
        <p14:creationId xmlns:p14="http://schemas.microsoft.com/office/powerpoint/2010/main" val="221086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275089" y="221602"/>
            <a:ext cx="8238600" cy="565474"/>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b="1" dirty="0" smtClean="0">
                <a:solidFill>
                  <a:srgbClr val="222222"/>
                </a:solidFill>
                <a:highlight>
                  <a:srgbClr val="FFFFFF"/>
                </a:highlight>
                <a:latin typeface="Lato"/>
                <a:ea typeface="Lato"/>
                <a:cs typeface="Lato"/>
                <a:sym typeface="Lato"/>
              </a:rPr>
              <a:t>Some Results obtained from image processing of cheques</a:t>
            </a:r>
          </a:p>
          <a:p>
            <a:pPr marL="0" marR="0" lvl="0" indent="0" algn="just" rtl="0">
              <a:lnSpc>
                <a:spcPct val="100000"/>
              </a:lnSpc>
              <a:spcBef>
                <a:spcPts val="0"/>
              </a:spcBef>
              <a:spcAft>
                <a:spcPts val="0"/>
              </a:spcAft>
              <a:buClr>
                <a:srgbClr val="000000"/>
              </a:buClr>
              <a:buSzPts val="1400"/>
              <a:buFont typeface="Arial"/>
              <a:buNone/>
            </a:pPr>
            <a:r>
              <a:rPr lang="en" b="1" dirty="0" smtClean="0">
                <a:solidFill>
                  <a:srgbClr val="222222"/>
                </a:solidFill>
                <a:highlight>
                  <a:srgbClr val="FFFFFF"/>
                </a:highlight>
                <a:latin typeface="Lato"/>
                <a:ea typeface="Lato"/>
                <a:cs typeface="Lato"/>
                <a:sym typeface="Lato"/>
              </a:rPr>
              <a:t> </a:t>
            </a:r>
          </a:p>
          <a:p>
            <a:pPr marL="914400" marR="0" lvl="0" indent="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99" y="666750"/>
            <a:ext cx="4143375" cy="190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99" y="3181351"/>
            <a:ext cx="4116190" cy="190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a:off x="2019300" y="2628279"/>
            <a:ext cx="190500" cy="3810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181351"/>
            <a:ext cx="4081462" cy="1896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Down Arrow 10"/>
          <p:cNvSpPr/>
          <p:nvPr/>
        </p:nvSpPr>
        <p:spPr>
          <a:xfrm rot="16200000">
            <a:off x="4560725" y="3939324"/>
            <a:ext cx="190500" cy="3810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6475" y="640325"/>
            <a:ext cx="4127337" cy="192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Down Arrow 13"/>
          <p:cNvSpPr/>
          <p:nvPr/>
        </p:nvSpPr>
        <p:spPr>
          <a:xfrm rot="10800000">
            <a:off x="6814893" y="2628279"/>
            <a:ext cx="190500" cy="3810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105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8953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FF0000"/>
                </a:solidFill>
                <a:highlight>
                  <a:srgbClr val="FFFFFF"/>
                </a:highlight>
                <a:latin typeface="Lato"/>
                <a:ea typeface="Lato"/>
                <a:cs typeface="Lato"/>
                <a:sym typeface="Lato"/>
              </a:rPr>
              <a:t>How is your solution better than alternatives and how do you plan to build adoption</a:t>
            </a:r>
            <a:r>
              <a:rPr lang="en" sz="1400" b="1" i="0" u="none" strike="noStrike" cap="none" dirty="0" smtClean="0">
                <a:solidFill>
                  <a:srgbClr val="FF0000"/>
                </a:solidFill>
                <a:highlight>
                  <a:srgbClr val="FFFFFF"/>
                </a:highlight>
                <a:latin typeface="Lato"/>
                <a:ea typeface="Lato"/>
                <a:cs typeface="Lato"/>
                <a:sym typeface="Lato"/>
              </a:rPr>
              <a:t>?</a:t>
            </a:r>
          </a:p>
          <a:p>
            <a:r>
              <a:rPr lang="en-US" dirty="0" smtClean="0">
                <a:solidFill>
                  <a:schemeClr val="tx1"/>
                </a:solidFill>
                <a:highlight>
                  <a:srgbClr val="FFFFFF"/>
                </a:highlight>
                <a:latin typeface="Lato"/>
                <a:ea typeface="Lato"/>
                <a:cs typeface="Lato"/>
                <a:sym typeface="Lato"/>
              </a:rPr>
              <a:t>Most of the old methods proposed by researchers over the past are based on HMM, SVM, Wavelet, </a:t>
            </a:r>
            <a:r>
              <a:rPr lang="en-US" dirty="0" err="1" smtClean="0">
                <a:solidFill>
                  <a:schemeClr val="tx1"/>
                </a:solidFill>
                <a:highlight>
                  <a:srgbClr val="FFFFFF"/>
                </a:highlight>
                <a:latin typeface="Lato"/>
                <a:ea typeface="Lato"/>
                <a:cs typeface="Lato"/>
                <a:sym typeface="Lato"/>
              </a:rPr>
              <a:t>kNN</a:t>
            </a:r>
            <a:r>
              <a:rPr lang="en-US" dirty="0" smtClean="0">
                <a:solidFill>
                  <a:schemeClr val="tx1"/>
                </a:solidFill>
                <a:highlight>
                  <a:srgbClr val="FFFFFF"/>
                </a:highlight>
                <a:latin typeface="Lato"/>
                <a:ea typeface="Lato"/>
                <a:cs typeface="Lato"/>
                <a:sym typeface="Lato"/>
              </a:rPr>
              <a:t>, CNN </a:t>
            </a:r>
            <a:r>
              <a:rPr lang="en-US" dirty="0" err="1" smtClean="0">
                <a:solidFill>
                  <a:schemeClr val="tx1"/>
                </a:solidFill>
                <a:highlight>
                  <a:srgbClr val="FFFFFF"/>
                </a:highlight>
                <a:latin typeface="Lato"/>
                <a:ea typeface="Lato"/>
                <a:cs typeface="Lato"/>
                <a:sym typeface="Lato"/>
              </a:rPr>
              <a:t>etc</a:t>
            </a:r>
            <a:r>
              <a:rPr lang="en-US" dirty="0" smtClean="0">
                <a:solidFill>
                  <a:schemeClr val="tx1"/>
                </a:solidFill>
                <a:highlight>
                  <a:srgbClr val="FFFFFF"/>
                </a:highlight>
                <a:latin typeface="Lato"/>
                <a:ea typeface="Lato"/>
                <a:cs typeface="Lato"/>
                <a:sym typeface="Lato"/>
              </a:rPr>
              <a:t> to design their model with an accuracy of 75-99%.  The advantage of this method over others are : </a:t>
            </a:r>
          </a:p>
          <a:p>
            <a:endParaRPr lang="en-US" sz="1400" i="0" u="none" strike="noStrike" cap="none" dirty="0">
              <a:solidFill>
                <a:schemeClr val="tx1"/>
              </a:solidFill>
              <a:highlight>
                <a:srgbClr val="FFFFFF"/>
              </a:highlight>
              <a:latin typeface="Lato"/>
              <a:ea typeface="Lato"/>
              <a:cs typeface="Lato"/>
              <a:sym typeface="Lato"/>
            </a:endParaRPr>
          </a:p>
          <a:p>
            <a:pPr marL="342900" indent="-342900">
              <a:buAutoNum type="arabicPeriod"/>
            </a:pPr>
            <a:r>
              <a:rPr lang="en-US" dirty="0" smtClean="0">
                <a:solidFill>
                  <a:schemeClr val="tx1"/>
                </a:solidFill>
                <a:highlight>
                  <a:srgbClr val="FFFFFF"/>
                </a:highlight>
                <a:latin typeface="Lato"/>
                <a:ea typeface="Lato"/>
                <a:cs typeface="Lato"/>
                <a:sym typeface="Lato"/>
              </a:rPr>
              <a:t>Efficient Image pre-processing</a:t>
            </a:r>
          </a:p>
          <a:p>
            <a:pPr marL="342900" indent="-342900">
              <a:buAutoNum type="arabicPeriod"/>
            </a:pPr>
            <a:r>
              <a:rPr lang="en-US" sz="1400" i="0" u="none" strike="noStrike" cap="none" dirty="0" smtClean="0">
                <a:solidFill>
                  <a:schemeClr val="tx1"/>
                </a:solidFill>
                <a:highlight>
                  <a:srgbClr val="FFFFFF"/>
                </a:highlight>
                <a:latin typeface="Lato"/>
                <a:ea typeface="Lato"/>
                <a:cs typeface="Lato"/>
                <a:sym typeface="Lato"/>
              </a:rPr>
              <a:t>Ensure high accuracy(around 99%) by using different models for different task. </a:t>
            </a:r>
            <a:r>
              <a:rPr lang="en-US" sz="1400" i="0" u="none" strike="noStrike" cap="none" dirty="0" err="1" smtClean="0">
                <a:solidFill>
                  <a:schemeClr val="tx1"/>
                </a:solidFill>
                <a:highlight>
                  <a:srgbClr val="FFFFFF"/>
                </a:highlight>
                <a:latin typeface="Lato"/>
                <a:ea typeface="Lato"/>
                <a:cs typeface="Lato"/>
                <a:sym typeface="Lato"/>
              </a:rPr>
              <a:t>Eg</a:t>
            </a:r>
            <a:r>
              <a:rPr lang="en-US" sz="1400" i="0" u="none" strike="noStrike" cap="none" dirty="0" smtClean="0">
                <a:solidFill>
                  <a:schemeClr val="tx1"/>
                </a:solidFill>
                <a:highlight>
                  <a:srgbClr val="FFFFFF"/>
                </a:highlight>
                <a:latin typeface="Lato"/>
                <a:ea typeface="Lato"/>
                <a:cs typeface="Lato"/>
                <a:sym typeface="Lato"/>
              </a:rPr>
              <a:t>. </a:t>
            </a:r>
            <a:r>
              <a:rPr lang="en-US" dirty="0" smtClean="0">
                <a:solidFill>
                  <a:schemeClr val="tx1"/>
                </a:solidFill>
                <a:highlight>
                  <a:srgbClr val="FFFFFF"/>
                </a:highlight>
                <a:latin typeface="Lato"/>
                <a:ea typeface="Lato"/>
                <a:cs typeface="Lato"/>
                <a:sym typeface="Lato"/>
              </a:rPr>
              <a:t>CNN model for handwritten detection, SIFT and SSIM score for signature matching, OCR for printed text recognition. </a:t>
            </a:r>
          </a:p>
          <a:p>
            <a:endParaRPr lang="en-US" dirty="0" smtClean="0">
              <a:solidFill>
                <a:schemeClr val="tx1"/>
              </a:solidFill>
              <a:highlight>
                <a:srgbClr val="FFFFFF"/>
              </a:highlight>
              <a:latin typeface="Lato"/>
              <a:ea typeface="Lato"/>
              <a:cs typeface="Lato"/>
              <a:sym typeface="Lato"/>
            </a:endParaRPr>
          </a:p>
          <a:p>
            <a:r>
              <a:rPr lang="en-US" dirty="0" smtClean="0">
                <a:solidFill>
                  <a:schemeClr val="tx1"/>
                </a:solidFill>
                <a:highlight>
                  <a:srgbClr val="FFFFFF"/>
                </a:highlight>
                <a:latin typeface="Lato"/>
                <a:ea typeface="Lato"/>
                <a:cs typeface="Lato"/>
                <a:sym typeface="Lato"/>
              </a:rPr>
              <a:t>The models can be extended to other languages by creating training and testing data in the native language and train the models again. The front GUI will remain same. </a:t>
            </a:r>
            <a:endParaRPr lang="en-US" dirty="0">
              <a:solidFill>
                <a:schemeClr val="tx1"/>
              </a:solidFill>
              <a:highlight>
                <a:srgbClr val="FFFFFF"/>
              </a:highlight>
              <a:latin typeface="Lato"/>
              <a:ea typeface="Lato"/>
              <a:cs typeface="Lato"/>
              <a:sym typeface="Lato"/>
            </a:endParaRPr>
          </a:p>
          <a:p>
            <a:endParaRPr lang="en" sz="1400" i="0" u="none" strike="noStrike" cap="none" dirty="0" smtClean="0">
              <a:solidFill>
                <a:schemeClr val="tx1"/>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671063"/>
            <a:ext cx="838620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FF0000"/>
                </a:solidFill>
                <a:highlight>
                  <a:srgbClr val="FFFFFF"/>
                </a:highlight>
                <a:latin typeface="Lato"/>
                <a:ea typeface="Lato"/>
                <a:cs typeface="Lato"/>
                <a:sym typeface="Lato"/>
              </a:rPr>
              <a:t>How far it can go</a:t>
            </a:r>
            <a:r>
              <a:rPr lang="en" sz="1400" b="1" i="0" u="none" strike="noStrike" cap="none" dirty="0" smtClean="0">
                <a:solidFill>
                  <a:srgbClr val="FF0000"/>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b="1" dirty="0">
              <a:solidFill>
                <a:srgbClr val="FF0000"/>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smtClean="0">
                <a:solidFill>
                  <a:schemeClr val="tx1"/>
                </a:solidFill>
                <a:highlight>
                  <a:srgbClr val="FFFFFF"/>
                </a:highlight>
                <a:latin typeface="Lato"/>
                <a:ea typeface="Lato"/>
                <a:cs typeface="Lato"/>
                <a:sym typeface="Lato"/>
              </a:rPr>
              <a:t>We have already shared the screenshots in the previous slides. </a:t>
            </a:r>
            <a:endParaRPr lang="en" b="1" dirty="0">
              <a:solidFill>
                <a:schemeClr val="tx1"/>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smtClean="0">
                <a:solidFill>
                  <a:schemeClr val="tx1"/>
                </a:solidFill>
                <a:highlight>
                  <a:srgbClr val="FFFFFF"/>
                </a:highlight>
                <a:latin typeface="Lato"/>
                <a:ea typeface="Lato"/>
                <a:cs typeface="Lato"/>
                <a:sym typeface="Lato"/>
              </a:rPr>
              <a:t>Link for github </a:t>
            </a:r>
            <a:r>
              <a:rPr lang="en-US" sz="1400" b="1" i="0" u="none" strike="noStrike" cap="none" dirty="0" smtClean="0">
                <a:solidFill>
                  <a:schemeClr val="tx1"/>
                </a:solidFill>
                <a:highlight>
                  <a:srgbClr val="FFFFFF"/>
                </a:highlight>
                <a:latin typeface="Lato"/>
                <a:ea typeface="Lato"/>
                <a:cs typeface="Lato"/>
                <a:sym typeface="Lato"/>
                <a:hlinkClick r:id="rId3"/>
              </a:rPr>
              <a:t>https://github.com/arvind9835/dCoolProfs</a:t>
            </a:r>
            <a:endParaRPr sz="1400" b="1" i="0" u="none" strike="noStrike" cap="none" dirty="0">
              <a:solidFill>
                <a:schemeClr val="tx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4"/>
            <a:ext cx="4559100" cy="2183325"/>
          </a:xfrm>
          <a:prstGeom prst="rect">
            <a:avLst/>
          </a:prstGeom>
          <a:noFill/>
          <a:ln>
            <a:noFill/>
          </a:ln>
        </p:spPr>
        <p:txBody>
          <a:bodyPr spcFirstLastPara="1" wrap="square" lIns="91425" tIns="91425" rIns="91425" bIns="91425" anchor="t" anchorCtr="0">
            <a:noAutofit/>
          </a:bodyPr>
          <a:lstStyle/>
          <a:p>
            <a:pPr marL="342900" lvl="0" algn="l" rtl="0">
              <a:lnSpc>
                <a:spcPct val="150000"/>
              </a:lnSpc>
              <a:spcBef>
                <a:spcPts val="0"/>
              </a:spcBef>
              <a:spcAft>
                <a:spcPts val="1600"/>
              </a:spcAft>
              <a:buSzPts val="1800"/>
              <a:buFont typeface="Arial" pitchFamily="34" charset="0"/>
              <a:buChar char="•"/>
            </a:pPr>
            <a:r>
              <a:rPr lang="en" sz="1500" dirty="0" smtClean="0">
                <a:solidFill>
                  <a:schemeClr val="bg1"/>
                </a:solidFill>
              </a:rPr>
              <a:t>Arvind Kumar (Team lead)</a:t>
            </a:r>
          </a:p>
          <a:p>
            <a:pPr marL="342900" lvl="0" algn="l" rtl="0">
              <a:lnSpc>
                <a:spcPct val="150000"/>
              </a:lnSpc>
              <a:spcBef>
                <a:spcPts val="0"/>
              </a:spcBef>
              <a:spcAft>
                <a:spcPts val="1600"/>
              </a:spcAft>
              <a:buSzPts val="1800"/>
              <a:buFont typeface="Arial" pitchFamily="34" charset="0"/>
              <a:buChar char="•"/>
            </a:pPr>
            <a:r>
              <a:rPr lang="en" sz="1500" dirty="0" smtClean="0">
                <a:solidFill>
                  <a:schemeClr val="bg1"/>
                </a:solidFill>
              </a:rPr>
              <a:t>Kiran Kale</a:t>
            </a:r>
          </a:p>
          <a:p>
            <a:pPr marL="342900" lvl="0" algn="l" rtl="0">
              <a:lnSpc>
                <a:spcPct val="150000"/>
              </a:lnSpc>
              <a:spcBef>
                <a:spcPts val="0"/>
              </a:spcBef>
              <a:spcAft>
                <a:spcPts val="1600"/>
              </a:spcAft>
              <a:buSzPts val="1800"/>
              <a:buFont typeface="Arial" pitchFamily="34" charset="0"/>
              <a:buChar char="•"/>
            </a:pPr>
            <a:r>
              <a:rPr lang="en" sz="1500" dirty="0" smtClean="0">
                <a:solidFill>
                  <a:schemeClr val="bg1"/>
                </a:solidFill>
              </a:rPr>
              <a:t>Amarnath Mishra</a:t>
            </a:r>
          </a:p>
          <a:p>
            <a:pPr marL="342900" lvl="0" algn="l" rtl="0">
              <a:lnSpc>
                <a:spcPct val="150000"/>
              </a:lnSpc>
              <a:spcBef>
                <a:spcPts val="0"/>
              </a:spcBef>
              <a:spcAft>
                <a:spcPts val="1600"/>
              </a:spcAft>
              <a:buSzPts val="1800"/>
              <a:buFont typeface="Arial" pitchFamily="34" charset="0"/>
              <a:buChar char="•"/>
            </a:pPr>
            <a:r>
              <a:rPr lang="en" sz="1500" dirty="0" smtClean="0">
                <a:solidFill>
                  <a:schemeClr val="bg1"/>
                </a:solidFill>
              </a:rPr>
              <a:t>Natya S</a:t>
            </a:r>
          </a:p>
          <a:p>
            <a:pPr marL="342900" lvl="0" algn="l" rtl="0">
              <a:lnSpc>
                <a:spcPct val="150000"/>
              </a:lnSpc>
              <a:spcBef>
                <a:spcPts val="0"/>
              </a:spcBef>
              <a:spcAft>
                <a:spcPts val="1600"/>
              </a:spcAft>
              <a:buSzPts val="1800"/>
              <a:buFont typeface="Arial" pitchFamily="34" charset="0"/>
              <a:buChar char="•"/>
            </a:pPr>
            <a:endParaRPr sz="15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r>
              <a:rPr lang="en-US" sz="2000" dirty="0"/>
              <a:t>Automated Cheque </a:t>
            </a:r>
            <a:r>
              <a:rPr lang="en-US" sz="2000" dirty="0" smtClean="0"/>
              <a:t>Processing(ACP)</a:t>
            </a:r>
            <a:endParaRPr sz="2000" dirty="0"/>
          </a:p>
        </p:txBody>
      </p:sp>
      <p:sp>
        <p:nvSpPr>
          <p:cNvPr id="348" name="Google Shape;348;p2"/>
          <p:cNvSpPr txBox="1"/>
          <p:nvPr/>
        </p:nvSpPr>
        <p:spPr>
          <a:xfrm>
            <a:off x="512375" y="742950"/>
            <a:ext cx="8238600" cy="4038600"/>
          </a:xfrm>
          <a:prstGeom prst="rect">
            <a:avLst/>
          </a:prstGeom>
          <a:noFill/>
          <a:ln>
            <a:noFill/>
          </a:ln>
        </p:spPr>
        <p:txBody>
          <a:bodyPr spcFirstLastPara="1" wrap="square" lIns="91425" tIns="91425" rIns="91425" bIns="91425" anchor="t" anchorCtr="0">
            <a:noAutofit/>
          </a:bodyPr>
          <a:lstStyle/>
          <a:p>
            <a:r>
              <a:rPr lang="en-US" sz="1400" b="1" i="0" u="none" strike="noStrike" cap="none" dirty="0" smtClean="0">
                <a:solidFill>
                  <a:srgbClr val="FF0000"/>
                </a:solidFill>
                <a:latin typeface="Lato"/>
                <a:ea typeface="Lato"/>
                <a:cs typeface="Lato"/>
                <a:sym typeface="Lato"/>
              </a:rPr>
              <a:t>Why did you use this problem statement ?</a:t>
            </a:r>
          </a:p>
          <a:p>
            <a:r>
              <a:rPr lang="en-US" sz="1400" b="0" i="0" u="none" strike="noStrike" cap="none" dirty="0" smtClean="0">
                <a:solidFill>
                  <a:srgbClr val="000000"/>
                </a:solidFill>
                <a:latin typeface="Lato"/>
                <a:ea typeface="Lato"/>
                <a:cs typeface="Lato"/>
                <a:sym typeface="Lato"/>
              </a:rPr>
              <a:t>We, as an engineer are always passionate to build a product which can improve the life of the human race.  As it was mentioned in the problem statement that BOB involves processing of large volumes of cheques which needs human intervention, thus increasing the processing time. The reason we chose to solve the problem are :</a:t>
            </a:r>
          </a:p>
          <a:p>
            <a:endParaRPr lang="en-US" dirty="0">
              <a:latin typeface="Lato"/>
              <a:sym typeface="Lato"/>
            </a:endParaRPr>
          </a:p>
          <a:p>
            <a:pPr marL="342900" indent="-342900">
              <a:buAutoNum type="arabicPeriod"/>
            </a:pPr>
            <a:r>
              <a:rPr lang="en-US" b="1" dirty="0" smtClean="0">
                <a:latin typeface="Lato"/>
                <a:sym typeface="Lato"/>
              </a:rPr>
              <a:t>A common man problem : </a:t>
            </a:r>
            <a:r>
              <a:rPr lang="en-US" dirty="0" smtClean="0">
                <a:latin typeface="Lato"/>
                <a:sym typeface="Lato"/>
              </a:rPr>
              <a:t>Banking affects the common man of India. Hence, the problem motivates us to contribute to the nation building. </a:t>
            </a:r>
          </a:p>
          <a:p>
            <a:pPr marL="342900" indent="-342900">
              <a:buFont typeface="Arial"/>
              <a:buAutoNum type="arabicPeriod"/>
            </a:pPr>
            <a:r>
              <a:rPr lang="en-US" b="1" dirty="0" smtClean="0">
                <a:latin typeface="Lato"/>
                <a:sym typeface="Lato"/>
              </a:rPr>
              <a:t>Reduce human work :  </a:t>
            </a:r>
            <a:r>
              <a:rPr lang="en-US" dirty="0">
                <a:latin typeface="Lato"/>
                <a:sym typeface="Lato"/>
              </a:rPr>
              <a:t>Many of our friends are working in banks and shares their stories of over </a:t>
            </a:r>
            <a:r>
              <a:rPr lang="en-US" dirty="0" smtClean="0">
                <a:latin typeface="Lato"/>
                <a:sym typeface="Lato"/>
              </a:rPr>
              <a:t>work they faces in banks day to day. The technology will reduce the human efforts and will give the employee for focusing on their holistic development instead of such clerical jobs.  </a:t>
            </a:r>
          </a:p>
          <a:p>
            <a:pPr marL="342900" indent="-342900">
              <a:buFont typeface="Arial"/>
              <a:buAutoNum type="arabicPeriod"/>
            </a:pPr>
            <a:r>
              <a:rPr lang="en-US" b="1" dirty="0" smtClean="0">
                <a:latin typeface="Lato"/>
                <a:sym typeface="Lato"/>
              </a:rPr>
              <a:t>Passion to work on real time : </a:t>
            </a:r>
            <a:r>
              <a:rPr lang="en-US" dirty="0" smtClean="0">
                <a:latin typeface="Lato"/>
                <a:sym typeface="Lato"/>
              </a:rPr>
              <a:t>Many of our team members have expertise in doing research in image processing . The problem statement gives us the opportunity to implement the learning for real time application. </a:t>
            </a:r>
          </a:p>
          <a:p>
            <a:pPr marL="342900" indent="-342900">
              <a:buFont typeface="Arial"/>
              <a:buAutoNum type="arabicPeriod"/>
            </a:pPr>
            <a:endParaRPr lang="en-US" dirty="0">
              <a:latin typeface="Lato"/>
              <a:sym typeface="Lato"/>
            </a:endParaRPr>
          </a:p>
          <a:p>
            <a:r>
              <a:rPr lang="en-US" b="1" dirty="0" smtClean="0">
                <a:latin typeface="Lato"/>
                <a:sym typeface="Lato"/>
              </a:rPr>
              <a:t>Some advantage of ACP are </a:t>
            </a:r>
          </a:p>
          <a:p>
            <a:pPr marL="285750" lvl="7" indent="-285750" fontAlgn="base">
              <a:buFont typeface="Arial" pitchFamily="34" charset="0"/>
              <a:buChar char="•"/>
            </a:pPr>
            <a:r>
              <a:rPr lang="en-US" dirty="0"/>
              <a:t>Making funds available faster;</a:t>
            </a:r>
          </a:p>
          <a:p>
            <a:pPr marL="285750" lvl="7" indent="-285750" fontAlgn="base">
              <a:buFont typeface="Arial" pitchFamily="34" charset="0"/>
              <a:buChar char="•"/>
            </a:pPr>
            <a:r>
              <a:rPr lang="en-US" dirty="0"/>
              <a:t>Allowing quicker access to the digital image of their processed cheques; and</a:t>
            </a:r>
          </a:p>
          <a:p>
            <a:pPr marL="285750" lvl="7" indent="-285750" fontAlgn="base">
              <a:buFont typeface="Arial" pitchFamily="34" charset="0"/>
              <a:buChar char="•"/>
            </a:pPr>
            <a:r>
              <a:rPr lang="en-US" dirty="0"/>
              <a:t>Detecting potential fraud sooner.</a:t>
            </a:r>
          </a:p>
          <a:p>
            <a:pPr marL="342900" lvl="3" indent="-342900">
              <a:buFont typeface="Arial" pitchFamily="34" charset="0"/>
              <a:buChar char="•"/>
            </a:pPr>
            <a:endParaRPr lang="en-US" dirty="0" smtClean="0">
              <a:latin typeface="Lato"/>
              <a:sym typeface="Lato"/>
            </a:endParaRPr>
          </a:p>
          <a:p>
            <a:pPr marL="342900" indent="-342900">
              <a:buAutoNum type="arabicPeriod"/>
            </a:pPr>
            <a:endParaRPr lang="en-US" dirty="0" smtClean="0">
              <a:latin typeface="Lato"/>
              <a:sym typeface="Lato"/>
            </a:endParaRPr>
          </a:p>
          <a:p>
            <a:pPr marL="342900" indent="-342900">
              <a:buAutoNum type="arabicPeriod"/>
            </a:pPr>
            <a:endParaRPr lang="en-US" dirty="0"/>
          </a:p>
          <a:p>
            <a:endParaRPr lang="en-US" dirty="0"/>
          </a:p>
          <a:p>
            <a:endParaRPr lang="en-US" dirty="0"/>
          </a:p>
          <a:p>
            <a:endParaRPr lang="en-US" dirty="0"/>
          </a:p>
          <a:p>
            <a:endParaRPr lang="en-US" dirty="0"/>
          </a:p>
          <a:p>
            <a:endParaRPr lang="en-US" dirty="0"/>
          </a:p>
          <a:p>
            <a:r>
              <a:rPr lang="en-US" dirty="0"/>
              <a:t>Bank handles large volumes of cheques in the clearing process. The process involves many technical verifications including signature verification. Some of these steps are manual and require human intervention to complete the process. The current process requires the high human capital deployment and longer processing </a:t>
            </a:r>
            <a:endParaRPr sz="1400" b="0" i="0" u="none" strike="noStrike" cap="none" dirty="0">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1" i="0" u="none" strike="noStrike" cap="none" dirty="0">
                <a:solidFill>
                  <a:srgbClr val="FF0000"/>
                </a:solidFill>
                <a:highlight>
                  <a:srgbClr val="FFFFFF"/>
                </a:highlight>
                <a:latin typeface="Lato"/>
                <a:ea typeface="Lato"/>
                <a:cs typeface="Lato"/>
                <a:sym typeface="Lato"/>
              </a:rPr>
              <a:t>Which user /advertiser segment would be early adopter of your product &amp; why</a:t>
            </a:r>
            <a:r>
              <a:rPr lang="en" sz="1400" b="1" i="0" u="none" strike="noStrike" cap="none" dirty="0" smtClean="0">
                <a:solidFill>
                  <a:srgbClr val="FF0000"/>
                </a:solidFill>
                <a:highlight>
                  <a:srgbClr val="FFFFFF"/>
                </a:highlight>
                <a:latin typeface="Lato"/>
                <a:ea typeface="Lato"/>
                <a:cs typeface="Lato"/>
                <a:sym typeface="Lato"/>
              </a:rPr>
              <a:t>?</a:t>
            </a:r>
          </a:p>
          <a:p>
            <a:pPr marL="285750" marR="0" lvl="0" indent="-285750" algn="just" rtl="0">
              <a:lnSpc>
                <a:spcPct val="115000"/>
              </a:lnSpc>
              <a:spcBef>
                <a:spcPts val="1000"/>
              </a:spcBef>
              <a:spcAft>
                <a:spcPts val="0"/>
              </a:spcAft>
              <a:buClr>
                <a:srgbClr val="000000"/>
              </a:buClr>
              <a:buSzPts val="1400"/>
              <a:buFont typeface="Arial" pitchFamily="34" charset="0"/>
              <a:buChar char="•"/>
            </a:pPr>
            <a:r>
              <a:rPr lang="en" dirty="0" smtClean="0">
                <a:solidFill>
                  <a:srgbClr val="222222"/>
                </a:solidFill>
                <a:highlight>
                  <a:srgbClr val="FFFFFF"/>
                </a:highlight>
                <a:latin typeface="Lato"/>
                <a:ea typeface="Lato"/>
                <a:cs typeface="Lato"/>
                <a:sym typeface="Lato"/>
              </a:rPr>
              <a:t>At present, many banks are having kiosk for automatic updation of passbook, dropping of cheques etc in their bank. On similar lines, we are aiming to build an automatic cheque processing kiosk for banks where user can  interact with the machine, enter the basic details, submit the cheque and get a receipt of acknowledgment. </a:t>
            </a:r>
          </a:p>
          <a:p>
            <a:pPr marL="285750" marR="0" lvl="0" indent="-285750" algn="just" rtl="0">
              <a:lnSpc>
                <a:spcPct val="115000"/>
              </a:lnSpc>
              <a:spcBef>
                <a:spcPts val="1000"/>
              </a:spcBef>
              <a:spcAft>
                <a:spcPts val="0"/>
              </a:spcAft>
              <a:buClr>
                <a:srgbClr val="000000"/>
              </a:buClr>
              <a:buSzPts val="1400"/>
              <a:buFont typeface="Arial" pitchFamily="34" charset="0"/>
              <a:buChar char="•"/>
            </a:pPr>
            <a:r>
              <a:rPr lang="en" dirty="0" smtClean="0">
                <a:solidFill>
                  <a:srgbClr val="222222"/>
                </a:solidFill>
                <a:highlight>
                  <a:srgbClr val="FFFFFF"/>
                </a:highlight>
                <a:latin typeface="Lato"/>
                <a:ea typeface="Lato"/>
                <a:cs typeface="Lato"/>
                <a:sym typeface="Lato"/>
              </a:rPr>
              <a:t>The cheque will get processed by the machine using OCR, image processing, AI and machine learning and will display a matching result to the user and will guide the user to action accordingly. </a:t>
            </a:r>
          </a:p>
          <a:p>
            <a:pPr marL="285750" marR="0" lvl="0" indent="-285750" algn="just" rtl="0">
              <a:lnSpc>
                <a:spcPct val="115000"/>
              </a:lnSpc>
              <a:spcBef>
                <a:spcPts val="1000"/>
              </a:spcBef>
              <a:spcAft>
                <a:spcPts val="0"/>
              </a:spcAft>
              <a:buClr>
                <a:srgbClr val="000000"/>
              </a:buClr>
              <a:buSzPts val="1400"/>
              <a:buFont typeface="Arial" pitchFamily="34" charset="0"/>
              <a:buChar char="•"/>
            </a:pPr>
            <a:r>
              <a:rPr lang="en" sz="1400" b="0" i="0" u="none" strike="noStrike" cap="none" dirty="0" smtClean="0">
                <a:solidFill>
                  <a:srgbClr val="222222"/>
                </a:solidFill>
                <a:highlight>
                  <a:srgbClr val="FFFFFF"/>
                </a:highlight>
                <a:latin typeface="Lato"/>
                <a:ea typeface="Lato"/>
                <a:cs typeface="Lato"/>
                <a:sym typeface="Lato"/>
              </a:rPr>
              <a:t>The early adopter of our product will be banks like BOB, SBI, BOI where the customer base is huge and a lot of human efforts are required to process the chques. </a:t>
            </a:r>
            <a:endParaRPr sz="1400" b="0" i="0" u="none" strike="noStrike" cap="none" dirty="0">
              <a:solidFill>
                <a:srgbClr val="222222"/>
              </a:solidFill>
              <a:highlight>
                <a:srgbClr val="FFFFFF"/>
              </a:highlight>
              <a:latin typeface="Lato"/>
              <a:ea typeface="Lato"/>
              <a:cs typeface="Lato"/>
              <a:sym typeface="Lato"/>
            </a:endParaRPr>
          </a:p>
          <a:p>
            <a:pPr marL="0" marR="0" lvl="0" indent="0" algn="just"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3619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0" y="8953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a:t>
            </a:r>
            <a:r>
              <a:rPr lang="en" sz="1400" b="0" dirty="0" smtClean="0">
                <a:solidFill>
                  <a:srgbClr val="4A4548"/>
                </a:solidFill>
                <a:highlight>
                  <a:srgbClr val="FFFFFF"/>
                </a:highlight>
              </a:rPr>
              <a:t>selected</a:t>
            </a:r>
            <a:br>
              <a:rPr lang="en" sz="1400" b="0" dirty="0" smtClean="0">
                <a:solidFill>
                  <a:srgbClr val="4A4548"/>
                </a:solidFill>
                <a:highlight>
                  <a:srgbClr val="FFFFFF"/>
                </a:highlight>
              </a:rPr>
            </a:br>
            <a:r>
              <a:rPr lang="en" sz="1400" b="0" dirty="0" smtClean="0">
                <a:solidFill>
                  <a:srgbClr val="4A4548"/>
                </a:solidFill>
                <a:highlight>
                  <a:srgbClr val="FFFFFF"/>
                </a:highlight>
              </a:rPr>
              <a:t>Ans : Figure below  shows the flow chart of the process. </a:t>
            </a:r>
            <a:r>
              <a:rPr lang="en" sz="1400" dirty="0" smtClean="0">
                <a:solidFill>
                  <a:srgbClr val="4A4548"/>
                </a:solidFill>
                <a:highlight>
                  <a:srgbClr val="FFFFFF"/>
                </a:highlight>
              </a:rPr>
              <a:t>Azure computer vision </a:t>
            </a:r>
            <a:r>
              <a:rPr lang="en" sz="1400" b="0" dirty="0" smtClean="0">
                <a:solidFill>
                  <a:srgbClr val="4A4548"/>
                </a:solidFill>
                <a:highlight>
                  <a:srgbClr val="FFFFFF"/>
                </a:highlight>
              </a:rPr>
              <a:t>tool may be used for automatic extraction of hand written text . </a:t>
            </a:r>
            <a:endParaRPr sz="1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33550"/>
            <a:ext cx="7162800" cy="28280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381000" y="8191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FF0000"/>
                </a:solidFill>
                <a:highlight>
                  <a:srgbClr val="FFFFFF"/>
                </a:highlight>
                <a:latin typeface="Lato"/>
                <a:ea typeface="Lato"/>
                <a:cs typeface="Lato"/>
                <a:sym typeface="Lato"/>
              </a:rPr>
              <a:t>Present your solution, talk about methodology, architecture &amp; </a:t>
            </a:r>
            <a:r>
              <a:rPr lang="en" sz="1400" b="1" i="0" u="none" strike="noStrike" cap="none" dirty="0" smtClean="0">
                <a:solidFill>
                  <a:srgbClr val="FF0000"/>
                </a:solidFill>
                <a:highlight>
                  <a:srgbClr val="FFFFFF"/>
                </a:highlight>
                <a:latin typeface="Lato"/>
                <a:ea typeface="Lato"/>
                <a:cs typeface="Lato"/>
                <a:sym typeface="Lato"/>
              </a:rPr>
              <a:t>scalability</a:t>
            </a:r>
          </a:p>
          <a:p>
            <a:pPr lvl="0">
              <a:buSzPts val="1400"/>
            </a:pPr>
            <a:endParaRPr lang="en-US" dirty="0" smtClean="0">
              <a:solidFill>
                <a:srgbClr val="222222"/>
              </a:solidFill>
              <a:highlight>
                <a:srgbClr val="FFFFFF"/>
              </a:highlight>
              <a:latin typeface="Lato"/>
              <a:ea typeface="Lato"/>
              <a:cs typeface="Lato"/>
              <a:sym typeface="Lato"/>
            </a:endParaRPr>
          </a:p>
          <a:p>
            <a:pPr marL="285750" lvl="0" indent="-285750" algn="just">
              <a:buSzPts val="1400"/>
              <a:buFont typeface="Arial" pitchFamily="34" charset="0"/>
              <a:buChar char="•"/>
            </a:pPr>
            <a:r>
              <a:rPr lang="en-US" dirty="0" smtClean="0">
                <a:solidFill>
                  <a:srgbClr val="222222"/>
                </a:solidFill>
                <a:highlight>
                  <a:srgbClr val="FFFFFF"/>
                </a:highlight>
                <a:latin typeface="Lato"/>
                <a:ea typeface="Lato"/>
                <a:cs typeface="Lato"/>
                <a:sym typeface="Lato"/>
              </a:rPr>
              <a:t>When </a:t>
            </a:r>
            <a:r>
              <a:rPr lang="en-US" dirty="0">
                <a:solidFill>
                  <a:srgbClr val="222222"/>
                </a:solidFill>
                <a:highlight>
                  <a:srgbClr val="FFFFFF"/>
                </a:highlight>
                <a:latin typeface="Lato"/>
                <a:ea typeface="Lato"/>
                <a:cs typeface="Lato"/>
                <a:sym typeface="Lato"/>
              </a:rPr>
              <a:t>it comes to the clearance of the bank cheques and monetary transactions, this should not only be reliable and robust but also save time which is one of the major factor for the countries having large population. In order to perform the task of cheque </a:t>
            </a:r>
            <a:r>
              <a:rPr lang="en-US" dirty="0" smtClean="0">
                <a:solidFill>
                  <a:srgbClr val="222222"/>
                </a:solidFill>
                <a:highlight>
                  <a:srgbClr val="FFFFFF"/>
                </a:highlight>
                <a:latin typeface="Lato"/>
                <a:ea typeface="Lato"/>
                <a:cs typeface="Lato"/>
                <a:sym typeface="Lato"/>
              </a:rPr>
              <a:t>verification</a:t>
            </a:r>
            <a:r>
              <a:rPr lang="en-US" dirty="0">
                <a:solidFill>
                  <a:srgbClr val="222222"/>
                </a:solidFill>
                <a:highlight>
                  <a:srgbClr val="FFFFFF"/>
                </a:highlight>
                <a:latin typeface="Lato"/>
                <a:ea typeface="Lato"/>
                <a:cs typeface="Lato"/>
                <a:sym typeface="Lato"/>
              </a:rPr>
              <a:t>, </a:t>
            </a:r>
            <a:r>
              <a:rPr lang="en-US" b="1" dirty="0">
                <a:solidFill>
                  <a:srgbClr val="00B050"/>
                </a:solidFill>
                <a:highlight>
                  <a:srgbClr val="FFFFFF"/>
                </a:highlight>
                <a:latin typeface="Lato"/>
                <a:ea typeface="Lato"/>
                <a:cs typeface="Lato"/>
                <a:sym typeface="Lato"/>
              </a:rPr>
              <a:t>we developed a tool which acquires the cheque </a:t>
            </a:r>
            <a:r>
              <a:rPr lang="en-US" b="1" dirty="0" smtClean="0">
                <a:solidFill>
                  <a:srgbClr val="00B050"/>
                </a:solidFill>
                <a:highlight>
                  <a:srgbClr val="FFFFFF"/>
                </a:highlight>
                <a:latin typeface="Lato"/>
                <a:ea typeface="Lato"/>
                <a:cs typeface="Lato"/>
                <a:sym typeface="Lato"/>
              </a:rPr>
              <a:t>leaflet </a:t>
            </a:r>
            <a:r>
              <a:rPr lang="en-US" b="1" dirty="0">
                <a:solidFill>
                  <a:srgbClr val="00B050"/>
                </a:solidFill>
                <a:highlight>
                  <a:srgbClr val="FFFFFF"/>
                </a:highlight>
                <a:latin typeface="Lato"/>
                <a:ea typeface="Lato"/>
                <a:cs typeface="Lato"/>
                <a:sym typeface="Lato"/>
              </a:rPr>
              <a:t>key components, essential for the task of cheque clearance using image processing and deep learning methods</a:t>
            </a:r>
            <a:r>
              <a:rPr lang="en-US" dirty="0" smtClean="0">
                <a:solidFill>
                  <a:srgbClr val="00B050"/>
                </a:solidFill>
                <a:highlight>
                  <a:srgbClr val="FFFFFF"/>
                </a:highlight>
                <a:latin typeface="Lato"/>
                <a:ea typeface="Lato"/>
                <a:cs typeface="Lato"/>
                <a:sym typeface="Lato"/>
              </a:rPr>
              <a:t>. </a:t>
            </a:r>
          </a:p>
          <a:p>
            <a:pPr marL="285750" lvl="0" indent="-285750" algn="just">
              <a:buSzPts val="1400"/>
              <a:buFont typeface="Arial" pitchFamily="34" charset="0"/>
              <a:buChar char="•"/>
            </a:pPr>
            <a:endParaRPr lang="en-US" dirty="0" smtClean="0">
              <a:solidFill>
                <a:srgbClr val="222222"/>
              </a:solidFill>
              <a:highlight>
                <a:srgbClr val="FFFFFF"/>
              </a:highlight>
              <a:latin typeface="Lato"/>
              <a:ea typeface="Lato"/>
              <a:cs typeface="Lato"/>
              <a:sym typeface="Lato"/>
            </a:endParaRPr>
          </a:p>
          <a:p>
            <a:pPr marL="285750" lvl="0" indent="-285750" algn="just">
              <a:buSzPts val="1400"/>
              <a:buFont typeface="Arial" pitchFamily="34" charset="0"/>
              <a:buChar char="•"/>
            </a:pPr>
            <a:r>
              <a:rPr lang="en-US" dirty="0" smtClean="0">
                <a:solidFill>
                  <a:srgbClr val="222222"/>
                </a:solidFill>
                <a:highlight>
                  <a:srgbClr val="FFFFFF"/>
                </a:highlight>
                <a:latin typeface="Lato"/>
                <a:ea typeface="Lato"/>
                <a:cs typeface="Lato"/>
                <a:sym typeface="Lato"/>
              </a:rPr>
              <a:t>These </a:t>
            </a:r>
            <a:r>
              <a:rPr lang="en-US" dirty="0">
                <a:solidFill>
                  <a:srgbClr val="222222"/>
                </a:solidFill>
                <a:highlight>
                  <a:srgbClr val="FFFFFF"/>
                </a:highlight>
                <a:latin typeface="Lato"/>
                <a:ea typeface="Lato"/>
                <a:cs typeface="Lato"/>
                <a:sym typeface="Lato"/>
              </a:rPr>
              <a:t>components include the bank branch code, cheque number, legal as </a:t>
            </a:r>
            <a:r>
              <a:rPr lang="en-US" dirty="0" smtClean="0">
                <a:solidFill>
                  <a:srgbClr val="222222"/>
                </a:solidFill>
                <a:highlight>
                  <a:srgbClr val="FFFFFF"/>
                </a:highlight>
                <a:latin typeface="Lato"/>
                <a:ea typeface="Lato"/>
                <a:cs typeface="Lato"/>
                <a:sym typeface="Lato"/>
              </a:rPr>
              <a:t>well as </a:t>
            </a:r>
            <a:r>
              <a:rPr lang="en-US" b="1" dirty="0">
                <a:solidFill>
                  <a:srgbClr val="00B050"/>
                </a:solidFill>
                <a:highlight>
                  <a:srgbClr val="FFFFFF"/>
                </a:highlight>
                <a:latin typeface="Lato"/>
                <a:ea typeface="Lato"/>
                <a:cs typeface="Lato"/>
                <a:sym typeface="Lato"/>
              </a:rPr>
              <a:t>courtesy amount, account number, and signature patterns</a:t>
            </a:r>
            <a:r>
              <a:rPr lang="en-US" dirty="0" smtClean="0">
                <a:solidFill>
                  <a:srgbClr val="00B050"/>
                </a:solidFill>
                <a:highlight>
                  <a:srgbClr val="FFFFFF"/>
                </a:highlight>
                <a:latin typeface="Lato"/>
                <a:ea typeface="Lato"/>
                <a:cs typeface="Lato"/>
                <a:sym typeface="Lato"/>
              </a:rPr>
              <a:t>. </a:t>
            </a:r>
          </a:p>
          <a:p>
            <a:pPr marL="285750" lvl="0" indent="-285750" algn="just">
              <a:buSzPts val="1400"/>
              <a:buFont typeface="Arial" pitchFamily="34" charset="0"/>
              <a:buChar char="•"/>
            </a:pPr>
            <a:endParaRPr lang="en-US" dirty="0">
              <a:solidFill>
                <a:srgbClr val="222222"/>
              </a:solidFill>
              <a:highlight>
                <a:srgbClr val="FFFFFF"/>
              </a:highlight>
              <a:latin typeface="Lato"/>
              <a:ea typeface="Lato"/>
              <a:cs typeface="Lato"/>
              <a:sym typeface="Lato"/>
            </a:endParaRPr>
          </a:p>
          <a:p>
            <a:pPr marL="285750" lvl="0" indent="-285750" algn="just">
              <a:buSzPts val="1400"/>
              <a:buFont typeface="Arial" pitchFamily="34" charset="0"/>
              <a:buChar char="•"/>
            </a:pPr>
            <a:r>
              <a:rPr lang="en-US" dirty="0" smtClean="0">
                <a:solidFill>
                  <a:srgbClr val="222222"/>
                </a:solidFill>
                <a:highlight>
                  <a:srgbClr val="FFFFFF"/>
                </a:highlight>
                <a:latin typeface="Lato"/>
                <a:ea typeface="Lato"/>
                <a:cs typeface="Lato"/>
                <a:sym typeface="Lato"/>
              </a:rPr>
              <a:t>For </a:t>
            </a:r>
            <a:r>
              <a:rPr lang="en-US" dirty="0">
                <a:solidFill>
                  <a:srgbClr val="222222"/>
                </a:solidFill>
                <a:highlight>
                  <a:srgbClr val="FFFFFF"/>
                </a:highlight>
                <a:latin typeface="Lato"/>
                <a:ea typeface="Lato"/>
                <a:cs typeface="Lato"/>
                <a:sym typeface="Lato"/>
              </a:rPr>
              <a:t>this </a:t>
            </a:r>
            <a:r>
              <a:rPr lang="en-US" dirty="0" smtClean="0">
                <a:solidFill>
                  <a:srgbClr val="222222"/>
                </a:solidFill>
                <a:highlight>
                  <a:srgbClr val="FFFFFF"/>
                </a:highlight>
                <a:latin typeface="Lato"/>
                <a:ea typeface="Lato"/>
                <a:cs typeface="Lato"/>
                <a:sym typeface="Lato"/>
              </a:rPr>
              <a:t>work, </a:t>
            </a:r>
            <a:r>
              <a:rPr lang="en-US" dirty="0">
                <a:solidFill>
                  <a:srgbClr val="222222"/>
                </a:solidFill>
                <a:highlight>
                  <a:srgbClr val="FFFFFF"/>
                </a:highlight>
                <a:latin typeface="Lato"/>
                <a:ea typeface="Lato"/>
                <a:cs typeface="Lato"/>
                <a:sym typeface="Lato"/>
              </a:rPr>
              <a:t>we </a:t>
            </a:r>
            <a:r>
              <a:rPr lang="en-US" dirty="0" smtClean="0">
                <a:solidFill>
                  <a:srgbClr val="222222"/>
                </a:solidFill>
                <a:highlight>
                  <a:srgbClr val="FFFFFF"/>
                </a:highlight>
                <a:latin typeface="Lato"/>
                <a:ea typeface="Lato"/>
                <a:cs typeface="Lato"/>
                <a:sym typeface="Lato"/>
              </a:rPr>
              <a:t>will be using </a:t>
            </a:r>
            <a:r>
              <a:rPr lang="en-US" dirty="0">
                <a:solidFill>
                  <a:srgbClr val="222222"/>
                </a:solidFill>
                <a:highlight>
                  <a:srgbClr val="FFFFFF"/>
                </a:highlight>
                <a:latin typeface="Lato"/>
                <a:ea typeface="Lato"/>
                <a:cs typeface="Lato"/>
                <a:sym typeface="Lato"/>
              </a:rPr>
              <a:t>institute of development and </a:t>
            </a:r>
            <a:r>
              <a:rPr lang="en-US" dirty="0" smtClean="0">
                <a:solidFill>
                  <a:srgbClr val="222222"/>
                </a:solidFill>
                <a:highlight>
                  <a:srgbClr val="FFFFFF"/>
                </a:highlight>
                <a:latin typeface="Lato"/>
                <a:ea typeface="Lato"/>
                <a:cs typeface="Lato"/>
                <a:sym typeface="Lato"/>
              </a:rPr>
              <a:t>research in </a:t>
            </a:r>
            <a:r>
              <a:rPr lang="en-US" dirty="0">
                <a:solidFill>
                  <a:srgbClr val="222222"/>
                </a:solidFill>
                <a:highlight>
                  <a:srgbClr val="FFFFFF"/>
                </a:highlight>
                <a:latin typeface="Lato"/>
                <a:ea typeface="Lato"/>
                <a:cs typeface="Lato"/>
                <a:sym typeface="Lato"/>
              </a:rPr>
              <a:t>banking technology (IDRBT) cheque dataset and deep learning based </a:t>
            </a:r>
            <a:r>
              <a:rPr lang="en-US" b="1" dirty="0" smtClean="0">
                <a:solidFill>
                  <a:srgbClr val="00B050"/>
                </a:solidFill>
                <a:highlight>
                  <a:srgbClr val="FFFFFF"/>
                </a:highlight>
                <a:latin typeface="Lato"/>
                <a:ea typeface="Lato"/>
                <a:cs typeface="Lato"/>
                <a:sym typeface="Lato"/>
              </a:rPr>
              <a:t>convolutional </a:t>
            </a:r>
            <a:r>
              <a:rPr lang="en-US" b="1" dirty="0">
                <a:solidFill>
                  <a:srgbClr val="00B050"/>
                </a:solidFill>
                <a:highlight>
                  <a:srgbClr val="FFFFFF"/>
                </a:highlight>
                <a:latin typeface="Lato"/>
                <a:ea typeface="Lato"/>
                <a:cs typeface="Lato"/>
                <a:sym typeface="Lato"/>
              </a:rPr>
              <a:t>neural networks (CNN) </a:t>
            </a:r>
            <a:r>
              <a:rPr lang="en-US" b="1" dirty="0" smtClean="0">
                <a:solidFill>
                  <a:srgbClr val="00B050"/>
                </a:solidFill>
                <a:highlight>
                  <a:srgbClr val="FFFFFF"/>
                </a:highlight>
                <a:latin typeface="Lato"/>
                <a:ea typeface="Lato"/>
                <a:cs typeface="Lato"/>
                <a:sym typeface="Lato"/>
              </a:rPr>
              <a:t>for handwritten </a:t>
            </a:r>
            <a:r>
              <a:rPr lang="en-US" b="1" dirty="0">
                <a:solidFill>
                  <a:srgbClr val="00B050"/>
                </a:solidFill>
                <a:highlight>
                  <a:srgbClr val="FFFFFF"/>
                </a:highlight>
                <a:latin typeface="Lato"/>
                <a:ea typeface="Lato"/>
                <a:cs typeface="Lato"/>
                <a:sym typeface="Lato"/>
              </a:rPr>
              <a:t>numeric character</a:t>
            </a:r>
            <a:r>
              <a:rPr lang="en-US" dirty="0">
                <a:solidFill>
                  <a:srgbClr val="222222"/>
                </a:solidFill>
                <a:highlight>
                  <a:srgbClr val="FFFFFF"/>
                </a:highlight>
                <a:latin typeface="Lato"/>
                <a:ea typeface="Lato"/>
                <a:cs typeface="Lato"/>
                <a:sym typeface="Lato"/>
              </a:rPr>
              <a:t> recognition. It </a:t>
            </a:r>
            <a:r>
              <a:rPr lang="en-US" dirty="0" smtClean="0">
                <a:solidFill>
                  <a:srgbClr val="222222"/>
                </a:solidFill>
                <a:highlight>
                  <a:srgbClr val="FFFFFF"/>
                </a:highlight>
                <a:latin typeface="Lato"/>
                <a:ea typeface="Lato"/>
                <a:cs typeface="Lato"/>
                <a:sym typeface="Lato"/>
              </a:rPr>
              <a:t>is the state of art technology for precise </a:t>
            </a:r>
            <a:r>
              <a:rPr lang="en-US" dirty="0">
                <a:solidFill>
                  <a:srgbClr val="222222"/>
                </a:solidFill>
                <a:highlight>
                  <a:srgbClr val="FFFFFF"/>
                </a:highlight>
                <a:latin typeface="Lato"/>
                <a:ea typeface="Lato"/>
                <a:cs typeface="Lato"/>
                <a:sym typeface="Lato"/>
              </a:rPr>
              <a:t>assessment of the handwritten components of bank cheque. </a:t>
            </a:r>
            <a:endParaRPr lang="en-US" dirty="0" smtClean="0">
              <a:solidFill>
                <a:srgbClr val="222222"/>
              </a:solidFill>
              <a:highlight>
                <a:srgbClr val="FFFFFF"/>
              </a:highlight>
              <a:latin typeface="Lato"/>
              <a:ea typeface="Lato"/>
              <a:cs typeface="Lato"/>
              <a:sym typeface="Lato"/>
            </a:endParaRPr>
          </a:p>
          <a:p>
            <a:pPr marL="285750" lvl="0" indent="-285750" algn="just">
              <a:buSzPts val="1400"/>
              <a:buFont typeface="Arial" pitchFamily="34" charset="0"/>
              <a:buChar char="•"/>
            </a:pPr>
            <a:endParaRPr lang="en-US" dirty="0" smtClean="0">
              <a:solidFill>
                <a:srgbClr val="222222"/>
              </a:solidFill>
              <a:highlight>
                <a:srgbClr val="FFFFFF"/>
              </a:highlight>
              <a:latin typeface="Lato"/>
              <a:ea typeface="Lato"/>
              <a:cs typeface="Lato"/>
              <a:sym typeface="Lato"/>
            </a:endParaRPr>
          </a:p>
          <a:p>
            <a:pPr marL="285750" lvl="0" indent="-285750" algn="just">
              <a:buSzPts val="1400"/>
              <a:buFont typeface="Arial" pitchFamily="34" charset="0"/>
              <a:buChar char="•"/>
            </a:pPr>
            <a:r>
              <a:rPr lang="en-US" dirty="0" smtClean="0">
                <a:solidFill>
                  <a:srgbClr val="222222"/>
                </a:solidFill>
                <a:highlight>
                  <a:srgbClr val="FFFFFF"/>
                </a:highlight>
                <a:latin typeface="Lato"/>
                <a:ea typeface="Lato"/>
                <a:cs typeface="Lato"/>
                <a:sym typeface="Lato"/>
              </a:rPr>
              <a:t>For machine </a:t>
            </a:r>
            <a:r>
              <a:rPr lang="en-US" dirty="0">
                <a:solidFill>
                  <a:srgbClr val="222222"/>
                </a:solidFill>
                <a:highlight>
                  <a:srgbClr val="FFFFFF"/>
                </a:highlight>
                <a:latin typeface="Lato"/>
                <a:ea typeface="Lato"/>
                <a:cs typeface="Lato"/>
                <a:sym typeface="Lato"/>
              </a:rPr>
              <a:t>printed script, </a:t>
            </a:r>
            <a:r>
              <a:rPr lang="en-US" dirty="0" smtClean="0">
                <a:solidFill>
                  <a:srgbClr val="222222"/>
                </a:solidFill>
                <a:highlight>
                  <a:srgbClr val="FFFFFF"/>
                </a:highlight>
                <a:latin typeface="Lato"/>
                <a:ea typeface="Lato"/>
                <a:cs typeface="Lato"/>
                <a:sym typeface="Lato"/>
              </a:rPr>
              <a:t>we will  use </a:t>
            </a:r>
            <a:r>
              <a:rPr lang="en-US" b="1" dirty="0">
                <a:solidFill>
                  <a:srgbClr val="00B050"/>
                </a:solidFill>
                <a:highlight>
                  <a:srgbClr val="FFFFFF"/>
                </a:highlight>
                <a:latin typeface="Lato"/>
                <a:ea typeface="Lato"/>
                <a:cs typeface="Lato"/>
                <a:sym typeface="Lato"/>
              </a:rPr>
              <a:t>MATLAB in-built OCR</a:t>
            </a:r>
            <a:r>
              <a:rPr lang="en-US" dirty="0">
                <a:solidFill>
                  <a:srgbClr val="00B050"/>
                </a:solidFill>
                <a:highlight>
                  <a:srgbClr val="FFFFFF"/>
                </a:highlight>
                <a:latin typeface="Lato"/>
                <a:ea typeface="Lato"/>
                <a:cs typeface="Lato"/>
                <a:sym typeface="Lato"/>
              </a:rPr>
              <a:t> </a:t>
            </a:r>
            <a:r>
              <a:rPr lang="en-US" dirty="0" smtClean="0">
                <a:solidFill>
                  <a:srgbClr val="222222"/>
                </a:solidFill>
                <a:highlight>
                  <a:srgbClr val="FFFFFF"/>
                </a:highlight>
                <a:latin typeface="Lato"/>
                <a:ea typeface="Lato"/>
                <a:cs typeface="Lato"/>
                <a:sym typeface="Lato"/>
              </a:rPr>
              <a:t>method. For verification </a:t>
            </a:r>
            <a:r>
              <a:rPr lang="en-US" dirty="0">
                <a:solidFill>
                  <a:srgbClr val="222222"/>
                </a:solidFill>
                <a:highlight>
                  <a:srgbClr val="FFFFFF"/>
                </a:highlight>
                <a:latin typeface="Lato"/>
                <a:ea typeface="Lato"/>
                <a:cs typeface="Lato"/>
                <a:sym typeface="Lato"/>
              </a:rPr>
              <a:t>of Signature </a:t>
            </a:r>
            <a:r>
              <a:rPr lang="en-US" dirty="0" smtClean="0">
                <a:solidFill>
                  <a:srgbClr val="222222"/>
                </a:solidFill>
                <a:highlight>
                  <a:srgbClr val="FFFFFF"/>
                </a:highlight>
                <a:latin typeface="Lato"/>
                <a:ea typeface="Lato"/>
                <a:cs typeface="Lato"/>
                <a:sym typeface="Lato"/>
              </a:rPr>
              <a:t>we have </a:t>
            </a:r>
            <a:r>
              <a:rPr lang="en-US" dirty="0">
                <a:solidFill>
                  <a:srgbClr val="222222"/>
                </a:solidFill>
                <a:highlight>
                  <a:srgbClr val="FFFFFF"/>
                </a:highlight>
                <a:latin typeface="Lato"/>
                <a:ea typeface="Lato"/>
                <a:cs typeface="Lato"/>
                <a:sym typeface="Lato"/>
              </a:rPr>
              <a:t>used </a:t>
            </a:r>
            <a:r>
              <a:rPr lang="en-US" b="1" dirty="0">
                <a:solidFill>
                  <a:srgbClr val="00B050"/>
                </a:solidFill>
                <a:highlight>
                  <a:srgbClr val="FFFFFF"/>
                </a:highlight>
                <a:latin typeface="Lato"/>
                <a:ea typeface="Lato"/>
                <a:cs typeface="Lato"/>
                <a:sym typeface="Lato"/>
              </a:rPr>
              <a:t>Scale Invariant Feature Transform (SIFT</a:t>
            </a:r>
            <a:r>
              <a:rPr lang="en-US" b="1" dirty="0" smtClean="0">
                <a:solidFill>
                  <a:srgbClr val="00B050"/>
                </a:solidFill>
                <a:highlight>
                  <a:srgbClr val="FFFFFF"/>
                </a:highlight>
                <a:latin typeface="Lato"/>
                <a:ea typeface="Lato"/>
                <a:cs typeface="Lato"/>
                <a:sym typeface="Lato"/>
              </a:rPr>
              <a:t>) and SSIM score </a:t>
            </a:r>
            <a:r>
              <a:rPr lang="en-US" b="1" dirty="0">
                <a:solidFill>
                  <a:srgbClr val="00B050"/>
                </a:solidFill>
                <a:highlight>
                  <a:srgbClr val="FFFFFF"/>
                </a:highlight>
                <a:latin typeface="Lato"/>
                <a:ea typeface="Lato"/>
                <a:cs typeface="Lato"/>
                <a:sym typeface="Lato"/>
              </a:rPr>
              <a:t>for extraction of </a:t>
            </a:r>
            <a:r>
              <a:rPr lang="en-US" b="1" dirty="0" smtClean="0">
                <a:solidFill>
                  <a:srgbClr val="00B050"/>
                </a:solidFill>
                <a:highlight>
                  <a:srgbClr val="FFFFFF"/>
                </a:highlight>
                <a:latin typeface="Lato"/>
                <a:ea typeface="Lato"/>
                <a:cs typeface="Lato"/>
                <a:sym typeface="Lato"/>
              </a:rPr>
              <a:t>features and </a:t>
            </a:r>
            <a:r>
              <a:rPr lang="en-US" b="1" dirty="0">
                <a:solidFill>
                  <a:srgbClr val="00B050"/>
                </a:solidFill>
                <a:highlight>
                  <a:srgbClr val="FFFFFF"/>
                </a:highlight>
                <a:latin typeface="Lato"/>
                <a:ea typeface="Lato"/>
                <a:cs typeface="Lato"/>
                <a:sym typeface="Lato"/>
              </a:rPr>
              <a:t>Support Vector Machine (SVM) as </a:t>
            </a:r>
            <a:r>
              <a:rPr lang="en-US" b="1" dirty="0" smtClean="0">
                <a:solidFill>
                  <a:srgbClr val="00B050"/>
                </a:solidFill>
                <a:highlight>
                  <a:srgbClr val="FFFFFF"/>
                </a:highlight>
                <a:latin typeface="Lato"/>
                <a:ea typeface="Lato"/>
                <a:cs typeface="Lato"/>
                <a:sym typeface="Lato"/>
              </a:rPr>
              <a:t>classifier</a:t>
            </a:r>
            <a:r>
              <a:rPr lang="en-US" dirty="0" smtClean="0">
                <a:solidFill>
                  <a:srgbClr val="00B050"/>
                </a:solidFill>
                <a:highlight>
                  <a:srgbClr val="FFFFFF"/>
                </a:highlight>
                <a:latin typeface="Lato"/>
                <a:ea typeface="Lato"/>
                <a:cs typeface="Lato"/>
                <a:sym typeface="Lato"/>
              </a:rPr>
              <a:t>. </a:t>
            </a:r>
            <a:endParaRPr sz="1400" b="0" i="0" u="none" strike="noStrike" cap="none" dirty="0">
              <a:solidFill>
                <a:srgbClr val="00B05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312576" y="221602"/>
            <a:ext cx="8238600" cy="3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smtClean="0">
                <a:solidFill>
                  <a:srgbClr val="FF0000"/>
                </a:solidFill>
                <a:highlight>
                  <a:srgbClr val="FFFFFF"/>
                </a:highlight>
                <a:latin typeface="Lato"/>
                <a:ea typeface="Lato"/>
                <a:cs typeface="Lato"/>
                <a:sym typeface="Lato"/>
              </a:rPr>
              <a:t>Mehthodology</a:t>
            </a:r>
          </a:p>
          <a:p>
            <a:pPr lvl="0">
              <a:buSzPts val="1400"/>
            </a:pPr>
            <a:endParaRPr lang="en-US" dirty="0" smtClean="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
        <p:nvSpPr>
          <p:cNvPr id="2" name="Rectangle 1"/>
          <p:cNvSpPr/>
          <p:nvPr/>
        </p:nvSpPr>
        <p:spPr>
          <a:xfrm>
            <a:off x="286139" y="602602"/>
            <a:ext cx="8162400" cy="2677656"/>
          </a:xfrm>
          <a:prstGeom prst="rect">
            <a:avLst/>
          </a:prstGeom>
        </p:spPr>
        <p:txBody>
          <a:bodyPr wrap="square">
            <a:spAutoFit/>
          </a:bodyPr>
          <a:lstStyle/>
          <a:p>
            <a:pPr marL="285750" indent="-285750" algn="just">
              <a:buFont typeface="Arial" pitchFamily="34" charset="0"/>
              <a:buChar char="•"/>
            </a:pPr>
            <a:r>
              <a:rPr lang="en-US" dirty="0">
                <a:latin typeface="Lato" charset="0"/>
              </a:rPr>
              <a:t>The bank cheque </a:t>
            </a:r>
            <a:r>
              <a:rPr lang="en-US" dirty="0" smtClean="0">
                <a:latin typeface="Lato" charset="0"/>
              </a:rPr>
              <a:t>verification tool </a:t>
            </a:r>
            <a:r>
              <a:rPr lang="en-US" dirty="0">
                <a:latin typeface="Lato" charset="0"/>
              </a:rPr>
              <a:t>required </a:t>
            </a:r>
            <a:r>
              <a:rPr lang="en-US" dirty="0" smtClean="0">
                <a:latin typeface="Lato" charset="0"/>
              </a:rPr>
              <a:t>fulfillment </a:t>
            </a:r>
            <a:r>
              <a:rPr lang="en-US" dirty="0">
                <a:latin typeface="Lato" charset="0"/>
              </a:rPr>
              <a:t>of some key stages </a:t>
            </a:r>
            <a:r>
              <a:rPr lang="en-US" dirty="0" smtClean="0">
                <a:latin typeface="Lato" charset="0"/>
              </a:rPr>
              <a:t>in sequential </a:t>
            </a:r>
            <a:r>
              <a:rPr lang="en-US" dirty="0">
                <a:latin typeface="Lato" charset="0"/>
              </a:rPr>
              <a:t>manner. At </a:t>
            </a:r>
            <a:r>
              <a:rPr lang="en-US" dirty="0" smtClean="0">
                <a:latin typeface="Lato" charset="0"/>
              </a:rPr>
              <a:t>first</a:t>
            </a:r>
            <a:r>
              <a:rPr lang="en-US" dirty="0">
                <a:latin typeface="Lato" charset="0"/>
              </a:rPr>
              <a:t>, the tool ensured the genuineness of IFSC </a:t>
            </a:r>
            <a:r>
              <a:rPr lang="en-US" dirty="0" smtClean="0">
                <a:latin typeface="Lato" charset="0"/>
              </a:rPr>
              <a:t>present on cheque. </a:t>
            </a:r>
          </a:p>
          <a:p>
            <a:pPr marL="285750" indent="-285750" algn="just">
              <a:buFont typeface="Arial" pitchFamily="34" charset="0"/>
              <a:buChar char="•"/>
            </a:pPr>
            <a:endParaRPr lang="en-US" dirty="0">
              <a:latin typeface="Lato" charset="0"/>
            </a:endParaRPr>
          </a:p>
          <a:p>
            <a:pPr marL="285750" indent="-285750" algn="just">
              <a:buFont typeface="Arial" pitchFamily="34" charset="0"/>
              <a:buChar char="•"/>
            </a:pPr>
            <a:r>
              <a:rPr lang="en-US" dirty="0" smtClean="0">
                <a:latin typeface="Lato" charset="0"/>
              </a:rPr>
              <a:t>Then it verifies the </a:t>
            </a:r>
            <a:r>
              <a:rPr lang="en-US" dirty="0">
                <a:latin typeface="Lato" charset="0"/>
              </a:rPr>
              <a:t>cheque number to ensure whether the </a:t>
            </a:r>
            <a:r>
              <a:rPr lang="en-US" dirty="0" smtClean="0">
                <a:latin typeface="Lato" charset="0"/>
              </a:rPr>
              <a:t>cheque was </a:t>
            </a:r>
            <a:r>
              <a:rPr lang="en-US" dirty="0">
                <a:latin typeface="Lato" charset="0"/>
              </a:rPr>
              <a:t>from the set of cheque </a:t>
            </a:r>
            <a:r>
              <a:rPr lang="en-US" dirty="0" smtClean="0">
                <a:latin typeface="Lato" charset="0"/>
              </a:rPr>
              <a:t>leaflets </a:t>
            </a:r>
            <a:r>
              <a:rPr lang="en-US" dirty="0">
                <a:latin typeface="Lato" charset="0"/>
              </a:rPr>
              <a:t>assigned to the account holder or not</a:t>
            </a:r>
            <a:r>
              <a:rPr lang="en-US" dirty="0" smtClean="0">
                <a:latin typeface="Lato" charset="0"/>
              </a:rPr>
              <a:t>. </a:t>
            </a:r>
          </a:p>
          <a:p>
            <a:pPr marL="285750" indent="-285750" algn="just">
              <a:buFont typeface="Arial" pitchFamily="34" charset="0"/>
              <a:buChar char="•"/>
            </a:pPr>
            <a:endParaRPr lang="en-US" dirty="0">
              <a:latin typeface="Lato" charset="0"/>
            </a:endParaRPr>
          </a:p>
          <a:p>
            <a:pPr marL="285750" indent="-285750" algn="just">
              <a:buFont typeface="Arial" pitchFamily="34" charset="0"/>
              <a:buChar char="•"/>
            </a:pPr>
            <a:r>
              <a:rPr lang="en-US" dirty="0" smtClean="0">
                <a:latin typeface="Lato" charset="0"/>
              </a:rPr>
              <a:t>After </a:t>
            </a:r>
            <a:r>
              <a:rPr lang="en-US" dirty="0">
                <a:latin typeface="Lato" charset="0"/>
              </a:rPr>
              <a:t>that, the amount </a:t>
            </a:r>
            <a:r>
              <a:rPr lang="en-US" dirty="0" smtClean="0">
                <a:latin typeface="Lato" charset="0"/>
              </a:rPr>
              <a:t>will be verified </a:t>
            </a:r>
            <a:r>
              <a:rPr lang="en-US" dirty="0">
                <a:latin typeface="Lato" charset="0"/>
              </a:rPr>
              <a:t>by checking whether the customer </a:t>
            </a:r>
            <a:r>
              <a:rPr lang="en-US" dirty="0" smtClean="0">
                <a:latin typeface="Lato" charset="0"/>
              </a:rPr>
              <a:t>was having sufficient </a:t>
            </a:r>
            <a:r>
              <a:rPr lang="en-US" dirty="0">
                <a:latin typeface="Lato" charset="0"/>
              </a:rPr>
              <a:t>amount in his account for which he released the cheque, </a:t>
            </a:r>
            <a:r>
              <a:rPr lang="en-US" dirty="0" smtClean="0">
                <a:latin typeface="Lato" charset="0"/>
              </a:rPr>
              <a:t>and finally </a:t>
            </a:r>
            <a:r>
              <a:rPr lang="en-US" dirty="0">
                <a:latin typeface="Lato" charset="0"/>
              </a:rPr>
              <a:t>the signature of the cheque issuer(s) </a:t>
            </a:r>
            <a:r>
              <a:rPr lang="en-US" dirty="0" smtClean="0">
                <a:latin typeface="Lato" charset="0"/>
              </a:rPr>
              <a:t>will be verified</a:t>
            </a:r>
            <a:r>
              <a:rPr lang="en-US" dirty="0">
                <a:latin typeface="Lato" charset="0"/>
              </a:rPr>
              <a:t>. </a:t>
            </a:r>
            <a:endParaRPr lang="en-US" dirty="0" smtClean="0">
              <a:latin typeface="Lato" charset="0"/>
            </a:endParaRPr>
          </a:p>
          <a:p>
            <a:pPr marL="285750" indent="-285750" algn="just">
              <a:buFont typeface="Arial" pitchFamily="34" charset="0"/>
              <a:buChar char="•"/>
            </a:pPr>
            <a:endParaRPr lang="en-US" dirty="0">
              <a:latin typeface="Lato" charset="0"/>
            </a:endParaRPr>
          </a:p>
          <a:p>
            <a:pPr marL="285750" indent="-285750" algn="just">
              <a:buFont typeface="Arial" pitchFamily="34" charset="0"/>
              <a:buChar char="•"/>
            </a:pPr>
            <a:r>
              <a:rPr lang="en-US" dirty="0" smtClean="0">
                <a:latin typeface="Lato" charset="0"/>
              </a:rPr>
              <a:t>Only </a:t>
            </a:r>
            <a:r>
              <a:rPr lang="en-US" dirty="0">
                <a:latin typeface="Lato" charset="0"/>
              </a:rPr>
              <a:t>after the </a:t>
            </a:r>
            <a:r>
              <a:rPr lang="en-US" dirty="0" smtClean="0">
                <a:latin typeface="Lato" charset="0"/>
              </a:rPr>
              <a:t>completion </a:t>
            </a:r>
            <a:r>
              <a:rPr lang="en-US" dirty="0">
                <a:latin typeface="Lato" charset="0"/>
              </a:rPr>
              <a:t>of these necessary </a:t>
            </a:r>
            <a:r>
              <a:rPr lang="en-US" dirty="0" smtClean="0">
                <a:latin typeface="Lato" charset="0"/>
              </a:rPr>
              <a:t>verification </a:t>
            </a:r>
            <a:r>
              <a:rPr lang="en-US" dirty="0">
                <a:latin typeface="Lato" charset="0"/>
              </a:rPr>
              <a:t>steps, the cheque clearance was </a:t>
            </a:r>
            <a:r>
              <a:rPr lang="en-US" dirty="0" smtClean="0">
                <a:latin typeface="Lato" charset="0"/>
              </a:rPr>
              <a:t>passed for </a:t>
            </a:r>
            <a:r>
              <a:rPr lang="en-US" dirty="0">
                <a:latin typeface="Lato" charset="0"/>
              </a:rPr>
              <a:t>transfer or withdrawal of funds.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409950"/>
            <a:ext cx="2947861" cy="15285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822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381000" y="133350"/>
            <a:ext cx="8238600" cy="182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smtClean="0">
                <a:solidFill>
                  <a:srgbClr val="FF0000"/>
                </a:solidFill>
                <a:highlight>
                  <a:srgbClr val="FFFFFF"/>
                </a:highlight>
                <a:latin typeface="Lato"/>
                <a:ea typeface="Lato"/>
                <a:cs typeface="Lato"/>
                <a:sym typeface="Lato"/>
              </a:rPr>
              <a:t>Block diagram</a:t>
            </a:r>
          </a:p>
          <a:p>
            <a:pPr lvl="0">
              <a:buSzPts val="1400"/>
            </a:pPr>
            <a:endParaRPr lang="en-US" dirty="0" smtClean="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703684"/>
            <a:ext cx="7216860" cy="3974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397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381000" y="2857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smtClean="0">
                <a:solidFill>
                  <a:srgbClr val="FF0000"/>
                </a:solidFill>
                <a:highlight>
                  <a:srgbClr val="FFFFFF"/>
                </a:highlight>
                <a:latin typeface="Lato"/>
                <a:ea typeface="Lato"/>
                <a:cs typeface="Lato"/>
                <a:sym typeface="Lato"/>
              </a:rPr>
              <a:t>Image processing</a:t>
            </a:r>
          </a:p>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Once the image is captured by the camera, the following operations are performend on the cheque. </a:t>
            </a:r>
          </a:p>
          <a:p>
            <a:pPr marL="0" marR="0" lvl="0" indent="0" algn="l" rtl="0">
              <a:lnSpc>
                <a:spcPct val="100000"/>
              </a:lnSpc>
              <a:spcBef>
                <a:spcPts val="0"/>
              </a:spcBef>
              <a:spcAft>
                <a:spcPts val="0"/>
              </a:spcAft>
              <a:buClr>
                <a:srgbClr val="000000"/>
              </a:buClr>
              <a:buSzPts val="1400"/>
              <a:buFont typeface="Arial"/>
              <a:buNone/>
            </a:pPr>
            <a:endParaRPr lang="en" sz="1400" i="0" u="none" strike="noStrike" cap="none" dirty="0">
              <a:solidFill>
                <a:srgbClr val="222222"/>
              </a:solidFill>
              <a:highlight>
                <a:srgbClr val="FFFFFF"/>
              </a:highlight>
              <a:latin typeface="Lato"/>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 dirty="0" smtClean="0">
                <a:solidFill>
                  <a:srgbClr val="222222"/>
                </a:solidFill>
                <a:highlight>
                  <a:srgbClr val="FFFFFF"/>
                </a:highlight>
                <a:latin typeface="Lato"/>
                <a:ea typeface="Lato"/>
                <a:cs typeface="Lato"/>
                <a:sym typeface="Lato"/>
              </a:rPr>
              <a:t>Rotation : To correct the orientation of the cheques. </a:t>
            </a:r>
          </a:p>
          <a:p>
            <a:pPr marL="342900" marR="0" lvl="0" indent="-342900" algn="l" rtl="0">
              <a:lnSpc>
                <a:spcPct val="100000"/>
              </a:lnSpc>
              <a:spcBef>
                <a:spcPts val="0"/>
              </a:spcBef>
              <a:spcAft>
                <a:spcPts val="0"/>
              </a:spcAft>
              <a:buClr>
                <a:srgbClr val="000000"/>
              </a:buClr>
              <a:buSzPts val="1400"/>
              <a:buFont typeface="Arial"/>
              <a:buAutoNum type="arabicPeriod"/>
            </a:pPr>
            <a:r>
              <a:rPr lang="en" sz="1400" i="0" u="none" strike="noStrike" cap="none" dirty="0" smtClean="0">
                <a:solidFill>
                  <a:srgbClr val="222222"/>
                </a:solidFill>
                <a:highlight>
                  <a:srgbClr val="FFFFFF"/>
                </a:highlight>
                <a:latin typeface="Lato"/>
                <a:ea typeface="Lato"/>
                <a:cs typeface="Lato"/>
                <a:sym typeface="Lato"/>
              </a:rPr>
              <a:t>Removing background noise </a:t>
            </a:r>
          </a:p>
          <a:p>
            <a:pPr marL="342900" marR="0" lvl="0" indent="-342900" algn="l" rtl="0">
              <a:lnSpc>
                <a:spcPct val="100000"/>
              </a:lnSpc>
              <a:spcBef>
                <a:spcPts val="0"/>
              </a:spcBef>
              <a:spcAft>
                <a:spcPts val="0"/>
              </a:spcAft>
              <a:buClr>
                <a:srgbClr val="000000"/>
              </a:buClr>
              <a:buSzPts val="1400"/>
              <a:buFont typeface="Arial"/>
              <a:buAutoNum type="arabicPeriod"/>
            </a:pPr>
            <a:r>
              <a:rPr lang="en" dirty="0" smtClean="0">
                <a:solidFill>
                  <a:srgbClr val="222222"/>
                </a:solidFill>
                <a:highlight>
                  <a:srgbClr val="FFFFFF"/>
                </a:highlight>
                <a:latin typeface="Lato"/>
                <a:ea typeface="Lato"/>
                <a:cs typeface="Lato"/>
                <a:sym typeface="Lato"/>
              </a:rPr>
              <a:t>Grayscale operation</a:t>
            </a:r>
          </a:p>
          <a:p>
            <a:pPr marL="342900" marR="0" lvl="0" indent="-342900" algn="l" rtl="0">
              <a:lnSpc>
                <a:spcPct val="100000"/>
              </a:lnSpc>
              <a:spcBef>
                <a:spcPts val="0"/>
              </a:spcBef>
              <a:spcAft>
                <a:spcPts val="0"/>
              </a:spcAft>
              <a:buClr>
                <a:srgbClr val="000000"/>
              </a:buClr>
              <a:buSzPts val="1400"/>
              <a:buFont typeface="Arial"/>
              <a:buAutoNum type="arabicPeriod"/>
            </a:pPr>
            <a:r>
              <a:rPr lang="en" sz="1400" i="0" u="none" strike="noStrike" cap="none" dirty="0" smtClean="0">
                <a:solidFill>
                  <a:srgbClr val="222222"/>
                </a:solidFill>
                <a:highlight>
                  <a:srgbClr val="FFFFFF"/>
                </a:highlight>
                <a:latin typeface="Lato"/>
                <a:ea typeface="Lato"/>
                <a:cs typeface="Lato"/>
                <a:sym typeface="Lato"/>
              </a:rPr>
              <a:t>Gaussian Filtering</a:t>
            </a:r>
          </a:p>
          <a:p>
            <a:pPr marL="342900" marR="0" lvl="0" indent="-342900" algn="l" rtl="0">
              <a:lnSpc>
                <a:spcPct val="100000"/>
              </a:lnSpc>
              <a:spcBef>
                <a:spcPts val="0"/>
              </a:spcBef>
              <a:spcAft>
                <a:spcPts val="0"/>
              </a:spcAft>
              <a:buClr>
                <a:srgbClr val="000000"/>
              </a:buClr>
              <a:buSzPts val="1400"/>
              <a:buFont typeface="Arial"/>
              <a:buAutoNum type="arabicPeriod"/>
            </a:pPr>
            <a:r>
              <a:rPr lang="en" dirty="0" smtClean="0">
                <a:solidFill>
                  <a:srgbClr val="222222"/>
                </a:solidFill>
                <a:highlight>
                  <a:srgbClr val="FFFFFF"/>
                </a:highlight>
                <a:latin typeface="Lato"/>
                <a:ea typeface="Lato"/>
                <a:cs typeface="Lato"/>
                <a:sym typeface="Lato"/>
              </a:rPr>
              <a:t>Morphological operations</a:t>
            </a:r>
          </a:p>
          <a:p>
            <a:pPr marL="342900" marR="0" lvl="0" indent="-342900" algn="l" rtl="0">
              <a:lnSpc>
                <a:spcPct val="100000"/>
              </a:lnSpc>
              <a:spcBef>
                <a:spcPts val="0"/>
              </a:spcBef>
              <a:spcAft>
                <a:spcPts val="0"/>
              </a:spcAft>
              <a:buClr>
                <a:srgbClr val="000000"/>
              </a:buClr>
              <a:buSzPts val="1400"/>
              <a:buFont typeface="Arial"/>
              <a:buAutoNum type="arabicPeriod"/>
            </a:pPr>
            <a:r>
              <a:rPr lang="en" sz="1400" i="0" u="none" strike="noStrike" cap="none" dirty="0" smtClean="0">
                <a:solidFill>
                  <a:srgbClr val="222222"/>
                </a:solidFill>
                <a:highlight>
                  <a:srgbClr val="FFFFFF"/>
                </a:highlight>
                <a:latin typeface="Lato"/>
                <a:ea typeface="Lato"/>
                <a:cs typeface="Lato"/>
                <a:sym typeface="Lato"/>
              </a:rPr>
              <a:t>Segmentation</a:t>
            </a:r>
          </a:p>
          <a:p>
            <a:pPr lvl="0">
              <a:buSzPts val="1400"/>
            </a:pPr>
            <a:endParaRPr lang="en-US" dirty="0" smtClean="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extLst>
      <p:ext uri="{BB962C8B-B14F-4D97-AF65-F5344CB8AC3E}">
        <p14:creationId xmlns:p14="http://schemas.microsoft.com/office/powerpoint/2010/main" val="624918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381000" y="2857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b="1" dirty="0" smtClean="0">
                <a:solidFill>
                  <a:srgbClr val="FF0000"/>
                </a:solidFill>
                <a:highlight>
                  <a:srgbClr val="FFFFFF"/>
                </a:highlight>
                <a:latin typeface="Lato"/>
                <a:ea typeface="Lato"/>
                <a:cs typeface="Lato"/>
                <a:sym typeface="Lato"/>
              </a:rPr>
              <a:t>Sample Segmentation</a:t>
            </a:r>
            <a:endParaRPr lang="en" sz="1400" b="1" i="0" u="none" strike="noStrike" cap="none" dirty="0" smtClean="0">
              <a:solidFill>
                <a:srgbClr val="FF0000"/>
              </a:solidFill>
              <a:highlight>
                <a:srgbClr val="FFFFFF"/>
              </a:highlight>
              <a:latin typeface="Lato"/>
              <a:ea typeface="Lato"/>
              <a:cs typeface="Lato"/>
              <a:sym typeface="Lato"/>
            </a:endParaRPr>
          </a:p>
          <a:p>
            <a:pPr lvl="0">
              <a:buSzPts val="1400"/>
            </a:pPr>
            <a:endParaRPr lang="en-US" dirty="0" smtClean="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42950"/>
            <a:ext cx="630555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989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1208</TotalTime>
  <Words>1160</Words>
  <Application>Microsoft Office PowerPoint</Application>
  <PresentationFormat>On-screen Show (16:9)</PresentationFormat>
  <Paragraphs>93</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Trebuchet MS</vt:lpstr>
      <vt:lpstr>Lato Black</vt:lpstr>
      <vt:lpstr>Lato</vt:lpstr>
      <vt:lpstr>TI Template</vt:lpstr>
      <vt:lpstr>TI Template</vt:lpstr>
      <vt:lpstr>Bank of Baroda Hackathon - 2022                       </vt:lpstr>
      <vt:lpstr>Automated Cheque Processing(ACP)</vt:lpstr>
      <vt:lpstr>User Segment &amp; Pain Points</vt:lpstr>
      <vt:lpstr>Azure tools or resources</vt:lpstr>
      <vt:lpstr>Any Supporting Functional 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Differentiators &amp; Adoption Plan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Arvind</dc:creator>
  <cp:lastModifiedBy>Arvind</cp:lastModifiedBy>
  <cp:revision>23</cp:revision>
  <dcterms:modified xsi:type="dcterms:W3CDTF">2022-09-09T08:28:07Z</dcterms:modified>
</cp:coreProperties>
</file>