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0" r:id="rId4"/>
    <p:sldId id="271" r:id="rId5"/>
    <p:sldId id="268" r:id="rId6"/>
    <p:sldId id="259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47C"/>
    <a:srgbClr val="0D2799"/>
    <a:srgbClr val="E0C298"/>
    <a:srgbClr val="99331E"/>
    <a:srgbClr val="78A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6"/>
    <p:restoredTop sz="94130"/>
  </p:normalViewPr>
  <p:slideViewPr>
    <p:cSldViewPr snapToGrid="0" snapToObjects="1">
      <p:cViewPr varScale="1">
        <p:scale>
          <a:sx n="85" d="100"/>
          <a:sy n="85" d="100"/>
        </p:scale>
        <p:origin x="65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203023558210672E-2"/>
          <c:y val="4.9927068660077005E-2"/>
          <c:w val="0.84219932161978317"/>
          <c:h val="0.705737898049809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Brink users</c:v>
                </c:pt>
              </c:strCache>
            </c:strRef>
          </c:tx>
          <c:spPr>
            <a:solidFill>
              <a:srgbClr val="0E447C"/>
            </a:solidFill>
            <a:ln>
              <a:solidFill>
                <a:srgbClr val="0E447C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Q1 2017</c:v>
                </c:pt>
                <c:pt idx="1">
                  <c:v>Q2 2017</c:v>
                </c:pt>
                <c:pt idx="2">
                  <c:v>Q3 2017</c:v>
                </c:pt>
                <c:pt idx="3">
                  <c:v>Q4 2017</c:v>
                </c:pt>
                <c:pt idx="4">
                  <c:v>Q1 2018</c:v>
                </c:pt>
                <c:pt idx="5">
                  <c:v>Q2 2018</c:v>
                </c:pt>
                <c:pt idx="6">
                  <c:v>Q3 2018</c:v>
                </c:pt>
                <c:pt idx="7">
                  <c:v>Q4 2018</c:v>
                </c:pt>
                <c:pt idx="8">
                  <c:v>Q1 2019</c:v>
                </c:pt>
                <c:pt idx="9">
                  <c:v>Q2 2019</c:v>
                </c:pt>
                <c:pt idx="10">
                  <c:v>Q3 2019</c:v>
                </c:pt>
                <c:pt idx="11">
                  <c:v>Q4 2019</c:v>
                </c:pt>
                <c:pt idx="12">
                  <c:v>Q1 2020</c:v>
                </c:pt>
                <c:pt idx="13">
                  <c:v>Q2 2020</c:v>
                </c:pt>
                <c:pt idx="14">
                  <c:v>Q3 2020</c:v>
                </c:pt>
                <c:pt idx="15">
                  <c:v>Q4 2020</c:v>
                </c:pt>
              </c:strCache>
            </c:strRef>
          </c:cat>
          <c:val>
            <c:numRef>
              <c:f>Sheet1!$B$2:$B$17</c:f>
              <c:numCache>
                <c:formatCode>#,##0</c:formatCode>
                <c:ptCount val="16"/>
                <c:pt idx="0">
                  <c:v>2700</c:v>
                </c:pt>
                <c:pt idx="1">
                  <c:v>3260</c:v>
                </c:pt>
                <c:pt idx="2" formatCode="General">
                  <c:v>3694</c:v>
                </c:pt>
                <c:pt idx="3" formatCode="General">
                  <c:v>4200</c:v>
                </c:pt>
                <c:pt idx="4">
                  <c:v>5200</c:v>
                </c:pt>
                <c:pt idx="5">
                  <c:v>6400</c:v>
                </c:pt>
                <c:pt idx="6">
                  <c:v>7800</c:v>
                </c:pt>
                <c:pt idx="7">
                  <c:v>9300</c:v>
                </c:pt>
                <c:pt idx="8">
                  <c:v>11000</c:v>
                </c:pt>
                <c:pt idx="9">
                  <c:v>12900</c:v>
                </c:pt>
                <c:pt idx="10">
                  <c:v>15100</c:v>
                </c:pt>
                <c:pt idx="11">
                  <c:v>17500</c:v>
                </c:pt>
                <c:pt idx="12">
                  <c:v>20100</c:v>
                </c:pt>
                <c:pt idx="13">
                  <c:v>22900</c:v>
                </c:pt>
                <c:pt idx="14">
                  <c:v>26100</c:v>
                </c:pt>
                <c:pt idx="15">
                  <c:v>29600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53-EA47-9E74-04C66A728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3291023"/>
        <c:axId val="801992031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ARPU</c:v>
                </c:pt>
              </c:strCache>
            </c:strRef>
          </c:tx>
          <c:spPr>
            <a:ln w="28575" cap="rnd">
              <a:solidFill>
                <a:srgbClr val="C3A88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Q1 2017</c:v>
                </c:pt>
                <c:pt idx="1">
                  <c:v>Q2 2017</c:v>
                </c:pt>
                <c:pt idx="2">
                  <c:v>Q3 2017</c:v>
                </c:pt>
                <c:pt idx="3">
                  <c:v>Q4 2017</c:v>
                </c:pt>
                <c:pt idx="4">
                  <c:v>Q1 2018</c:v>
                </c:pt>
                <c:pt idx="5">
                  <c:v>Q2 2018</c:v>
                </c:pt>
                <c:pt idx="6">
                  <c:v>Q3 2018</c:v>
                </c:pt>
                <c:pt idx="7">
                  <c:v>Q4 2018</c:v>
                </c:pt>
                <c:pt idx="8">
                  <c:v>Q1 2019</c:v>
                </c:pt>
                <c:pt idx="9">
                  <c:v>Q2 2019</c:v>
                </c:pt>
                <c:pt idx="10">
                  <c:v>Q3 2019</c:v>
                </c:pt>
                <c:pt idx="11">
                  <c:v>Q4 2019</c:v>
                </c:pt>
                <c:pt idx="12">
                  <c:v>Q1 2020</c:v>
                </c:pt>
                <c:pt idx="13">
                  <c:v>Q2 2020</c:v>
                </c:pt>
                <c:pt idx="14">
                  <c:v>Q3 2020</c:v>
                </c:pt>
                <c:pt idx="15">
                  <c:v>Q4 2020</c:v>
                </c:pt>
              </c:strCache>
            </c:strRef>
          </c:cat>
          <c:val>
            <c:numRef>
              <c:f>Sheet1!$C$2:$C$17</c:f>
              <c:numCache>
                <c:formatCode>_("$"* #,##0.00_);_("$"* \(#,##0.00\);_("$"* "-"??_);_(@_)</c:formatCode>
                <c:ptCount val="16"/>
                <c:pt idx="0">
                  <c:v>140</c:v>
                </c:pt>
                <c:pt idx="1">
                  <c:v>140</c:v>
                </c:pt>
                <c:pt idx="2">
                  <c:v>130</c:v>
                </c:pt>
                <c:pt idx="3">
                  <c:v>130</c:v>
                </c:pt>
                <c:pt idx="4">
                  <c:v>130</c:v>
                </c:pt>
                <c:pt idx="5">
                  <c:v>131.05000000000001</c:v>
                </c:pt>
                <c:pt idx="6">
                  <c:v>130.9</c:v>
                </c:pt>
                <c:pt idx="7">
                  <c:v>131.5</c:v>
                </c:pt>
                <c:pt idx="8">
                  <c:v>133</c:v>
                </c:pt>
                <c:pt idx="9">
                  <c:v>133</c:v>
                </c:pt>
                <c:pt idx="10">
                  <c:v>133</c:v>
                </c:pt>
                <c:pt idx="11">
                  <c:v>133</c:v>
                </c:pt>
                <c:pt idx="12">
                  <c:v>139</c:v>
                </c:pt>
                <c:pt idx="13">
                  <c:v>139</c:v>
                </c:pt>
                <c:pt idx="14">
                  <c:v>139</c:v>
                </c:pt>
                <c:pt idx="15">
                  <c:v>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53-EA47-9E74-04C66A728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9006895"/>
        <c:axId val="824148495"/>
      </c:lineChart>
      <c:catAx>
        <c:axId val="82329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992031"/>
        <c:crosses val="autoZero"/>
        <c:auto val="1"/>
        <c:lblAlgn val="ctr"/>
        <c:lblOffset val="100"/>
        <c:noMultiLvlLbl val="0"/>
      </c:catAx>
      <c:valAx>
        <c:axId val="80199203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91023"/>
        <c:crosses val="autoZero"/>
        <c:crossBetween val="between"/>
      </c:valAx>
      <c:valAx>
        <c:axId val="824148495"/>
        <c:scaling>
          <c:orientation val="minMax"/>
        </c:scaling>
        <c:delete val="0"/>
        <c:axPos val="r"/>
        <c:numFmt formatCode="_(&quot;$&quot;* #,##0_);_(&quot;$&quot;* \(#,##0\);_(&quot;$&quot;* &quot;-&quot;_);_(@_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006895"/>
        <c:crosses val="max"/>
        <c:crossBetween val="between"/>
      </c:valAx>
      <c:catAx>
        <c:axId val="8390068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4148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645238613068763"/>
          <c:y val="0.90082078425145962"/>
          <c:w val="0.30709522773862463"/>
          <c:h val="9.9179215748540328E-2"/>
        </c:manualLayout>
      </c:layout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B86A9-6BFF-0E48-A034-76B05155D4C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11ADE-5A01-0248-A23E-31477408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3198F-BF90-5C40-BBB9-7F50C5DAEA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D0B9-2B77-8543-9139-168334C1A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07306-7A51-8C43-8E17-E50F42B71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79E1-4D77-4B4D-A1DF-1785EFD4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BFFC-B7F3-4542-AA7A-08100171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D701-218F-9540-9198-18C49625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E3C-B49A-284F-AA70-1ED9C923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C20B6-287A-474E-8479-7488F796F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1978-BA10-5847-B42A-DFA4D9FC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F554-C5B9-8342-8985-F2ECB56C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E9B9-870E-F140-A79C-D6140D7F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4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D9A4E-D49A-C148-AF45-FF5ADE0BD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C49B8-65BD-7841-9C4E-898AE4E6D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126C-7C01-6344-B452-6238D28C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F1CA4-6BB8-644D-9065-EAA1CEAE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8A3A-04F3-2843-970E-0F04164D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1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130B-6410-4C45-AFCF-E81F9F65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0AF5-7436-574E-B8B6-BFE920A2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3331E-36F6-3E43-A2D9-7EEAB967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5C06-7F71-4648-9A6C-169131CD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C18EE-30F9-2346-B079-CB84B926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B1B6-DE0D-B943-9C3A-56E3707A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AFF6-C276-CD44-8256-D341221C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C9C1-F617-8748-99C4-2001D46D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2C9C-5EDE-2C47-9485-7C3F5E03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2B03-E49E-C044-8EEB-44720B9A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F5A-E693-8A4A-837C-925B801C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ECBC-438E-9F46-9027-177261928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14A6E-6824-3141-8EA5-89FA1BAB1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A1100-BADE-C541-84E6-3AC40FAF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E654-3646-AC41-B7A7-5B938DBC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D1D4-3371-A248-A7E1-D23AA37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CE41-1F2B-9241-AB34-3CF5F53F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F34BD-3C04-CB41-9EDE-0D08B6FA7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B6CE1-AA0E-7849-BE15-C8EE864D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8D207-2591-414F-9CE9-BF6176C17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5A6AC-ACE8-7F4C-997C-80F77A5A9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7FBC6-BE01-4C4B-B502-BB5D4D11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67557-A9A1-3346-B70E-72D15E7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E542D-FE23-7441-8724-FC97242D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BDF-69BF-0B4E-BD07-0B180B4B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98457-CB6A-1E4A-A1D4-3652345D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31BB2-122A-4249-B25B-55EB8DC8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AEA56-EDCE-F64D-80C5-AC6FB0B7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6CC52-88E4-F04B-8B03-4F7EFABF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3D322-CCB4-C647-8C6E-B5B8DB0F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C5E46-89F7-4748-83ED-4F3698D8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7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B9AD-9643-444D-AEA9-B878E006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CFBB-7E9E-5944-8DCE-C4F03E05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93A6D-10C6-294F-82BC-E98CE7F32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02BC9-1959-DC4F-927D-FA67097B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55DBB-7D56-B648-BB67-18A7746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CC87-CE96-1B47-ACD2-0E95FAFA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A730-0DF3-514A-AF66-AE794CD1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CE76C-013F-664F-89EC-8E0F56378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FEFF6-0237-3B40-AF15-8770832AD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6FDF8-9DB4-794D-BF62-5B24A98F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4BCE3-1E4E-0349-981D-C517D38C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6A0E-DC29-824D-9DB5-9529E62B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0B924-E0E2-224E-AFF9-CFE62898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8D6A-C57E-984F-8733-5D338E02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607A-6B87-9743-9187-C5686C6BD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F8B6-7BEF-274C-A28D-4A719EEB766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BD9D-5FAC-8640-B88A-B936C91C9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C4A3-A308-6E45-B1E9-8BF4CA2CE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15E9-37AF-DE4E-8507-7ED815B3C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F0FECE-7EF5-4F6F-9733-FA10E5AA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A68AF8-CC06-F449-8C6C-C2207D139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855" y="3769990"/>
            <a:ext cx="4163310" cy="412024"/>
          </a:xfrm>
        </p:spPr>
        <p:txBody>
          <a:bodyPr>
            <a:noAutofit/>
          </a:bodyPr>
          <a:lstStyle/>
          <a:p>
            <a:r>
              <a:rPr lang="en-US" sz="3000" b="1" dirty="0" err="1">
                <a:latin typeface="Arial Black" panose="020B0A04020102020204" pitchFamily="34" charset="0"/>
                <a:cs typeface="Arial Black" panose="020B0604020202020204" pitchFamily="34" charset="0"/>
              </a:rPr>
              <a:t>Hoo</a:t>
            </a:r>
            <a:r>
              <a:rPr lang="en-US" sz="3000" b="1" dirty="0">
                <a:latin typeface="Arial Black" panose="020B0A04020102020204" pitchFamily="34" charset="0"/>
                <a:cs typeface="Arial Black" panose="020B0604020202020204" pitchFamily="34" charset="0"/>
              </a:rPr>
              <a:t> Hacks 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4C0C-F57B-AF46-A32B-0C76D48871DE}"/>
              </a:ext>
            </a:extLst>
          </p:cNvPr>
          <p:cNvSpPr txBox="1"/>
          <p:nvPr/>
        </p:nvSpPr>
        <p:spPr>
          <a:xfrm>
            <a:off x="408556" y="5728963"/>
            <a:ext cx="6029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F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Theodore Rose | </a:t>
            </a:r>
            <a:r>
              <a:rPr lang="en-US" sz="2400" b="1" dirty="0" err="1">
                <a:solidFill>
                  <a:srgbClr val="0F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Raahish</a:t>
            </a:r>
            <a:r>
              <a:rPr lang="en-US" sz="2400" b="1" dirty="0">
                <a:solidFill>
                  <a:srgbClr val="0F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F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Kalaria</a:t>
            </a:r>
            <a:r>
              <a:rPr lang="en-US" sz="2400" b="1" dirty="0">
                <a:solidFill>
                  <a:srgbClr val="0F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</a:t>
            </a:r>
          </a:p>
          <a:p>
            <a:r>
              <a:rPr lang="en-US" sz="2400" b="1" dirty="0">
                <a:solidFill>
                  <a:srgbClr val="0F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Arvind Anand | William Peterson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9A6C1-8BF2-4021-AA10-8E1DF9B0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9" y="306209"/>
            <a:ext cx="8196876" cy="1775990"/>
          </a:xfrm>
          <a:prstGeom prst="rect">
            <a:avLst/>
          </a:prstGeom>
        </p:spPr>
      </p:pic>
      <p:pic>
        <p:nvPicPr>
          <p:cNvPr id="1030" name="Picture 6" descr="Image result for hoo hacks uva 2019">
            <a:extLst>
              <a:ext uri="{FF2B5EF4-FFF2-40B4-BE49-F238E27FC236}">
                <a16:creationId xmlns:a16="http://schemas.microsoft.com/office/drawing/2014/main" id="{B617B166-52E0-4DED-AF6D-650DD8B3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34" y="3473097"/>
            <a:ext cx="1005811" cy="100581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annie mae logo transparent">
            <a:extLst>
              <a:ext uri="{FF2B5EF4-FFF2-40B4-BE49-F238E27FC236}">
                <a16:creationId xmlns:a16="http://schemas.microsoft.com/office/drawing/2014/main" id="{3353FAFA-B760-42ED-8BE8-AA0FE618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14" y="5271475"/>
            <a:ext cx="5314557" cy="15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5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06998C-29C2-4FC8-BE71-1A91B6338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stA="74000" endPos="65000" dist="50800" dir="5400000" sy="-100000" algn="bl" rotWithShape="0"/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68FCC8-36DB-D64C-9E9D-83C1BB26B71F}"/>
              </a:ext>
            </a:extLst>
          </p:cNvPr>
          <p:cNvCxnSpPr>
            <a:cxnSpLocks/>
          </p:cNvCxnSpPr>
          <p:nvPr/>
        </p:nvCxnSpPr>
        <p:spPr>
          <a:xfrm>
            <a:off x="272374" y="960120"/>
            <a:ext cx="11459183" cy="0"/>
          </a:xfrm>
          <a:prstGeom prst="line">
            <a:avLst/>
          </a:prstGeom>
          <a:ln w="50800">
            <a:solidFill>
              <a:srgbClr val="E0C2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78ABE9-1469-8C4F-86FE-76F9BBB009EF}"/>
              </a:ext>
            </a:extLst>
          </p:cNvPr>
          <p:cNvCxnSpPr>
            <a:cxnSpLocks/>
          </p:cNvCxnSpPr>
          <p:nvPr/>
        </p:nvCxnSpPr>
        <p:spPr>
          <a:xfrm>
            <a:off x="1815268" y="1099777"/>
            <a:ext cx="0" cy="5165453"/>
          </a:xfrm>
          <a:prstGeom prst="line">
            <a:avLst/>
          </a:prstGeom>
          <a:ln w="31750">
            <a:solidFill>
              <a:srgbClr val="0D2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5DA7A6-5F33-5E40-AD6A-D318E30FAD1C}"/>
              </a:ext>
            </a:extLst>
          </p:cNvPr>
          <p:cNvSpPr txBox="1"/>
          <p:nvPr/>
        </p:nvSpPr>
        <p:spPr>
          <a:xfrm>
            <a:off x="272374" y="2474777"/>
            <a:ext cx="1713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Ticker: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“PAR”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Stock Price: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$17.06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Market Cap: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$278,916,000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‘98-’14 IRR: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.99%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94064-9377-FB40-ABC6-6EDD932E3A2B}"/>
              </a:ext>
            </a:extLst>
          </p:cNvPr>
          <p:cNvSpPr txBox="1"/>
          <p:nvPr/>
        </p:nvSpPr>
        <p:spPr>
          <a:xfrm>
            <a:off x="2092417" y="1180459"/>
            <a:ext cx="9133655" cy="489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Started by John </a:t>
            </a:r>
            <a:r>
              <a:rPr lang="en-US" b="1" dirty="0" err="1">
                <a:latin typeface="Arial Black" panose="020B0A04020102020204" pitchFamily="34" charset="0"/>
                <a:cs typeface="Arial" panose="020B0604020202020204" pitchFamily="34" charset="0"/>
              </a:rPr>
              <a:t>Sammon</a:t>
            </a:r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 (story)</a:t>
            </a:r>
          </a:p>
          <a:p>
            <a:pPr marL="285750" indent="-285750">
              <a:lnSpc>
                <a:spcPct val="20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Historically has been a DOD contracting and restaurant hardware business</a:t>
            </a:r>
          </a:p>
          <a:p>
            <a:pPr marL="1200150" lvl="2" indent="-285750"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DOD contracting:</a:t>
            </a:r>
          </a:p>
          <a:p>
            <a:pPr marL="1200150" lvl="2" indent="-285750">
              <a:lnSpc>
                <a:spcPct val="150000"/>
              </a:lnSpc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Restaurant hardware:</a:t>
            </a:r>
          </a:p>
          <a:p>
            <a:pPr marL="285750" indent="-285750">
              <a:lnSpc>
                <a:spcPct val="25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In 2014, Par acquired the restaurant POS SaaS platform, Brink</a:t>
            </a:r>
          </a:p>
          <a:p>
            <a:pPr marL="285750" indent="-285750">
              <a:lnSpc>
                <a:spcPct val="20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Brink has grown from 400 to 7,000 (est.) users with little investment</a:t>
            </a:r>
          </a:p>
          <a:p>
            <a:pPr marL="285750" indent="-285750">
              <a:lnSpc>
                <a:spcPct val="20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Stock is owned by a concentrated group of shareholders</a:t>
            </a:r>
          </a:p>
          <a:p>
            <a:pPr marL="1200150" lvl="2" indent="-285750"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Arial Black" panose="020B0A04020102020204" pitchFamily="34" charset="0"/>
                <a:cs typeface="Arial" panose="020B0604020202020204" pitchFamily="34" charset="0"/>
              </a:rPr>
              <a:t>Sammon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&amp; co. </a:t>
            </a:r>
          </a:p>
          <a:p>
            <a:pPr marL="1200150" lvl="2" indent="-285750">
              <a:lnSpc>
                <a:spcPct val="150000"/>
              </a:lnSpc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ADW, Voss, &amp; co.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7010A3-7626-4231-A860-3E7FE276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79" y="121050"/>
            <a:ext cx="3278307" cy="7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9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14BA18-F4FE-42A3-9470-6BE4329D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5"/>
            <a:ext cx="12192000" cy="68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211D5-B9C7-4D8D-8B94-66967D31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1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68FCC8-36DB-D64C-9E9D-83C1BB26B71F}"/>
              </a:ext>
            </a:extLst>
          </p:cNvPr>
          <p:cNvCxnSpPr>
            <a:cxnSpLocks/>
          </p:cNvCxnSpPr>
          <p:nvPr/>
        </p:nvCxnSpPr>
        <p:spPr>
          <a:xfrm>
            <a:off x="272374" y="960120"/>
            <a:ext cx="11459183" cy="0"/>
          </a:xfrm>
          <a:prstGeom prst="line">
            <a:avLst/>
          </a:prstGeom>
          <a:ln w="50800">
            <a:solidFill>
              <a:srgbClr val="E0C2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Par technology logo">
            <a:extLst>
              <a:ext uri="{FF2B5EF4-FFF2-40B4-BE49-F238E27FC236}">
                <a16:creationId xmlns:a16="http://schemas.microsoft.com/office/drawing/2014/main" id="{1F02927D-F376-FE48-A967-9CB3A3CA5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1"/>
          <a:stretch/>
        </p:blipFill>
        <p:spPr bwMode="auto">
          <a:xfrm>
            <a:off x="8688924" y="50799"/>
            <a:ext cx="3042633" cy="8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29C50F-E6C2-5840-8214-8519C2DD4891}"/>
              </a:ext>
            </a:extLst>
          </p:cNvPr>
          <p:cNvSpPr txBox="1"/>
          <p:nvPr/>
        </p:nvSpPr>
        <p:spPr>
          <a:xfrm>
            <a:off x="272374" y="338630"/>
            <a:ext cx="8677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F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Market Perception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3F9C6-8AE7-834B-886A-CE93644D1060}"/>
              </a:ext>
            </a:extLst>
          </p:cNvPr>
          <p:cNvSpPr/>
          <p:nvPr/>
        </p:nvSpPr>
        <p:spPr>
          <a:xfrm>
            <a:off x="455252" y="1180459"/>
            <a:ext cx="11119104" cy="923544"/>
          </a:xfrm>
          <a:prstGeom prst="rect">
            <a:avLst/>
          </a:prstGeom>
          <a:solidFill>
            <a:srgbClr val="78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Par’s current market valuation implies no acceleration in Brink user growth and increased monetization of the platform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1615CAF-498D-D34C-AA12-DD71E6BA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36802"/>
              </p:ext>
            </p:extLst>
          </p:nvPr>
        </p:nvGraphicFramePr>
        <p:xfrm>
          <a:off x="1377532" y="2196509"/>
          <a:ext cx="9274545" cy="4160676"/>
        </p:xfrm>
        <a:graphic>
          <a:graphicData uri="http://schemas.openxmlformats.org/drawingml/2006/table">
            <a:tbl>
              <a:tblPr/>
              <a:tblGrid>
                <a:gridCol w="3367542">
                  <a:extLst>
                    <a:ext uri="{9D8B030D-6E8A-4147-A177-3AD203B41FA5}">
                      <a16:colId xmlns:a16="http://schemas.microsoft.com/office/drawing/2014/main" val="146413542"/>
                    </a:ext>
                  </a:extLst>
                </a:gridCol>
                <a:gridCol w="1578881">
                  <a:extLst>
                    <a:ext uri="{9D8B030D-6E8A-4147-A177-3AD203B41FA5}">
                      <a16:colId xmlns:a16="http://schemas.microsoft.com/office/drawing/2014/main" val="213369447"/>
                    </a:ext>
                  </a:extLst>
                </a:gridCol>
                <a:gridCol w="750797">
                  <a:extLst>
                    <a:ext uri="{9D8B030D-6E8A-4147-A177-3AD203B41FA5}">
                      <a16:colId xmlns:a16="http://schemas.microsoft.com/office/drawing/2014/main" val="3769556272"/>
                    </a:ext>
                  </a:extLst>
                </a:gridCol>
                <a:gridCol w="1843868">
                  <a:extLst>
                    <a:ext uri="{9D8B030D-6E8A-4147-A177-3AD203B41FA5}">
                      <a16:colId xmlns:a16="http://schemas.microsoft.com/office/drawing/2014/main" val="2783856051"/>
                    </a:ext>
                  </a:extLst>
                </a:gridCol>
                <a:gridCol w="1733457">
                  <a:extLst>
                    <a:ext uri="{9D8B030D-6E8A-4147-A177-3AD203B41FA5}">
                      <a16:colId xmlns:a16="http://schemas.microsoft.com/office/drawing/2014/main" val="2124097994"/>
                    </a:ext>
                  </a:extLst>
                </a:gridCol>
              </a:tblGrid>
              <a:tr h="2922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Old Par Valuation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Brink Liquidation Valuation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53019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Government business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156,305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Installment base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74280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Hardware/service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26,406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No-growth ARPU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150.00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98563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Working capital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73,023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14,040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979325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 estate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25,883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magins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16011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asset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281,616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profit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11,232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84439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liabilities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BFB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58,524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BFB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Operating expenses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52121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Liquidation value (ex. Brink)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223,092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8,424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85765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Intall base decline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09599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Assumed 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4.5x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46545"/>
                  </a:ext>
                </a:extLst>
              </a:tr>
              <a:tr h="2922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Brink Implied Future Expectations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Install base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37,908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A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25197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 enterprise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270,522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25071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Brink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47,430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54669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ascribed to future Brink users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9,522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00948"/>
                  </a:ext>
                </a:extLst>
              </a:tr>
              <a:tr h="27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 case 2020 Brink liquidation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97,477.71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6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8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68FCC8-36DB-D64C-9E9D-83C1BB26B71F}"/>
              </a:ext>
            </a:extLst>
          </p:cNvPr>
          <p:cNvCxnSpPr>
            <a:cxnSpLocks/>
          </p:cNvCxnSpPr>
          <p:nvPr/>
        </p:nvCxnSpPr>
        <p:spPr>
          <a:xfrm>
            <a:off x="272374" y="960120"/>
            <a:ext cx="11459183" cy="0"/>
          </a:xfrm>
          <a:prstGeom prst="line">
            <a:avLst/>
          </a:prstGeom>
          <a:ln w="50800">
            <a:solidFill>
              <a:srgbClr val="E0C2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Par technology logo">
            <a:extLst>
              <a:ext uri="{FF2B5EF4-FFF2-40B4-BE49-F238E27FC236}">
                <a16:creationId xmlns:a16="http://schemas.microsoft.com/office/drawing/2014/main" id="{1F02927D-F376-FE48-A967-9CB3A3CA5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1"/>
          <a:stretch/>
        </p:blipFill>
        <p:spPr bwMode="auto">
          <a:xfrm>
            <a:off x="8688924" y="50799"/>
            <a:ext cx="3042633" cy="8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29C50F-E6C2-5840-8214-8519C2DD4891}"/>
              </a:ext>
            </a:extLst>
          </p:cNvPr>
          <p:cNvSpPr txBox="1"/>
          <p:nvPr/>
        </p:nvSpPr>
        <p:spPr>
          <a:xfrm>
            <a:off x="272374" y="338630"/>
            <a:ext cx="8677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F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Investment Thesis Points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F95943-A88A-604F-8D61-C9DCC6CAC05F}"/>
              </a:ext>
            </a:extLst>
          </p:cNvPr>
          <p:cNvSpPr/>
          <p:nvPr/>
        </p:nvSpPr>
        <p:spPr>
          <a:xfrm>
            <a:off x="442413" y="3038055"/>
            <a:ext cx="11119104" cy="505838"/>
          </a:xfrm>
          <a:prstGeom prst="rect">
            <a:avLst/>
          </a:prstGeom>
          <a:solidFill>
            <a:srgbClr val="0F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Increased monetization of Brink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B649-ABFA-3146-BA5D-1CC8EA954C26}"/>
              </a:ext>
            </a:extLst>
          </p:cNvPr>
          <p:cNvSpPr/>
          <p:nvPr/>
        </p:nvSpPr>
        <p:spPr>
          <a:xfrm>
            <a:off x="442413" y="1180459"/>
            <a:ext cx="11119104" cy="505838"/>
          </a:xfrm>
          <a:prstGeom prst="rect">
            <a:avLst/>
          </a:prstGeom>
          <a:solidFill>
            <a:srgbClr val="0D2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Continued acceleration of Brink user growth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E01B9-3888-3244-9D07-6C94BD3C351A}"/>
              </a:ext>
            </a:extLst>
          </p:cNvPr>
          <p:cNvSpPr/>
          <p:nvPr/>
        </p:nvSpPr>
        <p:spPr>
          <a:xfrm>
            <a:off x="442413" y="4909252"/>
            <a:ext cx="11119104" cy="505838"/>
          </a:xfrm>
          <a:prstGeom prst="rect">
            <a:avLst/>
          </a:prstGeom>
          <a:solidFill>
            <a:srgbClr val="509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Imminent visibility catalysts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9F0FE-488C-A84D-B0B3-AC45717AA580}"/>
              </a:ext>
            </a:extLst>
          </p:cNvPr>
          <p:cNvSpPr txBox="1"/>
          <p:nvPr/>
        </p:nvSpPr>
        <p:spPr>
          <a:xfrm>
            <a:off x="442413" y="1591231"/>
            <a:ext cx="1111910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Brink has proven itself to have a best-in-class product for its vertical</a:t>
            </a:r>
          </a:p>
          <a:p>
            <a:pPr marL="285750" indent="-285750">
              <a:lnSpc>
                <a:spcPct val="20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level of ROIC on marketing and support is sustainable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0DA74-CC82-2D4B-AF62-B9BCB6FBC5E8}"/>
              </a:ext>
            </a:extLst>
          </p:cNvPr>
          <p:cNvSpPr txBox="1"/>
          <p:nvPr/>
        </p:nvSpPr>
        <p:spPr>
          <a:xfrm>
            <a:off x="442413" y="3445090"/>
            <a:ext cx="1111910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Restaurant POS and back office operations are particularly variable</a:t>
            </a:r>
          </a:p>
          <a:p>
            <a:pPr marL="285750" indent="-285750">
              <a:lnSpc>
                <a:spcPct val="20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of Brink’s competitors have nodes which they upsell aggressively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2A2A3-278E-7048-A39A-63F18A9BCA9C}"/>
              </a:ext>
            </a:extLst>
          </p:cNvPr>
          <p:cNvSpPr txBox="1"/>
          <p:nvPr/>
        </p:nvSpPr>
        <p:spPr>
          <a:xfrm>
            <a:off x="442413" y="5292260"/>
            <a:ext cx="1111910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Increased specificity in reporting across segments should reveal the value of Par’s assets</a:t>
            </a:r>
          </a:p>
          <a:p>
            <a:pPr marL="285750" indent="-285750">
              <a:lnSpc>
                <a:spcPct val="200000"/>
              </a:lnSpc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third party capital raise could occur at a significantly higher valuation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9A87B-8A57-274E-B635-60FB02625B28}"/>
              </a:ext>
            </a:extLst>
          </p:cNvPr>
          <p:cNvSpPr txBox="1"/>
          <p:nvPr/>
        </p:nvSpPr>
        <p:spPr>
          <a:xfrm>
            <a:off x="485274" y="1208001"/>
            <a:ext cx="34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DA23F-4C15-614E-8AD6-9F989AD29220}"/>
              </a:ext>
            </a:extLst>
          </p:cNvPr>
          <p:cNvSpPr txBox="1"/>
          <p:nvPr/>
        </p:nvSpPr>
        <p:spPr>
          <a:xfrm>
            <a:off x="485275" y="3062200"/>
            <a:ext cx="34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BB842-2322-9942-BAA4-981014657B03}"/>
              </a:ext>
            </a:extLst>
          </p:cNvPr>
          <p:cNvSpPr txBox="1"/>
          <p:nvPr/>
        </p:nvSpPr>
        <p:spPr>
          <a:xfrm>
            <a:off x="485274" y="4931338"/>
            <a:ext cx="34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1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68FCC8-36DB-D64C-9E9D-83C1BB26B71F}"/>
              </a:ext>
            </a:extLst>
          </p:cNvPr>
          <p:cNvCxnSpPr>
            <a:cxnSpLocks/>
          </p:cNvCxnSpPr>
          <p:nvPr/>
        </p:nvCxnSpPr>
        <p:spPr>
          <a:xfrm>
            <a:off x="272374" y="960120"/>
            <a:ext cx="11459183" cy="0"/>
          </a:xfrm>
          <a:prstGeom prst="line">
            <a:avLst/>
          </a:prstGeom>
          <a:ln w="50800">
            <a:solidFill>
              <a:srgbClr val="E0C2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Par technology logo">
            <a:extLst>
              <a:ext uri="{FF2B5EF4-FFF2-40B4-BE49-F238E27FC236}">
                <a16:creationId xmlns:a16="http://schemas.microsoft.com/office/drawing/2014/main" id="{1F02927D-F376-FE48-A967-9CB3A3CA5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1"/>
          <a:stretch/>
        </p:blipFill>
        <p:spPr bwMode="auto">
          <a:xfrm>
            <a:off x="8688924" y="50799"/>
            <a:ext cx="3042633" cy="8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29C50F-E6C2-5840-8214-8519C2DD4891}"/>
              </a:ext>
            </a:extLst>
          </p:cNvPr>
          <p:cNvSpPr txBox="1"/>
          <p:nvPr/>
        </p:nvSpPr>
        <p:spPr>
          <a:xfrm>
            <a:off x="272374" y="338630"/>
            <a:ext cx="8677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F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Valuation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33321-7517-3A42-956D-880953B7B9DC}"/>
              </a:ext>
            </a:extLst>
          </p:cNvPr>
          <p:cNvSpPr/>
          <p:nvPr/>
        </p:nvSpPr>
        <p:spPr>
          <a:xfrm>
            <a:off x="433637" y="1180459"/>
            <a:ext cx="5402575" cy="505838"/>
          </a:xfrm>
          <a:prstGeom prst="rect">
            <a:avLst/>
          </a:prstGeom>
          <a:solidFill>
            <a:srgbClr val="0D2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Brink User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47032-96B4-F644-A23F-152CFCBB9BDA}"/>
              </a:ext>
            </a:extLst>
          </p:cNvPr>
          <p:cNvSpPr/>
          <p:nvPr/>
        </p:nvSpPr>
        <p:spPr>
          <a:xfrm>
            <a:off x="433634" y="3949784"/>
            <a:ext cx="5402575" cy="505838"/>
          </a:xfrm>
          <a:prstGeom prst="rect">
            <a:avLst/>
          </a:prstGeom>
          <a:solidFill>
            <a:srgbClr val="0F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Brink 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6300B-0DA2-8044-90AA-51AA018B73F7}"/>
              </a:ext>
            </a:extLst>
          </p:cNvPr>
          <p:cNvSpPr/>
          <p:nvPr/>
        </p:nvSpPr>
        <p:spPr>
          <a:xfrm>
            <a:off x="6101495" y="1180459"/>
            <a:ext cx="5402576" cy="505838"/>
          </a:xfrm>
          <a:prstGeom prst="rect">
            <a:avLst/>
          </a:prstGeom>
          <a:solidFill>
            <a:srgbClr val="509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Hardware &amp; Contracting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6E531C-CB89-D44C-8993-3917967E1ECD}"/>
                  </a:ext>
                </a:extLst>
              </p:cNvPr>
              <p:cNvSpPr/>
              <p:nvPr/>
            </p:nvSpPr>
            <p:spPr>
              <a:xfrm>
                <a:off x="6101495" y="3462135"/>
                <a:ext cx="540257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700" b="1" dirty="0">
                    <a:solidFill>
                      <a:srgbClr val="E0C29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Brink: </a:t>
                </a:r>
                <a14:m>
                  <m:oMath xmlns:m="http://schemas.openxmlformats.org/officeDocument/2006/math">
                    <m:r>
                      <a:rPr lang="en-US" sz="2700" b="1" i="1" smtClean="0">
                        <a:solidFill>
                          <a:srgbClr val="E0C298"/>
                        </a:solidFill>
                        <a:latin typeface="Cambria Math" panose="02040503050406030204" pitchFamily="18" charset="0"/>
                        <a:cs typeface="Arial Black" panose="020B0604020202020204" pitchFamily="34" charset="0"/>
                      </a:rPr>
                      <m:t>$</m:t>
                    </m:r>
                    <m:r>
                      <a:rPr lang="en-US" sz="2700" b="1" i="1" smtClean="0">
                        <a:solidFill>
                          <a:srgbClr val="E0C298"/>
                        </a:solidFill>
                        <a:latin typeface="Cambria Math" panose="02040503050406030204" pitchFamily="18" charset="0"/>
                        <a:cs typeface="Arial Black" panose="020B0604020202020204" pitchFamily="34" charset="0"/>
                      </a:rPr>
                      <m:t>𝟏𝟕</m:t>
                    </m:r>
                    <m:r>
                      <a:rPr lang="en-US" sz="2700" b="1" i="1" smtClean="0">
                        <a:solidFill>
                          <a:srgbClr val="E0C298"/>
                        </a:solidFill>
                        <a:latin typeface="Cambria Math" panose="02040503050406030204" pitchFamily="18" charset="0"/>
                        <a:cs typeface="Arial Black" panose="020B0604020202020204" pitchFamily="34" charset="0"/>
                      </a:rPr>
                      <m:t>.</m:t>
                    </m:r>
                    <m:r>
                      <a:rPr lang="en-US" sz="2700" b="1" i="1" smtClean="0">
                        <a:solidFill>
                          <a:srgbClr val="E0C298"/>
                        </a:solidFill>
                        <a:latin typeface="Cambria Math" panose="02040503050406030204" pitchFamily="18" charset="0"/>
                        <a:cs typeface="Arial Black" panose="020B0604020202020204" pitchFamily="34" charset="0"/>
                      </a:rPr>
                      <m:t>𝟗𝟓</m:t>
                    </m:r>
                  </m:oMath>
                </a14:m>
                <a:endParaRPr lang="en-US" sz="2700" b="1" i="1" dirty="0">
                  <a:solidFill>
                    <a:srgbClr val="E0C298"/>
                  </a:solidFill>
                  <a:latin typeface="Cambria Math" panose="02040503050406030204" pitchFamily="18" charset="0"/>
                  <a:cs typeface="Arial Black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1" i="1">
                          <a:solidFill>
                            <a:srgbClr val="E0C298"/>
                          </a:solidFill>
                          <a:latin typeface="Cambria Math" panose="02040503050406030204" pitchFamily="18" charset="0"/>
                          <a:cs typeface="Arial Black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US" sz="2700" b="1" i="1" dirty="0">
                  <a:solidFill>
                    <a:srgbClr val="E0C29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1" i="1" smtClean="0">
                          <a:solidFill>
                            <a:srgbClr val="E0C298"/>
                          </a:solidFill>
                          <a:latin typeface="Cambria Math" panose="02040503050406030204" pitchFamily="18" charset="0"/>
                          <a:cs typeface="Arial Black" panose="020B0604020202020204" pitchFamily="34" charset="0"/>
                        </a:rPr>
                        <m:t>𝑯𝒂𝒓𝒅𝒘𝒂𝒓𝒆</m:t>
                      </m:r>
                      <m:r>
                        <a:rPr lang="en-US" sz="2700" b="1" i="1" smtClean="0">
                          <a:solidFill>
                            <a:srgbClr val="E0C298"/>
                          </a:solidFill>
                          <a:latin typeface="Cambria Math" panose="02040503050406030204" pitchFamily="18" charset="0"/>
                          <a:cs typeface="Arial Black" panose="020B0604020202020204" pitchFamily="34" charset="0"/>
                        </a:rPr>
                        <m:t> &amp; </m:t>
                      </m:r>
                      <m:r>
                        <a:rPr lang="en-US" sz="2700" b="1" i="1" smtClean="0">
                          <a:solidFill>
                            <a:srgbClr val="E0C298"/>
                          </a:solidFill>
                          <a:latin typeface="Cambria Math" panose="02040503050406030204" pitchFamily="18" charset="0"/>
                          <a:cs typeface="Arial Black" panose="020B0604020202020204" pitchFamily="34" charset="0"/>
                        </a:rPr>
                        <m:t>𝑪𝒐𝒏𝒕𝒓𝒂𝒄𝒊𝒏𝒈</m:t>
                      </m:r>
                      <m:r>
                        <a:rPr lang="en-US" sz="2700" b="1" i="1" smtClean="0">
                          <a:solidFill>
                            <a:srgbClr val="E0C298"/>
                          </a:solidFill>
                          <a:latin typeface="Cambria Math" panose="02040503050406030204" pitchFamily="18" charset="0"/>
                          <a:cs typeface="Arial Black" panose="020B0604020202020204" pitchFamily="34" charset="0"/>
                        </a:rPr>
                        <m:t>:$</m:t>
                      </m:r>
                      <m:r>
                        <a:rPr lang="en-US" sz="2700" b="1" i="1" smtClean="0">
                          <a:solidFill>
                            <a:srgbClr val="E0C298"/>
                          </a:solidFill>
                          <a:latin typeface="Cambria Math" panose="02040503050406030204" pitchFamily="18" charset="0"/>
                          <a:cs typeface="Arial Black" panose="020B0604020202020204" pitchFamily="34" charset="0"/>
                        </a:rPr>
                        <m:t>𝟏𝟏</m:t>
                      </m:r>
                      <m:r>
                        <a:rPr lang="en-US" sz="2700" b="1" i="1" smtClean="0">
                          <a:solidFill>
                            <a:srgbClr val="E0C298"/>
                          </a:solidFill>
                          <a:latin typeface="Cambria Math" panose="02040503050406030204" pitchFamily="18" charset="0"/>
                          <a:cs typeface="Arial Black" panose="020B0604020202020204" pitchFamily="34" charset="0"/>
                        </a:rPr>
                        <m:t>.</m:t>
                      </m:r>
                      <m:r>
                        <a:rPr lang="en-US" sz="2700" b="1" i="1" smtClean="0">
                          <a:solidFill>
                            <a:srgbClr val="E0C298"/>
                          </a:solidFill>
                          <a:latin typeface="Cambria Math" panose="02040503050406030204" pitchFamily="18" charset="0"/>
                          <a:cs typeface="Arial Black" panose="020B0604020202020204" pitchFamily="34" charset="0"/>
                        </a:rPr>
                        <m:t>𝟏𝟗</m:t>
                      </m:r>
                    </m:oMath>
                  </m:oMathPara>
                </a14:m>
                <a:endParaRPr lang="en-US" sz="2700" b="1" i="1" dirty="0">
                  <a:solidFill>
                    <a:srgbClr val="E0C29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1" i="1">
                          <a:solidFill>
                            <a:srgbClr val="E0C298"/>
                          </a:solidFill>
                          <a:latin typeface="Cambria Math" panose="02040503050406030204" pitchFamily="18" charset="0"/>
                          <a:cs typeface="Arial Black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en-US" sz="2700" b="1" i="1" dirty="0">
                  <a:solidFill>
                    <a:srgbClr val="E0C298"/>
                  </a:solidFill>
                  <a:latin typeface="Cambria Math" panose="02040503050406030204" pitchFamily="18" charset="0"/>
                  <a:cs typeface="Arial Black" panose="020B0604020202020204" pitchFamily="34" charset="0"/>
                </a:endParaRPr>
              </a:p>
              <a:p>
                <a:pPr algn="ctr"/>
                <a:r>
                  <a:rPr lang="en-US" sz="2700" b="1" dirty="0">
                    <a:solidFill>
                      <a:srgbClr val="E0C298"/>
                    </a:solidFill>
                    <a:cs typeface="Arial Black" panose="020B0604020202020204" pitchFamily="34" charset="0"/>
                  </a:rPr>
                  <a:t>Price target: </a:t>
                </a:r>
                <a14:m>
                  <m:oMath xmlns:m="http://schemas.openxmlformats.org/officeDocument/2006/math">
                    <m:r>
                      <a:rPr lang="en-US" sz="2700" b="1" i="1" smtClean="0">
                        <a:solidFill>
                          <a:srgbClr val="E0C298"/>
                        </a:solidFill>
                        <a:latin typeface="Cambria Math" panose="02040503050406030204" pitchFamily="18" charset="0"/>
                        <a:cs typeface="Arial Black" panose="020B0604020202020204" pitchFamily="34" charset="0"/>
                      </a:rPr>
                      <m:t>$</m:t>
                    </m:r>
                    <m:r>
                      <a:rPr lang="en-US" sz="2700" b="1" i="1" smtClean="0">
                        <a:solidFill>
                          <a:srgbClr val="E0C298"/>
                        </a:solidFill>
                        <a:latin typeface="Cambria Math" panose="02040503050406030204" pitchFamily="18" charset="0"/>
                        <a:cs typeface="Arial Black" panose="020B0604020202020204" pitchFamily="34" charset="0"/>
                      </a:rPr>
                      <m:t>𝟐𝟗</m:t>
                    </m:r>
                    <m:r>
                      <a:rPr lang="en-US" sz="2700" b="1" i="1" smtClean="0">
                        <a:solidFill>
                          <a:srgbClr val="E0C298"/>
                        </a:solidFill>
                        <a:latin typeface="Cambria Math" panose="02040503050406030204" pitchFamily="18" charset="0"/>
                        <a:cs typeface="Arial Black" panose="020B0604020202020204" pitchFamily="34" charset="0"/>
                      </a:rPr>
                      <m:t>.</m:t>
                    </m:r>
                    <m:r>
                      <a:rPr lang="en-US" sz="2700" b="1" i="1" smtClean="0">
                        <a:solidFill>
                          <a:srgbClr val="E0C298"/>
                        </a:solidFill>
                        <a:latin typeface="Cambria Math" panose="02040503050406030204" pitchFamily="18" charset="0"/>
                        <a:cs typeface="Arial Black" panose="020B0604020202020204" pitchFamily="34" charset="0"/>
                      </a:rPr>
                      <m:t>𝟏𝟒</m:t>
                    </m:r>
                  </m:oMath>
                </a14:m>
                <a:r>
                  <a:rPr lang="en-US" sz="2700" b="1" i="1" dirty="0">
                    <a:solidFill>
                      <a:srgbClr val="E0C29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700" b="1" i="1" dirty="0">
                    <a:solidFill>
                      <a:srgbClr val="0E447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(71% upside)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6E531C-CB89-D44C-8993-3917967E1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95" y="3462135"/>
                <a:ext cx="5402576" cy="2246769"/>
              </a:xfrm>
              <a:prstGeom prst="rect">
                <a:avLst/>
              </a:prstGeom>
              <a:blipFill>
                <a:blip r:embed="rId3"/>
                <a:stretch>
                  <a:fillRect l="-1408" t="-3371" r="-234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A1AFDE0-7CFA-1F4C-865F-3D5ED5155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62996"/>
              </p:ext>
            </p:extLst>
          </p:nvPr>
        </p:nvGraphicFramePr>
        <p:xfrm>
          <a:off x="433634" y="4470228"/>
          <a:ext cx="1879600" cy="2108200"/>
        </p:xfrm>
        <a:graphic>
          <a:graphicData uri="http://schemas.openxmlformats.org/drawingml/2006/table">
            <a:tbl>
              <a:tblPr/>
              <a:tblGrid>
                <a:gridCol w="711970">
                  <a:extLst>
                    <a:ext uri="{9D8B030D-6E8A-4147-A177-3AD203B41FA5}">
                      <a16:colId xmlns:a16="http://schemas.microsoft.com/office/drawing/2014/main" val="3390687737"/>
                    </a:ext>
                  </a:extLst>
                </a:gridCol>
                <a:gridCol w="1167630">
                  <a:extLst>
                    <a:ext uri="{9D8B030D-6E8A-4147-A177-3AD203B41FA5}">
                      <a16:colId xmlns:a16="http://schemas.microsoft.com/office/drawing/2014/main" val="361177764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 Valuation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165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22,543,500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395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Implied 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9106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225,435,000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145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B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247,978,500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375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270,522,000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4816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293,065,500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A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587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315,609,000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3747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B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338,152,500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81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360,696,000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6593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0FDF3E2-3A02-A342-B635-9F94DBAC5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48243"/>
              </p:ext>
            </p:extLst>
          </p:nvPr>
        </p:nvGraphicFramePr>
        <p:xfrm>
          <a:off x="3262344" y="4465036"/>
          <a:ext cx="2578100" cy="2108200"/>
        </p:xfrm>
        <a:graphic>
          <a:graphicData uri="http://schemas.openxmlformats.org/drawingml/2006/table">
            <a:tbl>
              <a:tblPr/>
              <a:tblGrid>
                <a:gridCol w="754333">
                  <a:extLst>
                    <a:ext uri="{9D8B030D-6E8A-4147-A177-3AD203B41FA5}">
                      <a16:colId xmlns:a16="http://schemas.microsoft.com/office/drawing/2014/main" val="4277341157"/>
                    </a:ext>
                  </a:extLst>
                </a:gridCol>
                <a:gridCol w="1050337">
                  <a:extLst>
                    <a:ext uri="{9D8B030D-6E8A-4147-A177-3AD203B41FA5}">
                      <a16:colId xmlns:a16="http://schemas.microsoft.com/office/drawing/2014/main" val="1855503067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398226828"/>
                    </a:ext>
                  </a:extLst>
                </a:gridCol>
              </a:tblGrid>
              <a:tr h="2159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 2020 Valuation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002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41,157,900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786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Implied 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CAGR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774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288,105,300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212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B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370,421,100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B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968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411,579,000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91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452,736,900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A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A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940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493,894,800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706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B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535,052,700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B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665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617,368,500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16081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BB064735-5159-BE45-9582-2E666F1C0385}"/>
              </a:ext>
            </a:extLst>
          </p:cNvPr>
          <p:cNvSpPr/>
          <p:nvPr/>
        </p:nvSpPr>
        <p:spPr>
          <a:xfrm>
            <a:off x="2540980" y="5345185"/>
            <a:ext cx="493618" cy="1003852"/>
          </a:xfrm>
          <a:prstGeom prst="rightArrow">
            <a:avLst>
              <a:gd name="adj1" fmla="val 50000"/>
              <a:gd name="adj2" fmla="val 70419"/>
            </a:avLst>
          </a:prstGeom>
          <a:solidFill>
            <a:srgbClr val="0E44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3B4EF4C4-8315-B141-8010-78E2AC5D6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015907"/>
              </p:ext>
            </p:extLst>
          </p:nvPr>
        </p:nvGraphicFramePr>
        <p:xfrm>
          <a:off x="433634" y="1695584"/>
          <a:ext cx="5402575" cy="226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FB9199D-3143-7E47-BA0D-FAB927510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6805"/>
              </p:ext>
            </p:extLst>
          </p:nvPr>
        </p:nvGraphicFramePr>
        <p:xfrm>
          <a:off x="6101495" y="1695584"/>
          <a:ext cx="2552700" cy="12573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00207502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07291106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Government Contracting Valuation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055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EBIT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11,115,000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6752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Implied 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37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133,380,000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630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156,304,688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A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85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178,173,450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68012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A5BC5F5-E70C-B04A-9915-34E8120E1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99311"/>
              </p:ext>
            </p:extLst>
          </p:nvPr>
        </p:nvGraphicFramePr>
        <p:xfrm>
          <a:off x="8933890" y="1686297"/>
          <a:ext cx="2552700" cy="12700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5692881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94313004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Government Hadware Valuation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5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EBIT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77,663,390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1778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Implied 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21,745,749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7546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A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26,405,553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A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8994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66,984,674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9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9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68FCC8-36DB-D64C-9E9D-83C1BB26B71F}"/>
              </a:ext>
            </a:extLst>
          </p:cNvPr>
          <p:cNvCxnSpPr>
            <a:cxnSpLocks/>
          </p:cNvCxnSpPr>
          <p:nvPr/>
        </p:nvCxnSpPr>
        <p:spPr>
          <a:xfrm>
            <a:off x="272374" y="960120"/>
            <a:ext cx="11459183" cy="0"/>
          </a:xfrm>
          <a:prstGeom prst="line">
            <a:avLst/>
          </a:prstGeom>
          <a:ln w="50800">
            <a:solidFill>
              <a:srgbClr val="E0C2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Par technology logo">
            <a:extLst>
              <a:ext uri="{FF2B5EF4-FFF2-40B4-BE49-F238E27FC236}">
                <a16:creationId xmlns:a16="http://schemas.microsoft.com/office/drawing/2014/main" id="{1F02927D-F376-FE48-A967-9CB3A3CA5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1"/>
          <a:stretch/>
        </p:blipFill>
        <p:spPr bwMode="auto">
          <a:xfrm>
            <a:off x="8688924" y="50799"/>
            <a:ext cx="3042633" cy="8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29C50F-E6C2-5840-8214-8519C2DD4891}"/>
              </a:ext>
            </a:extLst>
          </p:cNvPr>
          <p:cNvSpPr txBox="1"/>
          <p:nvPr/>
        </p:nvSpPr>
        <p:spPr>
          <a:xfrm>
            <a:off x="272374" y="338630"/>
            <a:ext cx="8677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F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Investment Thesis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9F0FE-488C-A84D-B0B3-AC45717AA580}"/>
              </a:ext>
            </a:extLst>
          </p:cNvPr>
          <p:cNvSpPr txBox="1"/>
          <p:nvPr/>
        </p:nvSpPr>
        <p:spPr>
          <a:xfrm>
            <a:off x="612453" y="1466762"/>
            <a:ext cx="1111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Brink has proven itself to have a best-in-class product for its vertical</a:t>
            </a:r>
          </a:p>
          <a:p>
            <a:pPr marL="1200150" lvl="2" indent="-285750"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other software has as many 500+ location clients</a:t>
            </a:r>
          </a:p>
          <a:p>
            <a:pPr marL="1200150" lvl="2" indent="-285750"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Brink has yet to lose a single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0DA74-CC82-2D4B-AF62-B9BCB6FBC5E8}"/>
              </a:ext>
            </a:extLst>
          </p:cNvPr>
          <p:cNvSpPr txBox="1"/>
          <p:nvPr/>
        </p:nvSpPr>
        <p:spPr>
          <a:xfrm>
            <a:off x="655313" y="4030549"/>
            <a:ext cx="111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Restaurant POS and back office operations are particularly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2A2A3-278E-7048-A39A-63F18A9BCA9C}"/>
              </a:ext>
            </a:extLst>
          </p:cNvPr>
          <p:cNvSpPr txBox="1"/>
          <p:nvPr/>
        </p:nvSpPr>
        <p:spPr>
          <a:xfrm>
            <a:off x="612453" y="5759577"/>
            <a:ext cx="111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Increased specificity in reporting across segments should reveal the value of Par’s assets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29982-F21A-7F47-9201-774357E90891}"/>
              </a:ext>
            </a:extLst>
          </p:cNvPr>
          <p:cNvSpPr/>
          <p:nvPr/>
        </p:nvSpPr>
        <p:spPr>
          <a:xfrm>
            <a:off x="506705" y="1180459"/>
            <a:ext cx="11076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2799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Thesis Point 1: Brink user growth will accelerate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56A5D6-9C35-5140-8CE2-DBAA83920062}"/>
              </a:ext>
            </a:extLst>
          </p:cNvPr>
          <p:cNvSpPr/>
          <p:nvPr/>
        </p:nvSpPr>
        <p:spPr>
          <a:xfrm>
            <a:off x="506704" y="3734513"/>
            <a:ext cx="11076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E447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Thesis Point 2: Brink will be monetized at a higher 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212C3-A844-1944-BC97-B420270004C0}"/>
              </a:ext>
            </a:extLst>
          </p:cNvPr>
          <p:cNvSpPr/>
          <p:nvPr/>
        </p:nvSpPr>
        <p:spPr>
          <a:xfrm>
            <a:off x="506704" y="5468566"/>
            <a:ext cx="11076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8AB8B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Thesis Point 3: Action will taken to prove Brink’s value</a:t>
            </a:r>
            <a:endParaRPr lang="en-US" dirty="0">
              <a:solidFill>
                <a:srgbClr val="78AB8B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BE5BD-AAC4-5C40-BC9C-18A2D3ECA23A}"/>
              </a:ext>
            </a:extLst>
          </p:cNvPr>
          <p:cNvSpPr/>
          <p:nvPr/>
        </p:nvSpPr>
        <p:spPr>
          <a:xfrm>
            <a:off x="612453" y="2401397"/>
            <a:ext cx="11119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level of ROIC on marketing and support is sustainable </a:t>
            </a:r>
          </a:p>
          <a:p>
            <a:pPr marL="1200150" lvl="2" indent="-285750"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Par’s strong hardware relationships are exploitable</a:t>
            </a:r>
          </a:p>
          <a:p>
            <a:pPr marL="1200150" lvl="2" indent="-285750"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Bottleneck on sales appears to be the size of the technician base</a:t>
            </a:r>
          </a:p>
          <a:p>
            <a:pPr marL="1200150" lvl="2" indent="-285750"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market penetration is safely under 10%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5CB4C5-7101-A34B-B356-F27C83DCFADC}"/>
              </a:ext>
            </a:extLst>
          </p:cNvPr>
          <p:cNvSpPr/>
          <p:nvPr/>
        </p:nvSpPr>
        <p:spPr>
          <a:xfrm>
            <a:off x="655313" y="4399881"/>
            <a:ext cx="11119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of Brink’s competitors have nodes which they upsell aggressively</a:t>
            </a:r>
          </a:p>
          <a:p>
            <a:pPr marL="1200150" lvl="2" indent="-285750"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 Pay is currently being rolled out</a:t>
            </a:r>
          </a:p>
          <a:p>
            <a:pPr marL="1200150" lvl="2" indent="-285750">
              <a:buClr>
                <a:srgbClr val="0F447C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Clear potential for inventory management, online ordering, loyalty program, and staffing nodes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DEA63F-3B9F-4548-8189-87CB2CAB44D5}"/>
              </a:ext>
            </a:extLst>
          </p:cNvPr>
          <p:cNvSpPr/>
          <p:nvPr/>
        </p:nvSpPr>
        <p:spPr>
          <a:xfrm>
            <a:off x="612452" y="6110117"/>
            <a:ext cx="11119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F447C"/>
              </a:buClr>
              <a:buSzPct val="125000"/>
              <a:buFont typeface="Wingdings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third party capital raise could occur at a significantly higher valuation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8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674</Words>
  <Application>Microsoft Office PowerPoint</Application>
  <PresentationFormat>Widescreen</PresentationFormat>
  <Paragraphs>205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Segal, Adin David (ads5uq)</dc:creator>
  <cp:lastModifiedBy> </cp:lastModifiedBy>
  <cp:revision>55</cp:revision>
  <dcterms:created xsi:type="dcterms:W3CDTF">2018-11-10T00:41:09Z</dcterms:created>
  <dcterms:modified xsi:type="dcterms:W3CDTF">2019-03-03T05:52:57Z</dcterms:modified>
</cp:coreProperties>
</file>