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6" r:id="rId7"/>
    <p:sldId id="261" r:id="rId8"/>
    <p:sldId id="265" r:id="rId9"/>
    <p:sldId id="262" r:id="rId10"/>
    <p:sldId id="263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6E94-6FFD-44D7-83E8-78787F995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DEC5C-1C7A-4723-B230-E0243A07F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AE8BE-B9DE-4228-A594-85FB2392F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ACAD-08CC-41BD-AB0A-7656CDB237CA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87727-A80C-4A68-B096-851AD88DE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5B6BF-3522-4281-B8F1-98C0733C0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6408-0D0F-4DA2-BD00-3FCB9C8BD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36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C0954-DD74-44F9-8447-DDDB57601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E68E6F-8920-44FB-8495-B71DBC74B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BDEF7-5EA2-40D5-81E0-D35380CC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ACAD-08CC-41BD-AB0A-7656CDB237CA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6D334-718B-4CDA-9C71-66EC7AA86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81EA8-37DA-43AB-88A1-C7D0D3AA7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6408-0D0F-4DA2-BD00-3FCB9C8BD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8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4CC63E-3118-4BFA-9C52-39238C456C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707DD-9BE8-4884-BE37-3EE92B205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78BD0-EFAA-4B61-AE07-F71EFD2AD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ACAD-08CC-41BD-AB0A-7656CDB237CA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664AE-EF37-4E26-9B9F-C6F7D9B4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42543-3BD6-4D11-9CA5-C5F7752BB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6408-0D0F-4DA2-BD00-3FCB9C8BD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1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A94ED-05A7-405B-8132-B3827B160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56E9E-0FEF-4489-8FFB-FC2731169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D9E6D-D262-4ABD-88CD-9DB223FAE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ACAD-08CC-41BD-AB0A-7656CDB237CA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B66E1-6D32-4448-9CD8-56CAFBF04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C6292-3A57-4FAB-AB98-68B3F5C15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6408-0D0F-4DA2-BD00-3FCB9C8BD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4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26B4D-0095-4B01-B9C4-FC2AD3D82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4C960-3D6D-4C72-BF96-B33AF527E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834D1-5D90-4856-BFB5-DF5A68459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ACAD-08CC-41BD-AB0A-7656CDB237CA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92982-16DD-4D3B-9F91-4C76E99F5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99DDC-DBE6-4BB1-AC03-D8533FFB4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6408-0D0F-4DA2-BD00-3FCB9C8BD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44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E5E1B-04E4-470A-A271-ED8A98DC4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1B562-6155-4DD8-8560-89CB739D53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5953F-BA1F-4F75-8240-DC4000CA5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0C120-444C-4D18-ABA0-2594A6B9C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ACAD-08CC-41BD-AB0A-7656CDB237CA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A0FCB-D6FD-4CEA-AAF8-3DA7BB89F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5F036-D196-4A6C-91CF-4967199FD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6408-0D0F-4DA2-BD00-3FCB9C8BD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00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F6FD0-8EF7-43E1-9570-2D4F0F376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EC1AE-386C-4E17-8D6C-C709C5363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07CF2-C41D-4ADD-94CF-3A66198D7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045DAB-85EC-4499-84A7-6915753A4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F0CC35-F72D-4637-A04B-B29D3BCD6B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F3D9D9-DB95-4C29-B58D-8827C6016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ACAD-08CC-41BD-AB0A-7656CDB237CA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CD7615-F4A6-4ADC-8D68-7C3442C8C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F7926C-EE71-4761-8F9D-4ECF1E8ED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6408-0D0F-4DA2-BD00-3FCB9C8BD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98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CEA6C-F24A-40DD-BEC6-8241E1E47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76FAEF-19DF-4C83-8609-7D5822191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ACAD-08CC-41BD-AB0A-7656CDB237CA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13FA75-1A5F-4A92-86E7-B07B12E70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314E46-572A-41D0-B866-DE03AA781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6408-0D0F-4DA2-BD00-3FCB9C8BD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20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53263-C56B-46CC-837D-12C3E1557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ACAD-08CC-41BD-AB0A-7656CDB237CA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768EB4-3EFA-4453-907F-E7D97DDBD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66E9D-548D-4924-B956-FA03C617E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6408-0D0F-4DA2-BD00-3FCB9C8BD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86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F111A-CF81-41BE-8F33-9024E8900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0951A-E83D-492F-925B-7D98C81F6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008334-9194-42AB-8A78-9978B9B1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52571-0685-44FE-8615-9B04DA14D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ACAD-08CC-41BD-AB0A-7656CDB237CA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55C00-BD41-4A9E-8243-AB22878FC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1429B-B6F5-4F3D-AF5C-D5FE6DE49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6408-0D0F-4DA2-BD00-3FCB9C8BD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15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7F9B9-D7EA-45B6-8549-B256745A7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BE39A2-7EF2-4471-9BEE-EC71CDE4F5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0E936-5955-4E3C-B7B4-105450C92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9336B-82BB-4CDF-B7C0-77A2BD655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ACAD-08CC-41BD-AB0A-7656CDB237CA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9F502-3A8B-4773-AD27-B048DF3FB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B44ED-6DC7-4E60-A09C-3767096CA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6408-0D0F-4DA2-BD00-3FCB9C8BD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2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20309E-AFC4-44E2-80D8-B2105E692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F3AED-3FC3-4699-8972-334CC483A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0800D-0DDE-4723-BE98-C04E3114B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ACAD-08CC-41BD-AB0A-7656CDB237CA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26FC1-EB53-4BFB-841C-B72C55B83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E30A3-D5C6-47A8-8DEE-03035BB07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B6408-0D0F-4DA2-BD00-3FCB9C8BD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75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wesome-r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activewizards-machine-learning-company/top-20-python-libraries-for-data-science-in-2018-2ae7d1db8049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latest/api/python/pyspark.streaming.html" TargetMode="External"/><Relationship Id="rId2" Type="http://schemas.openxmlformats.org/officeDocument/2006/relationships/hyperlink" Target="https://spark.apache.org/docs/latest/api/python/pyspark.sql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park.apache.org/docs/latest/api/python/pyspark.mllib.html" TargetMode="External"/><Relationship Id="rId4" Type="http://schemas.openxmlformats.org/officeDocument/2006/relationships/hyperlink" Target="https://spark.apache.org/docs/latest/api/python/pyspark.ml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FC23B-819F-4F72-8107-3C3F518AB5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Learn by comparing - </a:t>
            </a:r>
            <a:r>
              <a:rPr lang="en-US" b="1" dirty="0" err="1"/>
              <a:t>R,Python,SparkR</a:t>
            </a:r>
            <a:r>
              <a:rPr lang="en-US" b="1" dirty="0"/>
              <a:t> a hands-on session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000C39-B579-4724-9483-DB0AFABCD9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Dr</a:t>
            </a:r>
            <a:r>
              <a:rPr lang="en-US" dirty="0"/>
              <a:t> Arvind </a:t>
            </a:r>
            <a:r>
              <a:rPr lang="en-US" dirty="0" err="1"/>
              <a:t>Betrabet</a:t>
            </a:r>
            <a:r>
              <a:rPr lang="en-US" dirty="0"/>
              <a:t> (PhD) - Data Scientist, IBM Cloud</a:t>
            </a:r>
          </a:p>
          <a:p>
            <a:r>
              <a:rPr lang="en-US" dirty="0"/>
              <a:t>Vishwanath (</a:t>
            </a:r>
            <a:r>
              <a:rPr lang="en-US" dirty="0" err="1"/>
              <a:t>Vish</a:t>
            </a:r>
            <a:r>
              <a:rPr lang="en-US" dirty="0"/>
              <a:t>) Kamat – Data Science Architect, IBM Hybrid Cloud</a:t>
            </a:r>
          </a:p>
        </p:txBody>
      </p:sp>
    </p:spTree>
    <p:extLst>
      <p:ext uri="{BB962C8B-B14F-4D97-AF65-F5344CB8AC3E}">
        <p14:creationId xmlns:p14="http://schemas.microsoft.com/office/powerpoint/2010/main" val="3058816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7F2B5-7645-43F0-8228-2264D896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1" y="115212"/>
            <a:ext cx="10404566" cy="975995"/>
          </a:xfrm>
        </p:spPr>
        <p:txBody>
          <a:bodyPr/>
          <a:lstStyle/>
          <a:p>
            <a:r>
              <a:rPr lang="en-US" dirty="0" err="1"/>
              <a:t>RDD,DataFrames,DataSet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28D1C6-05E9-4A15-B310-B67269F9F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091207"/>
            <a:ext cx="8900160" cy="51714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A0D0D2-8B97-44B0-B674-AFE280E6AF19}"/>
              </a:ext>
            </a:extLst>
          </p:cNvPr>
          <p:cNvSpPr txBox="1"/>
          <p:nvPr/>
        </p:nvSpPr>
        <p:spPr>
          <a:xfrm>
            <a:off x="4946469" y="6399582"/>
            <a:ext cx="650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: https://databricks.com/glossary/what-is-rdd</a:t>
            </a:r>
          </a:p>
        </p:txBody>
      </p:sp>
    </p:spTree>
    <p:extLst>
      <p:ext uri="{BB962C8B-B14F-4D97-AF65-F5344CB8AC3E}">
        <p14:creationId xmlns:p14="http://schemas.microsoft.com/office/powerpoint/2010/main" val="543067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7F2B5-7645-43F0-8228-2264D896C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SparkR</a:t>
            </a:r>
            <a:r>
              <a:rPr lang="en-US" dirty="0"/>
              <a:t> Packages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7714E1-5EA9-4741-AFDB-DA0C80C23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37" y="1307967"/>
            <a:ext cx="10310812" cy="50627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9CCAA7-2C44-4CBD-87A1-D2D41688D162}"/>
              </a:ext>
            </a:extLst>
          </p:cNvPr>
          <p:cNvSpPr txBox="1"/>
          <p:nvPr/>
        </p:nvSpPr>
        <p:spPr>
          <a:xfrm>
            <a:off x="367937" y="6370728"/>
            <a:ext cx="650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: hhttps://spark.apache.org/docs/latest/api/R/index.html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E06D95-D537-477A-8CC8-ADE9F3D1480A}"/>
              </a:ext>
            </a:extLst>
          </p:cNvPr>
          <p:cNvSpPr txBox="1"/>
          <p:nvPr/>
        </p:nvSpPr>
        <p:spPr>
          <a:xfrm>
            <a:off x="8638904" y="6114835"/>
            <a:ext cx="301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……. 860+ </a:t>
            </a:r>
            <a:r>
              <a:rPr lang="en-US" dirty="0" err="1"/>
              <a:t>pkgs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4110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7E71D-EC26-4A8E-A8C6-3D79C5795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SparkR</a:t>
            </a:r>
            <a:r>
              <a:rPr lang="en-US" dirty="0"/>
              <a:t> vs </a:t>
            </a:r>
            <a:r>
              <a:rPr lang="en-US" dirty="0" err="1"/>
              <a:t>sparklyr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61D3F1-73CD-4056-AF76-AE646D6A6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251" y="1690687"/>
            <a:ext cx="6813952" cy="439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790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C3639-ECEB-48DD-B145-5C8A8362E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B5DA6-C7C4-4CAB-B994-4B7DFF567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Essentially R is a language with roots in statistics, data analysis, data exploration, and data visualization.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 has excellent utilities for reporting and communication</a:t>
            </a:r>
          </a:p>
          <a:p>
            <a:pPr lvl="1"/>
            <a:r>
              <a:rPr lang="en-US" sz="16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RMarkdown</a:t>
            </a:r>
            <a:r>
              <a:rPr lang="en-US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(a method for integrating code, graphical output, and text into a journal-quality report)</a:t>
            </a:r>
          </a:p>
          <a:p>
            <a:pPr lvl="1"/>
            <a:r>
              <a:rPr lang="en-US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Shiny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(a tool for building prototype web applications, think minimum viable products, MVP).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 is growing quickly with the emergence of the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tidyverse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(https://www.tidyverse.org/), a set of tools with a common programming paradigm based on verbs (like 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mutate()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summarize()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 to perform intuitive operations connected by the pipe ( 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%&gt;%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), which mimics how people read.</a:t>
            </a:r>
          </a:p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tidyverse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gave a boost to R, making exploring of data highly efficient. It allows Iterating through exploratory analysis, as easy as writing a paragraph describing what has to be done to the data.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 lends itself very well to business, where organizations need to test some theories, clarify cause-and-effect relationships, iterate quickly, and help with actionable decisions.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Communicating the outcome with business reports, presentation slide decks, and web applications can be built using a reproducible workflow all within R</a:t>
            </a:r>
          </a:p>
        </p:txBody>
      </p:sp>
    </p:spTree>
    <p:extLst>
      <p:ext uri="{BB962C8B-B14F-4D97-AF65-F5344CB8AC3E}">
        <p14:creationId xmlns:p14="http://schemas.microsoft.com/office/powerpoint/2010/main" val="1218606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B63FA-BB5F-4AB0-915C-2C9C97CE4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in R for Data Science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98454E-E52B-4E0E-A898-B9563DFFE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2404"/>
            <a:ext cx="5603266" cy="53163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A34B9F-43BA-4318-9D1E-20F54BC20CEF}"/>
              </a:ext>
            </a:extLst>
          </p:cNvPr>
          <p:cNvSpPr txBox="1"/>
          <p:nvPr/>
        </p:nvSpPr>
        <p:spPr>
          <a:xfrm>
            <a:off x="7118529" y="6162784"/>
            <a:ext cx="1779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Source: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https://awesome-r.com/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331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C3639-ECEB-48DD-B145-5C8A8362E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868" y="101988"/>
            <a:ext cx="10515600" cy="1325563"/>
          </a:xfrm>
        </p:spPr>
        <p:txBody>
          <a:bodyPr/>
          <a:lstStyle/>
          <a:p>
            <a:r>
              <a:rPr lang="en-US" dirty="0"/>
              <a:t>Why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B5DA6-C7C4-4CAB-B994-4B7DFF567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868" y="1312509"/>
            <a:ext cx="10515600" cy="4351338"/>
          </a:xfrm>
        </p:spPr>
        <p:txBody>
          <a:bodyPr>
            <a:normAutofit fontScale="92500" lnSpcReduction="20000"/>
          </a:bodyPr>
          <a:lstStyle/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The Python language is a general-purpose programming language, created by Guido van Rossum (Computer Scientist) in 1991.</a:t>
            </a:r>
          </a:p>
          <a:p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Python  is versatile, with over 100,000 libraries for working with web frameworks, data base connectivity, networking, web scraping, scientific computing, text and image processing.</a:t>
            </a:r>
          </a:p>
          <a:p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Although, Python was primarily written for students of Computer Science and Mathematics, it has quickly grown to perform image recognition, natural language processing, and machine learning.</a:t>
            </a:r>
          </a:p>
          <a:p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Python has excellent data science libraries:</a:t>
            </a:r>
          </a:p>
          <a:p>
            <a:pPr lvl="1"/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Scikit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Learn , the most popular machine learning library</a:t>
            </a:r>
          </a:p>
          <a:p>
            <a:pPr lvl="1"/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TensorFlow , a library developed at Google to perform deep learning, for image recognition and natural language processing tasks.</a:t>
            </a:r>
            <a:endParaRPr lang="en-US" dirty="0"/>
          </a:p>
          <a:p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The language as such is easy to pickup, specially the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Scikit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Learn library, which contains support for pipelines to simplify the machine learning workflow and most all of the necessary ML algorithms.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Recent improvements have included tools to communicating the outcome with business reports and presentation slide decks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B9A21E-47B6-41FC-A411-A37A6E88E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967" y="4699048"/>
            <a:ext cx="1303891" cy="169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57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B2D79-1954-4A1F-BA61-ACF2CE51F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in Python for Data Science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23417E-57CC-4495-B2D8-83586B74B63D}"/>
              </a:ext>
            </a:extLst>
          </p:cNvPr>
          <p:cNvSpPr/>
          <p:nvPr/>
        </p:nvSpPr>
        <p:spPr>
          <a:xfrm>
            <a:off x="627821" y="1690688"/>
            <a:ext cx="10936357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List of most commonly used packages for data scientists in Python are as follows: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Pandas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— For data structures, data manipulation, and analysis in Python.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NumPy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— For large, multidimensional arrays and matrices, plus high‐level mathematical functions to operate on these arrays.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SciPy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— For scientific computing.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Matplotlib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— For 2D plotting for graphs and data visualization.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Seaborn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— Based on matplotlib, provides a high‐level interface for drawing attractive statistical graphics.</a:t>
            </a:r>
          </a:p>
          <a:p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scikit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‐learn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— Machine learning library.</a:t>
            </a:r>
          </a:p>
          <a:p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Statsmodels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— For building statistical models.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Beautiful Soup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— For web scraping.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Bokeh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— A Python interactive visualization library that targets modern web browsers for presentation.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4F9D0F-5AEC-4C5E-A947-7B1D6A131482}"/>
              </a:ext>
            </a:extLst>
          </p:cNvPr>
          <p:cNvSpPr/>
          <p:nvPr/>
        </p:nvSpPr>
        <p:spPr>
          <a:xfrm>
            <a:off x="921026" y="5332849"/>
            <a:ext cx="43765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See Top-20 Python Libraries for Data Science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042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B5AA5-A4F6-4850-8CE4-32318E3DA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Let’s run side-by-side</a:t>
            </a:r>
            <a:br>
              <a:rPr lang="en-US" dirty="0"/>
            </a:br>
            <a:r>
              <a:rPr lang="en-US" dirty="0"/>
              <a:t> R and python</a:t>
            </a:r>
          </a:p>
        </p:txBody>
      </p:sp>
    </p:spTree>
    <p:extLst>
      <p:ext uri="{BB962C8B-B14F-4D97-AF65-F5344CB8AC3E}">
        <p14:creationId xmlns:p14="http://schemas.microsoft.com/office/powerpoint/2010/main" val="1835828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A37A5-5178-4E9F-9916-4BFA809D3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446" y="0"/>
            <a:ext cx="10515600" cy="1325563"/>
          </a:xfrm>
        </p:spPr>
        <p:txBody>
          <a:bodyPr/>
          <a:lstStyle/>
          <a:p>
            <a:r>
              <a:rPr lang="en-US" dirty="0"/>
              <a:t>Spark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7E9194-35BB-4E5E-A768-C5A379C39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899" y="1027906"/>
            <a:ext cx="7858385" cy="3770970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8940EE0-460E-456F-AE2A-515265FB23A0}"/>
              </a:ext>
            </a:extLst>
          </p:cNvPr>
          <p:cNvSpPr/>
          <p:nvPr/>
        </p:nvSpPr>
        <p:spPr>
          <a:xfrm>
            <a:off x="640298" y="4757695"/>
            <a:ext cx="105155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Standalone</a:t>
            </a:r>
            <a:r>
              <a:rPr lang="en-US" dirty="0"/>
              <a:t> – a simple cluster manager included with Spark that makes it easy to set up a cluster.</a:t>
            </a:r>
          </a:p>
          <a:p>
            <a:r>
              <a:rPr lang="en-US" b="1" dirty="0"/>
              <a:t>Apache Mesos </a:t>
            </a:r>
            <a:r>
              <a:rPr lang="en-US" dirty="0"/>
              <a:t>– a general cluster manager that can also run Hadoop MapReduce and service applications.</a:t>
            </a:r>
          </a:p>
          <a:p>
            <a:r>
              <a:rPr lang="en-US" b="1" dirty="0"/>
              <a:t>Hadoop YARN </a:t>
            </a:r>
            <a:r>
              <a:rPr lang="en-US" dirty="0"/>
              <a:t>– the resource manager in Hadoop 2.</a:t>
            </a:r>
          </a:p>
          <a:p>
            <a:r>
              <a:rPr lang="en-US" b="1" dirty="0"/>
              <a:t>Kubernetes</a:t>
            </a:r>
            <a:r>
              <a:rPr lang="en-US" dirty="0"/>
              <a:t> – an open-source system for automating deployment, scaling, and management of containerized applications.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5A4652-90FF-4289-9AFB-C5DC932F10D3}"/>
              </a:ext>
            </a:extLst>
          </p:cNvPr>
          <p:cNvSpPr txBox="1"/>
          <p:nvPr/>
        </p:nvSpPr>
        <p:spPr>
          <a:xfrm>
            <a:off x="640298" y="4388363"/>
            <a:ext cx="209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Managers</a:t>
            </a:r>
          </a:p>
        </p:txBody>
      </p:sp>
    </p:spTree>
    <p:extLst>
      <p:ext uri="{BB962C8B-B14F-4D97-AF65-F5344CB8AC3E}">
        <p14:creationId xmlns:p14="http://schemas.microsoft.com/office/powerpoint/2010/main" val="3430888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942A8-9AA5-443D-BD52-D8C53B693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framework, multiple interfaces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51120C-7119-4FF1-A540-657DFC719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169" y="2017886"/>
            <a:ext cx="8134226" cy="447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448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7F2B5-7645-43F0-8228-2264D896C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r>
              <a:rPr lang="en-US" dirty="0"/>
              <a:t>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343D9-00BC-4D50-B1AB-F5A1322A2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pyspark.sql</a:t>
            </a:r>
            <a:r>
              <a:rPr lang="en-US" dirty="0">
                <a:hlinkClick r:id="rId2"/>
              </a:rPr>
              <a:t> module</a:t>
            </a:r>
            <a:r>
              <a:rPr lang="en-US" dirty="0"/>
              <a:t> – SQL API</a:t>
            </a:r>
          </a:p>
          <a:p>
            <a:r>
              <a:rPr lang="en-US" dirty="0" err="1">
                <a:hlinkClick r:id="rId3"/>
              </a:rPr>
              <a:t>pyspark.streaming</a:t>
            </a:r>
            <a:r>
              <a:rPr lang="en-US" dirty="0">
                <a:hlinkClick r:id="rId3"/>
              </a:rPr>
              <a:t> module</a:t>
            </a:r>
            <a:r>
              <a:rPr lang="en-US" dirty="0"/>
              <a:t> – Streaming API</a:t>
            </a:r>
          </a:p>
          <a:p>
            <a:r>
              <a:rPr lang="en-US" dirty="0">
                <a:hlinkClick r:id="rId4"/>
              </a:rPr>
              <a:t>pyspark.ml package</a:t>
            </a:r>
            <a:r>
              <a:rPr lang="en-US" dirty="0"/>
              <a:t> - </a:t>
            </a:r>
            <a:r>
              <a:rPr lang="en-US" dirty="0" err="1"/>
              <a:t>DataFrame</a:t>
            </a:r>
            <a:r>
              <a:rPr lang="en-US" dirty="0"/>
              <a:t>-based machine learning APIs to let users quickly assemble and configure practical machine learning pipelines</a:t>
            </a:r>
          </a:p>
          <a:p>
            <a:r>
              <a:rPr lang="en-US" dirty="0" err="1">
                <a:hlinkClick r:id="rId5"/>
              </a:rPr>
              <a:t>pyspark.mllib</a:t>
            </a:r>
            <a:r>
              <a:rPr lang="en-US" dirty="0">
                <a:hlinkClick r:id="rId5"/>
              </a:rPr>
              <a:t> package</a:t>
            </a:r>
            <a:r>
              <a:rPr lang="en-US" dirty="0"/>
              <a:t> – Older RDD based 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226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738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Learn by comparing - R,Python,SparkR a hands-on session </vt:lpstr>
      <vt:lpstr>Why R?</vt:lpstr>
      <vt:lpstr>Packages in R for Data Science</vt:lpstr>
      <vt:lpstr>Why Python?</vt:lpstr>
      <vt:lpstr>Packages in Python for Data Science</vt:lpstr>
      <vt:lpstr>Let’s run side-by-side  R and python</vt:lpstr>
      <vt:lpstr>Spark </vt:lpstr>
      <vt:lpstr>One framework, multiple interfaces</vt:lpstr>
      <vt:lpstr>PySpark Packages</vt:lpstr>
      <vt:lpstr>RDD,DataFrames,DataSet</vt:lpstr>
      <vt:lpstr>SparkR Packages</vt:lpstr>
      <vt:lpstr>SparkR vs sparklyr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Arvind Betrabet</dc:creator>
  <cp:lastModifiedBy>Vishwanath Kamat</cp:lastModifiedBy>
  <cp:revision>19</cp:revision>
  <dcterms:created xsi:type="dcterms:W3CDTF">2018-10-12T17:12:27Z</dcterms:created>
  <dcterms:modified xsi:type="dcterms:W3CDTF">2018-10-20T14:35:44Z</dcterms:modified>
</cp:coreProperties>
</file>