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6" r:id="rId5"/>
  </p:sldMasterIdLst>
  <p:notesMasterIdLst>
    <p:notesMasterId r:id="rId247"/>
  </p:notesMasterIdLst>
  <p:sldIdLst>
    <p:sldId id="636" r:id="rId6"/>
    <p:sldId id="1005" r:id="rId7"/>
    <p:sldId id="1006" r:id="rId8"/>
    <p:sldId id="1007" r:id="rId9"/>
    <p:sldId id="1008" r:id="rId10"/>
    <p:sldId id="1009" r:id="rId11"/>
    <p:sldId id="1010" r:id="rId12"/>
    <p:sldId id="1011" r:id="rId13"/>
    <p:sldId id="1012" r:id="rId14"/>
    <p:sldId id="1013" r:id="rId15"/>
    <p:sldId id="1014" r:id="rId16"/>
    <p:sldId id="1015" r:id="rId17"/>
    <p:sldId id="1016" r:id="rId18"/>
    <p:sldId id="1017" r:id="rId19"/>
    <p:sldId id="1018" r:id="rId20"/>
    <p:sldId id="1019" r:id="rId21"/>
    <p:sldId id="1020" r:id="rId22"/>
    <p:sldId id="1021" r:id="rId23"/>
    <p:sldId id="1022" r:id="rId24"/>
    <p:sldId id="1023" r:id="rId25"/>
    <p:sldId id="1024" r:id="rId26"/>
    <p:sldId id="1025" r:id="rId27"/>
    <p:sldId id="1026" r:id="rId28"/>
    <p:sldId id="1027" r:id="rId29"/>
    <p:sldId id="1028" r:id="rId30"/>
    <p:sldId id="1029" r:id="rId31"/>
    <p:sldId id="1030" r:id="rId32"/>
    <p:sldId id="1031" r:id="rId33"/>
    <p:sldId id="1032" r:id="rId34"/>
    <p:sldId id="1033" r:id="rId35"/>
    <p:sldId id="1034" r:id="rId36"/>
    <p:sldId id="1035" r:id="rId37"/>
    <p:sldId id="1036" r:id="rId38"/>
    <p:sldId id="1037" r:id="rId39"/>
    <p:sldId id="1038" r:id="rId40"/>
    <p:sldId id="1039" r:id="rId41"/>
    <p:sldId id="1040" r:id="rId42"/>
    <p:sldId id="1041" r:id="rId43"/>
    <p:sldId id="1042" r:id="rId44"/>
    <p:sldId id="1043" r:id="rId45"/>
    <p:sldId id="1044" r:id="rId46"/>
    <p:sldId id="1045" r:id="rId47"/>
    <p:sldId id="1046" r:id="rId48"/>
    <p:sldId id="1047" r:id="rId49"/>
    <p:sldId id="1048" r:id="rId50"/>
    <p:sldId id="1049" r:id="rId51"/>
    <p:sldId id="1050" r:id="rId52"/>
    <p:sldId id="1051" r:id="rId53"/>
    <p:sldId id="1052" r:id="rId54"/>
    <p:sldId id="1053" r:id="rId55"/>
    <p:sldId id="1054" r:id="rId56"/>
    <p:sldId id="1055" r:id="rId57"/>
    <p:sldId id="1056" r:id="rId58"/>
    <p:sldId id="1057" r:id="rId59"/>
    <p:sldId id="1058" r:id="rId60"/>
    <p:sldId id="1059" r:id="rId61"/>
    <p:sldId id="1060" r:id="rId62"/>
    <p:sldId id="1061" r:id="rId63"/>
    <p:sldId id="1062" r:id="rId64"/>
    <p:sldId id="1063" r:id="rId65"/>
    <p:sldId id="961" r:id="rId66"/>
    <p:sldId id="962" r:id="rId67"/>
    <p:sldId id="963" r:id="rId68"/>
    <p:sldId id="964" r:id="rId69"/>
    <p:sldId id="965" r:id="rId70"/>
    <p:sldId id="966" r:id="rId71"/>
    <p:sldId id="967" r:id="rId72"/>
    <p:sldId id="968" r:id="rId73"/>
    <p:sldId id="969" r:id="rId74"/>
    <p:sldId id="970" r:id="rId75"/>
    <p:sldId id="971" r:id="rId76"/>
    <p:sldId id="972" r:id="rId77"/>
    <p:sldId id="973" r:id="rId78"/>
    <p:sldId id="974" r:id="rId79"/>
    <p:sldId id="975" r:id="rId80"/>
    <p:sldId id="976" r:id="rId81"/>
    <p:sldId id="977" r:id="rId82"/>
    <p:sldId id="978" r:id="rId83"/>
    <p:sldId id="979" r:id="rId84"/>
    <p:sldId id="980" r:id="rId85"/>
    <p:sldId id="981" r:id="rId86"/>
    <p:sldId id="982" r:id="rId87"/>
    <p:sldId id="983" r:id="rId88"/>
    <p:sldId id="984" r:id="rId89"/>
    <p:sldId id="985" r:id="rId90"/>
    <p:sldId id="986" r:id="rId91"/>
    <p:sldId id="987" r:id="rId92"/>
    <p:sldId id="988" r:id="rId93"/>
    <p:sldId id="989" r:id="rId94"/>
    <p:sldId id="990" r:id="rId95"/>
    <p:sldId id="991" r:id="rId96"/>
    <p:sldId id="992" r:id="rId97"/>
    <p:sldId id="993" r:id="rId98"/>
    <p:sldId id="994" r:id="rId99"/>
    <p:sldId id="995" r:id="rId100"/>
    <p:sldId id="996" r:id="rId101"/>
    <p:sldId id="997" r:id="rId102"/>
    <p:sldId id="998" r:id="rId103"/>
    <p:sldId id="999" r:id="rId104"/>
    <p:sldId id="1000" r:id="rId105"/>
    <p:sldId id="1001" r:id="rId106"/>
    <p:sldId id="1002" r:id="rId107"/>
    <p:sldId id="1003" r:id="rId108"/>
    <p:sldId id="1004" r:id="rId109"/>
    <p:sldId id="1064" r:id="rId110"/>
    <p:sldId id="1065" r:id="rId111"/>
    <p:sldId id="1066" r:id="rId112"/>
    <p:sldId id="1067" r:id="rId113"/>
    <p:sldId id="1068" r:id="rId114"/>
    <p:sldId id="1069" r:id="rId115"/>
    <p:sldId id="1070" r:id="rId116"/>
    <p:sldId id="1071" r:id="rId117"/>
    <p:sldId id="1072" r:id="rId118"/>
    <p:sldId id="1073" r:id="rId119"/>
    <p:sldId id="1074" r:id="rId120"/>
    <p:sldId id="1075" r:id="rId121"/>
    <p:sldId id="1076" r:id="rId122"/>
    <p:sldId id="1088" r:id="rId123"/>
    <p:sldId id="1089" r:id="rId124"/>
    <p:sldId id="1090" r:id="rId125"/>
    <p:sldId id="1091" r:id="rId126"/>
    <p:sldId id="1092" r:id="rId127"/>
    <p:sldId id="1093" r:id="rId128"/>
    <p:sldId id="1094" r:id="rId129"/>
    <p:sldId id="1095" r:id="rId130"/>
    <p:sldId id="1096" r:id="rId131"/>
    <p:sldId id="1097" r:id="rId132"/>
    <p:sldId id="1098" r:id="rId133"/>
    <p:sldId id="1109" r:id="rId134"/>
    <p:sldId id="1110" r:id="rId135"/>
    <p:sldId id="1111" r:id="rId136"/>
    <p:sldId id="1112" r:id="rId137"/>
    <p:sldId id="1113" r:id="rId138"/>
    <p:sldId id="1114" r:id="rId139"/>
    <p:sldId id="1115" r:id="rId140"/>
    <p:sldId id="1121" r:id="rId141"/>
    <p:sldId id="1122" r:id="rId142"/>
    <p:sldId id="1123" r:id="rId143"/>
    <p:sldId id="1124" r:id="rId144"/>
    <p:sldId id="1125" r:id="rId145"/>
    <p:sldId id="1132" r:id="rId146"/>
    <p:sldId id="1143" r:id="rId147"/>
    <p:sldId id="1144" r:id="rId148"/>
    <p:sldId id="1145" r:id="rId149"/>
    <p:sldId id="1146" r:id="rId150"/>
    <p:sldId id="1147" r:id="rId151"/>
    <p:sldId id="1148" r:id="rId152"/>
    <p:sldId id="1149" r:id="rId153"/>
    <p:sldId id="1150" r:id="rId154"/>
    <p:sldId id="1151" r:id="rId155"/>
    <p:sldId id="1152" r:id="rId156"/>
    <p:sldId id="1153" r:id="rId157"/>
    <p:sldId id="1251" r:id="rId158"/>
    <p:sldId id="1241" r:id="rId159"/>
    <p:sldId id="1242" r:id="rId160"/>
    <p:sldId id="1243" r:id="rId161"/>
    <p:sldId id="1244" r:id="rId162"/>
    <p:sldId id="1245" r:id="rId163"/>
    <p:sldId id="1246" r:id="rId164"/>
    <p:sldId id="1247" r:id="rId165"/>
    <p:sldId id="1248" r:id="rId166"/>
    <p:sldId id="1249" r:id="rId167"/>
    <p:sldId id="1250" r:id="rId168"/>
    <p:sldId id="1154" r:id="rId169"/>
    <p:sldId id="1155" r:id="rId170"/>
    <p:sldId id="1156" r:id="rId171"/>
    <p:sldId id="1157" r:id="rId172"/>
    <p:sldId id="1158" r:id="rId173"/>
    <p:sldId id="1159" r:id="rId174"/>
    <p:sldId id="1252" r:id="rId175"/>
    <p:sldId id="1253" r:id="rId176"/>
    <p:sldId id="1254" r:id="rId177"/>
    <p:sldId id="1255" r:id="rId178"/>
    <p:sldId id="1256" r:id="rId179"/>
    <p:sldId id="1257" r:id="rId180"/>
    <p:sldId id="1164" r:id="rId181"/>
    <p:sldId id="1180" r:id="rId182"/>
    <p:sldId id="1181" r:id="rId183"/>
    <p:sldId id="1182" r:id="rId184"/>
    <p:sldId id="1183" r:id="rId185"/>
    <p:sldId id="1165" r:id="rId186"/>
    <p:sldId id="1184" r:id="rId187"/>
    <p:sldId id="1185" r:id="rId188"/>
    <p:sldId id="1186" r:id="rId189"/>
    <p:sldId id="1187" r:id="rId190"/>
    <p:sldId id="1168" r:id="rId191"/>
    <p:sldId id="1188" r:id="rId192"/>
    <p:sldId id="1189" r:id="rId193"/>
    <p:sldId id="1190" r:id="rId194"/>
    <p:sldId id="1191" r:id="rId195"/>
    <p:sldId id="1169" r:id="rId196"/>
    <p:sldId id="1192" r:id="rId197"/>
    <p:sldId id="1193" r:id="rId198"/>
    <p:sldId id="1194" r:id="rId199"/>
    <p:sldId id="1195" r:id="rId200"/>
    <p:sldId id="1258" r:id="rId201"/>
    <p:sldId id="1196" r:id="rId202"/>
    <p:sldId id="1197" r:id="rId203"/>
    <p:sldId id="1198" r:id="rId204"/>
    <p:sldId id="1199" r:id="rId205"/>
    <p:sldId id="1200" r:id="rId206"/>
    <p:sldId id="1201" r:id="rId207"/>
    <p:sldId id="1202" r:id="rId208"/>
    <p:sldId id="1203" r:id="rId209"/>
    <p:sldId id="1204" r:id="rId210"/>
    <p:sldId id="1205" r:id="rId211"/>
    <p:sldId id="1206" r:id="rId212"/>
    <p:sldId id="1207" r:id="rId213"/>
    <p:sldId id="1208" r:id="rId214"/>
    <p:sldId id="1209" r:id="rId215"/>
    <p:sldId id="1210" r:id="rId216"/>
    <p:sldId id="1211" r:id="rId217"/>
    <p:sldId id="1212" r:id="rId218"/>
    <p:sldId id="1213" r:id="rId219"/>
    <p:sldId id="1214" r:id="rId220"/>
    <p:sldId id="1215" r:id="rId221"/>
    <p:sldId id="1216" r:id="rId222"/>
    <p:sldId id="1217" r:id="rId223"/>
    <p:sldId id="1218" r:id="rId224"/>
    <p:sldId id="1219" r:id="rId225"/>
    <p:sldId id="1220" r:id="rId226"/>
    <p:sldId id="1221" r:id="rId227"/>
    <p:sldId id="1222" r:id="rId228"/>
    <p:sldId id="1223" r:id="rId229"/>
    <p:sldId id="1224" r:id="rId230"/>
    <p:sldId id="1225" r:id="rId231"/>
    <p:sldId id="1226" r:id="rId232"/>
    <p:sldId id="1227" r:id="rId233"/>
    <p:sldId id="1228" r:id="rId234"/>
    <p:sldId id="1229" r:id="rId235"/>
    <p:sldId id="1230" r:id="rId236"/>
    <p:sldId id="1231" r:id="rId237"/>
    <p:sldId id="1232" r:id="rId238"/>
    <p:sldId id="1233" r:id="rId239"/>
    <p:sldId id="1234" r:id="rId240"/>
    <p:sldId id="1235" r:id="rId241"/>
    <p:sldId id="1236" r:id="rId242"/>
    <p:sldId id="1237" r:id="rId243"/>
    <p:sldId id="1238" r:id="rId244"/>
    <p:sldId id="1239" r:id="rId245"/>
    <p:sldId id="1240" r:id="rId2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816" userDrawn="1">
          <p15:clr>
            <a:srgbClr val="A4A3A4"/>
          </p15:clr>
        </p15:guide>
        <p15:guide id="4" pos="384" userDrawn="1">
          <p15:clr>
            <a:srgbClr val="A4A3A4"/>
          </p15:clr>
        </p15:guide>
        <p15:guide id="5" pos="7296" userDrawn="1">
          <p15:clr>
            <a:srgbClr val="A4A3A4"/>
          </p15:clr>
        </p15:guide>
        <p15:guide id="6" pos="6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34" autoAdjust="0"/>
  </p:normalViewPr>
  <p:slideViewPr>
    <p:cSldViewPr snapToGrid="0" showGuides="1">
      <p:cViewPr varScale="1">
        <p:scale>
          <a:sx n="108" d="100"/>
          <a:sy n="108" d="100"/>
        </p:scale>
        <p:origin x="714" y="96"/>
      </p:cViewPr>
      <p:guideLst>
        <p:guide orient="horz" pos="2160"/>
        <p:guide pos="3840"/>
        <p:guide orient="horz" pos="816"/>
        <p:guide pos="384"/>
        <p:guide pos="7296"/>
        <p:guide pos="640"/>
      </p:guideLst>
    </p:cSldViewPr>
  </p:slideViewPr>
  <p:notesTextViewPr>
    <p:cViewPr>
      <p:scale>
        <a:sx n="1" d="1"/>
        <a:sy n="1" d="1"/>
      </p:scale>
      <p:origin x="0" y="0"/>
    </p:cViewPr>
  </p:notesTextViewPr>
  <p:notesViewPr>
    <p:cSldViewPr snapToGrid="0" showGuides="1">
      <p:cViewPr>
        <p:scale>
          <a:sx n="136" d="100"/>
          <a:sy n="136" d="100"/>
        </p:scale>
        <p:origin x="1002" y="-1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205" Type="http://schemas.openxmlformats.org/officeDocument/2006/relationships/slide" Target="slides/slide200.xml"/><Relationship Id="rId226" Type="http://schemas.openxmlformats.org/officeDocument/2006/relationships/slide" Target="slides/slide221.xml"/><Relationship Id="rId247" Type="http://schemas.openxmlformats.org/officeDocument/2006/relationships/notesMaster" Target="notesMasters/notesMaster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2.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16" Type="http://schemas.openxmlformats.org/officeDocument/2006/relationships/slide" Target="slides/slide211.xml"/><Relationship Id="rId237" Type="http://schemas.openxmlformats.org/officeDocument/2006/relationships/slide" Target="slides/slide232.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slide" Target="slides/slide187.xml"/><Relationship Id="rId206" Type="http://schemas.openxmlformats.org/officeDocument/2006/relationships/slide" Target="slides/slide201.xml"/><Relationship Id="rId227" Type="http://schemas.openxmlformats.org/officeDocument/2006/relationships/slide" Target="slides/slide222.xml"/><Relationship Id="rId248" Type="http://schemas.openxmlformats.org/officeDocument/2006/relationships/presProps" Target="presProps.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217" Type="http://schemas.openxmlformats.org/officeDocument/2006/relationships/slide" Target="slides/slide212.xml"/><Relationship Id="rId6" Type="http://schemas.openxmlformats.org/officeDocument/2006/relationships/slide" Target="slides/slide1.xml"/><Relationship Id="rId238" Type="http://schemas.openxmlformats.org/officeDocument/2006/relationships/slide" Target="slides/slide233.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slide" Target="slides/slide188.xml"/><Relationship Id="rId207" Type="http://schemas.openxmlformats.org/officeDocument/2006/relationships/slide" Target="slides/slide202.xml"/><Relationship Id="rId228" Type="http://schemas.openxmlformats.org/officeDocument/2006/relationships/slide" Target="slides/slide223.xml"/><Relationship Id="rId249" Type="http://schemas.openxmlformats.org/officeDocument/2006/relationships/viewProps" Target="viewProps.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20" Type="http://schemas.openxmlformats.org/officeDocument/2006/relationships/slide" Target="slides/slide115.xml"/><Relationship Id="rId141" Type="http://schemas.openxmlformats.org/officeDocument/2006/relationships/slide" Target="slides/slide136.xml"/><Relationship Id="rId7" Type="http://schemas.openxmlformats.org/officeDocument/2006/relationships/slide" Target="slides/slide2.xml"/><Relationship Id="rId162" Type="http://schemas.openxmlformats.org/officeDocument/2006/relationships/slide" Target="slides/slide157.xml"/><Relationship Id="rId183" Type="http://schemas.openxmlformats.org/officeDocument/2006/relationships/slide" Target="slides/slide178.xml"/><Relationship Id="rId218" Type="http://schemas.openxmlformats.org/officeDocument/2006/relationships/slide" Target="slides/slide213.xml"/><Relationship Id="rId239" Type="http://schemas.openxmlformats.org/officeDocument/2006/relationships/slide" Target="slides/slide234.xml"/><Relationship Id="rId250" Type="http://schemas.openxmlformats.org/officeDocument/2006/relationships/theme" Target="theme/theme1.xml"/><Relationship Id="rId24" Type="http://schemas.openxmlformats.org/officeDocument/2006/relationships/slide" Target="slides/slide19.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31" Type="http://schemas.openxmlformats.org/officeDocument/2006/relationships/slide" Target="slides/slide126.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208" Type="http://schemas.openxmlformats.org/officeDocument/2006/relationships/slide" Target="slides/slide203.xml"/><Relationship Id="rId229" Type="http://schemas.openxmlformats.org/officeDocument/2006/relationships/slide" Target="slides/slide224.xml"/><Relationship Id="rId240" Type="http://schemas.openxmlformats.org/officeDocument/2006/relationships/slide" Target="slides/slide235.xml"/><Relationship Id="rId14" Type="http://schemas.openxmlformats.org/officeDocument/2006/relationships/slide" Target="slides/slide9.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8" Type="http://schemas.openxmlformats.org/officeDocument/2006/relationships/slide" Target="slides/slide3.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219" Type="http://schemas.openxmlformats.org/officeDocument/2006/relationships/slide" Target="slides/slide214.xml"/><Relationship Id="rId230" Type="http://schemas.openxmlformats.org/officeDocument/2006/relationships/slide" Target="slides/slide225.xml"/><Relationship Id="rId251" Type="http://schemas.openxmlformats.org/officeDocument/2006/relationships/tableStyles" Target="tableStyles.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95" Type="http://schemas.openxmlformats.org/officeDocument/2006/relationships/slide" Target="slides/slide190.xml"/><Relationship Id="rId209" Type="http://schemas.openxmlformats.org/officeDocument/2006/relationships/slide" Target="slides/slide204.xml"/><Relationship Id="rId220" Type="http://schemas.openxmlformats.org/officeDocument/2006/relationships/slide" Target="slides/slide215.xml"/><Relationship Id="rId241" Type="http://schemas.openxmlformats.org/officeDocument/2006/relationships/slide" Target="slides/slide23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78" Type="http://schemas.openxmlformats.org/officeDocument/2006/relationships/slide" Target="slides/slide73.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64" Type="http://schemas.openxmlformats.org/officeDocument/2006/relationships/slide" Target="slides/slide159.xml"/><Relationship Id="rId185" Type="http://schemas.openxmlformats.org/officeDocument/2006/relationships/slide" Target="slides/slide180.xml"/><Relationship Id="rId4" Type="http://schemas.openxmlformats.org/officeDocument/2006/relationships/slideMaster" Target="slideMasters/slideMaster1.xml"/><Relationship Id="rId9" Type="http://schemas.openxmlformats.org/officeDocument/2006/relationships/slide" Target="slides/slide4.xml"/><Relationship Id="rId180" Type="http://schemas.openxmlformats.org/officeDocument/2006/relationships/slide" Target="slides/slide175.xml"/><Relationship Id="rId210" Type="http://schemas.openxmlformats.org/officeDocument/2006/relationships/slide" Target="slides/slide205.xml"/><Relationship Id="rId215" Type="http://schemas.openxmlformats.org/officeDocument/2006/relationships/slide" Target="slides/slide210.xml"/><Relationship Id="rId236" Type="http://schemas.openxmlformats.org/officeDocument/2006/relationships/slide" Target="slides/slide231.xml"/><Relationship Id="rId26" Type="http://schemas.openxmlformats.org/officeDocument/2006/relationships/slide" Target="slides/slide21.xml"/><Relationship Id="rId231" Type="http://schemas.openxmlformats.org/officeDocument/2006/relationships/slide" Target="slides/slide226.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221" Type="http://schemas.openxmlformats.org/officeDocument/2006/relationships/slide" Target="slides/slide216.xml"/><Relationship Id="rId242" Type="http://schemas.openxmlformats.org/officeDocument/2006/relationships/slide" Target="slides/slide237.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11" Type="http://schemas.openxmlformats.org/officeDocument/2006/relationships/slide" Target="slides/slide206.xml"/><Relationship Id="rId232" Type="http://schemas.openxmlformats.org/officeDocument/2006/relationships/slide" Target="slides/slide227.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97" Type="http://schemas.openxmlformats.org/officeDocument/2006/relationships/slide" Target="slides/slide192.xml"/><Relationship Id="rId201" Type="http://schemas.openxmlformats.org/officeDocument/2006/relationships/slide" Target="slides/slide196.xml"/><Relationship Id="rId222" Type="http://schemas.openxmlformats.org/officeDocument/2006/relationships/slide" Target="slides/slide217.xml"/><Relationship Id="rId243" Type="http://schemas.openxmlformats.org/officeDocument/2006/relationships/slide" Target="slides/slide238.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 Id="rId1" Type="http://schemas.openxmlformats.org/officeDocument/2006/relationships/customXml" Target="../customXml/item1.xml"/><Relationship Id="rId212" Type="http://schemas.openxmlformats.org/officeDocument/2006/relationships/slide" Target="slides/slide207.xml"/><Relationship Id="rId233" Type="http://schemas.openxmlformats.org/officeDocument/2006/relationships/slide" Target="slides/slide22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202" Type="http://schemas.openxmlformats.org/officeDocument/2006/relationships/slide" Target="slides/slide197.xml"/><Relationship Id="rId223" Type="http://schemas.openxmlformats.org/officeDocument/2006/relationships/slide" Target="slides/slide218.xml"/><Relationship Id="rId244" Type="http://schemas.openxmlformats.org/officeDocument/2006/relationships/slide" Target="slides/slide239.xml"/><Relationship Id="rId18" Type="http://schemas.openxmlformats.org/officeDocument/2006/relationships/slide" Target="slides/slide13.xml"/><Relationship Id="rId39" Type="http://schemas.openxmlformats.org/officeDocument/2006/relationships/slide" Target="slides/slide34.xml"/><Relationship Id="rId50" Type="http://schemas.openxmlformats.org/officeDocument/2006/relationships/slide" Target="slides/slide45.xml"/><Relationship Id="rId104" Type="http://schemas.openxmlformats.org/officeDocument/2006/relationships/slide" Target="slides/slide99.xml"/><Relationship Id="rId125" Type="http://schemas.openxmlformats.org/officeDocument/2006/relationships/slide" Target="slides/slide120.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1" Type="http://schemas.openxmlformats.org/officeDocument/2006/relationships/slide" Target="slides/slide66.xml"/><Relationship Id="rId92" Type="http://schemas.openxmlformats.org/officeDocument/2006/relationships/slide" Target="slides/slide87.xml"/><Relationship Id="rId213" Type="http://schemas.openxmlformats.org/officeDocument/2006/relationships/slide" Target="slides/slide208.xml"/><Relationship Id="rId234" Type="http://schemas.openxmlformats.org/officeDocument/2006/relationships/slide" Target="slides/slide229.xml"/><Relationship Id="rId2" Type="http://schemas.openxmlformats.org/officeDocument/2006/relationships/customXml" Target="../customXml/item2.xml"/><Relationship Id="rId29" Type="http://schemas.openxmlformats.org/officeDocument/2006/relationships/slide" Target="slides/slide24.xml"/><Relationship Id="rId40" Type="http://schemas.openxmlformats.org/officeDocument/2006/relationships/slide" Target="slides/slide35.xml"/><Relationship Id="rId115" Type="http://schemas.openxmlformats.org/officeDocument/2006/relationships/slide" Target="slides/slide110.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99" Type="http://schemas.openxmlformats.org/officeDocument/2006/relationships/slide" Target="slides/slide194.xml"/><Relationship Id="rId203" Type="http://schemas.openxmlformats.org/officeDocument/2006/relationships/slide" Target="slides/slide198.xml"/><Relationship Id="rId19" Type="http://schemas.openxmlformats.org/officeDocument/2006/relationships/slide" Target="slides/slide14.xml"/><Relationship Id="rId224" Type="http://schemas.openxmlformats.org/officeDocument/2006/relationships/slide" Target="slides/slide219.xml"/><Relationship Id="rId245" Type="http://schemas.openxmlformats.org/officeDocument/2006/relationships/slide" Target="slides/slide240.xml"/><Relationship Id="rId30" Type="http://schemas.openxmlformats.org/officeDocument/2006/relationships/slide" Target="slides/slide2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189" Type="http://schemas.openxmlformats.org/officeDocument/2006/relationships/slide" Target="slides/slide184.xml"/><Relationship Id="rId3" Type="http://schemas.openxmlformats.org/officeDocument/2006/relationships/customXml" Target="../customXml/item3.xml"/><Relationship Id="rId214" Type="http://schemas.openxmlformats.org/officeDocument/2006/relationships/slide" Target="slides/slide209.xml"/><Relationship Id="rId235" Type="http://schemas.openxmlformats.org/officeDocument/2006/relationships/slide" Target="slides/slide230.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179" Type="http://schemas.openxmlformats.org/officeDocument/2006/relationships/slide" Target="slides/slide174.xml"/><Relationship Id="rId190" Type="http://schemas.openxmlformats.org/officeDocument/2006/relationships/slide" Target="slides/slide185.xml"/><Relationship Id="rId204" Type="http://schemas.openxmlformats.org/officeDocument/2006/relationships/slide" Target="slides/slide199.xml"/><Relationship Id="rId225" Type="http://schemas.openxmlformats.org/officeDocument/2006/relationships/slide" Target="slides/slide220.xml"/><Relationship Id="rId246" Type="http://schemas.openxmlformats.org/officeDocument/2006/relationships/slide" Target="slides/slide241.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94" Type="http://schemas.openxmlformats.org/officeDocument/2006/relationships/slide" Target="slides/slide89.xml"/><Relationship Id="rId148" Type="http://schemas.openxmlformats.org/officeDocument/2006/relationships/slide" Target="slides/slide143.xml"/><Relationship Id="rId169" Type="http://schemas.openxmlformats.org/officeDocument/2006/relationships/slide" Target="slides/slide1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030E8-7BC2-48FC-9106-26B62031286D}"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7AB6F-0E72-4A0B-B969-600F5415DD81}" type="slidenum">
              <a:rPr lang="en-US" smtClean="0"/>
              <a:t>‹#›</a:t>
            </a:fld>
            <a:endParaRPr lang="en-US"/>
          </a:p>
        </p:txBody>
      </p:sp>
    </p:spTree>
    <p:extLst>
      <p:ext uri="{BB962C8B-B14F-4D97-AF65-F5344CB8AC3E}">
        <p14:creationId xmlns:p14="http://schemas.microsoft.com/office/powerpoint/2010/main" val="104099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22.emf"/></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2928786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9.	</a:t>
            </a:r>
            <a:r>
              <a:rPr lang="en-US" dirty="0" err="1">
                <a:latin typeface="Cambria" panose="02040503050406030204" pitchFamily="18" charset="0"/>
                <a:ea typeface="Times New Roman" panose="02020603050405020304" pitchFamily="18" charset="0"/>
                <a:cs typeface="Times New Roman" panose="02020603050405020304" pitchFamily="18" charset="0"/>
              </a:rPr>
              <a:t>Ans</a:t>
            </a:r>
            <a:r>
              <a:rPr lang="en-US" dirty="0">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The hands of the clock coincide 22 times a day.</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For every coincidence 60 </a:t>
            </a:r>
            <a:r>
              <a:rPr lang="en-US" dirty="0" err="1">
                <a:latin typeface="Cambria" panose="02040503050406030204" pitchFamily="18" charset="0"/>
                <a:ea typeface="Times New Roman" panose="02020603050405020304" pitchFamily="18" charset="0"/>
                <a:cs typeface="Times New Roman" panose="02020603050405020304" pitchFamily="18" charset="0"/>
              </a:rPr>
              <a:t>deg</a:t>
            </a:r>
            <a:r>
              <a:rPr lang="en-US" dirty="0">
                <a:latin typeface="Cambria" panose="02040503050406030204" pitchFamily="18" charset="0"/>
                <a:ea typeface="Times New Roman" panose="02020603050405020304" pitchFamily="18" charset="0"/>
                <a:cs typeface="Times New Roman" panose="02020603050405020304" pitchFamily="18" charset="0"/>
              </a:rPr>
              <a:t> will occur 2 times.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So, 44 times it forms 60 deg.</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E85941D-8E50-48DD-9F07-D46E0DCFFEDB}" type="slidenum">
              <a:rPr lang="en-US" smtClean="0"/>
              <a:t>19</a:t>
            </a:fld>
            <a:endParaRPr lang="en-US"/>
          </a:p>
        </p:txBody>
      </p:sp>
    </p:spTree>
    <p:extLst>
      <p:ext uri="{BB962C8B-B14F-4D97-AF65-F5344CB8AC3E}">
        <p14:creationId xmlns:p14="http://schemas.microsoft.com/office/powerpoint/2010/main" val="81162119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15.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[c]</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material cost of A = 30/100 * 16200 = 4860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material cost of B = 35/100 * 24800 = 8680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required difference = 8680 – 4860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Rs.3820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40672620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4105"/>
          <a:stretch/>
        </p:blipFill>
        <p:spPr>
          <a:xfrm>
            <a:off x="789070" y="4572000"/>
            <a:ext cx="5279860" cy="1662982"/>
          </a:xfrm>
          <a:prstGeom prst="rect">
            <a:avLst/>
          </a:prstGeom>
        </p:spPr>
      </p:pic>
    </p:spTree>
    <p:extLst>
      <p:ext uri="{BB962C8B-B14F-4D97-AF65-F5344CB8AC3E}">
        <p14:creationId xmlns:p14="http://schemas.microsoft.com/office/powerpoint/2010/main" val="20202184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17.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[b]</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number of Tata </a:t>
            </a:r>
            <a:r>
              <a:rPr lang="en-US" dirty="0" err="1">
                <a:effectLst/>
                <a:latin typeface="Cambria" panose="02040503050406030204" pitchFamily="18" charset="0"/>
                <a:ea typeface="Batang" panose="02030600000101010101" pitchFamily="18" charset="-127"/>
                <a:cs typeface="Times New Roman" panose="02020603050405020304" pitchFamily="18" charset="0"/>
              </a:rPr>
              <a:t>indicom</a:t>
            </a:r>
            <a:r>
              <a:rPr lang="en-US" dirty="0">
                <a:effectLst/>
                <a:latin typeface="Cambria" panose="02040503050406030204" pitchFamily="18" charset="0"/>
                <a:ea typeface="Batang" panose="02030600000101010101" pitchFamily="18" charset="-127"/>
                <a:cs typeface="Times New Roman" panose="02020603050405020304" pitchFamily="18" charset="0"/>
              </a:rPr>
              <a:t> users in 2006</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115 * 20/100 = 23</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number of Tata </a:t>
            </a:r>
            <a:r>
              <a:rPr lang="en-US" dirty="0" err="1">
                <a:effectLst/>
                <a:latin typeface="Cambria" panose="02040503050406030204" pitchFamily="18" charset="0"/>
                <a:ea typeface="Batang" panose="02030600000101010101" pitchFamily="18" charset="-127"/>
                <a:cs typeface="Times New Roman" panose="02020603050405020304" pitchFamily="18" charset="0"/>
              </a:rPr>
              <a:t>indicom</a:t>
            </a:r>
            <a:r>
              <a:rPr lang="en-US" dirty="0">
                <a:effectLst/>
                <a:latin typeface="Cambria" panose="02040503050406030204" pitchFamily="18" charset="0"/>
                <a:ea typeface="Batang" panose="02030600000101010101" pitchFamily="18" charset="-127"/>
                <a:cs typeface="Times New Roman" panose="02020603050405020304" pitchFamily="18" charset="0"/>
              </a:rPr>
              <a:t> users in 2005 = 8</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Required % = (23 – 8)/8 * 100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1500/8</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187.5% </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80863760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18.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[a]</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Required ratio = 12/[15 * (115/100)]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48/69</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16/23</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10934964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19.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[b]</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(2300 * 100)/115 = 2000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number of Airtel users in 2005</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2000/4 = 500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37303756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20.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[d]</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No. Of Tata </a:t>
            </a:r>
            <a:r>
              <a:rPr lang="en-US" dirty="0" err="1">
                <a:effectLst/>
                <a:latin typeface="Cambria" panose="02040503050406030204" pitchFamily="18" charset="0"/>
                <a:ea typeface="Batang" panose="02030600000101010101" pitchFamily="18" charset="-127"/>
                <a:cs typeface="Times New Roman" panose="02020603050405020304" pitchFamily="18" charset="0"/>
              </a:rPr>
              <a:t>indicom</a:t>
            </a:r>
            <a:r>
              <a:rPr lang="en-US" dirty="0">
                <a:effectLst/>
                <a:latin typeface="Cambria" panose="02040503050406030204" pitchFamily="18" charset="0"/>
                <a:ea typeface="Batang" panose="02030600000101010101" pitchFamily="18" charset="-127"/>
                <a:cs typeface="Times New Roman" panose="02020603050405020304" pitchFamily="18" charset="0"/>
              </a:rPr>
              <a:t> users in 2006</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(20/100) * 115 = 23</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No. Of people who use ‘others’ in 2007 = 10% (115) </a:t>
            </a:r>
            <a:br>
              <a:rPr lang="en-US" dirty="0">
                <a:effectLst/>
                <a:latin typeface="Cambria" panose="02040503050406030204" pitchFamily="18" charset="0"/>
                <a:ea typeface="Batang" panose="02030600000101010101" pitchFamily="18" charset="-127"/>
                <a:cs typeface="Times New Roman" panose="02020603050405020304" pitchFamily="18" charset="0"/>
              </a:rPr>
            </a:br>
            <a:r>
              <a:rPr lang="en-US" dirty="0">
                <a:effectLst/>
                <a:latin typeface="Cambria" panose="02040503050406030204" pitchFamily="18" charset="0"/>
                <a:ea typeface="Batang" panose="02030600000101010101" pitchFamily="18" charset="-127"/>
                <a:cs typeface="Times New Roman" panose="02020603050405020304" pitchFamily="18" charset="0"/>
              </a:rPr>
              <a:t>+ 20% (23) = 11.5 + 4.6 = 16.1</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Required ratio = 12/16.1 = 120/161</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156913269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11.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quantity of rice that was used for domestic consumption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[(40/100) * 300 + (70/100) * 250 + (55/100) * 450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(65/100) * 450 + (50/100) * 350)]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120 + 175 + 247.5 + 292.5 + 175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1010 million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Required average = 1010/5 = 202 million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549712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12.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export of wheat, rice and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jowar</a:t>
            </a:r>
            <a:r>
              <a:rPr lang="en-US" dirty="0">
                <a:effectLst/>
                <a:latin typeface="Cambria" panose="02040503050406030204" pitchFamily="18" charset="0"/>
                <a:ea typeface="Times New Roman" panose="02020603050405020304" pitchFamily="18" charset="0"/>
                <a:cs typeface="Times New Roman" panose="02020603050405020304" pitchFamily="18" charset="0"/>
              </a:rPr>
              <a:t> put together in 2004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[(65/100) * 300 + (45/100) * 450 + (55/100) * 400]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617.5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Required % = (195/617.5) * 100 = 32%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650846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13.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export of wheat, rice and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jowar</a:t>
            </a:r>
            <a:r>
              <a:rPr lang="en-US" dirty="0">
                <a:effectLst/>
                <a:latin typeface="Cambria" panose="02040503050406030204" pitchFamily="18" charset="0"/>
                <a:ea typeface="Times New Roman" panose="02020603050405020304" pitchFamily="18" charset="0"/>
                <a:cs typeface="Times New Roman" panose="02020603050405020304" pitchFamily="18" charset="0"/>
              </a:rPr>
              <a:t> in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2002 = [(40/100) * 200 + (60/100) * 300 + (70/100)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150] = 365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2006 = [(25/100) * 400 + (50/100) * 350 + (75/100)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450] = 612.5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required ratio = 365/612.5 = 146/245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3633418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14.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production of wheat = 200 + 350 + 300 + 500 + 400 = 1750million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production of rice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300 + 250 + 450 + 450 + 350 = 1800 million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required difference = 50 million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5927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10.	</a:t>
            </a:r>
            <a:r>
              <a:rPr lang="en-US" dirty="0" err="1">
                <a:latin typeface="Cambria" panose="02040503050406030204" pitchFamily="18" charset="0"/>
                <a:ea typeface="Times New Roman" panose="02020603050405020304" pitchFamily="18" charset="0"/>
                <a:cs typeface="Times New Roman" panose="02020603050405020304" pitchFamily="18" charset="0"/>
              </a:rPr>
              <a:t>Ans</a:t>
            </a:r>
            <a:r>
              <a:rPr lang="en-US" dirty="0">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The question is same as the hour hand and minute hand coincidences. So it will  occur 22 times a day.</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E85941D-8E50-48DD-9F07-D46E0DCFFEDB}" type="slidenum">
              <a:rPr lang="en-US" smtClean="0"/>
              <a:t>20</a:t>
            </a:fld>
            <a:endParaRPr lang="en-US"/>
          </a:p>
        </p:txBody>
      </p:sp>
    </p:spTree>
    <p:extLst>
      <p:ext uri="{BB962C8B-B14F-4D97-AF65-F5344CB8AC3E}">
        <p14:creationId xmlns:p14="http://schemas.microsoft.com/office/powerpoint/2010/main" val="84605322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15.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export of wheat in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2002 = (80/365) * 100 ~ 22%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2003 = (175/310) * 100 ~ 56%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2004 = (195/617.5) * 100 ~ 31%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2005 = (350/707.5) * 100 ~ 49%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2006 = (100/612.5) * 100 ~ 16.3%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Export of wheat is less than 37% of total export in 2002, 2004 &amp; 2006.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597107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1249"/>
          <a:stretch/>
        </p:blipFill>
        <p:spPr>
          <a:xfrm>
            <a:off x="1499498" y="4851111"/>
            <a:ext cx="3859003" cy="2418369"/>
          </a:xfrm>
          <a:prstGeom prst="rect">
            <a:avLst/>
          </a:prstGeom>
        </p:spPr>
      </p:pic>
    </p:spTree>
    <p:extLst>
      <p:ext uri="{BB962C8B-B14F-4D97-AF65-F5344CB8AC3E}">
        <p14:creationId xmlns:p14="http://schemas.microsoft.com/office/powerpoint/2010/main" val="92841485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1249"/>
          <a:stretch/>
        </p:blipFill>
        <p:spPr>
          <a:xfrm>
            <a:off x="1499498" y="4851111"/>
            <a:ext cx="3859003" cy="2418369"/>
          </a:xfrm>
          <a:prstGeom prst="rect">
            <a:avLst/>
          </a:prstGeom>
        </p:spPr>
      </p:pic>
    </p:spTree>
    <p:extLst>
      <p:ext uri="{BB962C8B-B14F-4D97-AF65-F5344CB8AC3E}">
        <p14:creationId xmlns:p14="http://schemas.microsoft.com/office/powerpoint/2010/main" val="92841485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1249"/>
          <a:stretch/>
        </p:blipFill>
        <p:spPr>
          <a:xfrm>
            <a:off x="1499498" y="4851111"/>
            <a:ext cx="3859003" cy="2418369"/>
          </a:xfrm>
          <a:prstGeom prst="rect">
            <a:avLst/>
          </a:prstGeom>
        </p:spPr>
      </p:pic>
    </p:spTree>
    <p:extLst>
      <p:ext uri="{BB962C8B-B14F-4D97-AF65-F5344CB8AC3E}">
        <p14:creationId xmlns:p14="http://schemas.microsoft.com/office/powerpoint/2010/main" val="92841485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1249"/>
          <a:stretch/>
        </p:blipFill>
        <p:spPr>
          <a:xfrm>
            <a:off x="1499498" y="4851111"/>
            <a:ext cx="3859003" cy="2418369"/>
          </a:xfrm>
          <a:prstGeom prst="rect">
            <a:avLst/>
          </a:prstGeom>
        </p:spPr>
      </p:pic>
    </p:spTree>
    <p:extLst>
      <p:ext uri="{BB962C8B-B14F-4D97-AF65-F5344CB8AC3E}">
        <p14:creationId xmlns:p14="http://schemas.microsoft.com/office/powerpoint/2010/main" val="92841485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1249"/>
          <a:stretch/>
        </p:blipFill>
        <p:spPr>
          <a:xfrm>
            <a:off x="1499498" y="4851111"/>
            <a:ext cx="3859003" cy="2418369"/>
          </a:xfrm>
          <a:prstGeom prst="rect">
            <a:avLst/>
          </a:prstGeom>
        </p:spPr>
      </p:pic>
    </p:spTree>
    <p:extLst>
      <p:ext uri="{BB962C8B-B14F-4D97-AF65-F5344CB8AC3E}">
        <p14:creationId xmlns:p14="http://schemas.microsoft.com/office/powerpoint/2010/main" val="9284148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AB6F-0E72-4A0B-B969-600F5415DD81}" type="slidenum">
              <a:rPr lang="en-US" smtClean="0"/>
              <a:t>174</a:t>
            </a:fld>
            <a:endParaRPr lang="en-US"/>
          </a:p>
        </p:txBody>
      </p:sp>
    </p:spTree>
    <p:extLst>
      <p:ext uri="{BB962C8B-B14F-4D97-AF65-F5344CB8AC3E}">
        <p14:creationId xmlns:p14="http://schemas.microsoft.com/office/powerpoint/2010/main" val="57421007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a:p>
        </p:txBody>
      </p:sp>
    </p:spTree>
    <p:extLst>
      <p:ext uri="{BB962C8B-B14F-4D97-AF65-F5344CB8AC3E}">
        <p14:creationId xmlns:p14="http://schemas.microsoft.com/office/powerpoint/2010/main" val="275594005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AB6F-0E72-4A0B-B969-600F5415DD81}" type="slidenum">
              <a:rPr lang="en-US" smtClean="0"/>
              <a:t>196</a:t>
            </a:fld>
            <a:endParaRPr lang="en-US"/>
          </a:p>
        </p:txBody>
      </p:sp>
    </p:spTree>
    <p:extLst>
      <p:ext uri="{BB962C8B-B14F-4D97-AF65-F5344CB8AC3E}">
        <p14:creationId xmlns:p14="http://schemas.microsoft.com/office/powerpoint/2010/main" val="5742100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197</a:t>
            </a:fld>
            <a:endParaRPr lang="en-US"/>
          </a:p>
        </p:txBody>
      </p:sp>
    </p:spTree>
    <p:extLst>
      <p:ext uri="{BB962C8B-B14F-4D97-AF65-F5344CB8AC3E}">
        <p14:creationId xmlns:p14="http://schemas.microsoft.com/office/powerpoint/2010/main" val="2928786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11.	</a:t>
            </a:r>
            <a:r>
              <a:rPr lang="en-US" dirty="0" err="1">
                <a:latin typeface="Cambria" panose="02040503050406030204" pitchFamily="18" charset="0"/>
                <a:ea typeface="Times New Roman" panose="02020603050405020304" pitchFamily="18" charset="0"/>
                <a:cs typeface="Times New Roman" panose="02020603050405020304" pitchFamily="18" charset="0"/>
              </a:rPr>
              <a:t>Ans</a:t>
            </a:r>
            <a:r>
              <a:rPr lang="en-US" dirty="0">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The 90 </a:t>
            </a:r>
            <a:r>
              <a:rPr lang="en-US" dirty="0" err="1">
                <a:latin typeface="Cambria" panose="02040503050406030204" pitchFamily="18" charset="0"/>
                <a:ea typeface="Times New Roman" panose="02020603050405020304" pitchFamily="18" charset="0"/>
                <a:cs typeface="Times New Roman" panose="02020603050405020304" pitchFamily="18" charset="0"/>
              </a:rPr>
              <a:t>deg</a:t>
            </a:r>
            <a:r>
              <a:rPr lang="en-US" dirty="0">
                <a:latin typeface="Cambria" panose="02040503050406030204" pitchFamily="18" charset="0"/>
                <a:ea typeface="Times New Roman" panose="02020603050405020304" pitchFamily="18" charset="0"/>
                <a:cs typeface="Times New Roman" panose="02020603050405020304" pitchFamily="18" charset="0"/>
              </a:rPr>
              <a:t> between hour and minute hands happens </a:t>
            </a:r>
            <a:br>
              <a:rPr lang="en-US" dirty="0">
                <a:latin typeface="Cambria" panose="02040503050406030204" pitchFamily="18" charset="0"/>
                <a:ea typeface="Times New Roman" panose="02020603050405020304" pitchFamily="18" charset="0"/>
                <a:cs typeface="Times New Roman" panose="02020603050405020304" pitchFamily="18" charset="0"/>
              </a:rPr>
            </a:br>
            <a:r>
              <a:rPr lang="en-US" dirty="0">
                <a:latin typeface="Cambria" panose="02040503050406030204" pitchFamily="18" charset="0"/>
                <a:ea typeface="Times New Roman" panose="02020603050405020304" pitchFamily="18" charset="0"/>
                <a:cs typeface="Times New Roman" panose="02020603050405020304" pitchFamily="18" charset="0"/>
              </a:rPr>
              <a:t>2 times per coincidence.</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Between 12 o’clock to 1 o’clock it happens 2 times.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E85941D-8E50-48DD-9F07-D46E0DCFFEDB}" type="slidenum">
              <a:rPr lang="en-US" smtClean="0"/>
              <a:t>21</a:t>
            </a:fld>
            <a:endParaRPr lang="en-US"/>
          </a:p>
        </p:txBody>
      </p:sp>
    </p:spTree>
    <p:extLst>
      <p:ext uri="{BB962C8B-B14F-4D97-AF65-F5344CB8AC3E}">
        <p14:creationId xmlns:p14="http://schemas.microsoft.com/office/powerpoint/2010/main" val="243136123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6294481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Tree>
    <p:extLst>
      <p:ext uri="{BB962C8B-B14F-4D97-AF65-F5344CB8AC3E}">
        <p14:creationId xmlns:p14="http://schemas.microsoft.com/office/powerpoint/2010/main" val="194816965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1.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 + b) (</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𝑎</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𝑏</m:t>
                        </m:r>
                      </m:den>
                    </m:f>
                  </m:oMath>
                </a14:m>
                <a:r>
                  <a:rPr lang="en-US" dirty="0">
                    <a:effectLst/>
                    <a:latin typeface="Cambria" panose="02040503050406030204" pitchFamily="18" charset="0"/>
                    <a:ea typeface="Times New Roman" panose="02020603050405020304" pitchFamily="18" charset="0"/>
                    <a:cs typeface="Times New Roman" panose="02020603050405020304" pitchFamily="18" charset="0"/>
                  </a:rPr>
                  <a:t>) = 4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=&gt; 1 + 1 + </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𝑎</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𝑏</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𝑏</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𝑎</m:t>
                        </m:r>
                      </m:den>
                    </m:f>
                  </m:oMath>
                </a14:m>
                <a:r>
                  <a:rPr lang="en-US" dirty="0">
                    <a:effectLst/>
                    <a:latin typeface="Cambria" panose="02040503050406030204" pitchFamily="18" charset="0"/>
                    <a:ea typeface="Times New Roman" panose="02020603050405020304" pitchFamily="18" charset="0"/>
                    <a:cs typeface="Times New Roman" panose="02020603050405020304" pitchFamily="18" charset="0"/>
                  </a:rPr>
                  <a:t> = 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=&gt; </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𝑎</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𝑏</m:t>
                        </m:r>
                      </m:den>
                    </m:f>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𝑏</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𝑎</m:t>
                        </m:r>
                      </m:den>
                    </m:f>
                  </m:oMath>
                </a14:m>
                <a:r>
                  <a:rPr lang="en-US" dirty="0">
                    <a:effectLst/>
                    <a:latin typeface="Cambria" panose="02040503050406030204" pitchFamily="18" charset="0"/>
                    <a:ea typeface="Times New Roman" panose="02020603050405020304" pitchFamily="18" charset="0"/>
                    <a:cs typeface="Times New Roman" panose="02020603050405020304" pitchFamily="18" charset="0"/>
                  </a:rPr>
                  <a:t> =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This is possible when a = b. Hence statement 1 alone is sufficient.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Statement 2 (a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(b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We cannot say if a = b in this case. Take for example, let a = 100 and b = 0. Then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(a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(100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2500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And (b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(0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2500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Hence, statement 1 alone is sufficient and statement 2 alone is not sufficient.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nSpc>
                    <a:spcPct val="115000"/>
                  </a:lnSpc>
                  <a:spcBef>
                    <a:spcPts val="700"/>
                  </a:spcBef>
                  <a:spcAft>
                    <a:spcPts val="100"/>
                  </a:spcAft>
                </a:pPr>
                <a:r>
                  <a:rPr lang="en-US" dirty="0" smtClean="0">
                    <a:effectLst/>
                    <a:latin typeface="Cambria" panose="02040503050406030204" pitchFamily="18" charset="0"/>
                    <a:ea typeface="Times New Roman" panose="02020603050405020304" pitchFamily="18" charset="0"/>
                    <a:cs typeface="Times New Roman" panose="02020603050405020304" pitchFamily="18" charset="0"/>
                  </a:rPr>
                  <a:t>1</a:t>
                </a:r>
                <a:r>
                  <a:rPr lang="en-US"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 + b) (</a:t>
                </a:r>
                <a:r>
                  <a:rPr lang="en-US" i="0">
                    <a:effectLst/>
                    <a:latin typeface="Cambria Math" panose="02040503050406030204" pitchFamily="18" charset="0"/>
                    <a:ea typeface="Times New Roman" panose="02020603050405020304" pitchFamily="18" charset="0"/>
                    <a:cs typeface="Times New Roman" panose="02020603050405020304" pitchFamily="18" charset="0"/>
                  </a:rPr>
                  <a:t>1/𝑎+1/𝑏</a:t>
                </a:r>
                <a:r>
                  <a:rPr lang="en-US" dirty="0">
                    <a:effectLst/>
                    <a:latin typeface="Cambria" panose="02040503050406030204" pitchFamily="18" charset="0"/>
                    <a:ea typeface="Times New Roman" panose="02020603050405020304" pitchFamily="18" charset="0"/>
                    <a:cs typeface="Times New Roman" panose="02020603050405020304" pitchFamily="18" charset="0"/>
                  </a:rPr>
                  <a:t>) = 4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=&gt; 1 + 1 + </a:t>
                </a:r>
                <a:r>
                  <a:rPr lang="en-US" i="0">
                    <a:effectLst/>
                    <a:latin typeface="Cambria Math" panose="02040503050406030204" pitchFamily="18" charset="0"/>
                    <a:ea typeface="Times New Roman" panose="02020603050405020304" pitchFamily="18" charset="0"/>
                    <a:cs typeface="Times New Roman" panose="02020603050405020304" pitchFamily="18" charset="0"/>
                  </a:rPr>
                  <a:t>𝑎/𝑏+𝑏/𝑎</a:t>
                </a:r>
                <a:r>
                  <a:rPr lang="en-US" dirty="0">
                    <a:effectLst/>
                    <a:latin typeface="Cambria" panose="02040503050406030204" pitchFamily="18" charset="0"/>
                    <a:ea typeface="Times New Roman" panose="02020603050405020304" pitchFamily="18" charset="0"/>
                    <a:cs typeface="Times New Roman" panose="02020603050405020304" pitchFamily="18" charset="0"/>
                  </a:rPr>
                  <a:t> = 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=&gt; </a:t>
                </a:r>
                <a:r>
                  <a:rPr lang="en-US" i="0">
                    <a:effectLst/>
                    <a:latin typeface="Cambria Math" panose="02040503050406030204" pitchFamily="18" charset="0"/>
                    <a:ea typeface="Times New Roman" panose="02020603050405020304" pitchFamily="18" charset="0"/>
                    <a:cs typeface="Times New Roman" panose="02020603050405020304" pitchFamily="18" charset="0"/>
                  </a:rPr>
                  <a:t>𝑎/𝑏+𝑏/𝑎</a:t>
                </a:r>
                <a:r>
                  <a:rPr lang="en-US" dirty="0">
                    <a:effectLst/>
                    <a:latin typeface="Cambria" panose="02040503050406030204" pitchFamily="18" charset="0"/>
                    <a:ea typeface="Times New Roman" panose="02020603050405020304" pitchFamily="18" charset="0"/>
                    <a:cs typeface="Times New Roman" panose="02020603050405020304" pitchFamily="18" charset="0"/>
                  </a:rPr>
                  <a:t> =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This is possible when a = b. Hence statement 1 alone is sufficient.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Statement 2 (a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(b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We cannot say if a = b in this case. Take for example, let a = 100 and b = 0. Then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(a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(100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2500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And (b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(0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50</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Times New Roman" panose="02020603050405020304" pitchFamily="18" charset="0"/>
                  </a:rPr>
                  <a:t> = 2500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Hence, statement 1 alone is sufficient and statement 2 alone is not sufficient.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Fallback>
      </mc:AlternateContent>
    </p:spTree>
    <p:extLst>
      <p:ext uri="{BB962C8B-B14F-4D97-AF65-F5344CB8AC3E}">
        <p14:creationId xmlns:p14="http://schemas.microsoft.com/office/powerpoint/2010/main" val="286343142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2.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From statement (1), we know that the sales value after the salesman’s commission. If his commission is 3% of the sales booked. Then the net sales value is 100 – 3 = 97% of the sales booked.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From statement (1), we know that 97% of sales booked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Rs.245,000. So we can find out the sales booked. Statement (1) alone is sufficient.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From statement (2), we know that the original cost of the products is Rs.225,000. We know the sales booked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1.25 * 225,000. Hence, statement (2) is also sufficient.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As each of the two statements are independently sufficient to answer the question, choice (4) is the best answer.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5491482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3.	</a:t>
            </a:r>
            <a:r>
              <a:rPr lang="en-US" sz="1000"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[3]</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The statement provides information about the number of people who sent in deposits this year. However, not all those who sent in deposits may have attended the seminar.</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Without knowing whether all of them attended or only a fraction of those who sent the deposit attended, we will not be able to find the answer.</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Statement (1) alone is not sufficient.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The moment we realize that statement (1) is not sufficient, we can eliminate choices 1 and 4.</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We can narrow down our choices to 2, 3 and 5.</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Remember: When you are evaluating statement (2) alone, do not recall information that you read in statement (1).</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60 percent of the people who sent deposits attended.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If 1000 sent in their deposits, the answer to the question will be 600.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If 100 sent in their deposits, the answer to the question will be 60.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Arial" panose="020B0604020202020204" pitchFamily="34" charset="0"/>
              </a:rPr>
              <a:t>	We are not getting a unique value for the number of people who attended the seminar from this statement.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Statement (2) alone is not sufficient.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We can eliminate choice 2.</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The answer narrows down to 3 or 5.</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Using the information in the two statements, we can deduce that 60% of 70 = 42 people attended the seminar.</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Using the two statements, we could get a unique answer to the question.</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Hence, the correct answer is Choice 3. Both statements are needed to answer the question.</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293445474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nSpc>
                <a:spcPct val="115000"/>
              </a:lnSpc>
              <a:spcBef>
                <a:spcPts val="7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4.	</a:t>
            </a:r>
            <a:r>
              <a:rPr lang="en-US" sz="800"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[3]</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800" dirty="0">
                <a:effectLst/>
                <a:latin typeface="Cambria" panose="02040503050406030204" pitchFamily="18" charset="0"/>
                <a:ea typeface="Times New Roman" panose="02020603050405020304" pitchFamily="18" charset="0"/>
                <a:cs typeface="Times New Roman" panose="02020603050405020304" pitchFamily="18" charset="0"/>
              </a:rPr>
              <a:t>A to C is 3/5th of the total distance.</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Without knowing the distance between A and C, we cannot equate the proportion to the actual distance and compute the total distance.</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For instance, if the distance between A and C is 300 km, the total distance will be 500 km. Conversely, if the distance between A and Madurai is 600 km, the total distance will be 1000 km.</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The bottom line is that we cannot find the total distance from the information given in statement (1).</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Statement (1) alone is not sufficient.</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The moment we realize that statement (1) is not sufficient, we can eliminate choices 1 and 4.</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We can narrow down our choices to 2, 3 and 5.</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Remember: When you are evaluating statement (2) alone, do not recall information that you read in statement (1).</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We know the distance for one part of the journey </a:t>
            </a:r>
            <a:br>
              <a:rPr lang="en-US" sz="800" dirty="0">
                <a:effectLst/>
                <a:latin typeface="Cambria" panose="02040503050406030204" pitchFamily="18" charset="0"/>
                <a:ea typeface="Times New Roman" panose="02020603050405020304" pitchFamily="18" charset="0"/>
                <a:cs typeface="Times New Roman" panose="02020603050405020304" pitchFamily="18" charset="0"/>
              </a:rPr>
            </a:b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between C and B.</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However, from statement (2) we do not know the distance for the other part – distance between A and C</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We are not able to determine the total distance using statement (2) alone.</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Statement (2) alone is not sufficient.</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We can eliminate choice 2.</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The answer narrows down to 3 or 5.</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From statement (1) we can deduce that the distance between C and B is 2/5th of the total distance.</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From statement (2) we know that the distance between C and B is 12 km.</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Equating the two we will be able to get a unique answer for the total distance.</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Note: You do not have to find the distance in a data sufficiency question. You just need to be sure that you can find a unique answer.</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Nevertheless, let us find the distance before wrapping the question</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If the total distance is x, then 2/5x = 12</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Or x = 30 km</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Using statements (1) and (2) together, we could find a unique answer.</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800" dirty="0">
                <a:effectLst/>
                <a:latin typeface="Cambria" panose="02040503050406030204" pitchFamily="18" charset="0"/>
                <a:ea typeface="Times New Roman" panose="02020603050405020304" pitchFamily="18" charset="0"/>
                <a:cs typeface="Times New Roman" panose="02020603050405020304" pitchFamily="18" charset="0"/>
              </a:rPr>
              <a:t>	Hence, the correct answer is Choice 3. Both statements are needed to answer the question.</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800" dirty="0"/>
          </a:p>
        </p:txBody>
      </p:sp>
    </p:spTree>
    <p:extLst>
      <p:ext uri="{BB962C8B-B14F-4D97-AF65-F5344CB8AC3E}">
        <p14:creationId xmlns:p14="http://schemas.microsoft.com/office/powerpoint/2010/main" val="303533126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nSpc>
                <a:spcPct val="115000"/>
              </a:lnSpc>
              <a:spcBef>
                <a:spcPts val="7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5.	</a:t>
            </a:r>
            <a:r>
              <a:rPr lang="en-US" sz="1000"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[4]</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From the question stem we know that Hari purchased </a:t>
            </a:r>
            <a:br>
              <a:rPr lang="en-US" sz="1000" dirty="0">
                <a:effectLst/>
                <a:latin typeface="Cambria" panose="02040503050406030204" pitchFamily="18" charset="0"/>
                <a:ea typeface="Times New Roman" panose="02020603050405020304" pitchFamily="18" charset="0"/>
                <a:cs typeface="Times New Roman" panose="02020603050405020304" pitchFamily="18" charset="0"/>
              </a:rPr>
            </a:b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18 cans.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If the number of cans containing diet soda is equal to the number not containing diet soda, we can deduce that </a:t>
            </a:r>
            <a:br>
              <a:rPr lang="en-US" sz="1000" dirty="0">
                <a:effectLst/>
                <a:latin typeface="Cambria" panose="02040503050406030204" pitchFamily="18" charset="0"/>
                <a:ea typeface="Times New Roman" panose="02020603050405020304" pitchFamily="18" charset="0"/>
                <a:cs typeface="Times New Roman" panose="02020603050405020304" pitchFamily="18" charset="0"/>
              </a:rPr>
            </a:b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9 cans do not contain diet soda.</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We could find a unique answer using statement (1) alone.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Statement (1) alone is sufficient.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The moment we realize that statement (1) is sufficient, we can narrow down our choices to 1 or 4.</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To determine whether the answer is choice 1 or choice 4, we need to evaluate statement (2). Remember that you have to evaluate statement (2) even if statement (1) is sufficient.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Remember: When you are evaluating statement (2) alone, please do not recall information that you read in statement (1). Anything said about the number of cans in statement (1) should not be used while evaluating statement (2).</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The number of cans containing diet soda is odd. The number could be 1 or 3 or 5 or any odd number up to 17.</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Correspondingly, the number of cans not containing diet soda will be an odd number down from 17 to 1.</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We cannot find a unique value for the number of cans not containing diet soda from the information given in statement (2).</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7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Statement (2) alone is also sufficient. Hence, choice (4) is the answer.</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307926160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nSpc>
                <a:spcPct val="115000"/>
              </a:lnSpc>
              <a:spcBef>
                <a:spcPts val="7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6.	</a:t>
            </a:r>
            <a:r>
              <a:rPr lang="en-US" sz="1000"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[2]</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b="1" dirty="0">
                <a:effectLst/>
                <a:latin typeface="Cambria" panose="02040503050406030204" pitchFamily="18" charset="0"/>
                <a:ea typeface="Times New Roman" panose="02020603050405020304" pitchFamily="18" charset="0"/>
                <a:cs typeface="Times New Roman" panose="02020603050405020304" pitchFamily="18" charset="0"/>
              </a:rPr>
              <a:t>	Statement 1</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If city Y had a population of 0.1 million, then city X will have a population of 1.2 million. The population of city X will be greater than 3 times the population of city Y. The answer to the question is yes.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b="1" dirty="0">
                <a:effectLst/>
                <a:latin typeface="Cambria" panose="02040503050406030204" pitchFamily="18" charset="0"/>
                <a:ea typeface="Times New Roman" panose="02020603050405020304" pitchFamily="18" charset="0"/>
                <a:cs typeface="Times New Roman" panose="02020603050405020304" pitchFamily="18" charset="0"/>
              </a:rPr>
              <a:t>	Statement 2</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Alternatively, if city Y had a population of </a:t>
            </a:r>
            <a:br>
              <a:rPr lang="en-US" sz="1000" dirty="0">
                <a:effectLst/>
                <a:latin typeface="Cambria" panose="02040503050406030204" pitchFamily="18" charset="0"/>
                <a:ea typeface="Times New Roman" panose="02020603050405020304" pitchFamily="18" charset="0"/>
                <a:cs typeface="Times New Roman" panose="02020603050405020304" pitchFamily="18" charset="0"/>
              </a:rPr>
            </a:b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4 million, city X will have a population of 5.1 million. The population of city X is not greater than 3 times the population of city Y. The answer to the question is no.</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The answer is yes for some values of the population of Y and the answer is no for other values of the population of Y.</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We could not find a unique answer using statement (1) alone.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Statement (1) alone is not sufficient.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If statement (1) alone is not sufficient, we can eliminate choices 1 and 4.</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Choices narrow down to 2, 3, or 5.</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Arial" panose="020B0604020202020204" pitchFamily="34" charset="0"/>
              </a:rPr>
              <a:t>	Remember: When you are evaluating statement (2) alone, do not recall information that you read in statement (1). Anything said about the population of city X or city Y in statement (1) should not be used while evaluating statement (2).</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Arial" panose="020B0604020202020204" pitchFamily="34" charset="0"/>
              </a:rPr>
              <a:t>	300,000 Hindus in city X made up for 20% of its population. So, we can deduce that the population of city X in 2000 was 1,500,000.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Arial" panose="020B0604020202020204" pitchFamily="34" charset="0"/>
              </a:rPr>
              <a:t>	141,000 Buddhists in city Y made up for 30% of its population. So, we can deduce that the population of city Y in 2000 was 470,000.</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Arial" panose="020B0604020202020204" pitchFamily="34" charset="0"/>
              </a:rPr>
              <a:t>	Using statement (2) we were able to determine the population of the two cities. With this information, we can conclusively answer the question.</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1000" dirty="0">
                <a:effectLst/>
                <a:latin typeface="Cambria" panose="02040503050406030204" pitchFamily="18" charset="0"/>
                <a:ea typeface="Times New Roman" panose="02020603050405020304" pitchFamily="18" charset="0"/>
                <a:cs typeface="Arial" panose="020B0604020202020204" pitchFamily="34" charset="0"/>
              </a:rPr>
              <a:t>	Statement (2) alone is sufficient. Hence, choice (2) is the answer.</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107222416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nSpc>
                <a:spcPct val="115000"/>
              </a:lnSpc>
              <a:spcBef>
                <a:spcPts val="700"/>
              </a:spcBef>
              <a:spcAft>
                <a:spcPts val="1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7.	</a:t>
            </a:r>
            <a:r>
              <a:rPr lang="en-US" sz="850"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[5]</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850" dirty="0">
                <a:effectLst/>
                <a:latin typeface="Cambria" panose="02040503050406030204" pitchFamily="18" charset="0"/>
                <a:ea typeface="Times New Roman" panose="02020603050405020304" pitchFamily="18" charset="0"/>
                <a:cs typeface="Times New Roman" panose="02020603050405020304" pitchFamily="18" charset="0"/>
              </a:rPr>
              <a:t>Essentially, we have two out of the 3 dimensions required to find the surface area.</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The surface area will take different values for different values of the third dimension.</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Statement (1) alone is not sufficient.</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If statement (1) alone is not sufficient, we can eliminate choices 1 and 4.</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Choices narrow down to 2, 3, or 5.</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Remember: When you are evaluating statement (2) alone, do not recall information that you read in statement (1). Anything said about any one face in statement (1) should not be used while evaluating statement (2).</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The area of a second face is 6 square units.</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850" spc="-5" dirty="0">
                <a:effectLst/>
                <a:latin typeface="Cambria" panose="02040503050406030204" pitchFamily="18" charset="0"/>
                <a:ea typeface="Times New Roman" panose="02020603050405020304" pitchFamily="18" charset="0"/>
                <a:cs typeface="Times New Roman" panose="02020603050405020304" pitchFamily="18" charset="0"/>
              </a:rPr>
              <a:t>There could be multiple possibilities for the two dimensions of this face. It could be 2 * 3 or it could be 6 * 1.</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Further, we still do not have information about the 3rd dimension and the final answer is a function of that dimension.</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Using statement (2) we were not able to determine a unique value for W.</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Statement (2) alone is not sufficient.</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If statement (2) alone is not sufficient, we can eliminate choice 2 as well.</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Choices narrow down to 3, or 5.</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The two faces mentioned could be two opposite faces of a rectangular solid.</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In a rectangular solid, opposite faces have the same dimension and hence the same area.</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Essentially, it again boils down to the fact that we only have two out of the 3 dimensions required to find the surface area. We do not have the third dimension and it is required to get a unique answer.</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Statements (1) and (2) together are not sufficient to determine the surface area of the rectangular solid y.</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20000"/>
              </a:lnSpc>
              <a:spcBef>
                <a:spcPts val="200"/>
              </a:spcBef>
              <a:spcAft>
                <a:spcPts val="200"/>
              </a:spcAf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Hence, choice (5) is the answer.</a:t>
            </a:r>
            <a:endParaRPr lang="en-US" sz="85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850" dirty="0"/>
          </a:p>
        </p:txBody>
      </p:sp>
    </p:spTree>
    <p:extLst>
      <p:ext uri="{BB962C8B-B14F-4D97-AF65-F5344CB8AC3E}">
        <p14:creationId xmlns:p14="http://schemas.microsoft.com/office/powerpoint/2010/main" val="228061605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nSpc>
                <a:spcPct val="115000"/>
              </a:lnSpc>
              <a:spcBef>
                <a:spcPts val="7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8.	</a:t>
            </a:r>
            <a:r>
              <a:rPr lang="en-US" sz="1000"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[4]</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From the question stem, we know that the average high temperature for the 5-day period Monday to Friday was 85</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º</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F.</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Sum = Average * number of terms</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So, sum of the high temperature for the 4-day period Monday to Thursday = 87 * 4 = 348.</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The sum of the high temperature for the 5-day period Monday to Friday = 85 * 5 = 425.</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Hence, the high temperature on Friday = Sum for 5 days (Mon to Fri) – Sum for 4 days (Mon to Thu) = 425 – 348 </a:t>
            </a:r>
            <a:br>
              <a:rPr lang="en-US" sz="1000" dirty="0">
                <a:effectLst/>
                <a:latin typeface="Cambria" panose="02040503050406030204" pitchFamily="18" charset="0"/>
                <a:ea typeface="Times New Roman" panose="02020603050405020304" pitchFamily="18" charset="0"/>
                <a:cs typeface="Times New Roman" panose="02020603050405020304" pitchFamily="18" charset="0"/>
              </a:rPr>
            </a:b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77</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º</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F.</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We could get a unique answer to the question with statement 1.</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Statement (1) alone is sufficient.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If statement (1) alone is sufficient, we can narrow our choices to 1 or 4.</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So, average high temperature without Friday’s value being counted would have been 1 more than 86 = 87</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º</a:t>
            </a: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F</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i.e., the average high temperature for Monday through Thursday was 87 degrees Fahrenheit.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000" spc="-20" dirty="0">
                <a:effectLst/>
                <a:latin typeface="Cambria" panose="02040503050406030204" pitchFamily="18" charset="0"/>
                <a:ea typeface="Times New Roman" panose="02020603050405020304" pitchFamily="18" charset="0"/>
                <a:cs typeface="Times New Roman" panose="02020603050405020304" pitchFamily="18" charset="0"/>
              </a:rPr>
              <a:t>This information is the same as what statement (1) provided.</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So, if statement (1) is sufficient, so will statement (2) be.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Using statement (2) alone we could get a unique answer to the question.</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Statement (2) alone is also sufficient.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000" spc="-10" dirty="0">
                <a:effectLst/>
                <a:latin typeface="Cambria" panose="02040503050406030204" pitchFamily="18" charset="0"/>
                <a:ea typeface="Times New Roman" panose="02020603050405020304" pitchFamily="18" charset="0"/>
                <a:cs typeface="Times New Roman" panose="02020603050405020304" pitchFamily="18" charset="0"/>
              </a:rPr>
              <a:t>If statement (1) alone is sufficient and statement (2) alone is also sufficient, each statement is independently sufficient.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pPr>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Hence, choice (4) is the answer.</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2509604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22</a:t>
            </a:fld>
            <a:endParaRPr lang="en-US"/>
          </a:p>
        </p:txBody>
      </p:sp>
      <p:pic>
        <p:nvPicPr>
          <p:cNvPr id="30" name="Picture 29"/>
          <p:cNvPicPr>
            <a:picLocks noChangeAspect="1"/>
          </p:cNvPicPr>
          <p:nvPr/>
        </p:nvPicPr>
        <p:blipFill rotWithShape="1">
          <a:blip r:embed="rId3"/>
          <a:srcRect r="54262"/>
          <a:stretch/>
        </p:blipFill>
        <p:spPr>
          <a:xfrm>
            <a:off x="1101585" y="4572000"/>
            <a:ext cx="4654829" cy="4074654"/>
          </a:xfrm>
          <a:prstGeom prst="rect">
            <a:avLst/>
          </a:prstGeom>
        </p:spPr>
      </p:pic>
    </p:spTree>
    <p:extLst>
      <p:ext uri="{BB962C8B-B14F-4D97-AF65-F5344CB8AC3E}">
        <p14:creationId xmlns:p14="http://schemas.microsoft.com/office/powerpoint/2010/main" val="171261426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9.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Arial" panose="020B0604020202020204" pitchFamily="34" charset="0"/>
              </a:rPr>
              <a:t>From statement 1, p</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is an integer then the </a:t>
            </a:r>
            <a:br>
              <a:rPr lang="en-US" dirty="0">
                <a:effectLst/>
                <a:latin typeface="Cambria" panose="02040503050406030204" pitchFamily="18" charset="0"/>
                <a:ea typeface="Times New Roman" panose="02020603050405020304" pitchFamily="18" charset="0"/>
                <a:cs typeface="Arial" panose="020B0604020202020204" pitchFamily="34" charset="0"/>
              </a:rPr>
            </a:br>
            <a:r>
              <a:rPr lang="en-US" dirty="0" err="1">
                <a:effectLst/>
                <a:latin typeface="Cambria" panose="02040503050406030204" pitchFamily="18" charset="0"/>
                <a:ea typeface="Times New Roman" panose="02020603050405020304" pitchFamily="18" charset="0"/>
                <a:cs typeface="Arial" panose="020B0604020202020204" pitchFamily="34" charset="0"/>
              </a:rPr>
              <a:t>sqrt</a:t>
            </a:r>
            <a:r>
              <a:rPr lang="en-US" dirty="0">
                <a:effectLst/>
                <a:latin typeface="Cambria" panose="02040503050406030204" pitchFamily="18" charset="0"/>
                <a:ea typeface="Times New Roman" panose="02020603050405020304" pitchFamily="18" charset="0"/>
                <a:cs typeface="Arial" panose="020B0604020202020204" pitchFamily="34" charset="0"/>
              </a:rPr>
              <a:t>(p</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is not necessarily an integer.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dirty="0">
                <a:effectLst/>
                <a:latin typeface="Cambria" panose="02040503050406030204" pitchFamily="18" charset="0"/>
                <a:ea typeface="Times New Roman" panose="02020603050405020304" pitchFamily="18" charset="0"/>
                <a:cs typeface="Arial" panose="020B0604020202020204" pitchFamily="34" charset="0"/>
              </a:rPr>
              <a:t>	For example, 2</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+ 3</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13 is an integer. But </a:t>
            </a:r>
            <a:r>
              <a:rPr lang="en-US" dirty="0" err="1">
                <a:effectLst/>
                <a:latin typeface="Cambria" panose="02040503050406030204" pitchFamily="18" charset="0"/>
                <a:ea typeface="Times New Roman" panose="02020603050405020304" pitchFamily="18" charset="0"/>
                <a:cs typeface="Arial" panose="020B0604020202020204" pitchFamily="34" charset="0"/>
              </a:rPr>
              <a:t>sqrt</a:t>
            </a:r>
            <a:r>
              <a:rPr lang="en-US" dirty="0">
                <a:effectLst/>
                <a:latin typeface="Cambria" panose="02040503050406030204" pitchFamily="18" charset="0"/>
                <a:ea typeface="Times New Roman" panose="02020603050405020304" pitchFamily="18" charset="0"/>
                <a:cs typeface="Arial" panose="020B0604020202020204" pitchFamily="34" charset="0"/>
              </a:rPr>
              <a:t>(13) is not an integer.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dirty="0">
                <a:effectLst/>
                <a:latin typeface="Cambria" panose="02040503050406030204" pitchFamily="18" charset="0"/>
                <a:ea typeface="Times New Roman" panose="02020603050405020304" pitchFamily="18" charset="0"/>
                <a:cs typeface="Arial" panose="020B0604020202020204" pitchFamily="34" charset="0"/>
              </a:rPr>
              <a:t>	</a:t>
            </a:r>
            <a:r>
              <a:rPr lang="en-US" spc="-20" dirty="0">
                <a:effectLst/>
                <a:latin typeface="Cambria" panose="02040503050406030204" pitchFamily="18" charset="0"/>
                <a:ea typeface="Times New Roman" panose="02020603050405020304" pitchFamily="18" charset="0"/>
                <a:cs typeface="Arial" panose="020B0604020202020204" pitchFamily="34" charset="0"/>
              </a:rPr>
              <a:t>So, statement 1 alone is not sufficient to answer the question.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dirty="0">
                <a:effectLst/>
                <a:latin typeface="Cambria" panose="02040503050406030204" pitchFamily="18" charset="0"/>
                <a:ea typeface="Times New Roman" panose="02020603050405020304" pitchFamily="18" charset="0"/>
                <a:cs typeface="Arial" panose="020B0604020202020204" pitchFamily="34" charset="0"/>
              </a:rPr>
              <a:t>	From statement 2, p</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3q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dirty="0">
                <a:effectLst/>
                <a:latin typeface="Cambria" panose="02040503050406030204" pitchFamily="18" charset="0"/>
                <a:ea typeface="Times New Roman" panose="02020603050405020304" pitchFamily="18" charset="0"/>
                <a:cs typeface="Arial" panose="020B0604020202020204" pitchFamily="34" charset="0"/>
              </a:rPr>
              <a:t>	p</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3q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dirty="0">
                <a:effectLst/>
                <a:latin typeface="Cambria" panose="02040503050406030204" pitchFamily="18" charset="0"/>
                <a:ea typeface="Times New Roman" panose="02020603050405020304" pitchFamily="18" charset="0"/>
                <a:cs typeface="Arial" panose="020B0604020202020204" pitchFamily="34" charset="0"/>
              </a:rPr>
              <a:t>	Then p</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3q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4q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baseline="30000" dirty="0">
                <a:effectLst/>
                <a:latin typeface="Cambria" panose="02040503050406030204" pitchFamily="18" charset="0"/>
                <a:ea typeface="Times New Roman" panose="02020603050405020304" pitchFamily="18" charset="0"/>
                <a:cs typeface="Arial" panose="020B0604020202020204" pitchFamily="34" charset="0"/>
              </a:rPr>
              <a:t>	</a:t>
            </a:r>
            <a:r>
              <a:rPr lang="en-US" dirty="0">
                <a:effectLst/>
                <a:latin typeface="Cambria" panose="02040503050406030204" pitchFamily="18" charset="0"/>
                <a:ea typeface="Times New Roman" panose="02020603050405020304" pitchFamily="18" charset="0"/>
                <a:cs typeface="Arial" panose="020B0604020202020204" pitchFamily="34" charset="0"/>
              </a:rPr>
              <a:t>So, </a:t>
            </a:r>
            <a:r>
              <a:rPr lang="en-US" dirty="0" err="1">
                <a:effectLst/>
                <a:latin typeface="Cambria" panose="02040503050406030204" pitchFamily="18" charset="0"/>
                <a:ea typeface="Times New Roman" panose="02020603050405020304" pitchFamily="18" charset="0"/>
                <a:cs typeface="Arial" panose="020B0604020202020204" pitchFamily="34" charset="0"/>
              </a:rPr>
              <a:t>sqrt</a:t>
            </a:r>
            <a:r>
              <a:rPr lang="en-US" dirty="0">
                <a:effectLst/>
                <a:latin typeface="Cambria" panose="02040503050406030204" pitchFamily="18" charset="0"/>
                <a:ea typeface="Times New Roman" panose="02020603050405020304" pitchFamily="18" charset="0"/>
                <a:cs typeface="Arial" panose="020B0604020202020204" pitchFamily="34" charset="0"/>
              </a:rPr>
              <a:t>(p</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a:t>
            </a:r>
            <a:r>
              <a:rPr lang="en-US" dirty="0" err="1">
                <a:effectLst/>
                <a:latin typeface="Cambria" panose="02040503050406030204" pitchFamily="18" charset="0"/>
                <a:ea typeface="Times New Roman" panose="02020603050405020304" pitchFamily="18" charset="0"/>
                <a:cs typeface="Arial" panose="020B0604020202020204" pitchFamily="34" charset="0"/>
              </a:rPr>
              <a:t>sqrt</a:t>
            </a:r>
            <a:r>
              <a:rPr lang="en-US" dirty="0">
                <a:effectLst/>
                <a:latin typeface="Cambria" panose="02040503050406030204" pitchFamily="18" charset="0"/>
                <a:ea typeface="Times New Roman" panose="02020603050405020304" pitchFamily="18" charset="0"/>
                <a:cs typeface="Arial" panose="020B0604020202020204" pitchFamily="34" charset="0"/>
              </a:rPr>
              <a:t>(4q</a:t>
            </a:r>
            <a:r>
              <a:rPr lang="en-US" baseline="30000" dirty="0">
                <a:effectLst/>
                <a:latin typeface="Cambria" panose="02040503050406030204" pitchFamily="18" charset="0"/>
                <a:ea typeface="Times New Roman" panose="02020603050405020304" pitchFamily="18" charset="0"/>
                <a:cs typeface="Arial" panose="020B0604020202020204" pitchFamily="34"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 2q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dirty="0">
                <a:effectLst/>
                <a:latin typeface="Cambria" panose="02040503050406030204" pitchFamily="18" charset="0"/>
                <a:ea typeface="Times New Roman" panose="02020603050405020304" pitchFamily="18" charset="0"/>
                <a:cs typeface="Arial" panose="020B0604020202020204" pitchFamily="34" charset="0"/>
              </a:rPr>
              <a:t>	Since, q is an integer then 2q is also an integer.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200"/>
              </a:spcBef>
              <a:spcAft>
                <a:spcPts val="200"/>
              </a:spcAft>
            </a:pPr>
            <a:r>
              <a:rPr lang="en-US" dirty="0">
                <a:effectLst/>
                <a:latin typeface="Cambria" panose="02040503050406030204" pitchFamily="18" charset="0"/>
                <a:ea typeface="Times New Roman" panose="02020603050405020304" pitchFamily="18" charset="0"/>
                <a:cs typeface="Arial" panose="020B0604020202020204" pitchFamily="34" charset="0"/>
              </a:rPr>
              <a:t>	So, Statement 2 alone is sufficient to answer the question.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a:t>
            </a:r>
            <a:r>
              <a:rPr lang="en-US" spc="-10" dirty="0">
                <a:effectLst/>
                <a:latin typeface="Cambria" panose="02040503050406030204" pitchFamily="18" charset="0"/>
                <a:ea typeface="Times New Roman" panose="02020603050405020304" pitchFamily="18" charset="0"/>
                <a:cs typeface="Arial" panose="020B0604020202020204" pitchFamily="34" charset="0"/>
              </a:rPr>
              <a:t>Hence, the answer is choice (2), the data in Statement 2 alone is sufficient to answer the question, while the data in Statement 1 alone is not sufficient to answer the question.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9971800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10.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Times New Roman" panose="02020603050405020304" pitchFamily="18" charset="0"/>
              </a:rPr>
              <a:t>we have to check p + q = 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i.e., p = – q or – p =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From statement I,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pq</a:t>
            </a:r>
            <a:r>
              <a:rPr lang="en-US" dirty="0">
                <a:effectLst/>
                <a:latin typeface="Cambria" panose="02040503050406030204" pitchFamily="18" charset="0"/>
                <a:ea typeface="Times New Roman" panose="02020603050405020304" pitchFamily="18" charset="0"/>
                <a:cs typeface="Times New Roman" panose="02020603050405020304" pitchFamily="18" charset="0"/>
              </a:rPr>
              <a:t> &lt; 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pc="-10" dirty="0">
                <a:effectLst/>
                <a:latin typeface="Cambria" panose="02040503050406030204" pitchFamily="18" charset="0"/>
                <a:ea typeface="Times New Roman" panose="02020603050405020304" pitchFamily="18" charset="0"/>
                <a:cs typeface="Times New Roman" panose="02020603050405020304" pitchFamily="18" charset="0"/>
              </a:rPr>
              <a:t>Either p or q is a negative number, i.e., –p and q or p and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But it does not give the equivalence of p and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Then 1 alone is not sufficient to answer the question.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From statement 2, p</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r>
              <a:rPr lang="en-US" dirty="0">
                <a:effectLst/>
                <a:latin typeface="Cambria" panose="02040503050406030204" pitchFamily="18" charset="0"/>
                <a:ea typeface="Times New Roman" panose="02020603050405020304" pitchFamily="18" charset="0"/>
                <a:cs typeface="Arial" panose="020B0604020202020204" pitchFamily="34" charset="0"/>
              </a:rPr>
              <a:t> </a:t>
            </a:r>
            <a:r>
              <a:rPr lang="en-US" dirty="0">
                <a:effectLst/>
                <a:latin typeface="Cambria" panose="02040503050406030204" pitchFamily="18" charset="0"/>
                <a:ea typeface="Times New Roman" panose="02020603050405020304" pitchFamily="18" charset="0"/>
                <a:cs typeface="Times New Roman" panose="02020603050405020304" pitchFamily="18" charset="0"/>
              </a:rPr>
              <a:t>= q</a:t>
            </a: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baseline="300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Times New Roman" panose="02020603050405020304" pitchFamily="18" charset="0"/>
              </a:rPr>
              <a:t>+/– p = +/–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p = q or p = –q or –p = q or –p =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Therefore, we would not have the clear value of p and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Now, combining both 1 and 2, we have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p = –q or q = –p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i.e., p + q = 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Hence the answer is choice 3, since the data in both Statement 1 and 2 together are necessary to answer the question.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0765202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11.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Times New Roman" panose="02020603050405020304" pitchFamily="18" charset="0"/>
              </a:rPr>
              <a:t>From statement 1, a &gt; p and b &lt;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If b &lt; q then -b &gt;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Now a &gt; p and –b &gt; –q then a – b &gt; p – q</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Hence 1 alone are sufficient to solve the question.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From statement 2, b = 7, q = 8, a = 14 and p = 12.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 – b = 14 – 7 = 7	... (1)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p – q = 12 – 8 = 4	...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Statement 1 &amp; 2 implies that, a – b is greater than p – q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So, Statement 2 alone is sufficient to answer the question.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Hence, the answer is choice 4, since the data either in Statement 1 or in Statement 2 alone is sufficient to answer the question.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825956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12.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Times New Roman" panose="02020603050405020304" pitchFamily="18" charset="0"/>
              </a:rPr>
              <a:t>From Statement 1 we can conclude that there are 40% men in the plain but we can't find the exact number of passengers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From Statement 2: Number of men passengers = 24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By combining both the statements we get, total number of passengers = 24 * 100/40 = (you don’t need to calculate the answer)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Hence answer is choice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755244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13.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Times New Roman" panose="02020603050405020304" pitchFamily="18" charset="0"/>
              </a:rPr>
              <a:t>Using statement 1 – x is divisible by 4 and 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Using statement 2 – x is divisible by 3,4, and 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	By using both statements we can conclude that x is divisible by 28 (4 * 7), hence answer is choice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046323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14.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Arial" panose="020B0604020202020204" pitchFamily="34" charset="0"/>
              </a:rPr>
              <a:t>Let the tens and unit digits be X and Y respectively.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100"/>
              </a:spcBef>
              <a:spcAft>
                <a:spcPts val="100"/>
              </a:spcAft>
              <a:tabLst>
                <a:tab pos="261048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Then,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100"/>
              </a:spcBef>
              <a:spcAft>
                <a:spcPts val="100"/>
              </a:spcAft>
              <a:tabLst>
                <a:tab pos="261048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From statement 1, we have: X – Y = 3 	... (1)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100"/>
              </a:spcBef>
              <a:spcAft>
                <a:spcPts val="100"/>
              </a:spcAft>
              <a:tabLst>
                <a:tab pos="261048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From statement 2, we have: (X + Y) = 3 + 4 = 7	...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Adding (1) and (2), we get 2X = 10 =&gt; X = 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Putting X value in (1) or (2), we get: Y =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Required two digit number is 52.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Here the data in both Statements 1 and 2 together are necessary to find the answer.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Hence the answer is choice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986792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pPr>
            <a:r>
              <a:rPr lang="en-US" dirty="0">
                <a:effectLst/>
                <a:latin typeface="Cambria" panose="02040503050406030204" pitchFamily="18" charset="0"/>
                <a:ea typeface="Times New Roman" panose="02020603050405020304" pitchFamily="18" charset="0"/>
                <a:cs typeface="Times New Roman" panose="02020603050405020304" pitchFamily="18" charset="0"/>
              </a:rPr>
              <a:t>15.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b="1"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Arial" panose="020B0604020202020204" pitchFamily="34" charset="0"/>
              </a:rPr>
              <a:t>Let the tens and unit digits be X and Y respectively.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Then the two digit number is (10X + 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52031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From statement 1, we have: X – Y = 1	... (1)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52031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From statement 2, we have: (10X + Y)/7 = 7 + (21/3)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52031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(10X + Y)/7 = 7 + 7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52031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(10X + Y)/7 = 14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52031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(10X+Y) = 98	...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52031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Adding (1) and (2), we get 11X = 99 =&gt; X = 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52031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Then, Y = X – 1 = 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520315" algn="l"/>
              </a:tabLst>
            </a:pPr>
            <a:r>
              <a:rPr lang="en-US" dirty="0">
                <a:effectLst/>
                <a:latin typeface="Cambria" panose="02040503050406030204" pitchFamily="18" charset="0"/>
                <a:ea typeface="Times New Roman" panose="02020603050405020304" pitchFamily="18" charset="0"/>
                <a:cs typeface="Arial" panose="020B0604020202020204" pitchFamily="34" charset="0"/>
              </a:rPr>
              <a:t>	Therefore the two digit number is 98.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Required sum = 9 + 8 = 15.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Here, the data in both Statements 1 and 2 together are necessary to find the answer.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effectLst/>
                <a:latin typeface="Cambria" panose="02040503050406030204" pitchFamily="18" charset="0"/>
                <a:ea typeface="Times New Roman" panose="02020603050405020304" pitchFamily="18" charset="0"/>
                <a:cs typeface="Arial" panose="020B0604020202020204" pitchFamily="34" charset="0"/>
              </a:rPr>
              <a:t>	Hence the answer is choice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437421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49682"/>
          <a:stretch/>
        </p:blipFill>
        <p:spPr>
          <a:xfrm>
            <a:off x="1292114" y="4572000"/>
            <a:ext cx="4194286" cy="3048000"/>
          </a:xfrm>
          <a:prstGeom prst="rect">
            <a:avLst/>
          </a:prstGeom>
        </p:spPr>
      </p:pic>
    </p:spTree>
    <p:extLst>
      <p:ext uri="{BB962C8B-B14F-4D97-AF65-F5344CB8AC3E}">
        <p14:creationId xmlns:p14="http://schemas.microsoft.com/office/powerpoint/2010/main" val="42958186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2040"/>
          <a:stretch/>
        </p:blipFill>
        <p:spPr>
          <a:xfrm>
            <a:off x="1566838" y="4414962"/>
            <a:ext cx="3724324" cy="4314695"/>
          </a:xfrm>
          <a:prstGeom prst="rect">
            <a:avLst/>
          </a:prstGeom>
        </p:spPr>
      </p:pic>
    </p:spTree>
    <p:extLst>
      <p:ext uri="{BB962C8B-B14F-4D97-AF65-F5344CB8AC3E}">
        <p14:creationId xmlns:p14="http://schemas.microsoft.com/office/powerpoint/2010/main" val="347005399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48640"/>
          <a:stretch/>
        </p:blipFill>
        <p:spPr>
          <a:xfrm>
            <a:off x="1914477" y="4768102"/>
            <a:ext cx="3288896" cy="3787910"/>
          </a:xfrm>
          <a:prstGeom prst="rect">
            <a:avLst/>
          </a:prstGeom>
        </p:spPr>
      </p:pic>
    </p:spTree>
    <p:extLst>
      <p:ext uri="{BB962C8B-B14F-4D97-AF65-F5344CB8AC3E}">
        <p14:creationId xmlns:p14="http://schemas.microsoft.com/office/powerpoint/2010/main" val="3848485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13.	</a:t>
            </a:r>
            <a:r>
              <a:rPr lang="en-US" dirty="0" err="1">
                <a:latin typeface="Cambria" panose="02040503050406030204" pitchFamily="18" charset="0"/>
                <a:ea typeface="Times New Roman" panose="02020603050405020304" pitchFamily="18" charset="0"/>
                <a:cs typeface="Times New Roman" panose="02020603050405020304" pitchFamily="18" charset="0"/>
              </a:rPr>
              <a:t>Ans</a:t>
            </a:r>
            <a:r>
              <a:rPr lang="en-US" dirty="0">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The minutes between 3:00 and 6:00 = 180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As it is given 50 </a:t>
            </a:r>
            <a:r>
              <a:rPr lang="en-US" dirty="0" err="1">
                <a:latin typeface="Cambria" panose="02040503050406030204" pitchFamily="18" charset="0"/>
                <a:ea typeface="Times New Roman" panose="02020603050405020304" pitchFamily="18" charset="0"/>
                <a:cs typeface="Times New Roman" panose="02020603050405020304" pitchFamily="18" charset="0"/>
              </a:rPr>
              <a:t>mins</a:t>
            </a:r>
            <a:r>
              <a:rPr lang="en-US" dirty="0">
                <a:latin typeface="Cambria" panose="02040503050406030204" pitchFamily="18" charset="0"/>
                <a:ea typeface="Times New Roman" panose="02020603050405020304" pitchFamily="18" charset="0"/>
                <a:cs typeface="Times New Roman" panose="02020603050405020304" pitchFamily="18" charset="0"/>
              </a:rPr>
              <a:t> ago, the remaining time = 130 </a:t>
            </a:r>
            <a:r>
              <a:rPr lang="en-US" dirty="0" err="1">
                <a:latin typeface="Cambria" panose="02040503050406030204" pitchFamily="18" charset="0"/>
                <a:ea typeface="Times New Roman" panose="02020603050405020304" pitchFamily="18" charset="0"/>
                <a:cs typeface="Times New Roman" panose="02020603050405020304" pitchFamily="18" charset="0"/>
              </a:rPr>
              <a:t>mins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Given that the ratio is 4:1, which is 104:26</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So it's now 26 minutes to 6.</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E85941D-8E50-48DD-9F07-D46E0DCFFEDB}" type="slidenum">
              <a:rPr lang="en-US" smtClean="0"/>
              <a:t>23</a:t>
            </a:fld>
            <a:endParaRPr lang="en-US"/>
          </a:p>
        </p:txBody>
      </p:sp>
    </p:spTree>
    <p:extLst>
      <p:ext uri="{BB962C8B-B14F-4D97-AF65-F5344CB8AC3E}">
        <p14:creationId xmlns:p14="http://schemas.microsoft.com/office/powerpoint/2010/main" val="396917451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0850"/>
          <a:stretch/>
        </p:blipFill>
        <p:spPr>
          <a:xfrm>
            <a:off x="1328069" y="4365634"/>
            <a:ext cx="4158331" cy="4658623"/>
          </a:xfrm>
          <a:prstGeom prst="rect">
            <a:avLst/>
          </a:prstGeom>
        </p:spPr>
      </p:pic>
    </p:spTree>
    <p:extLst>
      <p:ext uri="{BB962C8B-B14F-4D97-AF65-F5344CB8AC3E}">
        <p14:creationId xmlns:p14="http://schemas.microsoft.com/office/powerpoint/2010/main" val="83146749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1020"/>
          <a:stretch/>
        </p:blipFill>
        <p:spPr>
          <a:xfrm>
            <a:off x="1289235" y="4674392"/>
            <a:ext cx="4279530" cy="4622007"/>
          </a:xfrm>
          <a:prstGeom prst="rect">
            <a:avLst/>
          </a:prstGeom>
        </p:spPr>
      </p:pic>
    </p:spTree>
    <p:extLst>
      <p:ext uri="{BB962C8B-B14F-4D97-AF65-F5344CB8AC3E}">
        <p14:creationId xmlns:p14="http://schemas.microsoft.com/office/powerpoint/2010/main" val="2436826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24</a:t>
            </a:fld>
            <a:endParaRPr lang="en-US"/>
          </a:p>
        </p:txBody>
      </p:sp>
      <p:pic>
        <p:nvPicPr>
          <p:cNvPr id="5" name="Picture 4"/>
          <p:cNvPicPr>
            <a:picLocks noChangeAspect="1"/>
          </p:cNvPicPr>
          <p:nvPr/>
        </p:nvPicPr>
        <p:blipFill rotWithShape="1">
          <a:blip r:embed="rId3"/>
          <a:srcRect r="50000" b="41248"/>
          <a:stretch/>
        </p:blipFill>
        <p:spPr>
          <a:xfrm>
            <a:off x="601268" y="4572000"/>
            <a:ext cx="3201810" cy="3144982"/>
          </a:xfrm>
          <a:prstGeom prst="rect">
            <a:avLst/>
          </a:prstGeom>
        </p:spPr>
      </p:pic>
      <p:pic>
        <p:nvPicPr>
          <p:cNvPr id="3072" name="Picture 3071"/>
          <p:cNvPicPr>
            <a:picLocks noChangeAspect="1"/>
          </p:cNvPicPr>
          <p:nvPr/>
        </p:nvPicPr>
        <p:blipFill rotWithShape="1">
          <a:blip r:embed="rId4"/>
          <a:srcRect l="1" t="59013" r="66140"/>
          <a:stretch/>
        </p:blipFill>
        <p:spPr>
          <a:xfrm>
            <a:off x="3803077" y="4572000"/>
            <a:ext cx="2168236" cy="2142268"/>
          </a:xfrm>
          <a:prstGeom prst="rect">
            <a:avLst/>
          </a:prstGeom>
        </p:spPr>
      </p:pic>
    </p:spTree>
    <p:extLst>
      <p:ext uri="{BB962C8B-B14F-4D97-AF65-F5344CB8AC3E}">
        <p14:creationId xmlns:p14="http://schemas.microsoft.com/office/powerpoint/2010/main" val="970778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25</a:t>
            </a:fld>
            <a:endParaRPr lang="en-US"/>
          </a:p>
        </p:txBody>
      </p:sp>
      <p:pic>
        <p:nvPicPr>
          <p:cNvPr id="5" name="Picture 4"/>
          <p:cNvPicPr>
            <a:picLocks noChangeAspect="1"/>
          </p:cNvPicPr>
          <p:nvPr/>
        </p:nvPicPr>
        <p:blipFill rotWithShape="1">
          <a:blip r:embed="rId3"/>
          <a:srcRect r="49001"/>
          <a:stretch/>
        </p:blipFill>
        <p:spPr>
          <a:xfrm>
            <a:off x="985638" y="4572000"/>
            <a:ext cx="4886724" cy="4162208"/>
          </a:xfrm>
          <a:prstGeom prst="rect">
            <a:avLst/>
          </a:prstGeom>
        </p:spPr>
      </p:pic>
    </p:spTree>
    <p:extLst>
      <p:ext uri="{BB962C8B-B14F-4D97-AF65-F5344CB8AC3E}">
        <p14:creationId xmlns:p14="http://schemas.microsoft.com/office/powerpoint/2010/main" val="2133075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16.	</a:t>
            </a:r>
            <a:r>
              <a:rPr lang="en-US" dirty="0" err="1">
                <a:latin typeface="Cambria" panose="02040503050406030204" pitchFamily="18" charset="0"/>
                <a:ea typeface="Times New Roman" panose="02020603050405020304" pitchFamily="18" charset="0"/>
                <a:cs typeface="Times New Roman" panose="02020603050405020304" pitchFamily="18" charset="0"/>
              </a:rPr>
              <a:t>Ans</a:t>
            </a:r>
            <a:r>
              <a:rPr lang="en-US" dirty="0">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latin typeface="Cambria" panose="02040503050406030204" pitchFamily="18" charset="0"/>
                <a:ea typeface="Times New Roman" panose="02020603050405020304" pitchFamily="18" charset="0"/>
                <a:cs typeface="Times New Roman" panose="02020603050405020304" pitchFamily="18" charset="0"/>
              </a:rPr>
              <a:t>	Regular time in sec:</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latin typeface="Cambria" panose="02040503050406030204" pitchFamily="18" charset="0"/>
                <a:ea typeface="Times New Roman" panose="02020603050405020304" pitchFamily="18" charset="0"/>
                <a:cs typeface="Arial" panose="020B0604020202020204" pitchFamily="34" charset="0"/>
              </a:rPr>
              <a:t>	24 </a:t>
            </a:r>
            <a:r>
              <a:rPr lang="en-US" dirty="0" err="1">
                <a:latin typeface="Cambria" panose="02040503050406030204" pitchFamily="18" charset="0"/>
                <a:ea typeface="Times New Roman" panose="02020603050405020304" pitchFamily="18" charset="0"/>
                <a:cs typeface="Arial" panose="020B0604020202020204" pitchFamily="34" charset="0"/>
              </a:rPr>
              <a:t>hr</a:t>
            </a:r>
            <a:r>
              <a:rPr lang="en-US" dirty="0">
                <a:latin typeface="Cambria" panose="02040503050406030204" pitchFamily="18" charset="0"/>
                <a:ea typeface="Times New Roman" panose="02020603050405020304" pitchFamily="18" charset="0"/>
                <a:cs typeface="Arial" panose="020B0604020202020204" pitchFamily="34" charset="0"/>
              </a:rPr>
              <a:t>/day = 86,400 sec/day</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latin typeface="Cambria" panose="02040503050406030204" pitchFamily="18" charset="0"/>
                <a:ea typeface="Times New Roman" panose="02020603050405020304" pitchFamily="18" charset="0"/>
                <a:cs typeface="Times New Roman" panose="02020603050405020304" pitchFamily="18" charset="0"/>
              </a:rPr>
              <a:t>	New time in sec:</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latin typeface="Cambria" panose="02040503050406030204" pitchFamily="18" charset="0"/>
                <a:ea typeface="Times New Roman" panose="02020603050405020304" pitchFamily="18" charset="0"/>
                <a:cs typeface="Times New Roman" panose="02020603050405020304" pitchFamily="18" charset="0"/>
              </a:rPr>
              <a:t>	10 </a:t>
            </a:r>
            <a:r>
              <a:rPr lang="en-US" dirty="0" err="1">
                <a:latin typeface="Cambria" panose="02040503050406030204" pitchFamily="18" charset="0"/>
                <a:ea typeface="Times New Roman" panose="02020603050405020304" pitchFamily="18" charset="0"/>
                <a:cs typeface="Times New Roman" panose="02020603050405020304" pitchFamily="18" charset="0"/>
              </a:rPr>
              <a:t>hr</a:t>
            </a:r>
            <a:r>
              <a:rPr lang="en-US" dirty="0">
                <a:latin typeface="Cambria" panose="02040503050406030204" pitchFamily="18" charset="0"/>
                <a:ea typeface="Times New Roman" panose="02020603050405020304" pitchFamily="18" charset="0"/>
                <a:cs typeface="Times New Roman" panose="02020603050405020304" pitchFamily="18" charset="0"/>
              </a:rPr>
              <a:t>/day * 100 min/</a:t>
            </a:r>
            <a:r>
              <a:rPr lang="en-US" dirty="0" err="1">
                <a:latin typeface="Cambria" panose="02040503050406030204" pitchFamily="18" charset="0"/>
                <a:ea typeface="Times New Roman" panose="02020603050405020304" pitchFamily="18" charset="0"/>
                <a:cs typeface="Times New Roman" panose="02020603050405020304" pitchFamily="18" charset="0"/>
              </a:rPr>
              <a:t>hr</a:t>
            </a:r>
            <a:r>
              <a:rPr lang="en-US" dirty="0">
                <a:latin typeface="Cambria" panose="02040503050406030204" pitchFamily="18" charset="0"/>
                <a:ea typeface="Times New Roman" panose="02020603050405020304" pitchFamily="18" charset="0"/>
                <a:cs typeface="Times New Roman" panose="02020603050405020304" pitchFamily="18" charset="0"/>
              </a:rPr>
              <a:t> * 100 sec/min = 10 * 100 * 100 </a:t>
            </a:r>
            <a:br>
              <a:rPr lang="en-US" dirty="0">
                <a:latin typeface="Cambria" panose="02040503050406030204" pitchFamily="18" charset="0"/>
                <a:ea typeface="Times New Roman" panose="02020603050405020304" pitchFamily="18" charset="0"/>
                <a:cs typeface="Times New Roman" panose="02020603050405020304" pitchFamily="18" charset="0"/>
              </a:rPr>
            </a:br>
            <a:r>
              <a:rPr lang="en-US" dirty="0">
                <a:latin typeface="Cambria" panose="02040503050406030204" pitchFamily="18" charset="0"/>
                <a:ea typeface="Times New Roman" panose="02020603050405020304" pitchFamily="18" charset="0"/>
                <a:cs typeface="Times New Roman" panose="02020603050405020304" pitchFamily="18" charset="0"/>
              </a:rPr>
              <a:t>= 100,000 sec/day</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latin typeface="Cambria" panose="02040503050406030204" pitchFamily="18" charset="0"/>
                <a:ea typeface="Times New Roman" panose="02020603050405020304" pitchFamily="18" charset="0"/>
                <a:cs typeface="Times New Roman" panose="02020603050405020304" pitchFamily="18" charset="0"/>
              </a:rPr>
              <a:t>	5:41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r>
              <a:rPr lang="en-US" dirty="0">
                <a:latin typeface="Cambria" panose="02040503050406030204" pitchFamily="18" charset="0"/>
                <a:ea typeface="Times New Roman" panose="02020603050405020304" pitchFamily="18" charset="0"/>
                <a:cs typeface="Times New Roman" panose="02020603050405020304" pitchFamily="18" charset="0"/>
              </a:rPr>
              <a:t> = 54100 sec</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latin typeface="Cambria" panose="02040503050406030204" pitchFamily="18" charset="0"/>
                <a:ea typeface="Times New Roman" panose="02020603050405020304" pitchFamily="18" charset="0"/>
                <a:cs typeface="Times New Roman" panose="02020603050405020304" pitchFamily="18" charset="0"/>
              </a:rPr>
              <a:t>	which is 54.1% of the new time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latin typeface="Cambria" panose="02040503050406030204" pitchFamily="18" charset="0"/>
                <a:ea typeface="Times New Roman" panose="02020603050405020304" pitchFamily="18" charset="0"/>
                <a:cs typeface="Times New Roman" panose="02020603050405020304" pitchFamily="18" charset="0"/>
              </a:rPr>
              <a:t>	54.1% of regular time = 54.1% * 24 = 12.984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pPr>
            <a:r>
              <a:rPr lang="en-US" dirty="0">
                <a:latin typeface="Cambria" panose="02040503050406030204" pitchFamily="18" charset="0"/>
                <a:ea typeface="Times New Roman" panose="02020603050405020304" pitchFamily="18" charset="0"/>
                <a:cs typeface="Times New Roman" panose="02020603050405020304" pitchFamily="18" charset="0"/>
              </a:rPr>
              <a:t>	                                            = 12 </a:t>
            </a:r>
            <a:r>
              <a:rPr lang="en-US" dirty="0" err="1">
                <a:latin typeface="Cambria" panose="02040503050406030204" pitchFamily="18" charset="0"/>
                <a:ea typeface="Times New Roman" panose="02020603050405020304" pitchFamily="18" charset="0"/>
                <a:cs typeface="Times New Roman" panose="02020603050405020304" pitchFamily="18" charset="0"/>
              </a:rPr>
              <a:t>hr</a:t>
            </a:r>
            <a:r>
              <a:rPr lang="en-US" dirty="0">
                <a:latin typeface="Cambria" panose="02040503050406030204" pitchFamily="18" charset="0"/>
                <a:ea typeface="Times New Roman" panose="02020603050405020304" pitchFamily="18" charset="0"/>
                <a:cs typeface="Times New Roman" panose="02020603050405020304" pitchFamily="18" charset="0"/>
              </a:rPr>
              <a:t> 59 min 2.4 sec.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E85941D-8E50-48DD-9F07-D46E0DCFFEDB}" type="slidenum">
              <a:rPr lang="en-US" smtClean="0"/>
              <a:t>26</a:t>
            </a:fld>
            <a:endParaRPr lang="en-US"/>
          </a:p>
        </p:txBody>
      </p:sp>
    </p:spTree>
    <p:extLst>
      <p:ext uri="{BB962C8B-B14F-4D97-AF65-F5344CB8AC3E}">
        <p14:creationId xmlns:p14="http://schemas.microsoft.com/office/powerpoint/2010/main" val="3092736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27</a:t>
            </a:fld>
            <a:endParaRPr lang="en-US"/>
          </a:p>
        </p:txBody>
      </p:sp>
      <p:pic>
        <p:nvPicPr>
          <p:cNvPr id="5" name="Picture 4"/>
          <p:cNvPicPr>
            <a:picLocks noChangeAspect="1"/>
          </p:cNvPicPr>
          <p:nvPr/>
        </p:nvPicPr>
        <p:blipFill rotWithShape="1">
          <a:blip r:embed="rId3"/>
          <a:srcRect r="51839"/>
          <a:stretch/>
        </p:blipFill>
        <p:spPr>
          <a:xfrm>
            <a:off x="1044608" y="4929329"/>
            <a:ext cx="4811933" cy="3078598"/>
          </a:xfrm>
          <a:prstGeom prst="rect">
            <a:avLst/>
          </a:prstGeom>
        </p:spPr>
      </p:pic>
    </p:spTree>
    <p:extLst>
      <p:ext uri="{BB962C8B-B14F-4D97-AF65-F5344CB8AC3E}">
        <p14:creationId xmlns:p14="http://schemas.microsoft.com/office/powerpoint/2010/main" val="3910964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18.	</a:t>
            </a:r>
            <a:r>
              <a:rPr lang="en-US" dirty="0" err="1">
                <a:latin typeface="Cambria" panose="02040503050406030204" pitchFamily="18" charset="0"/>
                <a:ea typeface="Times New Roman" panose="02020603050405020304" pitchFamily="18" charset="0"/>
                <a:cs typeface="Times New Roman" panose="02020603050405020304" pitchFamily="18" charset="0"/>
              </a:rPr>
              <a:t>Ans</a:t>
            </a:r>
            <a:r>
              <a:rPr lang="en-US" dirty="0">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At 11 o'clock, the hour hand is 5 spaces apart from the minute hand.</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During the next 60 minutes, i.e. between 11 o'clock and 12 o'clock, the hour hand will move five spaces [integral values as denoted by the 56 minute, 57 minute,58 minute, 59 minute and 60 minute positions].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For each of these 5 positions, the minute hand will be at the 12</a:t>
            </a:r>
            <a:r>
              <a:rPr lang="en-US" sz="1400" baseline="30000" dirty="0">
                <a:latin typeface="Cambria" panose="02040503050406030204" pitchFamily="18" charset="0"/>
                <a:ea typeface="Times New Roman" panose="02020603050405020304" pitchFamily="18" charset="0"/>
                <a:cs typeface="Times New Roman" panose="02020603050405020304" pitchFamily="18" charset="0"/>
              </a:rPr>
              <a:t>th</a:t>
            </a:r>
            <a:r>
              <a:rPr lang="en-US" dirty="0">
                <a:latin typeface="Cambria" panose="02040503050406030204" pitchFamily="18" charset="0"/>
                <a:ea typeface="Times New Roman" panose="02020603050405020304" pitchFamily="18" charset="0"/>
                <a:cs typeface="Times New Roman" panose="02020603050405020304" pitchFamily="18" charset="0"/>
              </a:rPr>
              <a:t> minute, 24</a:t>
            </a:r>
            <a:r>
              <a:rPr lang="en-US" sz="1400" baseline="30000" dirty="0">
                <a:latin typeface="Cambria" panose="02040503050406030204" pitchFamily="18" charset="0"/>
                <a:ea typeface="Times New Roman" panose="02020603050405020304" pitchFamily="18" charset="0"/>
                <a:cs typeface="Times New Roman" panose="02020603050405020304" pitchFamily="18" charset="0"/>
              </a:rPr>
              <a:t>th</a:t>
            </a:r>
            <a:r>
              <a:rPr lang="en-US" dirty="0">
                <a:latin typeface="Cambria" panose="02040503050406030204" pitchFamily="18" charset="0"/>
                <a:ea typeface="Times New Roman" panose="02020603050405020304" pitchFamily="18" charset="0"/>
                <a:cs typeface="Times New Roman" panose="02020603050405020304" pitchFamily="18" charset="0"/>
              </a:rPr>
              <a:t> minute, 36</a:t>
            </a:r>
            <a:r>
              <a:rPr lang="en-US" sz="1400" baseline="30000" dirty="0">
                <a:latin typeface="Cambria" panose="02040503050406030204" pitchFamily="18" charset="0"/>
                <a:ea typeface="Times New Roman" panose="02020603050405020304" pitchFamily="18" charset="0"/>
                <a:cs typeface="Times New Roman" panose="02020603050405020304" pitchFamily="18" charset="0"/>
              </a:rPr>
              <a:t>th</a:t>
            </a:r>
            <a:r>
              <a:rPr lang="en-US" dirty="0">
                <a:latin typeface="Cambria" panose="02040503050406030204" pitchFamily="18" charset="0"/>
                <a:ea typeface="Times New Roman" panose="02020603050405020304" pitchFamily="18" charset="0"/>
                <a:cs typeface="Times New Roman" panose="02020603050405020304" pitchFamily="18" charset="0"/>
              </a:rPr>
              <a:t> minute, 48</a:t>
            </a:r>
            <a:r>
              <a:rPr lang="en-US" sz="1400" baseline="30000" dirty="0">
                <a:latin typeface="Cambria" panose="02040503050406030204" pitchFamily="18" charset="0"/>
                <a:ea typeface="Times New Roman" panose="02020603050405020304" pitchFamily="18" charset="0"/>
                <a:cs typeface="Times New Roman" panose="02020603050405020304" pitchFamily="18" charset="0"/>
              </a:rPr>
              <a:t>th</a:t>
            </a:r>
            <a:r>
              <a:rPr lang="en-US" dirty="0">
                <a:latin typeface="Cambria" panose="02040503050406030204" pitchFamily="18" charset="0"/>
                <a:ea typeface="Times New Roman" panose="02020603050405020304" pitchFamily="18" charset="0"/>
                <a:cs typeface="Times New Roman" panose="02020603050405020304" pitchFamily="18" charset="0"/>
              </a:rPr>
              <a:t> minute and 60</a:t>
            </a:r>
            <a:r>
              <a:rPr lang="en-US" sz="1400" baseline="30000" dirty="0">
                <a:latin typeface="Cambria" panose="02040503050406030204" pitchFamily="18" charset="0"/>
                <a:ea typeface="Times New Roman" panose="02020603050405020304" pitchFamily="18" charset="0"/>
                <a:cs typeface="Times New Roman" panose="02020603050405020304" pitchFamily="18" charset="0"/>
              </a:rPr>
              <a:t>th</a:t>
            </a:r>
            <a:r>
              <a:rPr lang="en-US" dirty="0">
                <a:latin typeface="Cambria" panose="02040503050406030204" pitchFamily="18" charset="0"/>
                <a:ea typeface="Times New Roman" panose="02020603050405020304" pitchFamily="18" charset="0"/>
                <a:cs typeface="Times New Roman" panose="02020603050405020304" pitchFamily="18" charset="0"/>
              </a:rPr>
              <a:t> minute positions.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Hence there will be 5 integral minutes between the positions of the hour hand and the minute hand between 11 &amp; 12 o'clock.</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E85941D-8E50-48DD-9F07-D46E0DCFFEDB}" type="slidenum">
              <a:rPr lang="en-US" smtClean="0"/>
              <a:t>28</a:t>
            </a:fld>
            <a:endParaRPr lang="en-US"/>
          </a:p>
        </p:txBody>
      </p:sp>
    </p:spTree>
    <p:extLst>
      <p:ext uri="{BB962C8B-B14F-4D97-AF65-F5344CB8AC3E}">
        <p14:creationId xmlns:p14="http://schemas.microsoft.com/office/powerpoint/2010/main" val="49449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11</a:t>
            </a:fld>
            <a:endParaRPr lang="en-US"/>
          </a:p>
        </p:txBody>
      </p:sp>
      <p:pic>
        <p:nvPicPr>
          <p:cNvPr id="12" name="Picture 11"/>
          <p:cNvPicPr>
            <a:picLocks noChangeAspect="1"/>
          </p:cNvPicPr>
          <p:nvPr/>
        </p:nvPicPr>
        <p:blipFill rotWithShape="1">
          <a:blip r:embed="rId3"/>
          <a:srcRect r="62827"/>
          <a:stretch/>
        </p:blipFill>
        <p:spPr>
          <a:xfrm>
            <a:off x="1155686" y="5171546"/>
            <a:ext cx="4546627" cy="2337964"/>
          </a:xfrm>
          <a:prstGeom prst="rect">
            <a:avLst/>
          </a:prstGeom>
        </p:spPr>
      </p:pic>
    </p:spTree>
    <p:extLst>
      <p:ext uri="{BB962C8B-B14F-4D97-AF65-F5344CB8AC3E}">
        <p14:creationId xmlns:p14="http://schemas.microsoft.com/office/powerpoint/2010/main" val="2760420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19.	</a:t>
            </a:r>
            <a:r>
              <a:rPr lang="en-US" dirty="0" err="1">
                <a:latin typeface="Cambria" panose="02040503050406030204" pitchFamily="18" charset="0"/>
                <a:ea typeface="Times New Roman" panose="02020603050405020304" pitchFamily="18" charset="0"/>
                <a:cs typeface="Times New Roman" panose="02020603050405020304" pitchFamily="18" charset="0"/>
              </a:rPr>
              <a:t>Ans</a:t>
            </a:r>
            <a:r>
              <a:rPr lang="en-US" dirty="0">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In the first week, the clock loses 1% of total time.</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Total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r>
              <a:rPr lang="en-US" dirty="0">
                <a:latin typeface="Cambria" panose="02040503050406030204" pitchFamily="18" charset="0"/>
                <a:ea typeface="Times New Roman" panose="02020603050405020304" pitchFamily="18" charset="0"/>
                <a:cs typeface="Times New Roman" panose="02020603050405020304" pitchFamily="18" charset="0"/>
              </a:rPr>
              <a:t> = 7 * 24 = 168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1% of 168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r>
              <a:rPr lang="en-US" dirty="0">
                <a:latin typeface="Cambria" panose="02040503050406030204" pitchFamily="18" charset="0"/>
                <a:ea typeface="Times New Roman" panose="02020603050405020304" pitchFamily="18" charset="0"/>
                <a:cs typeface="Times New Roman" panose="02020603050405020304" pitchFamily="18" charset="0"/>
              </a:rPr>
              <a:t> = 1.68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In the second week, the clocks gains 2% of total time.</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Total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r>
              <a:rPr lang="en-US" dirty="0">
                <a:latin typeface="Cambria" panose="02040503050406030204" pitchFamily="18" charset="0"/>
                <a:ea typeface="Times New Roman" panose="02020603050405020304" pitchFamily="18" charset="0"/>
                <a:cs typeface="Times New Roman" panose="02020603050405020304" pitchFamily="18" charset="0"/>
              </a:rPr>
              <a:t> = 7 * 24 = 168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2% of 168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r>
              <a:rPr lang="en-US" dirty="0">
                <a:latin typeface="Cambria" panose="02040503050406030204" pitchFamily="18" charset="0"/>
                <a:ea typeface="Times New Roman" panose="02020603050405020304" pitchFamily="18" charset="0"/>
                <a:cs typeface="Times New Roman" panose="02020603050405020304" pitchFamily="18" charset="0"/>
              </a:rPr>
              <a:t> = 3.36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Total net gain = 3.36 – 1.68 = 1.68 </a:t>
            </a:r>
            <a:r>
              <a:rPr lang="en-US" dirty="0" err="1">
                <a:latin typeface="Cambria" panose="02040503050406030204" pitchFamily="18" charset="0"/>
                <a:ea typeface="Times New Roman" panose="02020603050405020304" pitchFamily="18" charset="0"/>
                <a:cs typeface="Times New Roman" panose="02020603050405020304" pitchFamily="18" charset="0"/>
              </a:rPr>
              <a:t>hrs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So the clock will show a time which is 1.68 hours more than 12 noon two weeks from the time it was set right.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1.68 hours = 1 hour and 40.8 minutes = 1 hour </a:t>
            </a:r>
            <a:br>
              <a:rPr lang="en-US" dirty="0">
                <a:latin typeface="Cambria" panose="02040503050406030204" pitchFamily="18" charset="0"/>
                <a:ea typeface="Times New Roman" panose="02020603050405020304" pitchFamily="18" charset="0"/>
                <a:cs typeface="Times New Roman" panose="02020603050405020304" pitchFamily="18" charset="0"/>
              </a:rPr>
            </a:br>
            <a:r>
              <a:rPr lang="en-US" dirty="0">
                <a:latin typeface="Cambria" panose="02040503050406030204" pitchFamily="18" charset="0"/>
                <a:ea typeface="Times New Roman" panose="02020603050405020304" pitchFamily="18" charset="0"/>
                <a:cs typeface="Times New Roman" panose="02020603050405020304" pitchFamily="18" charset="0"/>
              </a:rPr>
              <a:t>+ 40 minutes + 48 seconds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2000"/>
              </a:lnSpc>
              <a:spcBef>
                <a:spcPts val="0"/>
              </a:spcBef>
              <a:spcAft>
                <a:spcPts val="0"/>
              </a:spcAft>
            </a:pPr>
            <a:r>
              <a:rPr lang="en-US" dirty="0">
                <a:latin typeface="Cambria" panose="02040503050406030204" pitchFamily="18" charset="0"/>
                <a:ea typeface="Times New Roman" panose="02020603050405020304" pitchFamily="18" charset="0"/>
                <a:cs typeface="Times New Roman" panose="02020603050405020304" pitchFamily="18" charset="0"/>
              </a:rPr>
              <a:t>	= 1:40:48 p.m.</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E85941D-8E50-48DD-9F07-D46E0DCFFEDB}" type="slidenum">
              <a:rPr lang="en-US" smtClean="0"/>
              <a:t>29</a:t>
            </a:fld>
            <a:endParaRPr lang="en-US"/>
          </a:p>
        </p:txBody>
      </p:sp>
    </p:spTree>
    <p:extLst>
      <p:ext uri="{BB962C8B-B14F-4D97-AF65-F5344CB8AC3E}">
        <p14:creationId xmlns:p14="http://schemas.microsoft.com/office/powerpoint/2010/main" val="2403503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30</a:t>
            </a:fld>
            <a:endParaRPr lang="en-US"/>
          </a:p>
        </p:txBody>
      </p:sp>
      <p:pic>
        <p:nvPicPr>
          <p:cNvPr id="6" name="Picture 5"/>
          <p:cNvPicPr>
            <a:picLocks noChangeAspect="1"/>
          </p:cNvPicPr>
          <p:nvPr/>
        </p:nvPicPr>
        <p:blipFill rotWithShape="1">
          <a:blip r:embed="rId3"/>
          <a:srcRect r="49892"/>
          <a:stretch/>
        </p:blipFill>
        <p:spPr>
          <a:xfrm>
            <a:off x="847886" y="4839047"/>
            <a:ext cx="5162228" cy="3554020"/>
          </a:xfrm>
          <a:prstGeom prst="rect">
            <a:avLst/>
          </a:prstGeom>
        </p:spPr>
      </p:pic>
    </p:spTree>
    <p:extLst>
      <p:ext uri="{BB962C8B-B14F-4D97-AF65-F5344CB8AC3E}">
        <p14:creationId xmlns:p14="http://schemas.microsoft.com/office/powerpoint/2010/main" val="2556252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32</a:t>
            </a:fld>
            <a:endParaRPr lang="en-US"/>
          </a:p>
        </p:txBody>
      </p:sp>
    </p:spTree>
    <p:extLst>
      <p:ext uri="{BB962C8B-B14F-4D97-AF65-F5344CB8AC3E}">
        <p14:creationId xmlns:p14="http://schemas.microsoft.com/office/powerpoint/2010/main" val="3790229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40</a:t>
            </a:fld>
            <a:endParaRPr lang="en-US">
              <a:solidFill>
                <a:prstClr val="black"/>
              </a:solidFill>
            </a:endParaRPr>
          </a:p>
        </p:txBody>
      </p:sp>
      <p:pic>
        <p:nvPicPr>
          <p:cNvPr id="5" name="Picture 4"/>
          <p:cNvPicPr>
            <a:picLocks noChangeAspect="1"/>
          </p:cNvPicPr>
          <p:nvPr/>
        </p:nvPicPr>
        <p:blipFill rotWithShape="1">
          <a:blip r:embed="rId3"/>
          <a:srcRect r="59460"/>
          <a:stretch/>
        </p:blipFill>
        <p:spPr>
          <a:xfrm>
            <a:off x="998925" y="4903470"/>
            <a:ext cx="4860150" cy="3394710"/>
          </a:xfrm>
          <a:prstGeom prst="rect">
            <a:avLst/>
          </a:prstGeom>
        </p:spPr>
      </p:pic>
    </p:spTree>
    <p:extLst>
      <p:ext uri="{BB962C8B-B14F-4D97-AF65-F5344CB8AC3E}">
        <p14:creationId xmlns:p14="http://schemas.microsoft.com/office/powerpoint/2010/main" val="557464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Calculating the odd days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1600 300  98  June  17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0          1      2       4      3  </a:t>
                </a:r>
                <a14:m>
                  <m:oMath xmlns:m="http://schemas.openxmlformats.org/officeDocument/2006/math">
                    <m:r>
                      <a:rPr lang="en-US"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Hence answer is Wednesday.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468630" algn="l"/>
                    <a:tab pos="900430" algn="l"/>
                    <a:tab pos="1620520" algn="l"/>
                    <a:tab pos="2340610" algn="l"/>
                  </a:tabLst>
                </a:pP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	</a:t>
                </a:r>
                <a:r>
                  <a:rPr lang="en-US" dirty="0" err="1"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Calculating the odd days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1600 300  98  June  17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0          1      2       4      3  </a:t>
                </a:r>
                <a:r>
                  <a:rPr lang="en-US" b="1"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a:t>
                </a:r>
                <a:r>
                  <a:rPr lang="en-US"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Hence answer is Wednesday.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914920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Similar to the previous problem.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Calculating the number of odd days. Number of odd days </a:t>
                </a:r>
                <a14:m>
                  <m:oMath xmlns:m="http://schemas.openxmlformats.org/officeDocument/2006/math">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Hence answer is Sunday.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900430" algn="l"/>
                    <a:tab pos="1620520" algn="l"/>
                    <a:tab pos="2340610" algn="l"/>
                  </a:tabLst>
                </a:pP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3.	</a:t>
                </a:r>
                <a:r>
                  <a:rPr lang="en-US" dirty="0" err="1"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Similar to the previous problem.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Calculating the number of odd days. Number of odd days </a:t>
                </a:r>
                <a:r>
                  <a:rPr lang="en-US"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Hence answer is Sunday.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328526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As per the calculation: January 26 1950  </a:t>
                </a:r>
                <a14:m>
                  <m:oMath xmlns:m="http://schemas.openxmlformats.org/officeDocument/2006/math">
                    <m:r>
                      <a:rPr lang="en-US"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Thursday.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900430" algn="l"/>
                    <a:tab pos="1620520" algn="l"/>
                    <a:tab pos="2340610" algn="l"/>
                  </a:tabLst>
                </a:pP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	</a:t>
                </a:r>
                <a:r>
                  <a:rPr lang="en-US" dirty="0" err="1"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As per the calculation: January 26 1950  </a:t>
                </a:r>
                <a:r>
                  <a:rPr lang="en-US" b="1"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Thursday.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3365513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5.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As per the calculations: January 1, 1901  is Tuesday.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2372485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6.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 normal year beings and ends with the same day. Hence the answer is Sunday.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161319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7.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January 1997 Sunday.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January 1998 Monday.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January 1999 Tuesday.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January 2000 Wednesday.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10</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January 2000 Tuesday.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2319977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12</a:t>
            </a:fld>
            <a:endParaRPr lang="en-US"/>
          </a:p>
        </p:txBody>
      </p:sp>
      <p:pic>
        <p:nvPicPr>
          <p:cNvPr id="5" name="Picture 4"/>
          <p:cNvPicPr>
            <a:picLocks noChangeAspect="1"/>
          </p:cNvPicPr>
          <p:nvPr/>
        </p:nvPicPr>
        <p:blipFill rotWithShape="1">
          <a:blip r:embed="rId3"/>
          <a:srcRect r="72133"/>
          <a:stretch/>
        </p:blipFill>
        <p:spPr>
          <a:xfrm>
            <a:off x="1676395" y="5222663"/>
            <a:ext cx="3505210" cy="2652607"/>
          </a:xfrm>
          <a:prstGeom prst="rect">
            <a:avLst/>
          </a:prstGeom>
        </p:spPr>
      </p:pic>
    </p:spTree>
    <p:extLst>
      <p:ext uri="{BB962C8B-B14F-4D97-AF65-F5344CB8AC3E}">
        <p14:creationId xmlns:p14="http://schemas.microsoft.com/office/powerpoint/2010/main" val="3321408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47</a:t>
            </a:fld>
            <a:endParaRPr lang="en-US">
              <a:solidFill>
                <a:prstClr val="black"/>
              </a:solidFill>
            </a:endParaRPr>
          </a:p>
        </p:txBody>
      </p:sp>
      <p:pic>
        <p:nvPicPr>
          <p:cNvPr id="6" name="Picture 5"/>
          <p:cNvPicPr>
            <a:picLocks noChangeAspect="1"/>
          </p:cNvPicPr>
          <p:nvPr/>
        </p:nvPicPr>
        <p:blipFill rotWithShape="1">
          <a:blip r:embed="rId3"/>
          <a:srcRect r="48726"/>
          <a:stretch/>
        </p:blipFill>
        <p:spPr>
          <a:xfrm>
            <a:off x="1610131" y="4572000"/>
            <a:ext cx="3637737" cy="4181503"/>
          </a:xfrm>
          <a:prstGeom prst="rect">
            <a:avLst/>
          </a:prstGeom>
        </p:spPr>
      </p:pic>
    </p:spTree>
    <p:extLst>
      <p:ext uri="{BB962C8B-B14F-4D97-AF65-F5344CB8AC3E}">
        <p14:creationId xmlns:p14="http://schemas.microsoft.com/office/powerpoint/2010/main" val="628354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9.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0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Counting the number of days after 3</a:t>
            </a:r>
            <a:r>
              <a:rPr lang="en-US" baseline="30000"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rd</a:t>
            </a:r>
            <a: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 November, 1994 we have: Nov. Dec. Jan. Feb. March </a:t>
            </a:r>
            <a:b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br>
            <a: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27+ 31 + 31+ 28 + 20 = 137days = 19 weeks + 4 days Number of odd days = 4</a:t>
            </a:r>
            <a:b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br>
            <a: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The day on 3</a:t>
            </a:r>
            <a:r>
              <a:rPr lang="en-US" baseline="30000"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rd</a:t>
            </a:r>
            <a: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 November, 1994 is (7 - 4) days beyond the day on 20</a:t>
            </a:r>
            <a:r>
              <a:rPr lang="en-US" baseline="30000"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th</a:t>
            </a:r>
            <a: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 March, 1995. </a:t>
            </a:r>
            <a:b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br>
            <a:r>
              <a:rPr lang="en-US" dirty="0">
                <a:solidFill>
                  <a:srgbClr val="000000"/>
                </a:solidFill>
                <a:effectLst/>
                <a:latin typeface="Cambria" panose="02040503050406030204" pitchFamily="18" charset="0"/>
                <a:ea typeface="Times New Roman" panose="02020603050405020304" pitchFamily="18" charset="0"/>
                <a:cs typeface="Helvetica" panose="020B0604020202020204" pitchFamily="34" charset="0"/>
              </a:rPr>
              <a:t>So, the required day is Thursday.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1748686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10.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1992 being a leap year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41402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	</a:t>
            </a:r>
            <a:r>
              <a:rPr lang="en-US" dirty="0">
                <a:solidFill>
                  <a:srgbClr val="000000"/>
                </a:solidFill>
                <a:effectLst/>
                <a:latin typeface="Cambria" panose="02040503050406030204" pitchFamily="18" charset="0"/>
                <a:ea typeface="Times New Roman" panose="02020603050405020304" pitchFamily="18" charset="0"/>
                <a:cs typeface="Cambria Math" panose="02040503050406030204" pitchFamily="18" charset="0"/>
              </a:rPr>
              <a:t>∴</a:t>
            </a:r>
            <a:r>
              <a:rPr lang="en-US" dirty="0">
                <a:solidFill>
                  <a:srgbClr val="000000"/>
                </a:solidFill>
                <a:effectLst/>
                <a:latin typeface="Cambria" panose="02040503050406030204" pitchFamily="18" charset="0"/>
                <a:ea typeface="Times New Roman" panose="02020603050405020304" pitchFamily="18" charset="0"/>
                <a:cs typeface="Calibri" panose="020F0502020204030204" pitchFamily="34" charset="0"/>
              </a:rPr>
              <a:t> It has 2 odd days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41402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	So, the day on May, 1993 is 2 days beyond the day on </a:t>
            </a:r>
            <a:b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b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May 6, 1992.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41402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	But, on May 6, 1993 was Thursday.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41402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	So, 6</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May 1992 was Tuesday.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637340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700"/>
                  </a:spcAft>
                  <a:tabLst>
                    <a:tab pos="288290" algn="l"/>
                    <a:tab pos="468630" algn="l"/>
                    <a:tab pos="900430" algn="l"/>
                    <a:tab pos="1620520" algn="l"/>
                    <a:tab pos="2340610" algn="l"/>
                  </a:tabLst>
                </a:pPr>
                <a:r>
                  <a:rPr lang="en-US"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Directions for Q11 to Q15: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Given A B C D E. If there is middle day, then the total span consists of odd number of days.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 normal years + one leap year = 1826, 3 normal years + 2 leap year = 1827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 </a:t>
                </a:r>
                <a14:m>
                  <m:oMath xmlns:m="http://schemas.openxmlformats.org/officeDocument/2006/math">
                    <m:r>
                      <a:rPr lang="en-US" i="1" baseline="30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292 is Sunday		First day A - Wednesday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1980565"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st</a:t>
                </a:r>
                <a14:m>
                  <m:oMath xmlns:m="http://schemas.openxmlformats.org/officeDocument/2006/math">
                    <m:r>
                      <a:rPr lang="en-US" i="1" baseline="30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Wednesday			      B - Friday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1980565"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 - Saturday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1980565"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 - Sunday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468630" algn="l"/>
                    <a:tab pos="900430" algn="l"/>
                    <a:tab pos="1620520" algn="l"/>
                    <a:tab pos="1980565"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E - Monday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11.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(3 × 365 + 2 × 366) = 1827 days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Middle day 914</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If 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st</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day is Wednesday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914</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day </a:t>
                </a:r>
                <a14:m>
                  <m:oMath xmlns:m="http://schemas.openxmlformats.org/officeDocument/2006/math">
                    <m:r>
                      <a:rPr lang="en-US"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Saturday</a:t>
                </a:r>
                <a:endParaRPr lang="en-US" dirty="0"/>
              </a:p>
            </p:txBody>
          </p:sp>
        </mc:Choice>
        <mc:Fallback xmlns="">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700"/>
                  </a:spcAft>
                  <a:tabLst>
                    <a:tab pos="288290" algn="l"/>
                    <a:tab pos="468630" algn="l"/>
                    <a:tab pos="900430" algn="l"/>
                    <a:tab pos="1620520" algn="l"/>
                    <a:tab pos="2340610" algn="l"/>
                  </a:tabLst>
                </a:pPr>
                <a:r>
                  <a:rPr lang="en-US" b="1"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Directions for Q11 to Q15: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Given A B C D E. If there is middle day, then the total span consists of odd number of days.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4 normal years + one leap year = 1826, 3 normal years + 2 leap year = 1827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 </a:t>
                </a:r>
                <a:r>
                  <a:rPr lang="en-US" i="0" baseline="30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292 is Sunday		First day A - Wednesday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1980565"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st</a:t>
                </a:r>
                <a:r>
                  <a:rPr lang="en-US" i="0" baseline="300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Wednesday			   </a:t>
                </a: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B </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Friday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1980565"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 - Saturday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900430" algn="l"/>
                    <a:tab pos="1620520" algn="l"/>
                    <a:tab pos="1980565"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 </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Sunday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0000"/>
                  </a:lnSpc>
                  <a:spcBef>
                    <a:spcPts val="100"/>
                  </a:spcBef>
                  <a:spcAft>
                    <a:spcPts val="100"/>
                  </a:spcAft>
                  <a:tabLst>
                    <a:tab pos="288290" algn="l"/>
                    <a:tab pos="468630" algn="l"/>
                    <a:tab pos="900430" algn="l"/>
                    <a:tab pos="1620520" algn="l"/>
                    <a:tab pos="1980565"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E </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Monday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11.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(3 × 365 + 2 × 366) = 1827 days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Middle day 914</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If 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st</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day is Wednesday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914</a:t>
                </a:r>
                <a:r>
                  <a:rPr lang="en-US" baseline="30000"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a:t>
                </a:r>
                <a:r>
                  <a:rPr lang="en-US" dirty="0" smtClean="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day </a:t>
                </a:r>
                <a:r>
                  <a:rPr lang="en-US"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Saturday</a:t>
                </a:r>
                <a:endParaRPr lang="en-US" dirty="0"/>
              </a:p>
            </p:txBody>
          </p:sp>
        </mc:Fallback>
      </mc:AlternateContent>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169920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12.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Saturday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322717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13.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Sunday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3892540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14.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1</a:t>
            </a:r>
            <a:r>
              <a:rPr lang="en-US" baseline="30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st</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day of C - Sat, 148 - Sat.... 151- Tuesday.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2552576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15.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Monday - Monday will come for 53 times. All other days occur 52 times.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2107878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16.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To find the percentage of people, we need to find the probability and multiply it by 100 to get the percentage.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P[Feb 29 in a leap year] = P[Leap year] * P[Being born in Feb 29]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 (1/4) * (1/366)  because 366 days in a leap year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 0.000684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46863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Option (c) 0.0684%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36705201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56</a:t>
            </a:fld>
            <a:endParaRPr lang="en-US">
              <a:solidFill>
                <a:prstClr val="black"/>
              </a:solidFill>
            </a:endParaRPr>
          </a:p>
        </p:txBody>
      </p:sp>
      <p:pic>
        <p:nvPicPr>
          <p:cNvPr id="5" name="Picture 4"/>
          <p:cNvPicPr>
            <a:picLocks noChangeAspect="1"/>
          </p:cNvPicPr>
          <p:nvPr/>
        </p:nvPicPr>
        <p:blipFill rotWithShape="1">
          <a:blip r:embed="rId3"/>
          <a:srcRect r="66754"/>
          <a:stretch/>
        </p:blipFill>
        <p:spPr>
          <a:xfrm>
            <a:off x="1828159" y="4788231"/>
            <a:ext cx="3201681" cy="3521379"/>
          </a:xfrm>
          <a:prstGeom prst="rect">
            <a:avLst/>
          </a:prstGeom>
        </p:spPr>
      </p:pic>
    </p:spTree>
    <p:extLst>
      <p:ext uri="{BB962C8B-B14F-4D97-AF65-F5344CB8AC3E}">
        <p14:creationId xmlns:p14="http://schemas.microsoft.com/office/powerpoint/2010/main" val="168361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13</a:t>
            </a:fld>
            <a:endParaRPr lang="en-US"/>
          </a:p>
        </p:txBody>
      </p:sp>
      <p:pic>
        <p:nvPicPr>
          <p:cNvPr id="5" name="Picture 4"/>
          <p:cNvPicPr>
            <a:picLocks noChangeAspect="1"/>
          </p:cNvPicPr>
          <p:nvPr/>
        </p:nvPicPr>
        <p:blipFill rotWithShape="1">
          <a:blip r:embed="rId3"/>
          <a:srcRect r="65529"/>
          <a:stretch/>
        </p:blipFill>
        <p:spPr>
          <a:xfrm>
            <a:off x="1462832" y="4654357"/>
            <a:ext cx="3932336" cy="2923733"/>
          </a:xfrm>
          <a:prstGeom prst="rect">
            <a:avLst/>
          </a:prstGeom>
        </p:spPr>
      </p:pic>
    </p:spTree>
    <p:extLst>
      <p:ext uri="{BB962C8B-B14F-4D97-AF65-F5344CB8AC3E}">
        <p14:creationId xmlns:p14="http://schemas.microsoft.com/office/powerpoint/2010/main" val="24588076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8290" marR="0" indent="-288290" algn="just">
              <a:lnSpc>
                <a:spcPct val="110000"/>
              </a:lnSpc>
              <a:spcBef>
                <a:spcPts val="7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18.	</a:t>
            </a:r>
            <a:r>
              <a:rPr lang="en-US" dirty="0" err="1">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In 400 consecutive years there are 97 leap years. Hence, in 400 consecutive years February has the 29</a:t>
            </a:r>
            <a:r>
              <a:rPr lang="en-US" baseline="300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th</a:t>
            </a:r>
            <a:r>
              <a:rPr lang="en-US"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 day 97 times and the remaining eleven months have the 29</a:t>
            </a:r>
            <a:r>
              <a:rPr lang="en-US" baseline="300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th</a:t>
            </a:r>
            <a:r>
              <a:rPr lang="en-US"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 day 400 × 11 or 4400 times.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2340610" algn="l"/>
              </a:tabLst>
            </a:pPr>
            <a:r>
              <a:rPr lang="en-US"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	Thus the 29th day of the month occurs   = 4400 + 97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100"/>
              </a:spcBef>
              <a:spcAft>
                <a:spcPts val="100"/>
              </a:spcAft>
              <a:tabLst>
                <a:tab pos="288290" algn="l"/>
                <a:tab pos="900430" algn="l"/>
                <a:tab pos="1620520" algn="l"/>
                <a:tab pos="1980565" algn="l"/>
              </a:tabLst>
            </a:pPr>
            <a:r>
              <a:rPr lang="en-US"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				                           = 4497 times.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57</a:t>
            </a:fld>
            <a:endParaRPr lang="en-US">
              <a:solidFill>
                <a:prstClr val="black"/>
              </a:solidFill>
            </a:endParaRPr>
          </a:p>
        </p:txBody>
      </p:sp>
    </p:spTree>
    <p:extLst>
      <p:ext uri="{BB962C8B-B14F-4D97-AF65-F5344CB8AC3E}">
        <p14:creationId xmlns:p14="http://schemas.microsoft.com/office/powerpoint/2010/main" val="4277810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58</a:t>
            </a:fld>
            <a:endParaRPr lang="en-US">
              <a:solidFill>
                <a:prstClr val="black"/>
              </a:solidFill>
            </a:endParaRPr>
          </a:p>
        </p:txBody>
      </p:sp>
      <p:pic>
        <p:nvPicPr>
          <p:cNvPr id="5" name="Picture 4"/>
          <p:cNvPicPr>
            <a:picLocks noChangeAspect="1"/>
          </p:cNvPicPr>
          <p:nvPr/>
        </p:nvPicPr>
        <p:blipFill rotWithShape="1">
          <a:blip r:embed="rId3"/>
          <a:srcRect r="48929"/>
          <a:stretch/>
        </p:blipFill>
        <p:spPr>
          <a:xfrm>
            <a:off x="759742" y="4860950"/>
            <a:ext cx="5338515" cy="2974845"/>
          </a:xfrm>
          <a:prstGeom prst="rect">
            <a:avLst/>
          </a:prstGeom>
        </p:spPr>
      </p:pic>
    </p:spTree>
    <p:extLst>
      <p:ext uri="{BB962C8B-B14F-4D97-AF65-F5344CB8AC3E}">
        <p14:creationId xmlns:p14="http://schemas.microsoft.com/office/powerpoint/2010/main" val="1851683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5" name="Picture 4"/>
          <p:cNvPicPr>
            <a:picLocks noChangeAspect="1"/>
          </p:cNvPicPr>
          <p:nvPr/>
        </p:nvPicPr>
        <p:blipFill rotWithShape="1">
          <a:blip r:embed="rId3"/>
          <a:srcRect r="51585"/>
          <a:stretch/>
        </p:blipFill>
        <p:spPr>
          <a:xfrm>
            <a:off x="827265" y="4725258"/>
            <a:ext cx="5203469" cy="991433"/>
          </a:xfrm>
          <a:prstGeom prst="rect">
            <a:avLst/>
          </a:prstGeom>
        </p:spPr>
      </p:pic>
      <p:sp>
        <p:nvSpPr>
          <p:cNvPr id="4" name="Slide Number Placeholder 3"/>
          <p:cNvSpPr>
            <a:spLocks noGrp="1"/>
          </p:cNvSpPr>
          <p:nvPr>
            <p:ph type="sldNum" sz="quarter" idx="10"/>
          </p:nvPr>
        </p:nvSpPr>
        <p:spPr/>
        <p:txBody>
          <a:bodyPr/>
          <a:lstStyle/>
          <a:p>
            <a:fld id="{0408AF06-CD0D-4C13-9A71-7E927B031E41}"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4172242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AB6F-0E72-4A0B-B969-600F5415DD81}" type="slidenum">
              <a:rPr lang="en-US" smtClean="0"/>
              <a:t>61</a:t>
            </a:fld>
            <a:endParaRPr lang="en-US"/>
          </a:p>
        </p:txBody>
      </p:sp>
    </p:spTree>
    <p:extLst>
      <p:ext uri="{BB962C8B-B14F-4D97-AF65-F5344CB8AC3E}">
        <p14:creationId xmlns:p14="http://schemas.microsoft.com/office/powerpoint/2010/main" val="3734295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AB6F-0E72-4A0B-B969-600F5415DD81}" type="slidenum">
              <a:rPr lang="en-US" smtClean="0"/>
              <a:t>82</a:t>
            </a:fld>
            <a:endParaRPr lang="en-US"/>
          </a:p>
        </p:txBody>
      </p:sp>
    </p:spTree>
    <p:extLst>
      <p:ext uri="{BB962C8B-B14F-4D97-AF65-F5344CB8AC3E}">
        <p14:creationId xmlns:p14="http://schemas.microsoft.com/office/powerpoint/2010/main" val="4246833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AB6F-0E72-4A0B-B969-600F5415DD81}" type="slidenum">
              <a:rPr lang="en-US" smtClean="0"/>
              <a:t>83</a:t>
            </a:fld>
            <a:endParaRPr lang="en-US"/>
          </a:p>
        </p:txBody>
      </p:sp>
    </p:spTree>
    <p:extLst>
      <p:ext uri="{BB962C8B-B14F-4D97-AF65-F5344CB8AC3E}">
        <p14:creationId xmlns:p14="http://schemas.microsoft.com/office/powerpoint/2010/main" val="27817466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AB6F-0E72-4A0B-B969-600F5415DD81}" type="slidenum">
              <a:rPr lang="en-US" smtClean="0"/>
              <a:t>104</a:t>
            </a:fld>
            <a:endParaRPr lang="en-US"/>
          </a:p>
        </p:txBody>
      </p:sp>
    </p:spTree>
    <p:extLst>
      <p:ext uri="{BB962C8B-B14F-4D97-AF65-F5344CB8AC3E}">
        <p14:creationId xmlns:p14="http://schemas.microsoft.com/office/powerpoint/2010/main" val="288857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a:p>
        </p:txBody>
      </p:sp>
    </p:spTree>
    <p:extLst>
      <p:ext uri="{BB962C8B-B14F-4D97-AF65-F5344CB8AC3E}">
        <p14:creationId xmlns:p14="http://schemas.microsoft.com/office/powerpoint/2010/main" val="39934783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a:p>
        </p:txBody>
      </p:sp>
    </p:spTree>
    <p:extLst>
      <p:ext uri="{BB962C8B-B14F-4D97-AF65-F5344CB8AC3E}">
        <p14:creationId xmlns:p14="http://schemas.microsoft.com/office/powerpoint/2010/main" val="4121435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5" name="Rectangle 4"/>
              <p:cNvSpPr/>
              <p:nvPr/>
            </p:nvSpPr>
            <p:spPr>
              <a:xfrm>
                <a:off x="1714500" y="5034364"/>
                <a:ext cx="3429000" cy="698333"/>
              </a:xfrm>
              <a:prstGeom prst="rect">
                <a:avLst/>
              </a:prstGeom>
            </p:spPr>
            <p:txBody>
              <a:bodyPr>
                <a:spAutoFit/>
              </a:bodyPr>
              <a:lstStyle/>
              <a:p>
                <a:pPr marL="288290" marR="0" indent="-288290" algn="just">
                  <a:lnSpc>
                    <a:spcPct val="115000"/>
                  </a:lnSpc>
                  <a:spcBef>
                    <a:spcPts val="700"/>
                  </a:spcBef>
                  <a:spcAft>
                    <a:spcPts val="100"/>
                  </a:spcAft>
                  <a:tabLst>
                    <a:tab pos="288290"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1.	</a:t>
                </a:r>
                <a:r>
                  <a:rPr lang="en-US" sz="850" dirty="0" err="1">
                    <a:latin typeface="Cambria" panose="02040503050406030204" pitchFamily="18" charset="0"/>
                    <a:ea typeface="Times New Roman" panose="02020603050405020304" pitchFamily="18" charset="0"/>
                    <a:cs typeface="Times New Roman" panose="02020603050405020304" pitchFamily="18" charset="0"/>
                  </a:rPr>
                  <a:t>Ans</a:t>
                </a:r>
                <a:r>
                  <a:rPr lang="en-US" sz="850" dirty="0">
                    <a:latin typeface="Cambria" panose="02040503050406030204" pitchFamily="18" charset="0"/>
                    <a:ea typeface="Times New Roman" panose="02020603050405020304" pitchFamily="18" charset="0"/>
                    <a:cs typeface="Times New Roman" panose="02020603050405020304" pitchFamily="18" charset="0"/>
                  </a:rPr>
                  <a:t>: [c]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Total number of </a:t>
                </a:r>
                <a:r>
                  <a:rPr lang="en-US" sz="850" dirty="0" err="1">
                    <a:effectLst/>
                    <a:latin typeface="Cambria" panose="02040503050406030204" pitchFamily="18" charset="0"/>
                    <a:ea typeface="Times New Roman" panose="02020603050405020304" pitchFamily="18" charset="0"/>
                    <a:cs typeface="Times New Roman" panose="02020603050405020304" pitchFamily="18" charset="0"/>
                  </a:rPr>
                  <a:t>Tokia</a:t>
                </a: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mobiles sold in 2007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32000000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110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85</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125</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108</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48 million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714500" y="5034364"/>
                <a:ext cx="3429000" cy="698333"/>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32898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14</a:t>
            </a:fld>
            <a:endParaRPr lang="en-US"/>
          </a:p>
        </p:txBody>
      </p:sp>
      <p:pic>
        <p:nvPicPr>
          <p:cNvPr id="5" name="Picture 4"/>
          <p:cNvPicPr>
            <a:picLocks noChangeAspect="1"/>
          </p:cNvPicPr>
          <p:nvPr/>
        </p:nvPicPr>
        <p:blipFill rotWithShape="1">
          <a:blip r:embed="rId3"/>
          <a:srcRect r="61959"/>
          <a:stretch/>
        </p:blipFill>
        <p:spPr>
          <a:xfrm>
            <a:off x="921647" y="4855263"/>
            <a:ext cx="5014706" cy="2779977"/>
          </a:xfrm>
          <a:prstGeom prst="rect">
            <a:avLst/>
          </a:prstGeom>
        </p:spPr>
      </p:pic>
    </p:spTree>
    <p:extLst>
      <p:ext uri="{BB962C8B-B14F-4D97-AF65-F5344CB8AC3E}">
        <p14:creationId xmlns:p14="http://schemas.microsoft.com/office/powerpoint/2010/main" val="8360690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5" name="Rectangle 4"/>
              <p:cNvSpPr/>
              <p:nvPr/>
            </p:nvSpPr>
            <p:spPr>
              <a:xfrm>
                <a:off x="1714500" y="5034364"/>
                <a:ext cx="3429000" cy="698333"/>
              </a:xfrm>
              <a:prstGeom prst="rect">
                <a:avLst/>
              </a:prstGeom>
            </p:spPr>
            <p:txBody>
              <a:bodyPr>
                <a:spAutoFit/>
              </a:bodyPr>
              <a:lstStyle/>
              <a:p>
                <a:pPr marL="288290" marR="0" indent="-288290" algn="just">
                  <a:lnSpc>
                    <a:spcPct val="115000"/>
                  </a:lnSpc>
                  <a:spcBef>
                    <a:spcPts val="700"/>
                  </a:spcBef>
                  <a:spcAft>
                    <a:spcPts val="100"/>
                  </a:spcAft>
                  <a:tabLst>
                    <a:tab pos="288290"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1.	</a:t>
                </a:r>
                <a:r>
                  <a:rPr lang="en-US" sz="850" dirty="0" err="1">
                    <a:latin typeface="Cambria" panose="02040503050406030204" pitchFamily="18" charset="0"/>
                    <a:ea typeface="Times New Roman" panose="02020603050405020304" pitchFamily="18" charset="0"/>
                    <a:cs typeface="Times New Roman" panose="02020603050405020304" pitchFamily="18" charset="0"/>
                  </a:rPr>
                  <a:t>Ans</a:t>
                </a:r>
                <a:r>
                  <a:rPr lang="en-US" sz="850" dirty="0">
                    <a:latin typeface="Cambria" panose="02040503050406030204" pitchFamily="18" charset="0"/>
                    <a:ea typeface="Times New Roman" panose="02020603050405020304" pitchFamily="18" charset="0"/>
                    <a:cs typeface="Times New Roman" panose="02020603050405020304" pitchFamily="18" charset="0"/>
                  </a:rPr>
                  <a:t>: [c]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Total number of </a:t>
                </a:r>
                <a:r>
                  <a:rPr lang="en-US" sz="850" dirty="0" err="1">
                    <a:effectLst/>
                    <a:latin typeface="Cambria" panose="02040503050406030204" pitchFamily="18" charset="0"/>
                    <a:ea typeface="Times New Roman" panose="02020603050405020304" pitchFamily="18" charset="0"/>
                    <a:cs typeface="Times New Roman" panose="02020603050405020304" pitchFamily="18" charset="0"/>
                  </a:rPr>
                  <a:t>Tokia</a:t>
                </a: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mobiles sold in 2007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32000000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110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000" dirty="0">
                    <a:effectLst/>
                    <a:latin typeface="Cambria" panose="020405030504060302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85</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125</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108</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48 million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714500" y="5034364"/>
                <a:ext cx="3429000" cy="698333"/>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2.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number of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Zamsung</a:t>
                </a:r>
                <a:r>
                  <a:rPr lang="en-US" dirty="0">
                    <a:effectLst/>
                    <a:latin typeface="Cambria" panose="02040503050406030204" pitchFamily="18" charset="0"/>
                    <a:ea typeface="Times New Roman" panose="02020603050405020304" pitchFamily="18" charset="0"/>
                    <a:cs typeface="Times New Roman" panose="02020603050405020304" pitchFamily="18" charset="0"/>
                  </a:rPr>
                  <a:t> mobiles sold in 2004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48000000 * </a:t>
                </a:r>
                <a14:m>
                  <m:oMath xmlns:m="http://schemas.openxmlformats.org/officeDocument/2006/math">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115</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125</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70</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1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Times New Roman" panose="02020603050405020304" pitchFamily="18" charset="0"/>
                  </a:rPr>
                  <a:t>= 48300000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number of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Mericson</a:t>
                </a:r>
                <a:r>
                  <a:rPr lang="en-US" dirty="0">
                    <a:effectLst/>
                    <a:latin typeface="Cambria" panose="02040503050406030204" pitchFamily="18" charset="0"/>
                    <a:ea typeface="Times New Roman" panose="02020603050405020304" pitchFamily="18" charset="0"/>
                    <a:cs typeface="Times New Roman" panose="02020603050405020304" pitchFamily="18" charset="0"/>
                  </a:rPr>
                  <a:t> mobiles sold in 2004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50000000 * </a:t>
                </a:r>
                <a14:m>
                  <m:oMath xmlns:m="http://schemas.openxmlformats.org/officeDocument/2006/math">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90</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120</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100</m:t>
                        </m:r>
                      </m:den>
                    </m:f>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110</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dirty="0">
                    <a:effectLst/>
                    <a:latin typeface="Cambria" panose="02040503050406030204" pitchFamily="18" charset="0"/>
                    <a:ea typeface="Times New Roman" panose="02020603050405020304" pitchFamily="18" charset="0"/>
                    <a:cs typeface="Times New Roman" panose="02020603050405020304" pitchFamily="18" charset="0"/>
                  </a:rPr>
                  <a:t> = 59400000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Therefore required percentage = </a:t>
                </a:r>
                <a14:m>
                  <m:oMath xmlns:m="http://schemas.openxmlformats.org/officeDocument/2006/math">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483</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594</m:t>
                        </m:r>
                      </m:den>
                    </m:f>
                  </m:oMath>
                </a14:m>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161</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198</m:t>
                        </m:r>
                      </m:den>
                    </m:f>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400" dirty="0">
                    <a:effectLst/>
                    <a:latin typeface="Cambria"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≃4:5</m:t>
                    </m:r>
                  </m:oMath>
                </a14:m>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endParaRPr lang="en-IN" dirty="0"/>
              </a:p>
            </p:txBody>
          </p:sp>
        </mc:Choice>
        <mc:Fallback xmlns="">
          <p:sp>
            <p:nvSpPr>
              <p:cNvPr id="3" name="Notes Placeholder 2"/>
              <p:cNvSpPr>
                <a:spLocks noGrp="1"/>
              </p:cNvSpPr>
              <p:nvPr>
                <p:ph type="body" idx="1"/>
              </p:nvPr>
            </p:nvSpPr>
            <p:spPr/>
            <p:txBody>
              <a:bodyPr/>
              <a:lstStyle/>
              <a:p>
                <a:pPr marL="288290" marR="0" indent="-288290" algn="just">
                  <a:lnSpc>
                    <a:spcPct val="115000"/>
                  </a:lnSpc>
                  <a:spcBef>
                    <a:spcPts val="700"/>
                  </a:spcBef>
                  <a:spcAft>
                    <a:spcPts val="100"/>
                  </a:spcAft>
                  <a:tabLst>
                    <a:tab pos="288290" algn="l"/>
                  </a:tabLst>
                </a:pPr>
                <a:r>
                  <a:rPr lang="en-US" dirty="0" smtClean="0">
                    <a:effectLst/>
                    <a:latin typeface="Cambria" panose="02040503050406030204" pitchFamily="18" charset="0"/>
                    <a:ea typeface="Times New Roman" panose="02020603050405020304" pitchFamily="18" charset="0"/>
                    <a:cs typeface="Times New Roman" panose="02020603050405020304" pitchFamily="18" charset="0"/>
                  </a:rPr>
                  <a:t>2.	</a:t>
                </a:r>
                <a:r>
                  <a:rPr lang="en-US" dirty="0" err="1" smtClean="0">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smtClean="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number of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Zamsung</a:t>
                </a:r>
                <a:r>
                  <a:rPr lang="en-US" dirty="0">
                    <a:effectLst/>
                    <a:latin typeface="Cambria" panose="02040503050406030204" pitchFamily="18" charset="0"/>
                    <a:ea typeface="Times New Roman" panose="02020603050405020304" pitchFamily="18" charset="0"/>
                    <a:cs typeface="Times New Roman" panose="02020603050405020304" pitchFamily="18" charset="0"/>
                  </a:rPr>
                  <a:t> mobiles sold in 2004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48000000 * </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115/100∗125/100∗70/100</a:t>
                </a:r>
                <a:r>
                  <a:rPr lang="en-US" sz="1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dirty="0">
                    <a:effectLst/>
                    <a:latin typeface="Cambria" panose="02040503050406030204" pitchFamily="18" charset="0"/>
                    <a:ea typeface="Times New Roman" panose="02020603050405020304" pitchFamily="18" charset="0"/>
                    <a:cs typeface="Times New Roman" panose="02020603050405020304" pitchFamily="18" charset="0"/>
                  </a:rPr>
                  <a:t>= 48300000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number of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Mericson</a:t>
                </a:r>
                <a:r>
                  <a:rPr lang="en-US" dirty="0">
                    <a:effectLst/>
                    <a:latin typeface="Cambria" panose="02040503050406030204" pitchFamily="18" charset="0"/>
                    <a:ea typeface="Times New Roman" panose="02020603050405020304" pitchFamily="18" charset="0"/>
                    <a:cs typeface="Times New Roman" panose="02020603050405020304" pitchFamily="18" charset="0"/>
                  </a:rPr>
                  <a:t> mobiles sold in 2004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50000000 * </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90/100∗120/100∗110/100</a:t>
                </a:r>
                <a:r>
                  <a:rPr lang="en-US" dirty="0">
                    <a:effectLst/>
                    <a:latin typeface="Cambria" panose="02040503050406030204" pitchFamily="18" charset="0"/>
                    <a:ea typeface="Times New Roman" panose="02020603050405020304" pitchFamily="18" charset="0"/>
                    <a:cs typeface="Times New Roman" panose="02020603050405020304" pitchFamily="18" charset="0"/>
                  </a:rPr>
                  <a:t> = 59400000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Therefore required percentage = </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483/594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 </a:t>
                </a:r>
                <a:r>
                  <a:rPr lang="en-US" sz="1400" i="0">
                    <a:effectLst/>
                    <a:latin typeface="Cambria Math" panose="02040503050406030204" pitchFamily="18" charset="0"/>
                    <a:cs typeface="Times New Roman" panose="02020603050405020304" pitchFamily="18" charset="0"/>
                  </a:rPr>
                  <a:t> </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161/198  </a:t>
                </a:r>
                <a:r>
                  <a:rPr lang="en-US" sz="14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i="0">
                    <a:effectLst/>
                    <a:latin typeface="Cambria Math" panose="02040503050406030204" pitchFamily="18" charset="0"/>
                    <a:ea typeface="Times New Roman" panose="02020603050405020304" pitchFamily="18" charset="0"/>
                    <a:cs typeface="Times New Roman" panose="02020603050405020304" pitchFamily="18" charset="0"/>
                  </a:rPr>
                  <a:t>≃4:5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endParaRPr lang="en-IN" dirty="0"/>
              </a:p>
            </p:txBody>
          </p:sp>
        </mc:Fallback>
      </mc:AlternateContent>
    </p:spTree>
    <p:extLst>
      <p:ext uri="{BB962C8B-B14F-4D97-AF65-F5344CB8AC3E}">
        <p14:creationId xmlns:p14="http://schemas.microsoft.com/office/powerpoint/2010/main" val="32204128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3.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number of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Notorola</a:t>
            </a:r>
            <a:r>
              <a:rPr lang="en-US" dirty="0">
                <a:effectLst/>
                <a:latin typeface="Cambria" panose="02040503050406030204" pitchFamily="18" charset="0"/>
                <a:ea typeface="Times New Roman" panose="02020603050405020304" pitchFamily="18" charset="0"/>
                <a:cs typeface="Times New Roman" panose="02020603050405020304" pitchFamily="18" charset="0"/>
              </a:rPr>
              <a:t> mobiles sold in 2005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56 * 1.1 * 0.9 * 1.15 * 1.2 ~ 76.5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number of Rower mobiles sold in 2005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60 * 1.2 * 1.15 * 1.1 * 0.8 ~ 73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Therefore, required difference = 3.5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21555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4.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number of mobiles sold in 2002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32 * 1.1 + 48 * 1.15 + 56 * 1.1 + 50 * 0.9 + 60 * 1.2 = 269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070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5.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number of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Zamsung</a:t>
            </a:r>
            <a:r>
              <a:rPr lang="en-US" dirty="0">
                <a:effectLst/>
                <a:latin typeface="Cambria" panose="02040503050406030204" pitchFamily="18" charset="0"/>
                <a:ea typeface="Times New Roman" panose="02020603050405020304" pitchFamily="18" charset="0"/>
                <a:cs typeface="Times New Roman" panose="02020603050405020304" pitchFamily="18" charset="0"/>
              </a:rPr>
              <a:t> sold in 2005(in millions)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48 * 1.15 * 1.25 * 0.7 * 1.08 = 52.164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661939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Tree>
    <p:extLst>
      <p:ext uri="{BB962C8B-B14F-4D97-AF65-F5344CB8AC3E}">
        <p14:creationId xmlns:p14="http://schemas.microsoft.com/office/powerpoint/2010/main" val="32947168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4" name="Rectangle 3"/>
              <p:cNvSpPr/>
              <p:nvPr/>
            </p:nvSpPr>
            <p:spPr>
              <a:xfrm>
                <a:off x="1714500" y="4858201"/>
                <a:ext cx="3429000" cy="1324978"/>
              </a:xfrm>
              <a:prstGeom prst="rect">
                <a:avLst/>
              </a:prstGeom>
            </p:spPr>
            <p:txBody>
              <a:bodyPr>
                <a:spAutoFit/>
              </a:bodyPr>
              <a:lstStyle/>
              <a:p>
                <a:pPr marL="288290" marR="0" indent="-288290" algn="just">
                  <a:lnSpc>
                    <a:spcPct val="115000"/>
                  </a:lnSpc>
                  <a:spcBef>
                    <a:spcPts val="700"/>
                  </a:spcBef>
                  <a:spcAft>
                    <a:spcPts val="100"/>
                  </a:spcAft>
                  <a:tabLst>
                    <a:tab pos="288290"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6.	</a:t>
                </a:r>
                <a:r>
                  <a:rPr lang="en-US" sz="850" dirty="0" err="1">
                    <a:latin typeface="Cambria" panose="02040503050406030204" pitchFamily="18" charset="0"/>
                    <a:ea typeface="Times New Roman" panose="02020603050405020304" pitchFamily="18" charset="0"/>
                    <a:cs typeface="Times New Roman" panose="02020603050405020304" pitchFamily="18" charset="0"/>
                  </a:rPr>
                  <a:t>Ans</a:t>
                </a:r>
                <a:r>
                  <a:rPr lang="en-US" sz="850" dirty="0">
                    <a:latin typeface="Cambria" panose="02040503050406030204" pitchFamily="18" charset="0"/>
                    <a:ea typeface="Times New Roman" panose="02020603050405020304" pitchFamily="18" charset="0"/>
                    <a:cs typeface="Times New Roman" panose="02020603050405020304" pitchFamily="18" charset="0"/>
                  </a:rPr>
                  <a:t>: [c]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Domestic demand in 2007 – 08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180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216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Forecast production in 2010 – 2011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230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70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161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Difference = 216 – 161 = 55 lakh </a:t>
                </a:r>
                <a:r>
                  <a:rPr lang="en-US" sz="850"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14500" y="4858201"/>
                <a:ext cx="3429000" cy="1324978"/>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56239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4" name="Rectangle 3"/>
              <p:cNvSpPr/>
              <p:nvPr/>
            </p:nvSpPr>
            <p:spPr>
              <a:xfrm>
                <a:off x="1714500" y="4858201"/>
                <a:ext cx="3429000" cy="1324978"/>
              </a:xfrm>
              <a:prstGeom prst="rect">
                <a:avLst/>
              </a:prstGeom>
            </p:spPr>
            <p:txBody>
              <a:bodyPr>
                <a:spAutoFit/>
              </a:bodyPr>
              <a:lstStyle/>
              <a:p>
                <a:pPr marL="288290" marR="0" indent="-288290" algn="just">
                  <a:lnSpc>
                    <a:spcPct val="115000"/>
                  </a:lnSpc>
                  <a:spcBef>
                    <a:spcPts val="700"/>
                  </a:spcBef>
                  <a:spcAft>
                    <a:spcPts val="100"/>
                  </a:spcAft>
                  <a:tabLst>
                    <a:tab pos="288290"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6.	</a:t>
                </a:r>
                <a:r>
                  <a:rPr lang="en-US" sz="850" dirty="0" err="1">
                    <a:latin typeface="Cambria" panose="02040503050406030204" pitchFamily="18" charset="0"/>
                    <a:ea typeface="Times New Roman" panose="02020603050405020304" pitchFamily="18" charset="0"/>
                    <a:cs typeface="Times New Roman" panose="02020603050405020304" pitchFamily="18" charset="0"/>
                  </a:rPr>
                  <a:t>Ans</a:t>
                </a:r>
                <a:r>
                  <a:rPr lang="en-US" sz="850" dirty="0">
                    <a:latin typeface="Cambria" panose="02040503050406030204" pitchFamily="18" charset="0"/>
                    <a:ea typeface="Times New Roman" panose="02020603050405020304" pitchFamily="18" charset="0"/>
                    <a:cs typeface="Times New Roman" panose="02020603050405020304" pitchFamily="18" charset="0"/>
                  </a:rPr>
                  <a:t>: [c]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Domestic demand in 2007 – 08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180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216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Forecast production in 2010 – 2011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230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70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161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Difference = 216 – 161 = 55 lakh </a:t>
                </a:r>
                <a:r>
                  <a:rPr lang="en-US" sz="850"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14500" y="4858201"/>
                <a:ext cx="3429000" cy="1324978"/>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851236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4" name="Rectangle 3"/>
              <p:cNvSpPr/>
              <p:nvPr/>
            </p:nvSpPr>
            <p:spPr>
              <a:xfrm>
                <a:off x="1714500" y="4858201"/>
                <a:ext cx="3429000" cy="1324978"/>
              </a:xfrm>
              <a:prstGeom prst="rect">
                <a:avLst/>
              </a:prstGeom>
            </p:spPr>
            <p:txBody>
              <a:bodyPr>
                <a:spAutoFit/>
              </a:bodyPr>
              <a:lstStyle/>
              <a:p>
                <a:pPr marL="288290" marR="0" indent="-288290" algn="just">
                  <a:lnSpc>
                    <a:spcPct val="115000"/>
                  </a:lnSpc>
                  <a:spcBef>
                    <a:spcPts val="700"/>
                  </a:spcBef>
                  <a:spcAft>
                    <a:spcPts val="100"/>
                  </a:spcAft>
                  <a:tabLst>
                    <a:tab pos="288290"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6.	</a:t>
                </a:r>
                <a:r>
                  <a:rPr lang="en-US" sz="850" dirty="0" err="1">
                    <a:latin typeface="Cambria" panose="02040503050406030204" pitchFamily="18" charset="0"/>
                    <a:ea typeface="Times New Roman" panose="02020603050405020304" pitchFamily="18" charset="0"/>
                    <a:cs typeface="Times New Roman" panose="02020603050405020304" pitchFamily="18" charset="0"/>
                  </a:rPr>
                  <a:t>Ans</a:t>
                </a:r>
                <a:r>
                  <a:rPr lang="en-US" sz="850" dirty="0">
                    <a:latin typeface="Cambria" panose="02040503050406030204" pitchFamily="18" charset="0"/>
                    <a:ea typeface="Times New Roman" panose="02020603050405020304" pitchFamily="18" charset="0"/>
                    <a:cs typeface="Times New Roman" panose="02020603050405020304" pitchFamily="18" charset="0"/>
                  </a:rPr>
                  <a:t>: [c]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Domestic demand in 2007 – 08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180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216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Forecast production in 2010 – 2011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230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70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161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Difference = 216 – 161 = 55 lakh </a:t>
                </a:r>
                <a:r>
                  <a:rPr lang="en-US" sz="850"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14500" y="4858201"/>
                <a:ext cx="3429000" cy="1324978"/>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358202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4" name="Rectangle 3"/>
              <p:cNvSpPr/>
              <p:nvPr/>
            </p:nvSpPr>
            <p:spPr>
              <a:xfrm>
                <a:off x="1714500" y="4858201"/>
                <a:ext cx="3429000" cy="1324978"/>
              </a:xfrm>
              <a:prstGeom prst="rect">
                <a:avLst/>
              </a:prstGeom>
            </p:spPr>
            <p:txBody>
              <a:bodyPr>
                <a:spAutoFit/>
              </a:bodyPr>
              <a:lstStyle/>
              <a:p>
                <a:pPr marL="288290" marR="0" indent="-288290" algn="just">
                  <a:lnSpc>
                    <a:spcPct val="115000"/>
                  </a:lnSpc>
                  <a:spcBef>
                    <a:spcPts val="700"/>
                  </a:spcBef>
                  <a:spcAft>
                    <a:spcPts val="100"/>
                  </a:spcAft>
                  <a:tabLst>
                    <a:tab pos="288290"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6.	</a:t>
                </a:r>
                <a:r>
                  <a:rPr lang="en-US" sz="850" dirty="0" err="1">
                    <a:latin typeface="Cambria" panose="02040503050406030204" pitchFamily="18" charset="0"/>
                    <a:ea typeface="Times New Roman" panose="02020603050405020304" pitchFamily="18" charset="0"/>
                    <a:cs typeface="Times New Roman" panose="02020603050405020304" pitchFamily="18" charset="0"/>
                  </a:rPr>
                  <a:t>Ans</a:t>
                </a:r>
                <a:r>
                  <a:rPr lang="en-US" sz="850" dirty="0">
                    <a:latin typeface="Cambria" panose="02040503050406030204" pitchFamily="18" charset="0"/>
                    <a:ea typeface="Times New Roman" panose="02020603050405020304" pitchFamily="18" charset="0"/>
                    <a:cs typeface="Times New Roman" panose="02020603050405020304" pitchFamily="18" charset="0"/>
                  </a:rPr>
                  <a:t>: [c]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Domestic demand in 2007 – 08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180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216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Forecast production in 2010 – 2011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230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70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161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Difference = 216 – 161 = 55 lakh </a:t>
                </a:r>
                <a:r>
                  <a:rPr lang="en-US" sz="850"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14500" y="4858201"/>
                <a:ext cx="3429000" cy="1324978"/>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65128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4" name="Rectangle 3"/>
              <p:cNvSpPr/>
              <p:nvPr/>
            </p:nvSpPr>
            <p:spPr>
              <a:xfrm>
                <a:off x="1714500" y="4858201"/>
                <a:ext cx="3429000" cy="1324978"/>
              </a:xfrm>
              <a:prstGeom prst="rect">
                <a:avLst/>
              </a:prstGeom>
            </p:spPr>
            <p:txBody>
              <a:bodyPr>
                <a:spAutoFit/>
              </a:bodyPr>
              <a:lstStyle/>
              <a:p>
                <a:pPr marL="288290" marR="0" indent="-288290" algn="just">
                  <a:lnSpc>
                    <a:spcPct val="115000"/>
                  </a:lnSpc>
                  <a:spcBef>
                    <a:spcPts val="700"/>
                  </a:spcBef>
                  <a:spcAft>
                    <a:spcPts val="100"/>
                  </a:spcAft>
                  <a:tabLst>
                    <a:tab pos="288290" algn="l"/>
                  </a:tabLst>
                </a:pPr>
                <a:r>
                  <a:rPr lang="en-US" sz="850" dirty="0">
                    <a:latin typeface="Cambria" panose="02040503050406030204" pitchFamily="18" charset="0"/>
                    <a:ea typeface="Times New Roman" panose="02020603050405020304" pitchFamily="18" charset="0"/>
                    <a:cs typeface="Times New Roman" panose="02020603050405020304" pitchFamily="18" charset="0"/>
                  </a:rPr>
                  <a:t>6.	</a:t>
                </a:r>
                <a:r>
                  <a:rPr lang="en-US" sz="850" dirty="0" err="1">
                    <a:latin typeface="Cambria" panose="02040503050406030204" pitchFamily="18" charset="0"/>
                    <a:ea typeface="Times New Roman" panose="02020603050405020304" pitchFamily="18" charset="0"/>
                    <a:cs typeface="Times New Roman" panose="02020603050405020304" pitchFamily="18" charset="0"/>
                  </a:rPr>
                  <a:t>Ans</a:t>
                </a:r>
                <a:r>
                  <a:rPr lang="en-US" sz="850" dirty="0">
                    <a:latin typeface="Cambria" panose="02040503050406030204" pitchFamily="18" charset="0"/>
                    <a:ea typeface="Times New Roman" panose="02020603050405020304" pitchFamily="18" charset="0"/>
                    <a:cs typeface="Times New Roman" panose="02020603050405020304" pitchFamily="18" charset="0"/>
                  </a:rPr>
                  <a:t>: [c]</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Domestic demand in 2007 – 08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180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120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216</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Forecast production in 2010 – 2011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230 * </a:t>
                </a:r>
                <a14:m>
                  <m:oMath xmlns:m="http://schemas.openxmlformats.org/officeDocument/2006/math">
                    <m:f>
                      <m:fPr>
                        <m:ctrlPr>
                          <a:rPr lang="en-US" sz="1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70</m:t>
                        </m:r>
                      </m:num>
                      <m:den>
                        <m:r>
                          <a:rPr lang="en-US" sz="1000" i="1">
                            <a:effectLst/>
                            <a:latin typeface="Cambria Math" panose="02040503050406030204" pitchFamily="18" charset="0"/>
                            <a:ea typeface="Times New Roman" panose="02020603050405020304" pitchFamily="18" charset="0"/>
                            <a:cs typeface="Times New Roman" panose="02020603050405020304" pitchFamily="18" charset="0"/>
                          </a:rPr>
                          <m:t>100</m:t>
                        </m:r>
                      </m:den>
                    </m:f>
                  </m:oMath>
                </a14:m>
                <a:r>
                  <a:rPr lang="en-US" sz="850" dirty="0">
                    <a:effectLst/>
                    <a:latin typeface="Cambria" panose="02040503050406030204" pitchFamily="18" charset="0"/>
                    <a:ea typeface="Times New Roman" panose="02020603050405020304" pitchFamily="18" charset="0"/>
                    <a:cs typeface="Times New Roman" panose="02020603050405020304" pitchFamily="18" charset="0"/>
                  </a:rPr>
                  <a:t> = 161</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sz="850" dirty="0">
                    <a:effectLst/>
                    <a:latin typeface="Cambria" panose="02040503050406030204" pitchFamily="18" charset="0"/>
                    <a:ea typeface="Times New Roman" panose="02020603050405020304" pitchFamily="18" charset="0"/>
                    <a:cs typeface="Times New Roman" panose="02020603050405020304" pitchFamily="18" charset="0"/>
                  </a:rPr>
                  <a:t>	Difference = 216 – 161 = 55 lakh </a:t>
                </a:r>
                <a:r>
                  <a:rPr lang="en-US" sz="850"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14500" y="4858201"/>
                <a:ext cx="3429000" cy="1324978"/>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43335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15</a:t>
            </a:fld>
            <a:endParaRPr lang="en-US"/>
          </a:p>
        </p:txBody>
      </p:sp>
      <p:pic>
        <p:nvPicPr>
          <p:cNvPr id="5" name="Picture 4"/>
          <p:cNvPicPr>
            <a:picLocks noChangeAspect="1"/>
          </p:cNvPicPr>
          <p:nvPr/>
        </p:nvPicPr>
        <p:blipFill rotWithShape="1">
          <a:blip r:embed="rId3"/>
          <a:srcRect r="50357"/>
          <a:stretch/>
        </p:blipFill>
        <p:spPr>
          <a:xfrm>
            <a:off x="587920" y="4572000"/>
            <a:ext cx="5682160" cy="2729480"/>
          </a:xfrm>
          <a:prstGeom prst="rect">
            <a:avLst/>
          </a:prstGeom>
        </p:spPr>
      </p:pic>
    </p:spTree>
    <p:extLst>
      <p:ext uri="{BB962C8B-B14F-4D97-AF65-F5344CB8AC3E}">
        <p14:creationId xmlns:p14="http://schemas.microsoft.com/office/powerpoint/2010/main" val="33684210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a:p>
        </p:txBody>
      </p:sp>
    </p:spTree>
    <p:extLst>
      <p:ext uri="{BB962C8B-B14F-4D97-AF65-F5344CB8AC3E}">
        <p14:creationId xmlns:p14="http://schemas.microsoft.com/office/powerpoint/2010/main" val="1844194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[b]</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production of castor seeds in 2008</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30/360 * 540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45 </a:t>
            </a:r>
            <a:r>
              <a:rPr lang="en-US" dirty="0" err="1">
                <a:effectLst/>
                <a:latin typeface="Cambria" panose="02040503050406030204" pitchFamily="18" charset="0"/>
                <a:ea typeface="Batang" panose="02030600000101010101" pitchFamily="18" charset="-127"/>
                <a:cs typeface="Times New Roman" panose="02020603050405020304" pitchFamily="18" charset="0"/>
              </a:rPr>
              <a:t>tonnes</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6398165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2.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[d]</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difference in production between the </a:t>
            </a:r>
            <a:r>
              <a:rPr lang="en-US" dirty="0" err="1">
                <a:effectLst/>
                <a:latin typeface="Cambria" panose="02040503050406030204" pitchFamily="18" charset="0"/>
                <a:ea typeface="Batang" panose="02030600000101010101" pitchFamily="18" charset="-127"/>
                <a:cs typeface="Times New Roman" panose="02020603050405020304" pitchFamily="18" charset="0"/>
              </a:rPr>
              <a:t>soyabean</a:t>
            </a:r>
            <a:r>
              <a:rPr lang="en-US" dirty="0">
                <a:effectLst/>
                <a:latin typeface="Cambria" panose="02040503050406030204" pitchFamily="18" charset="0"/>
                <a:ea typeface="Batang" panose="02030600000101010101" pitchFamily="18" charset="-127"/>
                <a:cs typeface="Times New Roman" panose="02020603050405020304" pitchFamily="18" charset="0"/>
              </a:rPr>
              <a:t> seeds and the groundnut seeds = </a:t>
            </a:r>
            <a:r>
              <a:rPr lang="en-US" dirty="0">
                <a:effectLst/>
                <a:latin typeface="Cambria" panose="02040503050406030204" pitchFamily="18" charset="0"/>
                <a:ea typeface="Times New Roman" panose="02020603050405020304" pitchFamily="18" charset="0"/>
                <a:cs typeface="Times New Roman" panose="02020603050405020304" pitchFamily="18" charset="0"/>
              </a:rPr>
              <a:t>(120 – 45/360) * 540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112.50 </a:t>
            </a:r>
            <a:r>
              <a:rPr lang="en-US" dirty="0" err="1">
                <a:effectLst/>
                <a:latin typeface="Cambria" panose="02040503050406030204" pitchFamily="18" charset="0"/>
                <a:ea typeface="Batang" panose="02030600000101010101" pitchFamily="18" charset="-127"/>
                <a:cs typeface="Times New Roman" panose="02020603050405020304" pitchFamily="18" charset="0"/>
              </a:rPr>
              <a:t>tonnes</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2943257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3.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[d]</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108 </a:t>
            </a:r>
            <a:r>
              <a:rPr lang="en-US" dirty="0" err="1">
                <a:effectLst/>
                <a:latin typeface="Cambria" panose="02040503050406030204" pitchFamily="18" charset="0"/>
                <a:ea typeface="Batang" panose="02030600000101010101" pitchFamily="18" charset="-127"/>
                <a:cs typeface="Times New Roman" panose="02020603050405020304" pitchFamily="18" charset="0"/>
              </a:rPr>
              <a:t>tonnes</a:t>
            </a:r>
            <a:r>
              <a:rPr lang="en-US" dirty="0">
                <a:effectLst/>
                <a:latin typeface="Cambria" panose="02040503050406030204" pitchFamily="18" charset="0"/>
                <a:ea typeface="Batang" panose="02030600000101010101" pitchFamily="18" charset="-127"/>
                <a:cs typeface="Times New Roman" panose="02020603050405020304" pitchFamily="18" charset="0"/>
              </a:rPr>
              <a:t> when converted into degree, we get </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a:t>
            </a:r>
            <a:r>
              <a:rPr lang="en-US" dirty="0">
                <a:effectLst/>
                <a:latin typeface="Cambria" panose="02040503050406030204" pitchFamily="18" charset="0"/>
                <a:ea typeface="Times New Roman" panose="02020603050405020304" pitchFamily="18" charset="0"/>
                <a:cs typeface="Times New Roman" panose="02020603050405020304" pitchFamily="18" charset="0"/>
              </a:rPr>
              <a:t>108/540 * 360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72</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º</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production each of sunflower (75</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º</a:t>
            </a:r>
            <a:r>
              <a:rPr lang="en-US" dirty="0">
                <a:effectLst/>
                <a:latin typeface="Cambria" panose="02040503050406030204" pitchFamily="18" charset="0"/>
                <a:ea typeface="Times New Roman" panose="02020603050405020304" pitchFamily="18" charset="0"/>
                <a:cs typeface="Times New Roman" panose="02020603050405020304" pitchFamily="18" charset="0"/>
              </a:rPr>
              <a:t>), mustard (90</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º</a:t>
            </a:r>
            <a:r>
              <a:rPr lang="en-US" dirty="0">
                <a:effectLst/>
                <a:latin typeface="Cambria" panose="02040503050406030204" pitchFamily="18" charset="0"/>
                <a:ea typeface="Times New Roman" panose="02020603050405020304" pitchFamily="18" charset="0"/>
                <a:cs typeface="Times New Roman" panose="02020603050405020304" pitchFamily="18" charset="0"/>
              </a:rPr>
              <a:t>) and groundnut (120</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º</a:t>
            </a:r>
            <a:r>
              <a:rPr lang="en-US" dirty="0">
                <a:effectLst/>
                <a:latin typeface="Cambria" panose="02040503050406030204" pitchFamily="18" charset="0"/>
                <a:ea typeface="Times New Roman" panose="02020603050405020304" pitchFamily="18" charset="0"/>
                <a:cs typeface="Times New Roman" panose="02020603050405020304" pitchFamily="18" charset="0"/>
              </a:rPr>
              <a:t>) is greater than 72</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º</a:t>
            </a:r>
            <a:r>
              <a:rPr lang="en-US" dirty="0">
                <a:effectLst/>
                <a:latin typeface="Cambria" panose="020405030504060302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There are 3 types of oil seeds satisfying these conditions.</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7120743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4.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[b]</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required percentage is (75/360) * 100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20.8% </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37810188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5.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[c]</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required ratio is (90/7):(75/8)</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48:35</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14351944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6.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[b]</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sale of product C is 120/40.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i.e. 3 times of the product B.</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38318804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7.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[c]</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If 50</a:t>
            </a:r>
            <a:r>
              <a:rPr lang="en-US" dirty="0">
                <a:effectLst/>
                <a:latin typeface="Times New Roman" panose="02020603050405020304" pitchFamily="18" charset="0"/>
                <a:ea typeface="Batang" panose="02030600000101010101" pitchFamily="18" charset="-127"/>
                <a:cs typeface="Times New Roman" panose="02020603050405020304" pitchFamily="18" charset="0"/>
              </a:rPr>
              <a:t>º</a:t>
            </a:r>
            <a:r>
              <a:rPr lang="en-US" dirty="0">
                <a:effectLst/>
                <a:latin typeface="Cambria" panose="02040503050406030204" pitchFamily="18" charset="0"/>
                <a:ea typeface="Batang" panose="02030600000101010101" pitchFamily="18" charset="-127"/>
                <a:cs typeface="Times New Roman" panose="02020603050405020304" pitchFamily="18" charset="0"/>
              </a:rPr>
              <a:t> = 250 units</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then 360</a:t>
            </a:r>
            <a:r>
              <a:rPr lang="en-US" dirty="0">
                <a:effectLst/>
                <a:latin typeface="Times New Roman" panose="02020603050405020304" pitchFamily="18" charset="0"/>
                <a:ea typeface="Batang" panose="02030600000101010101" pitchFamily="18" charset="-127"/>
                <a:cs typeface="Times New Roman" panose="02020603050405020304" pitchFamily="18" charset="0"/>
              </a:rPr>
              <a:t>º</a:t>
            </a:r>
            <a:r>
              <a:rPr lang="en-US" dirty="0">
                <a:effectLst/>
                <a:latin typeface="Cambria" panose="02040503050406030204" pitchFamily="18" charset="0"/>
                <a:ea typeface="Batang" panose="02030600000101010101" pitchFamily="18" charset="-127"/>
                <a:cs typeface="Times New Roman" panose="02020603050405020304" pitchFamily="18" charset="0"/>
              </a:rPr>
              <a:t> = 360 * 250/50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1800 units</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12509665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8.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[c]</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Sales of C in 2008 = 120 * (1.25)</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150</a:t>
            </a:r>
            <a:r>
              <a:rPr lang="en-US" dirty="0">
                <a:effectLst/>
                <a:latin typeface="Times New Roman" panose="02020603050405020304" pitchFamily="18" charset="0"/>
                <a:ea typeface="Batang" panose="02030600000101010101" pitchFamily="18" charset="-127"/>
                <a:cs typeface="Times New Roman" panose="02020603050405020304" pitchFamily="18" charset="0"/>
              </a:rPr>
              <a:t>º</a:t>
            </a:r>
            <a:r>
              <a:rPr lang="en-US" dirty="0">
                <a:effectLst/>
                <a:latin typeface="Cambria" panose="02040503050406030204" pitchFamily="18" charset="0"/>
                <a:ea typeface="Batang" panose="02030600000101010101" pitchFamily="18" charset="-127"/>
                <a:cs typeface="Times New Roman" panose="02020603050405020304" pitchFamily="18" charset="0"/>
              </a:rPr>
              <a:t> (corresponding to pie chart)</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Total sales increased by 20%.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i.e. from 360</a:t>
            </a:r>
            <a:r>
              <a:rPr lang="en-US" dirty="0">
                <a:effectLst/>
                <a:latin typeface="Times New Roman" panose="02020603050405020304" pitchFamily="18" charset="0"/>
                <a:ea typeface="Batang" panose="02030600000101010101" pitchFamily="18" charset="-127"/>
                <a:cs typeface="Times New Roman" panose="02020603050405020304" pitchFamily="18" charset="0"/>
              </a:rPr>
              <a:t>º</a:t>
            </a:r>
            <a:r>
              <a:rPr lang="en-US" dirty="0">
                <a:effectLst/>
                <a:latin typeface="Cambria" panose="02040503050406030204" pitchFamily="18" charset="0"/>
                <a:ea typeface="Batang" panose="02030600000101010101" pitchFamily="18" charset="-127"/>
                <a:cs typeface="Times New Roman" panose="02020603050405020304" pitchFamily="18" charset="0"/>
              </a:rPr>
              <a:t> to 360 (1.2) i.e. 432</a:t>
            </a:r>
            <a:r>
              <a:rPr lang="en-US" dirty="0">
                <a:effectLst/>
                <a:latin typeface="Times New Roman" panose="02020603050405020304" pitchFamily="18" charset="0"/>
                <a:ea typeface="Batang" panose="02030600000101010101" pitchFamily="18" charset="-127"/>
                <a:cs typeface="Times New Roman" panose="02020603050405020304" pitchFamily="18" charset="0"/>
              </a:rPr>
              <a:t>º</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angle of sector of C</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(360 * 150)/432 </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125</a:t>
            </a:r>
            <a:r>
              <a:rPr lang="en-US" dirty="0">
                <a:effectLst/>
                <a:latin typeface="Times New Roman" panose="02020603050405020304" pitchFamily="18" charset="0"/>
                <a:ea typeface="Batang" panose="02030600000101010101" pitchFamily="18" charset="-127"/>
                <a:cs typeface="Times New Roman" panose="02020603050405020304" pitchFamily="18" charset="0"/>
              </a:rPr>
              <a:t>º</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1361197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9.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[b]</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50/360 * 27000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3750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856926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16</a:t>
            </a:fld>
            <a:endParaRPr lang="en-US"/>
          </a:p>
        </p:txBody>
      </p:sp>
      <p:pic>
        <p:nvPicPr>
          <p:cNvPr id="5" name="Picture 4"/>
          <p:cNvPicPr>
            <a:picLocks noChangeAspect="1"/>
          </p:cNvPicPr>
          <p:nvPr/>
        </p:nvPicPr>
        <p:blipFill rotWithShape="1">
          <a:blip r:embed="rId3"/>
          <a:srcRect r="49821"/>
          <a:stretch/>
        </p:blipFill>
        <p:spPr>
          <a:xfrm>
            <a:off x="545170" y="4880548"/>
            <a:ext cx="5767659" cy="2503232"/>
          </a:xfrm>
          <a:prstGeom prst="rect">
            <a:avLst/>
          </a:prstGeom>
        </p:spPr>
      </p:pic>
    </p:spTree>
    <p:extLst>
      <p:ext uri="{BB962C8B-B14F-4D97-AF65-F5344CB8AC3E}">
        <p14:creationId xmlns:p14="http://schemas.microsoft.com/office/powerpoint/2010/main" val="14019488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10.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[a]</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total number of units sold by XYZ in 2007</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1600 * 360/40 </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14400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total number of units sold in 2008</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1.2 * 14400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17280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3598974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AB6F-0E72-4A0B-B969-600F5415DD81}" type="slidenum">
              <a:rPr lang="en-US" smtClean="0"/>
              <a:t>129</a:t>
            </a:fld>
            <a:endParaRPr lang="en-US"/>
          </a:p>
        </p:txBody>
      </p:sp>
    </p:spTree>
    <p:extLst>
      <p:ext uri="{BB962C8B-B14F-4D97-AF65-F5344CB8AC3E}">
        <p14:creationId xmlns:p14="http://schemas.microsoft.com/office/powerpoint/2010/main" val="38917356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a:p>
        </p:txBody>
      </p:sp>
    </p:spTree>
    <p:extLst>
      <p:ext uri="{BB962C8B-B14F-4D97-AF65-F5344CB8AC3E}">
        <p14:creationId xmlns:p14="http://schemas.microsoft.com/office/powerpoint/2010/main" val="27559400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Percentage decrease in trees planted in West India from 2000 to 2006 is [(100 – 70)/100] = 30%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277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2.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trend of alternate increase or decrease in the number of trees planted by the voluntary organization in East India was not observed in 2003.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79709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3.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total number of trees (in thousands) planted in East and West India in the years 2003 and 2006 is (70 + 80+ 110 + 100) = 360 thousand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427298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4.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Required percentage = [(80 – 60)/60] * 100 = 33.33%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289533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5.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Average number of trees (in thousands) planted in west </a:t>
            </a:r>
            <a:r>
              <a:rPr lang="en-US" spc="-20" dirty="0">
                <a:effectLst/>
                <a:latin typeface="Cambria" panose="02040503050406030204" pitchFamily="18" charset="0"/>
                <a:ea typeface="Times New Roman" panose="02020603050405020304" pitchFamily="18" charset="0"/>
                <a:cs typeface="Times New Roman" panose="02020603050405020304" pitchFamily="18" charset="0"/>
              </a:rPr>
              <a:t>India from 2000 to 2004 = (100 + 80 + 60 + 100 + 60)/5 = 80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48134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11.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50"/>
              </a:spcBef>
              <a:spcAft>
                <a:spcPts val="5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number of votes received by CJB in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50"/>
              </a:spcBef>
              <a:spcAft>
                <a:spcPts val="5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 = 450000 – (110000 + 160000 + 130000) = 50,000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50"/>
              </a:spcBef>
              <a:spcAft>
                <a:spcPts val="5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B = 500000 – (200000 + 120000 + 90000) = 90,000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50"/>
              </a:spcBef>
              <a:spcAft>
                <a:spcPts val="5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C = 600000 – (170000 + 220000 + 140000) = 70,000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50"/>
              </a:spcBef>
              <a:spcAft>
                <a:spcPts val="5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D = 575000 – (80000 + 180000 + 210000) = 105,000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50"/>
              </a:spcBef>
              <a:spcAft>
                <a:spcPts val="5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So in A, CJB received minimum number of votes.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172467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12.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required difference = (120000 + 220000) – (120000 + 220000) = 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94118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17</a:t>
            </a:fld>
            <a:endParaRPr lang="en-US"/>
          </a:p>
        </p:txBody>
      </p:sp>
      <p:pic>
        <p:nvPicPr>
          <p:cNvPr id="5" name="Picture 4"/>
          <p:cNvPicPr>
            <a:picLocks noChangeAspect="1"/>
          </p:cNvPicPr>
          <p:nvPr/>
        </p:nvPicPr>
        <p:blipFill rotWithShape="1">
          <a:blip r:embed="rId3"/>
          <a:srcRect r="50178"/>
          <a:stretch/>
        </p:blipFill>
        <p:spPr>
          <a:xfrm>
            <a:off x="570090" y="4478392"/>
            <a:ext cx="4299089" cy="4410845"/>
          </a:xfrm>
          <a:prstGeom prst="rect">
            <a:avLst/>
          </a:prstGeom>
        </p:spPr>
      </p:pic>
    </p:spTree>
    <p:extLst>
      <p:ext uri="{BB962C8B-B14F-4D97-AF65-F5344CB8AC3E}">
        <p14:creationId xmlns:p14="http://schemas.microsoft.com/office/powerpoint/2010/main" val="29137273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13.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required percentage = [120000/(160000 + 120000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+ 220000 + 180000)] * 100 ~ 17.6%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176654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14.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Percentage of votes received by CJB in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 = (50000/450000) * 100 = 11</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9</m:t>
                        </m:r>
                      </m:den>
                    </m:f>
                  </m:oMath>
                </a14:m>
                <a:r>
                  <a:rPr lang="en-US" dirty="0">
                    <a:effectLst/>
                    <a:latin typeface="Cambria" panose="020405030504060302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B = (90000/500000) * 100 = 18%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C = (70000/600000) * 100 = 11</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3</m:t>
                        </m:r>
                      </m:den>
                    </m:f>
                  </m:oMath>
                </a14:m>
                <a:r>
                  <a:rPr lang="en-US" dirty="0">
                    <a:effectLst/>
                    <a:latin typeface="Cambria" panose="020405030504060302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D = (105000/575000) * 100 = 18.2%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2 constituencies, CJB received more than 17%.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0"/>
                  </a:spcAft>
                  <a:tabLst>
                    <a:tab pos="288290" algn="l"/>
                  </a:tabLst>
                </a:pPr>
                <a:r>
                  <a:rPr lang="en-US" dirty="0" smtClean="0">
                    <a:effectLst/>
                    <a:latin typeface="Cambria" panose="02040503050406030204" pitchFamily="18" charset="0"/>
                    <a:ea typeface="Times New Roman" panose="02020603050405020304" pitchFamily="18" charset="0"/>
                    <a:cs typeface="Times New Roman" panose="02020603050405020304" pitchFamily="18" charset="0"/>
                  </a:rPr>
                  <a:t>14.	</a:t>
                </a:r>
                <a:r>
                  <a:rPr lang="en-US" dirty="0" err="1" smtClean="0">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smtClean="0">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Percentage of votes received by CJB in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 = (50000/450000) * 100 = 11</a:t>
                </a:r>
                <a:r>
                  <a:rPr lang="en-US" i="0">
                    <a:effectLst/>
                    <a:latin typeface="Cambria Math" panose="02040503050406030204" pitchFamily="18" charset="0"/>
                    <a:ea typeface="Times New Roman" panose="02020603050405020304" pitchFamily="18" charset="0"/>
                    <a:cs typeface="Times New Roman" panose="02020603050405020304" pitchFamily="18" charset="0"/>
                  </a:rPr>
                  <a:t>1/9</a:t>
                </a:r>
                <a:r>
                  <a:rPr lang="en-US" dirty="0">
                    <a:effectLst/>
                    <a:latin typeface="Cambria" panose="020405030504060302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B = (90000/500000) * 100 = 18%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C = (70000/600000) * 100 = 11</a:t>
                </a:r>
                <a:r>
                  <a:rPr lang="en-US" i="0">
                    <a:effectLst/>
                    <a:latin typeface="Cambria Math" panose="02040503050406030204" pitchFamily="18" charset="0"/>
                    <a:ea typeface="Times New Roman" panose="02020603050405020304" pitchFamily="18" charset="0"/>
                    <a:cs typeface="Times New Roman" panose="02020603050405020304" pitchFamily="18" charset="0"/>
                  </a:rPr>
                  <a:t>2/3</a:t>
                </a:r>
                <a:r>
                  <a:rPr lang="en-US" dirty="0">
                    <a:effectLst/>
                    <a:latin typeface="Cambria" panose="020405030504060302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D = (105000/575000) * 100 = 18.2%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2 constituencies, CJB received more than 17%.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Fallback>
      </mc:AlternateContent>
    </p:spTree>
    <p:extLst>
      <p:ext uri="{BB962C8B-B14F-4D97-AF65-F5344CB8AC3E}">
        <p14:creationId xmlns:p14="http://schemas.microsoft.com/office/powerpoint/2010/main" val="15453649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pic>
        <p:nvPicPr>
          <p:cNvPr id="4" name="Picture 3"/>
          <p:cNvPicPr>
            <a:picLocks noChangeAspect="1"/>
          </p:cNvPicPr>
          <p:nvPr/>
        </p:nvPicPr>
        <p:blipFill rotWithShape="1">
          <a:blip r:embed="rId3"/>
          <a:srcRect r="50201"/>
          <a:stretch/>
        </p:blipFill>
        <p:spPr>
          <a:xfrm>
            <a:off x="1041504" y="4686300"/>
            <a:ext cx="4774992" cy="2468880"/>
          </a:xfrm>
          <a:prstGeom prst="rect">
            <a:avLst/>
          </a:prstGeom>
        </p:spPr>
      </p:pic>
    </p:spTree>
    <p:extLst>
      <p:ext uri="{BB962C8B-B14F-4D97-AF65-F5344CB8AC3E}">
        <p14:creationId xmlns:p14="http://schemas.microsoft.com/office/powerpoint/2010/main" val="352634746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a:p>
        </p:txBody>
      </p:sp>
    </p:spTree>
    <p:extLst>
      <p:ext uri="{BB962C8B-B14F-4D97-AF65-F5344CB8AC3E}">
        <p14:creationId xmlns:p14="http://schemas.microsoft.com/office/powerpoint/2010/main" val="24081468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11.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From the graph it is observed that the consumption of metal was less than the consumption of plastic for 5 years from 2002 to 2006.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599688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12.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consumption (in thousand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tonnes</a:t>
            </a:r>
            <a:r>
              <a:rPr lang="en-US" dirty="0">
                <a:effectLst/>
                <a:latin typeface="Cambria" panose="020405030504060302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2001 – 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2002 – 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2003 – 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2004 – 45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2005 – 45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2006 – 55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Only in 2004, the total consumption was less than that in the previous year.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364742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13.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consumption of metal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30 + 20 + 20 + 20 + 15 + 15 + = 120 thousand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Total consumption of plastic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20 + 30 + 30 + 25 + 30 + 40 + = 175 thousand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tonnes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required ratio = 120:175 = 24:35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588715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14.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the year 2006, the percentage increase in the total consumption over that in 2005 = (10/45) * 100 = 22 </a:t>
                </a:r>
                <a14:m>
                  <m:oMath xmlns:m="http://schemas.openxmlformats.org/officeDocument/2006/math">
                    <m:f>
                      <m:fPr>
                        <m:ctrlPr>
                          <a:rPr lang="en-US"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9</m:t>
                        </m:r>
                      </m:den>
                    </m:f>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smtClean="0">
                    <a:effectLst/>
                    <a:latin typeface="Cambria" panose="02040503050406030204" pitchFamily="18" charset="0"/>
                    <a:ea typeface="Times New Roman" panose="02020603050405020304" pitchFamily="18" charset="0"/>
                    <a:cs typeface="Times New Roman" panose="02020603050405020304" pitchFamily="18" charset="0"/>
                  </a:rPr>
                  <a:t>14.	</a:t>
                </a:r>
                <a:r>
                  <a:rPr lang="en-US" dirty="0" err="1" smtClean="0">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smtClean="0">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the year 2006, the percentage increase in the total consumption over that in 2005 = (10/45) * 100 = 22 </a:t>
                </a:r>
                <a:r>
                  <a:rPr lang="en-US" sz="1400" i="0">
                    <a:effectLst/>
                    <a:latin typeface="Cambria Math" panose="02040503050406030204" pitchFamily="18" charset="0"/>
                    <a:ea typeface="Times New Roman" panose="02020603050405020304" pitchFamily="18" charset="0"/>
                    <a:cs typeface="Times New Roman" panose="02020603050405020304" pitchFamily="18" charset="0"/>
                  </a:rPr>
                  <a:t>2/9%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Fallback>
      </mc:AlternateContent>
    </p:spTree>
    <p:extLst>
      <p:ext uri="{BB962C8B-B14F-4D97-AF65-F5344CB8AC3E}">
        <p14:creationId xmlns:p14="http://schemas.microsoft.com/office/powerpoint/2010/main" val="25986988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15.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Only for one year, the consumption remained constant for both the products i.e. 2002 – 03.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66064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16.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pc="-10" dirty="0">
                <a:effectLst/>
                <a:latin typeface="Cambria" panose="02040503050406030204" pitchFamily="18" charset="0"/>
                <a:ea typeface="Times New Roman" panose="02020603050405020304" pitchFamily="18" charset="0"/>
                <a:cs typeface="Times New Roman" panose="02020603050405020304" pitchFamily="18" charset="0"/>
              </a:rPr>
              <a:t>The percentage of students who passed without distinction.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P = (200/1000) * 100 = 20%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R = (600/1500) * 100 = 40%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S = (450/1000) * 100 = 45%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U = (750/1500) * 100 = 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38164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4" name="Slide Number Placeholder 3"/>
          <p:cNvSpPr>
            <a:spLocks noGrp="1"/>
          </p:cNvSpPr>
          <p:nvPr>
            <p:ph type="sldNum" sz="quarter" idx="10"/>
          </p:nvPr>
        </p:nvSpPr>
        <p:spPr/>
        <p:txBody>
          <a:bodyPr/>
          <a:lstStyle/>
          <a:p>
            <a:fld id="{0E85941D-8E50-48DD-9F07-D46E0DCFFEDB}" type="slidenum">
              <a:rPr lang="en-US" smtClean="0"/>
              <a:t>18</a:t>
            </a:fld>
            <a:endParaRPr lang="en-US"/>
          </a:p>
        </p:txBody>
      </p:sp>
      <p:pic>
        <p:nvPicPr>
          <p:cNvPr id="5" name="Picture 4"/>
          <p:cNvPicPr>
            <a:picLocks noChangeAspect="1"/>
          </p:cNvPicPr>
          <p:nvPr/>
        </p:nvPicPr>
        <p:blipFill rotWithShape="1">
          <a:blip r:embed="rId3"/>
          <a:srcRect r="50000"/>
          <a:stretch/>
        </p:blipFill>
        <p:spPr>
          <a:xfrm>
            <a:off x="1268025" y="4607112"/>
            <a:ext cx="4321949" cy="4307494"/>
          </a:xfrm>
          <a:prstGeom prst="rect">
            <a:avLst/>
          </a:prstGeom>
        </p:spPr>
      </p:pic>
    </p:spTree>
    <p:extLst>
      <p:ext uri="{BB962C8B-B14F-4D97-AF65-F5344CB8AC3E}">
        <p14:creationId xmlns:p14="http://schemas.microsoft.com/office/powerpoint/2010/main" val="23011890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17.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By observation, we can say that in schools, P, Q and R, the pass percentage is less than 80%.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School S = 800 = 80% of 1000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School T = 1250 &gt; 80% of 1300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School U = 1250 &gt; 80% of 1500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S, T and U, the pass percentage is at least 80%.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514733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6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18.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ratio of the number of students passing with distinction to those failing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Q = 400/650 = 8/13 = 0.61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R = 400/500 = 4/5 = 0.8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P = 300/500 = 3/5 = 0.6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In T = 600/50 = 12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pc="-10" dirty="0">
                <a:effectLst/>
                <a:latin typeface="Cambria" panose="02040503050406030204" pitchFamily="18" charset="0"/>
                <a:ea typeface="Times New Roman" panose="02020603050405020304" pitchFamily="18" charset="0"/>
                <a:cs typeface="Times New Roman" panose="02020603050405020304" pitchFamily="18" charset="0"/>
              </a:rPr>
              <a:t>3/5 is the least among the given values and hence, School 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5720570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6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19.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[a]</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overall pass percentage with distinction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(300 + 400 + 400 + 350 + 600 + 500 )/ (1000 + 1400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+ 1500 + 1000 + 1300 + 1500 * 100)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 (2550/7700) * 100 = 33.1%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973564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600"/>
              </a:spcBef>
              <a:spcAft>
                <a:spcPts val="10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20.	</a:t>
            </a:r>
            <a:r>
              <a:rPr lang="en-US" dirty="0" err="1">
                <a:effectLst/>
                <a:latin typeface="Cambria" panose="02040503050406030204" pitchFamily="18" charset="0"/>
                <a:ea typeface="Times New Roman" panose="02020603050405020304" pitchFamily="18" charset="0"/>
                <a:cs typeface="Times New Roman" panose="02020603050405020304" pitchFamily="18" charset="0"/>
              </a:rPr>
              <a:t>Ans</a:t>
            </a:r>
            <a:r>
              <a:rPr lang="en-US" dirty="0">
                <a:effectLst/>
                <a:latin typeface="Cambria" panose="02040503050406030204" pitchFamily="18" charset="0"/>
                <a:ea typeface="Times New Roman" panose="02020603050405020304" pitchFamily="18" charset="0"/>
                <a:cs typeface="Times New Roman" panose="02020603050405020304" pitchFamily="18" charset="0"/>
              </a:rPr>
              <a:t>: [c]</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total number of students who passed = 5550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total number of students who failed = 7700 – 5550 </a:t>
            </a:r>
            <a:br>
              <a:rPr lang="en-US" dirty="0">
                <a:effectLst/>
                <a:latin typeface="Cambria" panose="02040503050406030204" pitchFamily="18" charset="0"/>
                <a:ea typeface="Times New Roman" panose="02020603050405020304" pitchFamily="18" charset="0"/>
                <a:cs typeface="Times New Roman" panose="02020603050405020304" pitchFamily="18" charset="0"/>
              </a:rPr>
            </a:br>
            <a:r>
              <a:rPr lang="en-US" dirty="0">
                <a:effectLst/>
                <a:latin typeface="Cambria" panose="02040503050406030204" pitchFamily="18" charset="0"/>
                <a:ea typeface="Times New Roman" panose="02020603050405020304" pitchFamily="18" charset="0"/>
                <a:cs typeface="Times New Roman" panose="02020603050405020304" pitchFamily="18" charset="0"/>
              </a:rPr>
              <a:t>= 2150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8290" marR="0" indent="-288290" algn="just">
              <a:lnSpc>
                <a:spcPct val="110000"/>
              </a:lnSpc>
              <a:spcBef>
                <a:spcPts val="0"/>
              </a:spcBef>
              <a:spcAft>
                <a:spcPts val="0"/>
              </a:spcAft>
              <a:tabLst>
                <a:tab pos="288290" algn="l"/>
              </a:tabLst>
            </a:pPr>
            <a:r>
              <a:rPr lang="en-US" dirty="0">
                <a:effectLst/>
                <a:latin typeface="Cambria" panose="02040503050406030204" pitchFamily="18" charset="0"/>
                <a:ea typeface="Times New Roman" panose="02020603050405020304" pitchFamily="18" charset="0"/>
                <a:cs typeface="Times New Roman" panose="02020603050405020304" pitchFamily="18" charset="0"/>
              </a:rPr>
              <a:t>	The required ratio = 2150/5550 = 43/111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122278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97AB6F-0E72-4A0B-B969-600F5415DD81}" type="slidenum">
              <a:rPr lang="en-US" smtClean="0"/>
              <a:t>152</a:t>
            </a:fld>
            <a:endParaRPr lang="en-US"/>
          </a:p>
        </p:txBody>
      </p:sp>
    </p:spTree>
    <p:extLst>
      <p:ext uri="{BB962C8B-B14F-4D97-AF65-F5344CB8AC3E}">
        <p14:creationId xmlns:p14="http://schemas.microsoft.com/office/powerpoint/2010/main" val="57421007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IN"/>
          </a:p>
        </p:txBody>
      </p:sp>
    </p:spTree>
    <p:extLst>
      <p:ext uri="{BB962C8B-B14F-4D97-AF65-F5344CB8AC3E}">
        <p14:creationId xmlns:p14="http://schemas.microsoft.com/office/powerpoint/2010/main" val="275594005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11.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[c]</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a:t>
            </a:r>
            <a:r>
              <a:rPr lang="en-US" dirty="0" err="1">
                <a:effectLst/>
                <a:latin typeface="Cambria" panose="02040503050406030204" pitchFamily="18" charset="0"/>
                <a:ea typeface="Batang" panose="02030600000101010101" pitchFamily="18" charset="-127"/>
                <a:cs typeface="Times New Roman" panose="02020603050405020304" pitchFamily="18" charset="0"/>
              </a:rPr>
              <a:t>Labour</a:t>
            </a:r>
            <a:r>
              <a:rPr lang="en-US" dirty="0">
                <a:effectLst/>
                <a:latin typeface="Cambria" panose="02040503050406030204" pitchFamily="18" charset="0"/>
                <a:ea typeface="Batang" panose="02030600000101010101" pitchFamily="18" charset="-127"/>
                <a:cs typeface="Times New Roman" panose="02020603050405020304" pitchFamily="18" charset="0"/>
              </a:rPr>
              <a:t> cost of A = 4050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a:t>
            </a:r>
            <a:r>
              <a:rPr lang="en-US" dirty="0" err="1">
                <a:effectLst/>
                <a:latin typeface="Cambria" panose="02040503050406030204" pitchFamily="18" charset="0"/>
                <a:ea typeface="Batang" panose="02030600000101010101" pitchFamily="18" charset="-127"/>
                <a:cs typeface="Times New Roman" panose="02020603050405020304" pitchFamily="18" charset="0"/>
              </a:rPr>
              <a:t>Labour</a:t>
            </a:r>
            <a:r>
              <a:rPr lang="en-US" dirty="0">
                <a:effectLst/>
                <a:latin typeface="Cambria" panose="02040503050406030204" pitchFamily="18" charset="0"/>
                <a:ea typeface="Batang" panose="02030600000101010101" pitchFamily="18" charset="-127"/>
                <a:cs typeface="Times New Roman" panose="02020603050405020304" pitchFamily="18" charset="0"/>
              </a:rPr>
              <a:t> cost of B = 24800 * 20/100 = 4960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Required % = 4960 – 4050/4050 * 100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910/4050 * 100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22%</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315039628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12.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[a]</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selling price of A = 125/100 * 16200 = 20250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selling price of B = 120 * 100 * 24800 = 29760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required ratio = 20250/29760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200"/>
              </a:spcBef>
              <a:spcAft>
                <a:spcPts val="2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675/992</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29435145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13.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[d]</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Transportation cost of A</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20/100 * 16200 = 3240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New transportation cost of A</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 110/100 * 3240 = 3564</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Material cost of A = 30/100 * 16200 = 4860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New material cost A = 85/100 * 4860 = 4131</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effective change in the cost price of A (3240 + 4860) </a:t>
            </a:r>
            <a:br>
              <a:rPr lang="en-US" dirty="0">
                <a:effectLst/>
                <a:latin typeface="Cambria" panose="02040503050406030204" pitchFamily="18" charset="0"/>
                <a:ea typeface="Batang" panose="02030600000101010101" pitchFamily="18" charset="-127"/>
                <a:cs typeface="Times New Roman" panose="02020603050405020304" pitchFamily="18" charset="0"/>
              </a:rPr>
            </a:br>
            <a:r>
              <a:rPr lang="en-US" dirty="0">
                <a:effectLst/>
                <a:latin typeface="Cambria" panose="02040503050406030204" pitchFamily="18" charset="0"/>
                <a:ea typeface="Batang" panose="02030600000101010101" pitchFamily="18" charset="-127"/>
                <a:cs typeface="Times New Roman" panose="02020603050405020304" pitchFamily="18" charset="0"/>
              </a:rPr>
              <a:t>– (3564 + 4131) = 405</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new cost of A = 16200 – 405 = Rs.15795</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340622268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50"/>
            <a:ext cx="5486400" cy="3600450"/>
          </a:xfrm>
          <a:prstGeom prst="rect">
            <a:avLst/>
          </a:prstGeom>
        </p:spPr>
        <p:txBody>
          <a:bodyPr/>
          <a:lstStyle/>
          <a:p>
            <a:pPr marL="288290" marR="0" indent="-288290" algn="just">
              <a:lnSpc>
                <a:spcPct val="115000"/>
              </a:lnSpc>
              <a:spcBef>
                <a:spcPts val="7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14.	</a:t>
            </a:r>
            <a:r>
              <a:rPr lang="en-US" dirty="0" err="1">
                <a:effectLst/>
                <a:latin typeface="Cambria" panose="02040503050406030204" pitchFamily="18" charset="0"/>
                <a:ea typeface="Batang" panose="02030600000101010101" pitchFamily="18" charset="-127"/>
                <a:cs typeface="Times New Roman" panose="02020603050405020304" pitchFamily="18" charset="0"/>
              </a:rPr>
              <a:t>Ans</a:t>
            </a:r>
            <a:r>
              <a:rPr lang="en-US" dirty="0">
                <a:effectLst/>
                <a:latin typeface="Cambria" panose="02040503050406030204" pitchFamily="18" charset="0"/>
                <a:ea typeface="Batang" panose="02030600000101010101" pitchFamily="18" charset="-127"/>
                <a:cs typeface="Times New Roman" panose="02020603050405020304" pitchFamily="18" charset="0"/>
              </a:rPr>
              <a:t>: [b]</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storage cost of A = 15/100 * 16200 = 2430</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The storage cost of B = 18/100 * 24800 = 4464</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pPr marL="288290" marR="0" indent="-288290" algn="just">
              <a:lnSpc>
                <a:spcPct val="115000"/>
              </a:lnSpc>
              <a:spcBef>
                <a:spcPts val="100"/>
              </a:spcBef>
              <a:spcAft>
                <a:spcPts val="100"/>
              </a:spcAft>
              <a:tabLst>
                <a:tab pos="288290" algn="l"/>
              </a:tabLst>
            </a:pPr>
            <a:r>
              <a:rPr lang="en-US" dirty="0">
                <a:effectLst/>
                <a:latin typeface="Cambria" panose="02040503050406030204" pitchFamily="18" charset="0"/>
                <a:ea typeface="Batang" panose="02030600000101010101" pitchFamily="18" charset="-127"/>
                <a:cs typeface="Times New Roman" panose="02020603050405020304" pitchFamily="18" charset="0"/>
              </a:rPr>
              <a:t>	Required % = 2430/4464 * 100 ~ 54%</a:t>
            </a:r>
            <a:endParaRPr lang="en-US" sz="1800" dirty="0">
              <a:effectLst/>
              <a:latin typeface="Calibri" panose="020F0502020204030204" pitchFamily="34" charset="0"/>
              <a:ea typeface="Batang" panose="02030600000101010101" pitchFamily="18"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1883736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p:spPr>
        <p:txBody>
          <a:bodyPr/>
          <a:lstStyle>
            <a:lvl1pPr>
              <a:defRPr dirty="0"/>
            </a:lvl1pPr>
          </a:lstStyle>
          <a:p>
            <a:r>
              <a:rPr lang="en-US"/>
              <a:t>© 2016 SMART Training Resources Pvt. Ltd.</a:t>
            </a:r>
          </a:p>
        </p:txBody>
      </p:sp>
      <p:sp>
        <p:nvSpPr>
          <p:cNvPr id="5" name="Title 4"/>
          <p:cNvSpPr>
            <a:spLocks noGrp="1"/>
          </p:cNvSpPr>
          <p:nvPr>
            <p:ph type="title"/>
          </p:nvPr>
        </p:nvSpPr>
        <p:spPr>
          <a:xfrm>
            <a:off x="1117600" y="2362200"/>
            <a:ext cx="10668000" cy="914400"/>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1840599742"/>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609600" y="1676401"/>
            <a:ext cx="109728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3237219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762001"/>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14661516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211250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97793660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p:spPr>
        <p:txBody>
          <a:bodyPr/>
          <a:lstStyle>
            <a:lvl1pPr>
              <a:defRPr dirty="0"/>
            </a:lvl1pPr>
          </a:lstStyle>
          <a:p>
            <a:r>
              <a:rPr lang="en-US">
                <a:solidFill>
                  <a:prstClr val="black">
                    <a:tint val="75000"/>
                  </a:prstClr>
                </a:solidFill>
              </a:rPr>
              <a:t>© 2016 SMART Training Resources Pvt. Ltd.</a:t>
            </a:r>
          </a:p>
        </p:txBody>
      </p:sp>
      <p:sp>
        <p:nvSpPr>
          <p:cNvPr id="5" name="Title 4"/>
          <p:cNvSpPr>
            <a:spLocks noGrp="1"/>
          </p:cNvSpPr>
          <p:nvPr>
            <p:ph type="title"/>
          </p:nvPr>
        </p:nvSpPr>
        <p:spPr>
          <a:xfrm>
            <a:off x="1117600" y="2362200"/>
            <a:ext cx="10668000" cy="914400"/>
          </a:xfr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4264522369"/>
      </p:ext>
    </p:extLst>
  </p:cSld>
  <p:clrMapOvr>
    <a:masterClrMapping/>
  </p:clrMapOvr>
  <p:transition spd="slow">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49120099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1724070096"/>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502623710"/>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97582556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124800796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297944335"/>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156805719"/>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762001"/>
            <a:ext cx="6815667"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27658687"/>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445891313"/>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609600" y="1676401"/>
            <a:ext cx="109728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022372590"/>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762001"/>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90788648"/>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756669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03146447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71761143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24432347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647969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3413704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762001"/>
            <a:ext cx="6815667"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74675018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84835119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302819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spd="slow">
    <p:fade/>
  </p:transition>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solidFill>
                  <a:prstClr val="black">
                    <a:tint val="75000"/>
                  </a:prstClr>
                </a:solidFill>
              </a:rPr>
              <a:t>© 2016 SMART Training Resources Pvt. Ltd.</a:t>
            </a:r>
            <a:endParaRPr lang="en-US" dirty="0">
              <a:solidFill>
                <a:prstClr val="black">
                  <a:tint val="75000"/>
                </a:prstClr>
              </a:solidFill>
            </a:endParaRPr>
          </a:p>
        </p:txBody>
      </p:sp>
    </p:spTree>
    <p:extLst>
      <p:ext uri="{BB962C8B-B14F-4D97-AF65-F5344CB8AC3E}">
        <p14:creationId xmlns:p14="http://schemas.microsoft.com/office/powerpoint/2010/main" val="37061493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Lst>
  <p:transition spd="slow">
    <p:fade/>
  </p:transition>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8.xml"/><Relationship Id="rId1" Type="http://schemas.openxmlformats.org/officeDocument/2006/relationships/slideLayout" Target="../slideLayouts/slideLayout15.xml"/><Relationship Id="rId4" Type="http://schemas.openxmlformats.org/officeDocument/2006/relationships/image" Target="../media/image46.png"/></Relationships>
</file>

<file path=ppt/slides/_rels/slide1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15.xml"/><Relationship Id="rId4" Type="http://schemas.openxmlformats.org/officeDocument/2006/relationships/image" Target="../media/image47.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48.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48.emf"/><Relationship Id="rId4" Type="http://schemas.openxmlformats.org/officeDocument/2006/relationships/oleObject" Target="../embeddings/oleObject2.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48.emf"/><Relationship Id="rId4" Type="http://schemas.openxmlformats.org/officeDocument/2006/relationships/oleObject" Target="../embeddings/oleObject3.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48.emf"/><Relationship Id="rId4" Type="http://schemas.openxmlformats.org/officeDocument/2006/relationships/oleObject" Target="../embeddings/oleObject4.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image" Target="../media/image48.emf"/><Relationship Id="rId4" Type="http://schemas.openxmlformats.org/officeDocument/2006/relationships/oleObject" Target="../embeddings/oleObject5.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5.xml"/><Relationship Id="rId1" Type="http://schemas.openxmlformats.org/officeDocument/2006/relationships/vmlDrawing" Target="../drawings/vmlDrawing6.vml"/><Relationship Id="rId5" Type="http://schemas.openxmlformats.org/officeDocument/2006/relationships/image" Target="../media/image49.emf"/><Relationship Id="rId4" Type="http://schemas.openxmlformats.org/officeDocument/2006/relationships/oleObject" Target="../embeddings/oleObject6.bin"/></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5.xml"/><Relationship Id="rId1" Type="http://schemas.openxmlformats.org/officeDocument/2006/relationships/vmlDrawing" Target="../drawings/vmlDrawing7.vml"/><Relationship Id="rId5" Type="http://schemas.openxmlformats.org/officeDocument/2006/relationships/image" Target="../media/image49.emf"/><Relationship Id="rId4" Type="http://schemas.openxmlformats.org/officeDocument/2006/relationships/oleObject" Target="../embeddings/oleObject7.bin"/></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5.xml"/><Relationship Id="rId1" Type="http://schemas.openxmlformats.org/officeDocument/2006/relationships/vmlDrawing" Target="../drawings/vmlDrawing8.vml"/><Relationship Id="rId5" Type="http://schemas.openxmlformats.org/officeDocument/2006/relationships/image" Target="../media/image49.emf"/><Relationship Id="rId4" Type="http://schemas.openxmlformats.org/officeDocument/2006/relationships/oleObject" Target="../embeddings/oleObject8.bin"/></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5.xml"/><Relationship Id="rId1" Type="http://schemas.openxmlformats.org/officeDocument/2006/relationships/vmlDrawing" Target="../drawings/vmlDrawing9.vml"/><Relationship Id="rId5" Type="http://schemas.openxmlformats.org/officeDocument/2006/relationships/image" Target="../media/image49.emf"/><Relationship Id="rId4" Type="http://schemas.openxmlformats.org/officeDocument/2006/relationships/oleObject" Target="../embeddings/oleObject9.bin"/></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5.xml"/><Relationship Id="rId1" Type="http://schemas.openxmlformats.org/officeDocument/2006/relationships/vmlDrawing" Target="../drawings/vmlDrawing10.vml"/><Relationship Id="rId5" Type="http://schemas.openxmlformats.org/officeDocument/2006/relationships/image" Target="../media/image49.emf"/><Relationship Id="rId4" Type="http://schemas.openxmlformats.org/officeDocument/2006/relationships/oleObject" Target="../embeddings/oleObject10.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5.xml"/><Relationship Id="rId1" Type="http://schemas.openxmlformats.org/officeDocument/2006/relationships/vmlDrawing" Target="../drawings/vmlDrawing11.vml"/><Relationship Id="rId5" Type="http://schemas.openxmlformats.org/officeDocument/2006/relationships/image" Target="../media/image50.emf"/><Relationship Id="rId4" Type="http://schemas.openxmlformats.org/officeDocument/2006/relationships/oleObject" Target="../embeddings/oleObject11.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5.xml"/><Relationship Id="rId1" Type="http://schemas.openxmlformats.org/officeDocument/2006/relationships/vmlDrawing" Target="../drawings/vmlDrawing12.vml"/><Relationship Id="rId5" Type="http://schemas.openxmlformats.org/officeDocument/2006/relationships/image" Target="../media/image50.emf"/><Relationship Id="rId4" Type="http://schemas.openxmlformats.org/officeDocument/2006/relationships/oleObject" Target="../embeddings/oleObject12.bin"/></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5.xml"/><Relationship Id="rId1" Type="http://schemas.openxmlformats.org/officeDocument/2006/relationships/vmlDrawing" Target="../drawings/vmlDrawing13.vml"/><Relationship Id="rId5" Type="http://schemas.openxmlformats.org/officeDocument/2006/relationships/image" Target="../media/image50.emf"/><Relationship Id="rId4" Type="http://schemas.openxmlformats.org/officeDocument/2006/relationships/oleObject" Target="../embeddings/oleObject13.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5.xml"/><Relationship Id="rId1" Type="http://schemas.openxmlformats.org/officeDocument/2006/relationships/vmlDrawing" Target="../drawings/vmlDrawing14.vml"/><Relationship Id="rId5" Type="http://schemas.openxmlformats.org/officeDocument/2006/relationships/image" Target="../media/image50.emf"/><Relationship Id="rId4" Type="http://schemas.openxmlformats.org/officeDocument/2006/relationships/oleObject" Target="../embeddings/oleObject14.bin"/></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5.xml"/><Relationship Id="rId1" Type="http://schemas.openxmlformats.org/officeDocument/2006/relationships/vmlDrawing" Target="../drawings/vmlDrawing15.vml"/><Relationship Id="rId5" Type="http://schemas.openxmlformats.org/officeDocument/2006/relationships/image" Target="../media/image50.emf"/><Relationship Id="rId4" Type="http://schemas.openxmlformats.org/officeDocument/2006/relationships/oleObject" Target="../embeddings/oleObject15.bin"/></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5.xml"/><Relationship Id="rId1" Type="http://schemas.openxmlformats.org/officeDocument/2006/relationships/vmlDrawing" Target="../drawings/vmlDrawing16.vml"/><Relationship Id="rId5" Type="http://schemas.openxmlformats.org/officeDocument/2006/relationships/image" Target="../media/image51.emf"/><Relationship Id="rId4" Type="http://schemas.openxmlformats.org/officeDocument/2006/relationships/oleObject" Target="../embeddings/oleObject16.bin"/></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5.xml"/><Relationship Id="rId1" Type="http://schemas.openxmlformats.org/officeDocument/2006/relationships/vmlDrawing" Target="../drawings/vmlDrawing17.vml"/><Relationship Id="rId5" Type="http://schemas.openxmlformats.org/officeDocument/2006/relationships/image" Target="../media/image51.emf"/><Relationship Id="rId4" Type="http://schemas.openxmlformats.org/officeDocument/2006/relationships/oleObject" Target="../embeddings/oleObject17.bin"/></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5.xml"/><Relationship Id="rId1" Type="http://schemas.openxmlformats.org/officeDocument/2006/relationships/vmlDrawing" Target="../drawings/vmlDrawing18.vml"/><Relationship Id="rId5" Type="http://schemas.openxmlformats.org/officeDocument/2006/relationships/image" Target="../media/image51.emf"/><Relationship Id="rId4" Type="http://schemas.openxmlformats.org/officeDocument/2006/relationships/oleObject" Target="../embeddings/oleObject18.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5.xml"/><Relationship Id="rId1" Type="http://schemas.openxmlformats.org/officeDocument/2006/relationships/vmlDrawing" Target="../drawings/vmlDrawing19.vml"/><Relationship Id="rId5" Type="http://schemas.openxmlformats.org/officeDocument/2006/relationships/image" Target="../media/image51.emf"/><Relationship Id="rId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5.xml"/><Relationship Id="rId1" Type="http://schemas.openxmlformats.org/officeDocument/2006/relationships/vmlDrawing" Target="../drawings/vmlDrawing20.vml"/><Relationship Id="rId5" Type="http://schemas.openxmlformats.org/officeDocument/2006/relationships/image" Target="../media/image51.emf"/><Relationship Id="rId4" Type="http://schemas.openxmlformats.org/officeDocument/2006/relationships/oleObject" Target="../embeddings/oleObject20.bin"/></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5.xml"/><Relationship Id="rId1" Type="http://schemas.openxmlformats.org/officeDocument/2006/relationships/vmlDrawing" Target="../drawings/vmlDrawing21.vml"/><Relationship Id="rId5" Type="http://schemas.openxmlformats.org/officeDocument/2006/relationships/image" Target="../media/image53.emf"/><Relationship Id="rId4" Type="http://schemas.openxmlformats.org/officeDocument/2006/relationships/oleObject" Target="../embeddings/oleObject21.bin"/></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5.xml"/><Relationship Id="rId1" Type="http://schemas.openxmlformats.org/officeDocument/2006/relationships/vmlDrawing" Target="../drawings/vmlDrawing22.vml"/><Relationship Id="rId5" Type="http://schemas.openxmlformats.org/officeDocument/2006/relationships/image" Target="../media/image53.emf"/><Relationship Id="rId4" Type="http://schemas.openxmlformats.org/officeDocument/2006/relationships/oleObject" Target="../embeddings/oleObject22.bin"/></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5.xml"/><Relationship Id="rId1" Type="http://schemas.openxmlformats.org/officeDocument/2006/relationships/vmlDrawing" Target="../drawings/vmlDrawing23.vml"/><Relationship Id="rId5" Type="http://schemas.openxmlformats.org/officeDocument/2006/relationships/image" Target="../media/image53.emf"/><Relationship Id="rId4" Type="http://schemas.openxmlformats.org/officeDocument/2006/relationships/oleObject" Target="../embeddings/oleObject23.bin"/></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5.xml"/><Relationship Id="rId1" Type="http://schemas.openxmlformats.org/officeDocument/2006/relationships/vmlDrawing" Target="../drawings/vmlDrawing24.vml"/><Relationship Id="rId5" Type="http://schemas.openxmlformats.org/officeDocument/2006/relationships/image" Target="../media/image53.emf"/><Relationship Id="rId4" Type="http://schemas.openxmlformats.org/officeDocument/2006/relationships/oleObject" Target="../embeddings/oleObject24.bin"/></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5.xml"/><Relationship Id="rId1" Type="http://schemas.openxmlformats.org/officeDocument/2006/relationships/vmlDrawing" Target="../drawings/vmlDrawing25.vml"/><Relationship Id="rId5" Type="http://schemas.openxmlformats.org/officeDocument/2006/relationships/image" Target="../media/image53.emf"/><Relationship Id="rId4" Type="http://schemas.openxmlformats.org/officeDocument/2006/relationships/oleObject" Target="../embeddings/oleObject25.bin"/></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5.xml"/><Relationship Id="rId1" Type="http://schemas.openxmlformats.org/officeDocument/2006/relationships/vmlDrawing" Target="../drawings/vmlDrawing26.vml"/><Relationship Id="rId5" Type="http://schemas.openxmlformats.org/officeDocument/2006/relationships/image" Target="../media/image54.emf"/><Relationship Id="rId4" Type="http://schemas.openxmlformats.org/officeDocument/2006/relationships/oleObject" Target="../embeddings/oleObject26.bin"/></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5.xml"/><Relationship Id="rId1" Type="http://schemas.openxmlformats.org/officeDocument/2006/relationships/vmlDrawing" Target="../drawings/vmlDrawing27.vml"/><Relationship Id="rId5" Type="http://schemas.openxmlformats.org/officeDocument/2006/relationships/image" Target="../media/image54.emf"/><Relationship Id="rId4" Type="http://schemas.openxmlformats.org/officeDocument/2006/relationships/oleObject" Target="../embeddings/oleObject27.bin"/></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5.xml"/><Relationship Id="rId1" Type="http://schemas.openxmlformats.org/officeDocument/2006/relationships/vmlDrawing" Target="../drawings/vmlDrawing28.vml"/><Relationship Id="rId5" Type="http://schemas.openxmlformats.org/officeDocument/2006/relationships/image" Target="../media/image54.emf"/><Relationship Id="rId4"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5.xml"/><Relationship Id="rId1" Type="http://schemas.openxmlformats.org/officeDocument/2006/relationships/vmlDrawing" Target="../drawings/vmlDrawing29.vml"/><Relationship Id="rId5" Type="http://schemas.openxmlformats.org/officeDocument/2006/relationships/image" Target="../media/image54.emf"/><Relationship Id="rId4" Type="http://schemas.openxmlformats.org/officeDocument/2006/relationships/oleObject" Target="../embeddings/oleObject29.bin"/></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5.xml"/><Relationship Id="rId1" Type="http://schemas.openxmlformats.org/officeDocument/2006/relationships/vmlDrawing" Target="../drawings/vmlDrawing30.vml"/><Relationship Id="rId5" Type="http://schemas.openxmlformats.org/officeDocument/2006/relationships/image" Target="../media/image54.emf"/><Relationship Id="rId4" Type="http://schemas.openxmlformats.org/officeDocument/2006/relationships/oleObject" Target="../embeddings/oleObject30.bin"/></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5.xml"/><Relationship Id="rId1" Type="http://schemas.openxmlformats.org/officeDocument/2006/relationships/vmlDrawing" Target="../drawings/vmlDrawing31.vml"/><Relationship Id="rId5" Type="http://schemas.openxmlformats.org/officeDocument/2006/relationships/image" Target="../media/image55.emf"/><Relationship Id="rId4" Type="http://schemas.openxmlformats.org/officeDocument/2006/relationships/oleObject" Target="../embeddings/oleObject31.bin"/></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5.xml"/><Relationship Id="rId1" Type="http://schemas.openxmlformats.org/officeDocument/2006/relationships/vmlDrawing" Target="../drawings/vmlDrawing32.vml"/><Relationship Id="rId5" Type="http://schemas.openxmlformats.org/officeDocument/2006/relationships/image" Target="../media/image55.emf"/><Relationship Id="rId4" Type="http://schemas.openxmlformats.org/officeDocument/2006/relationships/oleObject" Target="../embeddings/oleObject32.bin"/></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5.xml"/><Relationship Id="rId1" Type="http://schemas.openxmlformats.org/officeDocument/2006/relationships/vmlDrawing" Target="../drawings/vmlDrawing33.vml"/><Relationship Id="rId5" Type="http://schemas.openxmlformats.org/officeDocument/2006/relationships/image" Target="../media/image55.emf"/><Relationship Id="rId4" Type="http://schemas.openxmlformats.org/officeDocument/2006/relationships/oleObject" Target="../embeddings/oleObject33.bin"/></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5.xml"/><Relationship Id="rId1" Type="http://schemas.openxmlformats.org/officeDocument/2006/relationships/vmlDrawing" Target="../drawings/vmlDrawing34.vml"/><Relationship Id="rId5" Type="http://schemas.openxmlformats.org/officeDocument/2006/relationships/image" Target="../media/image55.emf"/><Relationship Id="rId4" Type="http://schemas.openxmlformats.org/officeDocument/2006/relationships/oleObject" Target="../embeddings/oleObject34.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5.xml"/><Relationship Id="rId1" Type="http://schemas.openxmlformats.org/officeDocument/2006/relationships/vmlDrawing" Target="../drawings/vmlDrawing35.vml"/><Relationship Id="rId5" Type="http://schemas.openxmlformats.org/officeDocument/2006/relationships/image" Target="../media/image55.emf"/><Relationship Id="rId4" Type="http://schemas.openxmlformats.org/officeDocument/2006/relationships/oleObject" Target="../embeddings/oleObject35.bin"/></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5.xml"/><Relationship Id="rId1" Type="http://schemas.openxmlformats.org/officeDocument/2006/relationships/vmlDrawing" Target="../drawings/vmlDrawing36.vml"/><Relationship Id="rId6" Type="http://schemas.openxmlformats.org/officeDocument/2006/relationships/image" Target="../media/image56.emf"/><Relationship Id="rId5" Type="http://schemas.openxmlformats.org/officeDocument/2006/relationships/oleObject" Target="../embeddings/oleObject36.bin"/><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5.xml"/><Relationship Id="rId1" Type="http://schemas.openxmlformats.org/officeDocument/2006/relationships/vmlDrawing" Target="../drawings/vmlDrawing37.vml"/><Relationship Id="rId5" Type="http://schemas.openxmlformats.org/officeDocument/2006/relationships/image" Target="../media/image56.emf"/><Relationship Id="rId4" Type="http://schemas.openxmlformats.org/officeDocument/2006/relationships/oleObject" Target="../embeddings/oleObject37.bin"/></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5.xml"/><Relationship Id="rId1" Type="http://schemas.openxmlformats.org/officeDocument/2006/relationships/vmlDrawing" Target="../drawings/vmlDrawing38.vml"/><Relationship Id="rId5" Type="http://schemas.openxmlformats.org/officeDocument/2006/relationships/image" Target="../media/image56.emf"/><Relationship Id="rId4" Type="http://schemas.openxmlformats.org/officeDocument/2006/relationships/oleObject" Target="../embeddings/oleObject38.bin"/></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5.xml"/><Relationship Id="rId1" Type="http://schemas.openxmlformats.org/officeDocument/2006/relationships/vmlDrawing" Target="../drawings/vmlDrawing39.vml"/><Relationship Id="rId5" Type="http://schemas.openxmlformats.org/officeDocument/2006/relationships/image" Target="../media/image56.emf"/><Relationship Id="rId4" Type="http://schemas.openxmlformats.org/officeDocument/2006/relationships/oleObject" Target="../embeddings/oleObject39.bin"/></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5.xml"/><Relationship Id="rId1" Type="http://schemas.openxmlformats.org/officeDocument/2006/relationships/vmlDrawing" Target="../drawings/vmlDrawing40.vml"/><Relationship Id="rId5" Type="http://schemas.openxmlformats.org/officeDocument/2006/relationships/image" Target="../media/image56.emf"/><Relationship Id="rId4" Type="http://schemas.openxmlformats.org/officeDocument/2006/relationships/oleObject" Target="../embeddings/oleObject40.bin"/></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60.emf"/><Relationship Id="rId2" Type="http://schemas.openxmlformats.org/officeDocument/2006/relationships/slideLayout" Target="../slideLayouts/slideLayout15.xml"/><Relationship Id="rId1" Type="http://schemas.openxmlformats.org/officeDocument/2006/relationships/vmlDrawing" Target="../drawings/vmlDrawing41.vml"/><Relationship Id="rId6" Type="http://schemas.openxmlformats.org/officeDocument/2006/relationships/oleObject" Target="../embeddings/oleObject42.bin"/><Relationship Id="rId5" Type="http://schemas.openxmlformats.org/officeDocument/2006/relationships/image" Target="../media/image59.emf"/><Relationship Id="rId4" Type="http://schemas.openxmlformats.org/officeDocument/2006/relationships/oleObject" Target="../embeddings/oleObject41.bin"/></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07.xml"/><Relationship Id="rId7" Type="http://schemas.openxmlformats.org/officeDocument/2006/relationships/image" Target="../media/image60.emf"/><Relationship Id="rId2" Type="http://schemas.openxmlformats.org/officeDocument/2006/relationships/slideLayout" Target="../slideLayouts/slideLayout15.xml"/><Relationship Id="rId1" Type="http://schemas.openxmlformats.org/officeDocument/2006/relationships/vmlDrawing" Target="../drawings/vmlDrawing42.vml"/><Relationship Id="rId6" Type="http://schemas.openxmlformats.org/officeDocument/2006/relationships/oleObject" Target="../embeddings/oleObject44.bin"/><Relationship Id="rId5" Type="http://schemas.openxmlformats.org/officeDocument/2006/relationships/image" Target="../media/image59.emf"/><Relationship Id="rId4" Type="http://schemas.openxmlformats.org/officeDocument/2006/relationships/oleObject" Target="../embeddings/oleObject43.bin"/></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08.xml"/><Relationship Id="rId7" Type="http://schemas.openxmlformats.org/officeDocument/2006/relationships/image" Target="../media/image60.emf"/><Relationship Id="rId2" Type="http://schemas.openxmlformats.org/officeDocument/2006/relationships/slideLayout" Target="../slideLayouts/slideLayout15.xml"/><Relationship Id="rId1" Type="http://schemas.openxmlformats.org/officeDocument/2006/relationships/vmlDrawing" Target="../drawings/vmlDrawing43.vml"/><Relationship Id="rId6" Type="http://schemas.openxmlformats.org/officeDocument/2006/relationships/oleObject" Target="../embeddings/oleObject46.bin"/><Relationship Id="rId5" Type="http://schemas.openxmlformats.org/officeDocument/2006/relationships/image" Target="../media/image59.emf"/><Relationship Id="rId4" Type="http://schemas.openxmlformats.org/officeDocument/2006/relationships/oleObject" Target="../embeddings/oleObject45.bin"/></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09.xml"/><Relationship Id="rId7" Type="http://schemas.openxmlformats.org/officeDocument/2006/relationships/image" Target="../media/image60.emf"/><Relationship Id="rId2" Type="http://schemas.openxmlformats.org/officeDocument/2006/relationships/slideLayout" Target="../slideLayouts/slideLayout15.xml"/><Relationship Id="rId1" Type="http://schemas.openxmlformats.org/officeDocument/2006/relationships/vmlDrawing" Target="../drawings/vmlDrawing44.vml"/><Relationship Id="rId6" Type="http://schemas.openxmlformats.org/officeDocument/2006/relationships/oleObject" Target="../embeddings/oleObject48.bin"/><Relationship Id="rId5" Type="http://schemas.openxmlformats.org/officeDocument/2006/relationships/image" Target="../media/image59.emf"/><Relationship Id="rId4" Type="http://schemas.openxmlformats.org/officeDocument/2006/relationships/oleObject" Target="../embeddings/oleObject47.bin"/></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10.xml"/><Relationship Id="rId7" Type="http://schemas.openxmlformats.org/officeDocument/2006/relationships/image" Target="../media/image60.emf"/><Relationship Id="rId2" Type="http://schemas.openxmlformats.org/officeDocument/2006/relationships/slideLayout" Target="../slideLayouts/slideLayout15.xml"/><Relationship Id="rId1" Type="http://schemas.openxmlformats.org/officeDocument/2006/relationships/vmlDrawing" Target="../drawings/vmlDrawing45.vml"/><Relationship Id="rId6" Type="http://schemas.openxmlformats.org/officeDocument/2006/relationships/oleObject" Target="../embeddings/oleObject50.bin"/><Relationship Id="rId5" Type="http://schemas.openxmlformats.org/officeDocument/2006/relationships/image" Target="../media/image59.emf"/><Relationship Id="rId4" Type="http://schemas.openxmlformats.org/officeDocument/2006/relationships/oleObject" Target="../embeddings/oleObject49.bin"/></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11.xml"/><Relationship Id="rId7" Type="http://schemas.openxmlformats.org/officeDocument/2006/relationships/image" Target="../media/image62.emf"/><Relationship Id="rId2" Type="http://schemas.openxmlformats.org/officeDocument/2006/relationships/slideLayout" Target="../slideLayouts/slideLayout15.xml"/><Relationship Id="rId1" Type="http://schemas.openxmlformats.org/officeDocument/2006/relationships/vmlDrawing" Target="../drawings/vmlDrawing46.vml"/><Relationship Id="rId6" Type="http://schemas.openxmlformats.org/officeDocument/2006/relationships/oleObject" Target="../embeddings/oleObject52.bin"/><Relationship Id="rId5" Type="http://schemas.openxmlformats.org/officeDocument/2006/relationships/image" Target="../media/image61.emf"/><Relationship Id="rId4" Type="http://schemas.openxmlformats.org/officeDocument/2006/relationships/oleObject" Target="../embeddings/oleObject5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12.xml"/><Relationship Id="rId7" Type="http://schemas.openxmlformats.org/officeDocument/2006/relationships/image" Target="../media/image62.emf"/><Relationship Id="rId2" Type="http://schemas.openxmlformats.org/officeDocument/2006/relationships/slideLayout" Target="../slideLayouts/slideLayout15.xml"/><Relationship Id="rId1" Type="http://schemas.openxmlformats.org/officeDocument/2006/relationships/vmlDrawing" Target="../drawings/vmlDrawing47.vml"/><Relationship Id="rId6" Type="http://schemas.openxmlformats.org/officeDocument/2006/relationships/oleObject" Target="../embeddings/oleObject54.bin"/><Relationship Id="rId5" Type="http://schemas.openxmlformats.org/officeDocument/2006/relationships/image" Target="../media/image61.emf"/><Relationship Id="rId4" Type="http://schemas.openxmlformats.org/officeDocument/2006/relationships/oleObject" Target="../embeddings/oleObject53.bin"/></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13.xml"/><Relationship Id="rId7" Type="http://schemas.openxmlformats.org/officeDocument/2006/relationships/image" Target="../media/image62.emf"/><Relationship Id="rId2" Type="http://schemas.openxmlformats.org/officeDocument/2006/relationships/slideLayout" Target="../slideLayouts/slideLayout15.xml"/><Relationship Id="rId1" Type="http://schemas.openxmlformats.org/officeDocument/2006/relationships/vmlDrawing" Target="../drawings/vmlDrawing48.vml"/><Relationship Id="rId6" Type="http://schemas.openxmlformats.org/officeDocument/2006/relationships/oleObject" Target="../embeddings/oleObject56.bin"/><Relationship Id="rId5" Type="http://schemas.openxmlformats.org/officeDocument/2006/relationships/image" Target="../media/image61.emf"/><Relationship Id="rId4" Type="http://schemas.openxmlformats.org/officeDocument/2006/relationships/oleObject" Target="../embeddings/oleObject55.bin"/></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14.xml"/><Relationship Id="rId7" Type="http://schemas.openxmlformats.org/officeDocument/2006/relationships/image" Target="../media/image62.emf"/><Relationship Id="rId2" Type="http://schemas.openxmlformats.org/officeDocument/2006/relationships/slideLayout" Target="../slideLayouts/slideLayout15.xml"/><Relationship Id="rId1" Type="http://schemas.openxmlformats.org/officeDocument/2006/relationships/vmlDrawing" Target="../drawings/vmlDrawing49.vml"/><Relationship Id="rId6" Type="http://schemas.openxmlformats.org/officeDocument/2006/relationships/oleObject" Target="../embeddings/oleObject58.bin"/><Relationship Id="rId5" Type="http://schemas.openxmlformats.org/officeDocument/2006/relationships/image" Target="../media/image61.emf"/><Relationship Id="rId4" Type="http://schemas.openxmlformats.org/officeDocument/2006/relationships/oleObject" Target="../embeddings/oleObject57.bin"/></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15.xml"/><Relationship Id="rId7" Type="http://schemas.openxmlformats.org/officeDocument/2006/relationships/image" Target="../media/image62.emf"/><Relationship Id="rId2" Type="http://schemas.openxmlformats.org/officeDocument/2006/relationships/slideLayout" Target="../slideLayouts/slideLayout15.xml"/><Relationship Id="rId1" Type="http://schemas.openxmlformats.org/officeDocument/2006/relationships/vmlDrawing" Target="../drawings/vmlDrawing50.vml"/><Relationship Id="rId6" Type="http://schemas.openxmlformats.org/officeDocument/2006/relationships/oleObject" Target="../embeddings/oleObject60.bin"/><Relationship Id="rId5" Type="http://schemas.openxmlformats.org/officeDocument/2006/relationships/image" Target="../media/image61.emf"/><Relationship Id="rId4" Type="http://schemas.openxmlformats.org/officeDocument/2006/relationships/oleObject" Target="../embeddings/oleObject59.bin"/></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5.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5.xml"/></Relationships>
</file>

<file path=ppt/slides/_rels/slide19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19.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5.xml"/></Relationships>
</file>

<file path=ppt/slides/_rels/slide2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2.xml"/><Relationship Id="rId1" Type="http://schemas.openxmlformats.org/officeDocument/2006/relationships/slideLayout" Target="../slideLayouts/slideLayout1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5.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5.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5.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5.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5.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5.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5.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5.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5.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5.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5.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5.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5.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5.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235" y="2319913"/>
            <a:ext cx="7436224" cy="2218174"/>
          </a:xfrm>
        </p:spPr>
        <p:txBody>
          <a:bodyPr/>
          <a:lstStyle/>
          <a:p>
            <a:r>
              <a:rPr lang="en-US" sz="4400" dirty="0"/>
              <a:t>REASONING ABILITY</a:t>
            </a:r>
            <a:br>
              <a:rPr lang="en-US" sz="4400" dirty="0"/>
            </a:br>
            <a:endParaRPr lang="en-US" sz="4400" dirty="0"/>
          </a:p>
        </p:txBody>
      </p:sp>
    </p:spTree>
    <p:extLst>
      <p:ext uri="{BB962C8B-B14F-4D97-AF65-F5344CB8AC3E}">
        <p14:creationId xmlns:p14="http://schemas.microsoft.com/office/powerpoint/2010/main" val="2595450948"/>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2567608" y="1628800"/>
            <a:ext cx="7056784" cy="3528392"/>
          </a:xfrm>
          <a:prstGeom prst="rect">
            <a:avLst/>
          </a:prstGeom>
        </p:spPr>
      </p:pic>
    </p:spTree>
    <p:extLst>
      <p:ext uri="{BB962C8B-B14F-4D97-AF65-F5344CB8AC3E}">
        <p14:creationId xmlns:p14="http://schemas.microsoft.com/office/powerpoint/2010/main" val="318187929"/>
      </p:ext>
    </p:extLst>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96956" y="559560"/>
                <a:ext cx="8584441" cy="5650173"/>
              </a:xfrm>
            </p:spPr>
            <p:txBody>
              <a:bodyPr>
                <a:noAutofit/>
              </a:bodyPr>
              <a:lstStyle/>
              <a:p>
                <a:pPr marL="0" indent="0" algn="just">
                  <a:lnSpc>
                    <a:spcPct val="130000"/>
                  </a:lnSpc>
                  <a:buNone/>
                </a:pPr>
                <a:r>
                  <a:rPr lang="en-US" sz="1500" b="1" dirty="0"/>
                  <a:t>Directions for Q16 to Q20: </a:t>
                </a:r>
                <a:r>
                  <a:rPr lang="en-US" sz="1500" dirty="0"/>
                  <a:t>Read the following passage and answer the questions below.</a:t>
                </a:r>
                <a:endParaRPr lang="en-IN" sz="1500" dirty="0"/>
              </a:p>
              <a:p>
                <a:pPr marL="0" indent="0" algn="just">
                  <a:lnSpc>
                    <a:spcPct val="130000"/>
                  </a:lnSpc>
                  <a:buNone/>
                </a:pPr>
                <a:r>
                  <a:rPr lang="en-US" sz="1500" dirty="0"/>
                  <a:t>A cube is having the dimensions of 30 x 30 x 30. There are 3 layers in both horizontal and vertical. We can rotate horizontal layers by 360</a:t>
                </a:r>
                <a14:m>
                  <m:oMath xmlns:m="http://schemas.openxmlformats.org/officeDocument/2006/math">
                    <m:r>
                      <a:rPr lang="en-US" sz="1500" i="1">
                        <a:latin typeface="Cambria Math" panose="02040503050406030204" pitchFamily="18" charset="0"/>
                      </a:rPr>
                      <m:t>°</m:t>
                    </m:r>
                  </m:oMath>
                </a14:m>
                <a:r>
                  <a:rPr lang="en-US" sz="1500" dirty="0"/>
                  <a:t> in horizontal directions. And also vertical layers by 360° in vertical direction. Now,</a:t>
                </a:r>
                <a:endParaRPr lang="en-IN" sz="1500" dirty="0"/>
              </a:p>
              <a:p>
                <a:pPr marL="457200" indent="-457200" algn="just">
                  <a:lnSpc>
                    <a:spcPct val="130000"/>
                  </a:lnSpc>
                  <a:buFont typeface="+mj-lt"/>
                  <a:buAutoNum type="alphaLcPeriod"/>
                </a:pPr>
                <a:r>
                  <a:rPr lang="en-US" sz="1500" dirty="0"/>
                  <a:t>Top layer is painted with red. </a:t>
                </a:r>
                <a:endParaRPr lang="en-IN" sz="1500" dirty="0"/>
              </a:p>
              <a:p>
                <a:pPr marL="457200" indent="-457200" algn="just">
                  <a:lnSpc>
                    <a:spcPct val="130000"/>
                  </a:lnSpc>
                  <a:buFont typeface="+mj-lt"/>
                  <a:buAutoNum type="alphaLcPeriod"/>
                </a:pPr>
                <a:r>
                  <a:rPr lang="en-US" sz="1500" dirty="0"/>
                  <a:t>Bottom layer is painted with orange.</a:t>
                </a:r>
                <a:endParaRPr lang="en-IN" sz="1500" dirty="0"/>
              </a:p>
              <a:p>
                <a:pPr marL="457200" indent="-457200" algn="just">
                  <a:lnSpc>
                    <a:spcPct val="130000"/>
                  </a:lnSpc>
                  <a:buFont typeface="+mj-lt"/>
                  <a:buAutoNum type="alphaLcPeriod"/>
                </a:pPr>
                <a:r>
                  <a:rPr lang="en-US" sz="1500" dirty="0"/>
                  <a:t>Yellow should come at left adjacent side of blue.</a:t>
                </a:r>
                <a:endParaRPr lang="en-IN" sz="1500" dirty="0"/>
              </a:p>
              <a:p>
                <a:pPr marL="457200" indent="-457200" algn="just">
                  <a:lnSpc>
                    <a:spcPct val="130000"/>
                  </a:lnSpc>
                  <a:buFont typeface="+mj-lt"/>
                  <a:buAutoNum type="alphaLcPeriod"/>
                </a:pPr>
                <a:r>
                  <a:rPr lang="en-US" sz="1500" dirty="0"/>
                  <a:t>White is painted opposite to yellow.</a:t>
                </a:r>
                <a:endParaRPr lang="en-IN" sz="1500" dirty="0"/>
              </a:p>
              <a:p>
                <a:pPr marL="457200" indent="-457200" algn="just">
                  <a:lnSpc>
                    <a:spcPct val="130000"/>
                  </a:lnSpc>
                  <a:buFont typeface="+mj-lt"/>
                  <a:buAutoNum type="alphaLcPeriod"/>
                </a:pPr>
                <a:r>
                  <a:rPr lang="en-US" sz="1500" dirty="0"/>
                  <a:t>Green is painted opposite to blue.</a:t>
                </a:r>
                <a:endParaRPr lang="en-IN" sz="1500" dirty="0"/>
              </a:p>
              <a:p>
                <a:pPr marL="0" indent="0" algn="just">
                  <a:lnSpc>
                    <a:spcPct val="130000"/>
                  </a:lnSpc>
                  <a:buNone/>
                </a:pPr>
                <a:r>
                  <a:rPr lang="en-US" sz="1500" dirty="0"/>
                  <a:t>Note: [Rotate all the layers in your front view as per the conditions given below.]</a:t>
                </a:r>
                <a:endParaRPr lang="en-IN" sz="1500" dirty="0"/>
              </a:p>
              <a:p>
                <a:pPr marL="0" indent="0" algn="just">
                  <a:lnSpc>
                    <a:spcPct val="130000"/>
                  </a:lnSpc>
                  <a:buNone/>
                </a:pPr>
                <a:r>
                  <a:rPr lang="en-US" sz="1500" dirty="0"/>
                  <a:t>(1)	Place red </a:t>
                </a:r>
                <a:r>
                  <a:rPr lang="en-US" sz="1500" dirty="0" err="1"/>
                  <a:t>colour</a:t>
                </a:r>
                <a:r>
                  <a:rPr lang="en-US" sz="1500" dirty="0"/>
                  <a:t> on top horizontal layer and make it as face 1.</a:t>
                </a:r>
                <a:endParaRPr lang="en-IN" sz="1500" dirty="0"/>
              </a:p>
              <a:p>
                <a:pPr marL="0" indent="0" algn="just">
                  <a:lnSpc>
                    <a:spcPct val="130000"/>
                  </a:lnSpc>
                  <a:buNone/>
                </a:pPr>
                <a:r>
                  <a:rPr lang="en-US" sz="1500" dirty="0"/>
                  <a:t>(2)	Take orange </a:t>
                </a:r>
                <a:r>
                  <a:rPr lang="en-US" sz="1500" dirty="0" err="1"/>
                  <a:t>colour</a:t>
                </a:r>
                <a:r>
                  <a:rPr lang="en-US" sz="1500" dirty="0"/>
                  <a:t> in bottom horizontal layer and keep it as face 6.</a:t>
                </a:r>
                <a:endParaRPr lang="en-IN" sz="1500" dirty="0"/>
              </a:p>
              <a:p>
                <a:pPr marL="0" indent="0" algn="just">
                  <a:lnSpc>
                    <a:spcPct val="130000"/>
                  </a:lnSpc>
                  <a:buNone/>
                </a:pPr>
                <a:r>
                  <a:rPr lang="en-US" sz="1500" dirty="0"/>
                  <a:t>(3)	Take yellow </a:t>
                </a:r>
                <a:r>
                  <a:rPr lang="en-US" sz="1500" dirty="0" err="1"/>
                  <a:t>colour</a:t>
                </a:r>
                <a:r>
                  <a:rPr lang="en-US" sz="1500" dirty="0"/>
                  <a:t> in your left view and name it as face 3.</a:t>
                </a:r>
                <a:endParaRPr lang="en-IN" sz="1500" dirty="0"/>
              </a:p>
              <a:p>
                <a:pPr marL="0" indent="0" algn="just">
                  <a:lnSpc>
                    <a:spcPct val="130000"/>
                  </a:lnSpc>
                  <a:buNone/>
                </a:pPr>
                <a:r>
                  <a:rPr lang="en-US" sz="1500" dirty="0"/>
                  <a:t>(4)	Keep the face opposite to face 3 as face 5[white]. </a:t>
                </a:r>
                <a:endParaRPr lang="en-IN" sz="1500" dirty="0"/>
              </a:p>
              <a:p>
                <a:pPr marL="0" indent="0" algn="just">
                  <a:lnSpc>
                    <a:spcPct val="130000"/>
                  </a:lnSpc>
                  <a:buNone/>
                </a:pPr>
                <a:r>
                  <a:rPr lang="en-US" sz="1500" dirty="0"/>
                  <a:t>(5)	Face 2 will be having blue </a:t>
                </a:r>
                <a:r>
                  <a:rPr lang="en-US" sz="1500" dirty="0" err="1"/>
                  <a:t>colour</a:t>
                </a:r>
                <a:r>
                  <a:rPr lang="en-US" sz="1500" dirty="0"/>
                  <a:t> and keep it in your right side view.</a:t>
                </a:r>
                <a:r>
                  <a:rPr lang="en-US" sz="1500" b="1" dirty="0"/>
                  <a:t> </a:t>
                </a:r>
                <a:endParaRPr lang="en-IN" sz="1500" dirty="0"/>
              </a:p>
              <a:p>
                <a:pPr marL="0" indent="0" algn="just">
                  <a:lnSpc>
                    <a:spcPct val="130000"/>
                  </a:lnSpc>
                  <a:buNone/>
                </a:pPr>
                <a:r>
                  <a:rPr lang="en-IN" sz="1500" dirty="0"/>
                  <a:t>17.	Return back to the original position. Rotate face 3 by 90° in anticlockwise direction. Rotate face 1 by 90° in clockwise direction. What are the colours in face 3?</a:t>
                </a:r>
              </a:p>
              <a:p>
                <a:pPr marL="0" indent="0" algn="just">
                  <a:lnSpc>
                    <a:spcPct val="130000"/>
                  </a:lnSpc>
                  <a:buNone/>
                </a:pPr>
                <a:r>
                  <a:rPr lang="en-IN" sz="1500" dirty="0"/>
                  <a:t>	(a) 1 Blue, 2 Green, 6 Yellow		(b) 1 Orange, 2 Blue, 6 Yellow</a:t>
                </a:r>
              </a:p>
              <a:p>
                <a:pPr marL="0" indent="0" algn="just">
                  <a:lnSpc>
                    <a:spcPct val="130000"/>
                  </a:lnSpc>
                  <a:buNone/>
                </a:pPr>
                <a:r>
                  <a:rPr lang="en-IN" sz="1500" dirty="0"/>
                  <a:t>	(c) 3 Orange, 6 Yellow		(d) 1 Orange, 2 Green, 6 Yellow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96956" y="559560"/>
                <a:ext cx="8584441" cy="5650173"/>
              </a:xfrm>
              <a:blipFill>
                <a:blip r:embed="rId2"/>
                <a:stretch>
                  <a:fillRect l="-639" r="-284" b="-2157"/>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697623854"/>
      </p:ext>
    </p:extLst>
  </p:cSld>
  <p:clrMapOvr>
    <a:masterClrMapping/>
  </p:clrMapOvr>
  <p:transition spd="slow">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67552" y="641446"/>
                <a:ext cx="8400197" cy="5650173"/>
              </a:xfrm>
            </p:spPr>
            <p:txBody>
              <a:bodyPr>
                <a:noAutofit/>
              </a:bodyPr>
              <a:lstStyle/>
              <a:p>
                <a:pPr marL="0" indent="0" algn="just">
                  <a:lnSpc>
                    <a:spcPct val="130000"/>
                  </a:lnSpc>
                  <a:buNone/>
                </a:pPr>
                <a:r>
                  <a:rPr lang="en-US" sz="1500" b="1" dirty="0"/>
                  <a:t>Directions for Q16 to Q20: </a:t>
                </a:r>
                <a:r>
                  <a:rPr lang="en-US" sz="1500" dirty="0"/>
                  <a:t>Read the following passage and answer the questions below.</a:t>
                </a:r>
                <a:endParaRPr lang="en-IN" sz="1500" dirty="0"/>
              </a:p>
              <a:p>
                <a:pPr marL="0" indent="0" algn="just">
                  <a:lnSpc>
                    <a:spcPct val="130000"/>
                  </a:lnSpc>
                  <a:buNone/>
                </a:pPr>
                <a:r>
                  <a:rPr lang="en-US" sz="1500" dirty="0"/>
                  <a:t>A cube is having the dimensions of 30 x 30 x 30. There are 3 layers in both horizontal and vertical. We can rotate horizontal layers by 360</a:t>
                </a:r>
                <a14:m>
                  <m:oMath xmlns:m="http://schemas.openxmlformats.org/officeDocument/2006/math">
                    <m:r>
                      <a:rPr lang="en-US" sz="1500" i="1">
                        <a:latin typeface="Cambria Math" panose="02040503050406030204" pitchFamily="18" charset="0"/>
                      </a:rPr>
                      <m:t>°</m:t>
                    </m:r>
                  </m:oMath>
                </a14:m>
                <a:r>
                  <a:rPr lang="en-US" sz="1500" dirty="0"/>
                  <a:t> in horizontal directions. And also vertical layers by 360° in vertical direction. Now,</a:t>
                </a:r>
                <a:endParaRPr lang="en-IN" sz="1500" dirty="0"/>
              </a:p>
              <a:p>
                <a:pPr marL="457200" indent="-457200" algn="just">
                  <a:lnSpc>
                    <a:spcPct val="130000"/>
                  </a:lnSpc>
                  <a:buFont typeface="+mj-lt"/>
                  <a:buAutoNum type="alphaLcPeriod"/>
                </a:pPr>
                <a:r>
                  <a:rPr lang="en-US" sz="1500" dirty="0"/>
                  <a:t>Top layer is painted with red. </a:t>
                </a:r>
                <a:endParaRPr lang="en-IN" sz="1500" dirty="0"/>
              </a:p>
              <a:p>
                <a:pPr marL="457200" indent="-457200" algn="just">
                  <a:lnSpc>
                    <a:spcPct val="130000"/>
                  </a:lnSpc>
                  <a:buFont typeface="+mj-lt"/>
                  <a:buAutoNum type="alphaLcPeriod"/>
                </a:pPr>
                <a:r>
                  <a:rPr lang="en-US" sz="1500" dirty="0"/>
                  <a:t>Bottom layer is painted with orange.</a:t>
                </a:r>
                <a:endParaRPr lang="en-IN" sz="1500" dirty="0"/>
              </a:p>
              <a:p>
                <a:pPr marL="457200" indent="-457200" algn="just">
                  <a:lnSpc>
                    <a:spcPct val="130000"/>
                  </a:lnSpc>
                  <a:buFont typeface="+mj-lt"/>
                  <a:buAutoNum type="alphaLcPeriod"/>
                </a:pPr>
                <a:r>
                  <a:rPr lang="en-US" sz="1500" dirty="0"/>
                  <a:t>Yellow should come at left adjacent side of blue.</a:t>
                </a:r>
                <a:endParaRPr lang="en-IN" sz="1500" dirty="0"/>
              </a:p>
              <a:p>
                <a:pPr marL="457200" indent="-457200" algn="just">
                  <a:lnSpc>
                    <a:spcPct val="130000"/>
                  </a:lnSpc>
                  <a:buFont typeface="+mj-lt"/>
                  <a:buAutoNum type="alphaLcPeriod"/>
                </a:pPr>
                <a:r>
                  <a:rPr lang="en-US" sz="1500" dirty="0"/>
                  <a:t>White is painted opposite to yellow.</a:t>
                </a:r>
                <a:endParaRPr lang="en-IN" sz="1500" dirty="0"/>
              </a:p>
              <a:p>
                <a:pPr marL="457200" indent="-457200" algn="just">
                  <a:lnSpc>
                    <a:spcPct val="130000"/>
                  </a:lnSpc>
                  <a:buFont typeface="+mj-lt"/>
                  <a:buAutoNum type="alphaLcPeriod"/>
                </a:pPr>
                <a:r>
                  <a:rPr lang="en-US" sz="1500" dirty="0"/>
                  <a:t>Green is painted opposite to blue.</a:t>
                </a:r>
                <a:endParaRPr lang="en-IN" sz="1500" dirty="0"/>
              </a:p>
              <a:p>
                <a:pPr marL="0" indent="0" algn="just">
                  <a:lnSpc>
                    <a:spcPct val="130000"/>
                  </a:lnSpc>
                  <a:buNone/>
                </a:pPr>
                <a:r>
                  <a:rPr lang="en-US" sz="1500" dirty="0"/>
                  <a:t>Note: [Rotate all the layers in your front view as per the conditions given below.]</a:t>
                </a:r>
                <a:endParaRPr lang="en-IN" sz="1500" dirty="0"/>
              </a:p>
              <a:p>
                <a:pPr marL="0" indent="0" algn="just">
                  <a:lnSpc>
                    <a:spcPct val="130000"/>
                  </a:lnSpc>
                  <a:buNone/>
                </a:pPr>
                <a:r>
                  <a:rPr lang="en-US" sz="1500" dirty="0"/>
                  <a:t>(1)	Place red </a:t>
                </a:r>
                <a:r>
                  <a:rPr lang="en-US" sz="1500" dirty="0" err="1"/>
                  <a:t>colour</a:t>
                </a:r>
                <a:r>
                  <a:rPr lang="en-US" sz="1500" dirty="0"/>
                  <a:t> on top horizontal layer and make it as face 1.</a:t>
                </a:r>
                <a:endParaRPr lang="en-IN" sz="1500" dirty="0"/>
              </a:p>
              <a:p>
                <a:pPr marL="0" indent="0" algn="just">
                  <a:lnSpc>
                    <a:spcPct val="130000"/>
                  </a:lnSpc>
                  <a:buNone/>
                </a:pPr>
                <a:r>
                  <a:rPr lang="en-US" sz="1500" dirty="0"/>
                  <a:t>(2)	Take orange </a:t>
                </a:r>
                <a:r>
                  <a:rPr lang="en-US" sz="1500" dirty="0" err="1"/>
                  <a:t>colour</a:t>
                </a:r>
                <a:r>
                  <a:rPr lang="en-US" sz="1500" dirty="0"/>
                  <a:t> in bottom horizontal layer and keep it as face 6.</a:t>
                </a:r>
                <a:endParaRPr lang="en-IN" sz="1500" dirty="0"/>
              </a:p>
              <a:p>
                <a:pPr marL="0" indent="0" algn="just">
                  <a:lnSpc>
                    <a:spcPct val="130000"/>
                  </a:lnSpc>
                  <a:buNone/>
                </a:pPr>
                <a:r>
                  <a:rPr lang="en-US" sz="1500" dirty="0"/>
                  <a:t>(3)	Take yellow </a:t>
                </a:r>
                <a:r>
                  <a:rPr lang="en-US" sz="1500" dirty="0" err="1"/>
                  <a:t>colour</a:t>
                </a:r>
                <a:r>
                  <a:rPr lang="en-US" sz="1500" dirty="0"/>
                  <a:t> in your left view and name it as face 3.</a:t>
                </a:r>
                <a:endParaRPr lang="en-IN" sz="1500" dirty="0"/>
              </a:p>
              <a:p>
                <a:pPr marL="0" indent="0" algn="just">
                  <a:lnSpc>
                    <a:spcPct val="130000"/>
                  </a:lnSpc>
                  <a:buNone/>
                </a:pPr>
                <a:r>
                  <a:rPr lang="en-US" sz="1500" dirty="0"/>
                  <a:t>(4)	Keep the face opposite to face 3 as face 5[white]. </a:t>
                </a:r>
                <a:endParaRPr lang="en-IN" sz="1500" dirty="0"/>
              </a:p>
              <a:p>
                <a:pPr marL="0" indent="0" algn="just">
                  <a:lnSpc>
                    <a:spcPct val="130000"/>
                  </a:lnSpc>
                  <a:buNone/>
                </a:pPr>
                <a:r>
                  <a:rPr lang="en-US" sz="1500" dirty="0"/>
                  <a:t>(5)	Face 2 will be having blue </a:t>
                </a:r>
                <a:r>
                  <a:rPr lang="en-US" sz="1500" dirty="0" err="1"/>
                  <a:t>colour</a:t>
                </a:r>
                <a:r>
                  <a:rPr lang="en-US" sz="1500" dirty="0"/>
                  <a:t> and keep it in your right side view.</a:t>
                </a:r>
                <a:r>
                  <a:rPr lang="en-US" sz="1500" b="1" dirty="0"/>
                  <a:t> </a:t>
                </a:r>
                <a:endParaRPr lang="en-IN" sz="1500" dirty="0"/>
              </a:p>
              <a:p>
                <a:pPr marL="0" indent="0" algn="just">
                  <a:lnSpc>
                    <a:spcPct val="130000"/>
                  </a:lnSpc>
                  <a:buNone/>
                </a:pPr>
                <a:r>
                  <a:rPr lang="en-IN" sz="1500" dirty="0"/>
                  <a:t>18. With the same position, rotate face 5 by 90° in anticlockwise direction. What are the colours in face 1?</a:t>
                </a:r>
              </a:p>
              <a:p>
                <a:pPr marL="0" indent="0" algn="just">
                  <a:lnSpc>
                    <a:spcPct val="130000"/>
                  </a:lnSpc>
                  <a:buNone/>
                </a:pPr>
                <a:r>
                  <a:rPr lang="en-IN" sz="1500" dirty="0"/>
                  <a:t>	(a) 2 Blue, 4 Red &amp; 3 Green		(b) 4 White, 4 Red &amp; 1 Green	</a:t>
                </a:r>
              </a:p>
              <a:p>
                <a:pPr marL="0" indent="0" algn="just">
                  <a:lnSpc>
                    <a:spcPct val="130000"/>
                  </a:lnSpc>
                  <a:buNone/>
                </a:pPr>
                <a:r>
                  <a:rPr lang="en-IN" sz="1500" dirty="0"/>
                  <a:t>	(c) 1 White, 4 Red &amp; 4 Green		(d) 4 Green, 4 White &amp; 1 Red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67552" y="641446"/>
                <a:ext cx="8400197" cy="5650173"/>
              </a:xfrm>
              <a:blipFill>
                <a:blip r:embed="rId2"/>
                <a:stretch>
                  <a:fillRect l="-653" r="-290" b="-2265"/>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229183469"/>
      </p:ext>
    </p:extLst>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96037"/>
                <a:ext cx="8400197" cy="5650173"/>
              </a:xfrm>
            </p:spPr>
            <p:txBody>
              <a:bodyPr>
                <a:noAutofit/>
              </a:bodyPr>
              <a:lstStyle/>
              <a:p>
                <a:pPr marL="0" indent="0" algn="just">
                  <a:lnSpc>
                    <a:spcPct val="130000"/>
                  </a:lnSpc>
                  <a:buNone/>
                </a:pPr>
                <a:r>
                  <a:rPr lang="en-US" sz="1500" b="1" dirty="0"/>
                  <a:t>Directions for Q16 to Q20: </a:t>
                </a:r>
                <a:r>
                  <a:rPr lang="en-US" sz="1500" dirty="0"/>
                  <a:t>Read the following passage and answer the questions below.</a:t>
                </a:r>
                <a:endParaRPr lang="en-IN" sz="1500" dirty="0"/>
              </a:p>
              <a:p>
                <a:pPr marL="0" indent="0" algn="just">
                  <a:lnSpc>
                    <a:spcPct val="130000"/>
                  </a:lnSpc>
                  <a:buNone/>
                </a:pPr>
                <a:r>
                  <a:rPr lang="en-US" sz="1500" dirty="0"/>
                  <a:t>A cube is having the dimensions of 30 x 30 x 30. There are 3 layers in both horizontal and vertical. We can rotate horizontal layers by 360</a:t>
                </a:r>
                <a14:m>
                  <m:oMath xmlns:m="http://schemas.openxmlformats.org/officeDocument/2006/math">
                    <m:r>
                      <a:rPr lang="en-US" sz="1500" i="1">
                        <a:latin typeface="Cambria Math" panose="02040503050406030204" pitchFamily="18" charset="0"/>
                      </a:rPr>
                      <m:t>°</m:t>
                    </m:r>
                  </m:oMath>
                </a14:m>
                <a:r>
                  <a:rPr lang="en-US" sz="1500" dirty="0"/>
                  <a:t> in horizontal directions. And also vertical layers by 360° in vertical direction. Now,</a:t>
                </a:r>
                <a:endParaRPr lang="en-IN" sz="1500" dirty="0"/>
              </a:p>
              <a:p>
                <a:pPr marL="457200" indent="-457200" algn="just">
                  <a:lnSpc>
                    <a:spcPct val="130000"/>
                  </a:lnSpc>
                  <a:buFont typeface="+mj-lt"/>
                  <a:buAutoNum type="alphaLcPeriod"/>
                </a:pPr>
                <a:r>
                  <a:rPr lang="en-US" sz="1500" dirty="0"/>
                  <a:t>Top layer is painted with red. </a:t>
                </a:r>
                <a:endParaRPr lang="en-IN" sz="1500" dirty="0"/>
              </a:p>
              <a:p>
                <a:pPr marL="457200" indent="-457200" algn="just">
                  <a:lnSpc>
                    <a:spcPct val="130000"/>
                  </a:lnSpc>
                  <a:buFont typeface="+mj-lt"/>
                  <a:buAutoNum type="alphaLcPeriod"/>
                </a:pPr>
                <a:r>
                  <a:rPr lang="en-US" sz="1500" dirty="0"/>
                  <a:t>Bottom layer is painted with orange.</a:t>
                </a:r>
                <a:endParaRPr lang="en-IN" sz="1500" dirty="0"/>
              </a:p>
              <a:p>
                <a:pPr marL="457200" indent="-457200" algn="just">
                  <a:lnSpc>
                    <a:spcPct val="130000"/>
                  </a:lnSpc>
                  <a:buFont typeface="+mj-lt"/>
                  <a:buAutoNum type="alphaLcPeriod"/>
                </a:pPr>
                <a:r>
                  <a:rPr lang="en-US" sz="1500" dirty="0"/>
                  <a:t>Yellow should come at left adjacent side of blue.</a:t>
                </a:r>
                <a:endParaRPr lang="en-IN" sz="1500" dirty="0"/>
              </a:p>
              <a:p>
                <a:pPr marL="457200" indent="-457200" algn="just">
                  <a:lnSpc>
                    <a:spcPct val="130000"/>
                  </a:lnSpc>
                  <a:buFont typeface="+mj-lt"/>
                  <a:buAutoNum type="alphaLcPeriod"/>
                </a:pPr>
                <a:r>
                  <a:rPr lang="en-US" sz="1500" dirty="0"/>
                  <a:t>White is painted opposite to yellow.</a:t>
                </a:r>
                <a:endParaRPr lang="en-IN" sz="1500" dirty="0"/>
              </a:p>
              <a:p>
                <a:pPr marL="457200" indent="-457200" algn="just">
                  <a:lnSpc>
                    <a:spcPct val="130000"/>
                  </a:lnSpc>
                  <a:buFont typeface="+mj-lt"/>
                  <a:buAutoNum type="alphaLcPeriod"/>
                </a:pPr>
                <a:r>
                  <a:rPr lang="en-US" sz="1500" dirty="0"/>
                  <a:t>Green is painted opposite to blue.</a:t>
                </a:r>
                <a:endParaRPr lang="en-IN" sz="1500" dirty="0"/>
              </a:p>
              <a:p>
                <a:pPr marL="0" indent="0" algn="just">
                  <a:lnSpc>
                    <a:spcPct val="130000"/>
                  </a:lnSpc>
                  <a:buNone/>
                </a:pPr>
                <a:r>
                  <a:rPr lang="en-US" sz="1500" dirty="0"/>
                  <a:t>Note: [Rotate all the layers in your front view as per the conditions given below.]</a:t>
                </a:r>
                <a:endParaRPr lang="en-IN" sz="1500" dirty="0"/>
              </a:p>
              <a:p>
                <a:pPr marL="0" indent="0" algn="just">
                  <a:lnSpc>
                    <a:spcPct val="130000"/>
                  </a:lnSpc>
                  <a:buNone/>
                </a:pPr>
                <a:r>
                  <a:rPr lang="en-US" sz="1500" dirty="0"/>
                  <a:t>(1)	Place red </a:t>
                </a:r>
                <a:r>
                  <a:rPr lang="en-US" sz="1500" dirty="0" err="1"/>
                  <a:t>colour</a:t>
                </a:r>
                <a:r>
                  <a:rPr lang="en-US" sz="1500" dirty="0"/>
                  <a:t> on top horizontal layer and make it as face 1.</a:t>
                </a:r>
                <a:endParaRPr lang="en-IN" sz="1500" dirty="0"/>
              </a:p>
              <a:p>
                <a:pPr marL="0" indent="0" algn="just">
                  <a:lnSpc>
                    <a:spcPct val="130000"/>
                  </a:lnSpc>
                  <a:buNone/>
                </a:pPr>
                <a:r>
                  <a:rPr lang="en-US" sz="1500" dirty="0"/>
                  <a:t>(2)	Take orange </a:t>
                </a:r>
                <a:r>
                  <a:rPr lang="en-US" sz="1500" dirty="0" err="1"/>
                  <a:t>colour</a:t>
                </a:r>
                <a:r>
                  <a:rPr lang="en-US" sz="1500" dirty="0"/>
                  <a:t> in bottom horizontal layer and keep it as face 6.</a:t>
                </a:r>
                <a:endParaRPr lang="en-IN" sz="1500" dirty="0"/>
              </a:p>
              <a:p>
                <a:pPr marL="0" indent="0" algn="just">
                  <a:lnSpc>
                    <a:spcPct val="130000"/>
                  </a:lnSpc>
                  <a:buNone/>
                </a:pPr>
                <a:r>
                  <a:rPr lang="en-US" sz="1500" dirty="0"/>
                  <a:t>(3)	Take yellow </a:t>
                </a:r>
                <a:r>
                  <a:rPr lang="en-US" sz="1500" dirty="0" err="1"/>
                  <a:t>colour</a:t>
                </a:r>
                <a:r>
                  <a:rPr lang="en-US" sz="1500" dirty="0"/>
                  <a:t> in your left view and name it as face 3.</a:t>
                </a:r>
                <a:endParaRPr lang="en-IN" sz="1500" dirty="0"/>
              </a:p>
              <a:p>
                <a:pPr marL="0" indent="0" algn="just">
                  <a:lnSpc>
                    <a:spcPct val="130000"/>
                  </a:lnSpc>
                  <a:buNone/>
                </a:pPr>
                <a:r>
                  <a:rPr lang="en-US" sz="1500" dirty="0"/>
                  <a:t>(4)	Keep the face opposite to face 3 as face 5[white]. </a:t>
                </a:r>
                <a:endParaRPr lang="en-IN" sz="1500" dirty="0"/>
              </a:p>
              <a:p>
                <a:pPr marL="0" indent="0" algn="just">
                  <a:lnSpc>
                    <a:spcPct val="130000"/>
                  </a:lnSpc>
                  <a:buNone/>
                </a:pPr>
                <a:r>
                  <a:rPr lang="en-US" sz="1500" dirty="0"/>
                  <a:t>(5)	Face 2 will be having blue </a:t>
                </a:r>
                <a:r>
                  <a:rPr lang="en-US" sz="1500" dirty="0" err="1"/>
                  <a:t>colour</a:t>
                </a:r>
                <a:r>
                  <a:rPr lang="en-US" sz="1500" dirty="0"/>
                  <a:t> and keep it in your right side view.</a:t>
                </a:r>
                <a:r>
                  <a:rPr lang="en-US" sz="1500" b="1" dirty="0"/>
                  <a:t> </a:t>
                </a:r>
                <a:endParaRPr lang="en-IN" sz="1500" dirty="0"/>
              </a:p>
              <a:p>
                <a:pPr marL="0" indent="0" algn="just">
                  <a:lnSpc>
                    <a:spcPct val="130000"/>
                  </a:lnSpc>
                  <a:buNone/>
                </a:pPr>
                <a:r>
                  <a:rPr lang="en-IN" sz="1500" dirty="0"/>
                  <a:t>19.	With the original position, rotate face 1 by 90° anticlockwise direction then rotate face 6 by 180°. What are the common colours in face 2 &amp; face 3?</a:t>
                </a:r>
              </a:p>
              <a:p>
                <a:pPr marL="0" indent="0" algn="just">
                  <a:lnSpc>
                    <a:spcPct val="130000"/>
                  </a:lnSpc>
                  <a:buNone/>
                </a:pPr>
                <a:r>
                  <a:rPr lang="en-IN" sz="1500" dirty="0"/>
                  <a:t>	(a) White &amp; Green		(b) Green &amp; Yellow</a:t>
                </a:r>
              </a:p>
              <a:p>
                <a:pPr marL="0" indent="0" algn="just">
                  <a:lnSpc>
                    <a:spcPct val="130000"/>
                  </a:lnSpc>
                  <a:buNone/>
                </a:pPr>
                <a:r>
                  <a:rPr lang="en-IN" sz="1500" dirty="0"/>
                  <a:t>	(c) Blue &amp; Green		(d) Yellow &amp; Blue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96037"/>
                <a:ext cx="8400197" cy="5650173"/>
              </a:xfrm>
              <a:blipFill>
                <a:blip r:embed="rId2"/>
                <a:stretch>
                  <a:fillRect l="-653" r="-290" b="-2265"/>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71831141"/>
      </p:ext>
    </p:extLst>
  </p:cSld>
  <p:clrMapOvr>
    <a:masterClrMapping/>
  </p:clrMapOvr>
  <p:transition spd="slow">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96037"/>
                <a:ext cx="8400197" cy="5650173"/>
              </a:xfrm>
            </p:spPr>
            <p:txBody>
              <a:bodyPr>
                <a:noAutofit/>
              </a:bodyPr>
              <a:lstStyle/>
              <a:p>
                <a:pPr marL="0" indent="0" algn="just">
                  <a:lnSpc>
                    <a:spcPct val="130000"/>
                  </a:lnSpc>
                  <a:buNone/>
                </a:pPr>
                <a:r>
                  <a:rPr lang="en-US" sz="1500" b="1" dirty="0"/>
                  <a:t>Directions for Q16 to Q20: </a:t>
                </a:r>
                <a:r>
                  <a:rPr lang="en-US" sz="1500" dirty="0"/>
                  <a:t>Read the following passage and answer the questions below.</a:t>
                </a:r>
                <a:endParaRPr lang="en-IN" sz="1500" dirty="0"/>
              </a:p>
              <a:p>
                <a:pPr marL="0" indent="0" algn="just">
                  <a:lnSpc>
                    <a:spcPct val="130000"/>
                  </a:lnSpc>
                  <a:buNone/>
                </a:pPr>
                <a:r>
                  <a:rPr lang="en-US" sz="1500" dirty="0"/>
                  <a:t>A cube is having the dimensions of 30 x 30 x 30. There are 3 layers in both horizontal and vertical. We can rotate horizontal layers by 360</a:t>
                </a:r>
                <a14:m>
                  <m:oMath xmlns:m="http://schemas.openxmlformats.org/officeDocument/2006/math">
                    <m:r>
                      <a:rPr lang="en-US" sz="1500" i="1">
                        <a:latin typeface="Cambria Math" panose="02040503050406030204" pitchFamily="18" charset="0"/>
                      </a:rPr>
                      <m:t>°</m:t>
                    </m:r>
                  </m:oMath>
                </a14:m>
                <a:r>
                  <a:rPr lang="en-US" sz="1500" dirty="0"/>
                  <a:t> in horizontal directions. And also vertical layers by 360° in vertical direction. Now,</a:t>
                </a:r>
                <a:endParaRPr lang="en-IN" sz="1500" dirty="0"/>
              </a:p>
              <a:p>
                <a:pPr marL="457200" indent="-457200" algn="just">
                  <a:lnSpc>
                    <a:spcPct val="130000"/>
                  </a:lnSpc>
                  <a:buFont typeface="+mj-lt"/>
                  <a:buAutoNum type="alphaLcPeriod"/>
                </a:pPr>
                <a:r>
                  <a:rPr lang="en-US" sz="1500" dirty="0"/>
                  <a:t>Top layer is painted with red. </a:t>
                </a:r>
                <a:endParaRPr lang="en-IN" sz="1500" dirty="0"/>
              </a:p>
              <a:p>
                <a:pPr marL="457200" indent="-457200" algn="just">
                  <a:lnSpc>
                    <a:spcPct val="130000"/>
                  </a:lnSpc>
                  <a:buFont typeface="+mj-lt"/>
                  <a:buAutoNum type="alphaLcPeriod"/>
                </a:pPr>
                <a:r>
                  <a:rPr lang="en-US" sz="1500" dirty="0"/>
                  <a:t>Bottom layer is painted with orange.</a:t>
                </a:r>
                <a:endParaRPr lang="en-IN" sz="1500" dirty="0"/>
              </a:p>
              <a:p>
                <a:pPr marL="457200" indent="-457200" algn="just">
                  <a:lnSpc>
                    <a:spcPct val="130000"/>
                  </a:lnSpc>
                  <a:buFont typeface="+mj-lt"/>
                  <a:buAutoNum type="alphaLcPeriod"/>
                </a:pPr>
                <a:r>
                  <a:rPr lang="en-US" sz="1500" dirty="0"/>
                  <a:t>Yellow should come at left adjacent side of blue.</a:t>
                </a:r>
                <a:endParaRPr lang="en-IN" sz="1500" dirty="0"/>
              </a:p>
              <a:p>
                <a:pPr marL="457200" indent="-457200" algn="just">
                  <a:lnSpc>
                    <a:spcPct val="130000"/>
                  </a:lnSpc>
                  <a:buFont typeface="+mj-lt"/>
                  <a:buAutoNum type="alphaLcPeriod"/>
                </a:pPr>
                <a:r>
                  <a:rPr lang="en-US" sz="1500" dirty="0"/>
                  <a:t>White is painted opposite to yellow.</a:t>
                </a:r>
                <a:endParaRPr lang="en-IN" sz="1500" dirty="0"/>
              </a:p>
              <a:p>
                <a:pPr marL="457200" indent="-457200" algn="just">
                  <a:lnSpc>
                    <a:spcPct val="130000"/>
                  </a:lnSpc>
                  <a:buFont typeface="+mj-lt"/>
                  <a:buAutoNum type="alphaLcPeriod"/>
                </a:pPr>
                <a:r>
                  <a:rPr lang="en-US" sz="1500" dirty="0"/>
                  <a:t>Green is painted opposite to blue.</a:t>
                </a:r>
                <a:endParaRPr lang="en-IN" sz="1500" dirty="0"/>
              </a:p>
              <a:p>
                <a:pPr marL="0" indent="0" algn="just">
                  <a:lnSpc>
                    <a:spcPct val="130000"/>
                  </a:lnSpc>
                  <a:buNone/>
                </a:pPr>
                <a:r>
                  <a:rPr lang="en-US" sz="1500" dirty="0"/>
                  <a:t>Note: [Rotate all the layers in your front view as per the conditions given below.]</a:t>
                </a:r>
                <a:endParaRPr lang="en-IN" sz="1500" dirty="0"/>
              </a:p>
              <a:p>
                <a:pPr marL="0" indent="0" algn="just">
                  <a:lnSpc>
                    <a:spcPct val="130000"/>
                  </a:lnSpc>
                  <a:buNone/>
                </a:pPr>
                <a:r>
                  <a:rPr lang="en-US" sz="1500" dirty="0"/>
                  <a:t>(1)	Place red </a:t>
                </a:r>
                <a:r>
                  <a:rPr lang="en-US" sz="1500" dirty="0" err="1"/>
                  <a:t>colour</a:t>
                </a:r>
                <a:r>
                  <a:rPr lang="en-US" sz="1500" dirty="0"/>
                  <a:t> on top horizontal layer and make it as face 1.</a:t>
                </a:r>
                <a:endParaRPr lang="en-IN" sz="1500" dirty="0"/>
              </a:p>
              <a:p>
                <a:pPr marL="0" indent="0" algn="just">
                  <a:lnSpc>
                    <a:spcPct val="130000"/>
                  </a:lnSpc>
                  <a:buNone/>
                </a:pPr>
                <a:r>
                  <a:rPr lang="en-US" sz="1500" dirty="0"/>
                  <a:t>(2)	Take orange </a:t>
                </a:r>
                <a:r>
                  <a:rPr lang="en-US" sz="1500" dirty="0" err="1"/>
                  <a:t>colour</a:t>
                </a:r>
                <a:r>
                  <a:rPr lang="en-US" sz="1500" dirty="0"/>
                  <a:t> in bottom horizontal layer and keep it as face 6.</a:t>
                </a:r>
                <a:endParaRPr lang="en-IN" sz="1500" dirty="0"/>
              </a:p>
              <a:p>
                <a:pPr marL="0" indent="0" algn="just">
                  <a:lnSpc>
                    <a:spcPct val="130000"/>
                  </a:lnSpc>
                  <a:buNone/>
                </a:pPr>
                <a:r>
                  <a:rPr lang="en-US" sz="1500" dirty="0"/>
                  <a:t>(3)	Take yellow </a:t>
                </a:r>
                <a:r>
                  <a:rPr lang="en-US" sz="1500" dirty="0" err="1"/>
                  <a:t>colour</a:t>
                </a:r>
                <a:r>
                  <a:rPr lang="en-US" sz="1500" dirty="0"/>
                  <a:t> in your left view and name it as face 3.</a:t>
                </a:r>
                <a:endParaRPr lang="en-IN" sz="1500" dirty="0"/>
              </a:p>
              <a:p>
                <a:pPr marL="0" indent="0" algn="just">
                  <a:lnSpc>
                    <a:spcPct val="130000"/>
                  </a:lnSpc>
                  <a:buNone/>
                </a:pPr>
                <a:r>
                  <a:rPr lang="en-US" sz="1500" dirty="0"/>
                  <a:t>(4)	Keep the face opposite to face 3 as face 5[white]. </a:t>
                </a:r>
                <a:endParaRPr lang="en-IN" sz="1500" dirty="0"/>
              </a:p>
              <a:p>
                <a:pPr marL="0" indent="0" algn="just">
                  <a:lnSpc>
                    <a:spcPct val="130000"/>
                  </a:lnSpc>
                  <a:buNone/>
                </a:pPr>
                <a:r>
                  <a:rPr lang="en-US" sz="1500" dirty="0"/>
                  <a:t>(5)	Face 2 will be having blue </a:t>
                </a:r>
                <a:r>
                  <a:rPr lang="en-US" sz="1500" dirty="0" err="1"/>
                  <a:t>colour</a:t>
                </a:r>
                <a:r>
                  <a:rPr lang="en-US" sz="1500" dirty="0"/>
                  <a:t> and keep it in your right side view.</a:t>
                </a:r>
                <a:r>
                  <a:rPr lang="en-US" sz="1500" b="1" dirty="0"/>
                  <a:t> </a:t>
                </a:r>
                <a:endParaRPr lang="en-IN" sz="1500" dirty="0"/>
              </a:p>
              <a:p>
                <a:pPr marL="0" indent="0" algn="just">
                  <a:lnSpc>
                    <a:spcPct val="130000"/>
                  </a:lnSpc>
                  <a:buNone/>
                </a:pPr>
                <a:r>
                  <a:rPr lang="en-IN" sz="1500" dirty="0"/>
                  <a:t>20.	What is the percentage of blue colour in face 2 with respect to its original position?</a:t>
                </a:r>
              </a:p>
              <a:p>
                <a:pPr marL="0" indent="0" algn="just">
                  <a:lnSpc>
                    <a:spcPct val="130000"/>
                  </a:lnSpc>
                  <a:buNone/>
                </a:pPr>
                <a:r>
                  <a:rPr lang="en-IN" sz="1500" dirty="0"/>
                  <a:t>	(a) 33%		(b) 37.75%</a:t>
                </a:r>
              </a:p>
              <a:p>
                <a:pPr marL="0" indent="0" algn="just">
                  <a:lnSpc>
                    <a:spcPct val="130000"/>
                  </a:lnSpc>
                  <a:buNone/>
                </a:pPr>
                <a:r>
                  <a:rPr lang="en-IN" sz="1500" dirty="0"/>
                  <a:t>	(c) 33.33%		(d) 37%</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96037"/>
                <a:ext cx="8400197" cy="5650173"/>
              </a:xfrm>
              <a:blipFill>
                <a:blip r:embed="rId2"/>
                <a:stretch>
                  <a:fillRect l="-653" r="-290"/>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873550580"/>
      </p:ext>
    </p:extLst>
  </p:cSld>
  <p:clrMapOvr>
    <a:masterClrMapping/>
  </p:clrMapOvr>
  <p:transition spd="slow">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2224" y="3014549"/>
            <a:ext cx="4667560" cy="820866"/>
          </a:xfrm>
          <a:prstGeom prst="rect">
            <a:avLst/>
          </a:prstGeom>
        </p:spPr>
        <p:txBody>
          <a:bodyPr wrap="none">
            <a:spAutoFit/>
          </a:bodyPr>
          <a:lstStyle/>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End of Session - 4</a:t>
            </a:r>
            <a:endParaRPr lang="en-US" sz="4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4060834163"/>
      </p:ext>
    </p:extLst>
  </p:cSld>
  <p:clrMapOvr>
    <a:masterClrMapping/>
  </p:clrMapOvr>
  <p:transition spd="slow">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184763"/>
            <a:ext cx="8001000" cy="2488474"/>
          </a:xfrm>
        </p:spPr>
        <p:txBody>
          <a:bodyPr/>
          <a:lstStyle/>
          <a:p>
            <a:r>
              <a:rPr lang="en-US" sz="3600" dirty="0">
                <a:latin typeface="Cambria" panose="02040503050406030204" pitchFamily="18" charset="0"/>
              </a:rPr>
              <a:t>SESSION – 5</a:t>
            </a:r>
            <a:br>
              <a:rPr lang="en-US" sz="3600" dirty="0">
                <a:latin typeface="Cambria" panose="02040503050406030204" pitchFamily="18" charset="0"/>
              </a:rPr>
            </a:br>
            <a:r>
              <a:rPr lang="en-US" sz="3600" dirty="0">
                <a:latin typeface="Cambria" panose="02040503050406030204" pitchFamily="18" charset="0"/>
              </a:rPr>
              <a:t>DATA INTERPRETATION - TABLES</a:t>
            </a:r>
          </a:p>
        </p:txBody>
      </p:sp>
    </p:spTree>
    <p:extLst>
      <p:ext uri="{BB962C8B-B14F-4D97-AF65-F5344CB8AC3E}">
        <p14:creationId xmlns:p14="http://schemas.microsoft.com/office/powerpoint/2010/main" val="2437384307"/>
      </p:ext>
    </p:extLst>
  </p:cSld>
  <p:clrMapOvr>
    <a:masterClrMapping/>
  </p:clrMapOvr>
  <p:transition spd="slow">
    <p:blinds dir="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114890" y="2264809"/>
          <a:ext cx="7962220" cy="1899228"/>
        </p:xfrm>
        <a:graphic>
          <a:graphicData uri="http://schemas.openxmlformats.org/drawingml/2006/table">
            <a:tbl>
              <a:tblPr firstRow="1" firstCol="1" bandRow="1"/>
              <a:tblGrid>
                <a:gridCol w="1260905">
                  <a:extLst>
                    <a:ext uri="{9D8B030D-6E8A-4147-A177-3AD203B41FA5}">
                      <a16:colId xmlns:a16="http://schemas.microsoft.com/office/drawing/2014/main" val="20000"/>
                    </a:ext>
                  </a:extLst>
                </a:gridCol>
                <a:gridCol w="1340263">
                  <a:extLst>
                    <a:ext uri="{9D8B030D-6E8A-4147-A177-3AD203B41FA5}">
                      <a16:colId xmlns:a16="http://schemas.microsoft.com/office/drawing/2014/main" val="20001"/>
                    </a:ext>
                  </a:extLst>
                </a:gridCol>
                <a:gridCol w="1340263">
                  <a:extLst>
                    <a:ext uri="{9D8B030D-6E8A-4147-A177-3AD203B41FA5}">
                      <a16:colId xmlns:a16="http://schemas.microsoft.com/office/drawing/2014/main" val="20002"/>
                    </a:ext>
                  </a:extLst>
                </a:gridCol>
                <a:gridCol w="1340263">
                  <a:extLst>
                    <a:ext uri="{9D8B030D-6E8A-4147-A177-3AD203B41FA5}">
                      <a16:colId xmlns:a16="http://schemas.microsoft.com/office/drawing/2014/main" val="20003"/>
                    </a:ext>
                  </a:extLst>
                </a:gridCol>
                <a:gridCol w="1340263">
                  <a:extLst>
                    <a:ext uri="{9D8B030D-6E8A-4147-A177-3AD203B41FA5}">
                      <a16:colId xmlns:a16="http://schemas.microsoft.com/office/drawing/2014/main" val="20004"/>
                    </a:ext>
                  </a:extLst>
                </a:gridCol>
                <a:gridCol w="1340263">
                  <a:extLst>
                    <a:ext uri="{9D8B030D-6E8A-4147-A177-3AD203B41FA5}">
                      <a16:colId xmlns:a16="http://schemas.microsoft.com/office/drawing/2014/main" val="20005"/>
                    </a:ext>
                  </a:extLst>
                </a:gridCol>
              </a:tblGrid>
              <a:tr h="316538">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Company</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2002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2003</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2004</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2005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2006</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6538">
                <a:tc>
                  <a:txBody>
                    <a:bodyPr/>
                    <a:lstStyle/>
                    <a:p>
                      <a:pPr marL="0" marR="0" algn="ctr">
                        <a:lnSpc>
                          <a:spcPct val="115000"/>
                        </a:lnSpc>
                        <a:spcBef>
                          <a:spcPts val="250"/>
                        </a:spcBef>
                        <a:spcAft>
                          <a:spcPts val="250"/>
                        </a:spcAft>
                        <a:tabLst>
                          <a:tab pos="2880360" algn="l"/>
                        </a:tabLst>
                      </a:pPr>
                      <a:r>
                        <a:rPr lang="en-IN" sz="1600" dirty="0" err="1">
                          <a:effectLst/>
                          <a:latin typeface="Cambria" panose="02040503050406030204" pitchFamily="18" charset="0"/>
                          <a:ea typeface="Calibri" panose="020F0502020204030204" pitchFamily="34" charset="0"/>
                          <a:cs typeface="Times New Roman" panose="02020603050405020304" pitchFamily="18" charset="0"/>
                        </a:rPr>
                        <a:t>Tokia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10%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 15%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25%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8%</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6538">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Zamsung</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15%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25%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 30%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8%</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6538">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Notorola</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10%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 10%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15%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15%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6538">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Mericsson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 10%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10%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15%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 10%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6538">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Rower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15%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10%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 20%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30%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2115252" y="5450257"/>
          <a:ext cx="7952787" cy="560832"/>
        </p:xfrm>
        <a:graphic>
          <a:graphicData uri="http://schemas.openxmlformats.org/drawingml/2006/table">
            <a:tbl>
              <a:tblPr firstRow="1" firstCol="1" bandRow="1"/>
              <a:tblGrid>
                <a:gridCol w="1324657">
                  <a:extLst>
                    <a:ext uri="{9D8B030D-6E8A-4147-A177-3AD203B41FA5}">
                      <a16:colId xmlns:a16="http://schemas.microsoft.com/office/drawing/2014/main" val="20000"/>
                    </a:ext>
                  </a:extLst>
                </a:gridCol>
                <a:gridCol w="1325626">
                  <a:extLst>
                    <a:ext uri="{9D8B030D-6E8A-4147-A177-3AD203B41FA5}">
                      <a16:colId xmlns:a16="http://schemas.microsoft.com/office/drawing/2014/main" val="20001"/>
                    </a:ext>
                  </a:extLst>
                </a:gridCol>
                <a:gridCol w="1325626">
                  <a:extLst>
                    <a:ext uri="{9D8B030D-6E8A-4147-A177-3AD203B41FA5}">
                      <a16:colId xmlns:a16="http://schemas.microsoft.com/office/drawing/2014/main" val="20002"/>
                    </a:ext>
                  </a:extLst>
                </a:gridCol>
                <a:gridCol w="1325626">
                  <a:extLst>
                    <a:ext uri="{9D8B030D-6E8A-4147-A177-3AD203B41FA5}">
                      <a16:colId xmlns:a16="http://schemas.microsoft.com/office/drawing/2014/main" val="20003"/>
                    </a:ext>
                  </a:extLst>
                </a:gridCol>
                <a:gridCol w="1325626">
                  <a:extLst>
                    <a:ext uri="{9D8B030D-6E8A-4147-A177-3AD203B41FA5}">
                      <a16:colId xmlns:a16="http://schemas.microsoft.com/office/drawing/2014/main" val="20004"/>
                    </a:ext>
                  </a:extLst>
                </a:gridCol>
                <a:gridCol w="1325626">
                  <a:extLst>
                    <a:ext uri="{9D8B030D-6E8A-4147-A177-3AD203B41FA5}">
                      <a16:colId xmlns:a16="http://schemas.microsoft.com/office/drawing/2014/main" val="20005"/>
                    </a:ext>
                  </a:extLst>
                </a:gridCol>
              </a:tblGrid>
              <a:tr h="280102">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Year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Tokia</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err="1">
                          <a:effectLst/>
                          <a:latin typeface="Cambria" panose="02040503050406030204" pitchFamily="18" charset="0"/>
                          <a:ea typeface="Calibri" panose="020F0502020204030204" pitchFamily="34" charset="0"/>
                          <a:cs typeface="Times New Roman" panose="02020603050405020304" pitchFamily="18" charset="0"/>
                        </a:rPr>
                        <a:t>Zamsung</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err="1">
                          <a:effectLst/>
                          <a:latin typeface="Cambria" panose="02040503050406030204" pitchFamily="18" charset="0"/>
                          <a:ea typeface="Calibri" panose="020F0502020204030204" pitchFamily="34" charset="0"/>
                          <a:cs typeface="Times New Roman" panose="02020603050405020304" pitchFamily="18" charset="0"/>
                        </a:rPr>
                        <a:t>Notorola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err="1">
                          <a:effectLst/>
                          <a:latin typeface="Cambria" panose="02040503050406030204" pitchFamily="18" charset="0"/>
                          <a:ea typeface="Calibri" panose="020F0502020204030204" pitchFamily="34" charset="0"/>
                          <a:cs typeface="Times New Roman" panose="02020603050405020304" pitchFamily="18" charset="0"/>
                        </a:rPr>
                        <a:t>Mericsson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Rower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0102">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2001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32</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48</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56</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50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60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Rectangle 1"/>
          <p:cNvSpPr>
            <a:spLocks noChangeArrowheads="1"/>
          </p:cNvSpPr>
          <p:nvPr/>
        </p:nvSpPr>
        <p:spPr bwMode="auto">
          <a:xfrm>
            <a:off x="1981201" y="797257"/>
            <a:ext cx="8220891"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79725" algn="l"/>
              </a:tabLst>
              <a:defRPr>
                <a:solidFill>
                  <a:schemeClr val="tx1"/>
                </a:solidFill>
                <a:latin typeface="Arial" panose="020B0604020202020204" pitchFamily="34" charset="0"/>
              </a:defRPr>
            </a:lvl1pPr>
            <a:lvl2pPr eaLnBrk="0" fontAlgn="base" hangingPunct="0">
              <a:spcBef>
                <a:spcPct val="0"/>
              </a:spcBef>
              <a:spcAft>
                <a:spcPct val="0"/>
              </a:spcAft>
              <a:tabLst>
                <a:tab pos="2879725" algn="l"/>
              </a:tabLst>
              <a:defRPr>
                <a:solidFill>
                  <a:schemeClr val="tx1"/>
                </a:solidFill>
                <a:latin typeface="Arial" panose="020B0604020202020204" pitchFamily="34" charset="0"/>
              </a:defRPr>
            </a:lvl2pPr>
            <a:lvl3pPr eaLnBrk="0" fontAlgn="base" hangingPunct="0">
              <a:spcBef>
                <a:spcPct val="0"/>
              </a:spcBef>
              <a:spcAft>
                <a:spcPct val="0"/>
              </a:spcAft>
              <a:tabLst>
                <a:tab pos="2879725" algn="l"/>
              </a:tabLst>
              <a:defRPr>
                <a:solidFill>
                  <a:schemeClr val="tx1"/>
                </a:solidFill>
                <a:latin typeface="Arial" panose="020B0604020202020204" pitchFamily="34" charset="0"/>
              </a:defRPr>
            </a:lvl3pPr>
            <a:lvl4pPr eaLnBrk="0" fontAlgn="base" hangingPunct="0">
              <a:spcBef>
                <a:spcPct val="0"/>
              </a:spcBef>
              <a:spcAft>
                <a:spcPct val="0"/>
              </a:spcAft>
              <a:tabLst>
                <a:tab pos="2879725" algn="l"/>
              </a:tabLst>
              <a:defRPr>
                <a:solidFill>
                  <a:schemeClr val="tx1"/>
                </a:solidFill>
                <a:latin typeface="Arial" panose="020B0604020202020204" pitchFamily="34" charset="0"/>
              </a:defRPr>
            </a:lvl4pPr>
            <a:lvl5pPr eaLnBrk="0" fontAlgn="base" hangingPunct="0">
              <a:spcBef>
                <a:spcPct val="0"/>
              </a:spcBef>
              <a:spcAft>
                <a:spcPct val="0"/>
              </a:spcAft>
              <a:tabLst>
                <a:tab pos="2879725" algn="l"/>
              </a:tabLst>
              <a:defRPr>
                <a:solidFill>
                  <a:schemeClr val="tx1"/>
                </a:solidFill>
                <a:latin typeface="Arial" panose="020B0604020202020204" pitchFamily="34" charset="0"/>
              </a:defRPr>
            </a:lvl5pPr>
            <a:lvl6pPr eaLnBrk="0" fontAlgn="base" hangingPunct="0">
              <a:spcBef>
                <a:spcPct val="0"/>
              </a:spcBef>
              <a:spcAft>
                <a:spcPct val="0"/>
              </a:spcAft>
              <a:tabLst>
                <a:tab pos="2879725" algn="l"/>
              </a:tabLst>
              <a:defRPr>
                <a:solidFill>
                  <a:schemeClr val="tx1"/>
                </a:solidFill>
                <a:latin typeface="Arial" panose="020B0604020202020204" pitchFamily="34" charset="0"/>
              </a:defRPr>
            </a:lvl6pPr>
            <a:lvl7pPr eaLnBrk="0" fontAlgn="base" hangingPunct="0">
              <a:spcBef>
                <a:spcPct val="0"/>
              </a:spcBef>
              <a:spcAft>
                <a:spcPct val="0"/>
              </a:spcAft>
              <a:tabLst>
                <a:tab pos="2879725" algn="l"/>
              </a:tabLst>
              <a:defRPr>
                <a:solidFill>
                  <a:schemeClr val="tx1"/>
                </a:solidFill>
                <a:latin typeface="Arial" panose="020B0604020202020204" pitchFamily="34" charset="0"/>
              </a:defRPr>
            </a:lvl7pPr>
            <a:lvl8pPr eaLnBrk="0" fontAlgn="base" hangingPunct="0">
              <a:spcBef>
                <a:spcPct val="0"/>
              </a:spcBef>
              <a:spcAft>
                <a:spcPct val="0"/>
              </a:spcAft>
              <a:tabLst>
                <a:tab pos="2879725" algn="l"/>
              </a:tabLst>
              <a:defRPr>
                <a:solidFill>
                  <a:schemeClr val="tx1"/>
                </a:solidFill>
                <a:latin typeface="Arial" panose="020B0604020202020204" pitchFamily="34" charset="0"/>
              </a:defRPr>
            </a:lvl8pPr>
            <a:lvl9pPr eaLnBrk="0" fontAlgn="base" hangingPunct="0">
              <a:spcBef>
                <a:spcPct val="0"/>
              </a:spcBef>
              <a:spcAft>
                <a:spcPct val="0"/>
              </a:spcAft>
              <a:tabLst>
                <a:tab pos="2879725" algn="l"/>
              </a:tabLst>
              <a:defRPr>
                <a:solidFill>
                  <a:schemeClr val="tx1"/>
                </a:solidFill>
                <a:latin typeface="Arial" panose="020B0604020202020204" pitchFamily="34" charset="0"/>
              </a:defRPr>
            </a:lvl9pPr>
          </a:lstStyle>
          <a:p>
            <a:pPr algn="just">
              <a:lnSpc>
                <a:spcPct val="150000"/>
              </a:lnSpc>
            </a:pPr>
            <a:r>
              <a:rPr lang="en-US" b="1" dirty="0">
                <a:latin typeface="Cambria" panose="02040503050406030204" pitchFamily="18" charset="0"/>
                <a:ea typeface="Times New Roman" panose="02020603050405020304" pitchFamily="18" charset="0"/>
                <a:cs typeface="Calibri" panose="020F0502020204030204" pitchFamily="34" charset="0"/>
              </a:rPr>
              <a:t>Directions for Q1 to Q5:</a:t>
            </a:r>
            <a:r>
              <a:rPr lang="en-US" dirty="0">
                <a:latin typeface="Cambria" panose="02040503050406030204" pitchFamily="18" charset="0"/>
                <a:ea typeface="Times New Roman" panose="02020603050405020304" pitchFamily="18" charset="0"/>
                <a:cs typeface="Calibri" panose="020F0502020204030204" pitchFamily="34" charset="0"/>
              </a:rPr>
              <a:t> Answer the questions based on the following information . The following table gives the percentage change in the sales of Mobile phones over that in the previous year for five companies.</a:t>
            </a:r>
            <a:endParaRPr lang="en-US" dirty="0"/>
          </a:p>
        </p:txBody>
      </p:sp>
      <p:sp>
        <p:nvSpPr>
          <p:cNvPr id="8" name="Rectangle 7"/>
          <p:cNvSpPr/>
          <p:nvPr/>
        </p:nvSpPr>
        <p:spPr>
          <a:xfrm>
            <a:off x="1981200" y="4344966"/>
            <a:ext cx="8229600" cy="872675"/>
          </a:xfrm>
          <a:prstGeom prst="rect">
            <a:avLst/>
          </a:prstGeom>
        </p:spPr>
        <p:txBody>
          <a:bodyPr wrap="square">
            <a:spAutoFit/>
          </a:bodyPr>
          <a:lstStyle/>
          <a:p>
            <a:pPr algn="just" eaLnBrk="0" fontAlgn="base" hangingPunct="0">
              <a:lnSpc>
                <a:spcPct val="150000"/>
              </a:lnSpc>
              <a:spcBef>
                <a:spcPct val="0"/>
              </a:spcBef>
              <a:spcAft>
                <a:spcPct val="0"/>
              </a:spcAft>
              <a:tabLst>
                <a:tab pos="2879725" algn="l"/>
              </a:tabLst>
            </a:pPr>
            <a:r>
              <a:rPr lang="en-US" dirty="0">
                <a:latin typeface="Cambria" panose="02040503050406030204" pitchFamily="18" charset="0"/>
                <a:ea typeface="Times New Roman" panose="02020603050405020304" pitchFamily="18" charset="0"/>
                <a:cs typeface="Calibri" panose="020F0502020204030204" pitchFamily="34" charset="0"/>
              </a:rPr>
              <a:t>Here “–” indicates decrease . The following table gives the total sales of the given companies in the year 2001(Number of pieces in Millions)</a:t>
            </a:r>
            <a:endParaRPr lang="en-US" sz="800" dirty="0"/>
          </a:p>
        </p:txBody>
      </p:sp>
    </p:spTree>
    <p:extLst>
      <p:ext uri="{BB962C8B-B14F-4D97-AF65-F5344CB8AC3E}">
        <p14:creationId xmlns:p14="http://schemas.microsoft.com/office/powerpoint/2010/main" val="169287035"/>
      </p:ext>
    </p:extLst>
  </p:cSld>
  <p:clrMapOvr>
    <a:masterClrMapping/>
  </p:clrMapOvr>
  <p:transition spd="slow">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93745" y="838199"/>
            <a:ext cx="8924131" cy="4408632"/>
          </a:xfrm>
          <a:prstGeom prst="rect">
            <a:avLst/>
          </a:prstGeom>
        </p:spPr>
      </p:pic>
      <p:sp>
        <p:nvSpPr>
          <p:cNvPr id="3" name="Rectangle 2"/>
          <p:cNvSpPr/>
          <p:nvPr/>
        </p:nvSpPr>
        <p:spPr>
          <a:xfrm>
            <a:off x="1593745" y="5246831"/>
            <a:ext cx="8748215" cy="871970"/>
          </a:xfrm>
          <a:prstGeom prst="rect">
            <a:avLst/>
          </a:prstGeom>
        </p:spPr>
        <p:txBody>
          <a:bodyPr wrap="square">
            <a:spAutoFit/>
          </a:bodyPr>
          <a:lstStyle/>
          <a:p>
            <a:pPr marL="342900" indent="-342900" algn="just">
              <a:lnSpc>
                <a:spcPct val="150000"/>
              </a:lnSpc>
              <a:buAutoNum type="arabicPeriod"/>
            </a:pPr>
            <a:r>
              <a:rPr lang="en-US" dirty="0">
                <a:latin typeface="Cambria" panose="02040503050406030204" pitchFamily="18" charset="0"/>
              </a:rPr>
              <a:t>What is the total number of </a:t>
            </a:r>
            <a:r>
              <a:rPr lang="en-US" dirty="0" err="1">
                <a:latin typeface="Cambria" panose="02040503050406030204" pitchFamily="18" charset="0"/>
              </a:rPr>
              <a:t>Tokia</a:t>
            </a:r>
            <a:r>
              <a:rPr lang="en-US" dirty="0">
                <a:latin typeface="Cambria" panose="02040503050406030204" pitchFamily="18" charset="0"/>
              </a:rPr>
              <a:t> mobiles sold(in million) in 2006 (approximately)?</a:t>
            </a:r>
          </a:p>
          <a:p>
            <a:pPr marL="339725" algn="just">
              <a:lnSpc>
                <a:spcPct val="150000"/>
              </a:lnSpc>
            </a:pPr>
            <a:r>
              <a:rPr lang="en-US" dirty="0">
                <a:latin typeface="Cambria" panose="02040503050406030204" pitchFamily="18" charset="0"/>
              </a:rPr>
              <a:t>(a) 50	(b) 45		(c) 48		(d) 52</a:t>
            </a:r>
          </a:p>
        </p:txBody>
      </p:sp>
    </p:spTree>
    <p:extLst>
      <p:ext uri="{BB962C8B-B14F-4D97-AF65-F5344CB8AC3E}">
        <p14:creationId xmlns:p14="http://schemas.microsoft.com/office/powerpoint/2010/main" val="1279245696"/>
      </p:ext>
    </p:extLst>
  </p:cSld>
  <p:clrMapOvr>
    <a:masterClrMapping/>
  </p:clrMapOvr>
  <p:transition spd="slow">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93745" y="633482"/>
            <a:ext cx="8924131" cy="4408632"/>
          </a:xfrm>
          <a:prstGeom prst="rect">
            <a:avLst/>
          </a:prstGeom>
        </p:spPr>
      </p:pic>
      <p:sp>
        <p:nvSpPr>
          <p:cNvPr id="3" name="Rectangle 2"/>
          <p:cNvSpPr/>
          <p:nvPr/>
        </p:nvSpPr>
        <p:spPr>
          <a:xfrm>
            <a:off x="1593745" y="5042114"/>
            <a:ext cx="8748215" cy="1364476"/>
          </a:xfrm>
          <a:prstGeom prst="rect">
            <a:avLst/>
          </a:prstGeom>
        </p:spPr>
        <p:txBody>
          <a:bodyPr wrap="square">
            <a:spAutoFit/>
          </a:bodyPr>
          <a:lstStyle/>
          <a:p>
            <a:pPr marL="342900" indent="-342900" algn="just">
              <a:lnSpc>
                <a:spcPct val="150000"/>
              </a:lnSpc>
              <a:spcBef>
                <a:spcPts val="700"/>
              </a:spcBef>
              <a:spcAft>
                <a:spcPts val="100"/>
              </a:spcAft>
              <a:buAutoNum type="arabicPeriod" startAt="2"/>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ratio of number of </a:t>
            </a:r>
            <a:r>
              <a:rPr lang="en-US" dirty="0" err="1">
                <a:latin typeface="Cambria" panose="02040503050406030204" pitchFamily="18" charset="0"/>
                <a:ea typeface="Times New Roman" panose="02020603050405020304" pitchFamily="18" charset="0"/>
                <a:cs typeface="Times New Roman" panose="02020603050405020304" pitchFamily="18" charset="0"/>
              </a:rPr>
              <a:t>Zamsung</a:t>
            </a:r>
            <a:r>
              <a:rPr lang="en-US" dirty="0">
                <a:latin typeface="Cambria" panose="02040503050406030204" pitchFamily="18" charset="0"/>
                <a:ea typeface="Times New Roman" panose="02020603050405020304" pitchFamily="18" charset="0"/>
                <a:cs typeface="Times New Roman" panose="02020603050405020304" pitchFamily="18" charset="0"/>
              </a:rPr>
              <a:t> mobiles sold in 2004 to the number of </a:t>
            </a:r>
            <a:r>
              <a:rPr lang="en-US" dirty="0" err="1">
                <a:latin typeface="Cambria" panose="02040503050406030204" pitchFamily="18" charset="0"/>
                <a:ea typeface="Times New Roman" panose="02020603050405020304" pitchFamily="18" charset="0"/>
                <a:cs typeface="Times New Roman" panose="02020603050405020304" pitchFamily="18" charset="0"/>
              </a:rPr>
              <a:t>Mericsson</a:t>
            </a:r>
            <a:r>
              <a:rPr lang="en-US" dirty="0">
                <a:latin typeface="Cambria" panose="02040503050406030204" pitchFamily="18" charset="0"/>
                <a:ea typeface="Times New Roman" panose="02020603050405020304" pitchFamily="18" charset="0"/>
                <a:cs typeface="Times New Roman" panose="02020603050405020304" pitchFamily="18" charset="0"/>
              </a:rPr>
              <a:t> mobiles sold in the same year?</a:t>
            </a:r>
          </a:p>
          <a:p>
            <a:pPr marL="288290" indent="-288290" algn="just">
              <a:lnSpc>
                <a:spcPct val="15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10:13		(b) 121:360	(c) 11:12	(d) None of these</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530432"/>
      </p:ext>
    </p:extLst>
  </p:cSld>
  <p:clrMapOvr>
    <a:masterClrMapping/>
  </p:clrMapOvr>
  <p:transition spd="slow">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1711" y="5014414"/>
            <a:ext cx="8592516" cy="1364476"/>
          </a:xfrm>
          <a:prstGeom prst="rect">
            <a:avLst/>
          </a:prstGeom>
        </p:spPr>
        <p:txBody>
          <a:bodyPr wrap="square">
            <a:spAutoFit/>
          </a:bodyPr>
          <a:lstStyle/>
          <a:p>
            <a:pPr marL="342900" indent="-342900" algn="just">
              <a:lnSpc>
                <a:spcPct val="150000"/>
              </a:lnSpc>
              <a:spcBef>
                <a:spcPts val="700"/>
              </a:spcBef>
              <a:spcAft>
                <a:spcPts val="100"/>
              </a:spcAft>
              <a:buAutoNum type="arabicPeriod" startAt="3"/>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approximate difference between the number of </a:t>
            </a:r>
            <a:r>
              <a:rPr lang="en-US" dirty="0" err="1">
                <a:latin typeface="Cambria" panose="02040503050406030204" pitchFamily="18" charset="0"/>
                <a:ea typeface="Times New Roman" panose="02020603050405020304" pitchFamily="18" charset="0"/>
                <a:cs typeface="Times New Roman" panose="02020603050405020304" pitchFamily="18" charset="0"/>
              </a:rPr>
              <a:t>Notorola</a:t>
            </a:r>
            <a:r>
              <a:rPr lang="en-US" dirty="0">
                <a:latin typeface="Cambria" panose="02040503050406030204" pitchFamily="18" charset="0"/>
                <a:ea typeface="Times New Roman" panose="02020603050405020304" pitchFamily="18" charset="0"/>
                <a:cs typeface="Times New Roman" panose="02020603050405020304" pitchFamily="18" charset="0"/>
              </a:rPr>
              <a:t> mobiles sold in 2005 and the number of Rower mobiles sold in the same year(in millions)?</a:t>
            </a:r>
          </a:p>
          <a:p>
            <a:pPr marL="288290" indent="-288290" algn="just">
              <a:lnSpc>
                <a:spcPct val="15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3.5		(b) 5		(c) 10		(d) 13</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785187" y="830238"/>
            <a:ext cx="8582563" cy="4184177"/>
          </a:xfrm>
          <a:prstGeom prst="rect">
            <a:avLst/>
          </a:prstGeom>
        </p:spPr>
      </p:pic>
    </p:spTree>
    <p:extLst>
      <p:ext uri="{BB962C8B-B14F-4D97-AF65-F5344CB8AC3E}">
        <p14:creationId xmlns:p14="http://schemas.microsoft.com/office/powerpoint/2010/main" val="341348602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2811026"/>
          </a:xfrm>
          <a:prstGeom prst="rect">
            <a:avLst/>
          </a:prstGeom>
        </p:spPr>
        <p:txBody>
          <a:bodyPr wrap="square">
            <a:spAutoFit/>
          </a:bodyPr>
          <a:lstStyle/>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1.	Find the angle between the hands of a clock when the time is 5:40.</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80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160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70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Cambria" panose="02040503050406030204" pitchFamily="18" charset="0"/>
                <a:ea typeface="Times New Roman" panose="02020603050405020304" pitchFamily="18" charset="0"/>
                <a:cs typeface="Times New Roman" panose="02020603050405020304" pitchFamily="18" charset="0"/>
              </a:rPr>
              <a:t> </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120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1113263248"/>
      </p:ext>
    </p:extLst>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70018" y="838200"/>
            <a:ext cx="8765970" cy="4773525"/>
          </a:xfrm>
          <a:prstGeom prst="rect">
            <a:avLst/>
          </a:prstGeom>
        </p:spPr>
      </p:pic>
      <p:sp>
        <p:nvSpPr>
          <p:cNvPr id="3" name="Rectangle 2"/>
          <p:cNvSpPr/>
          <p:nvPr/>
        </p:nvSpPr>
        <p:spPr>
          <a:xfrm>
            <a:off x="1524000" y="5425336"/>
            <a:ext cx="8911988" cy="904222"/>
          </a:xfrm>
          <a:prstGeom prst="rect">
            <a:avLst/>
          </a:prstGeom>
        </p:spPr>
        <p:txBody>
          <a:bodyPr wrap="square">
            <a:spAutoFit/>
          </a:bodyPr>
          <a:lstStyle/>
          <a:p>
            <a:pPr marL="342900" indent="-342900" algn="just">
              <a:lnSpc>
                <a:spcPct val="150000"/>
              </a:lnSpc>
              <a:spcBef>
                <a:spcPts val="700"/>
              </a:spcBef>
              <a:spcAft>
                <a:spcPts val="100"/>
              </a:spcAft>
              <a:buAutoNum type="arabicPeriod" startAt="4"/>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total number of mobiles sold by the given companies in 2002(in millions)?</a:t>
            </a:r>
          </a:p>
          <a:p>
            <a:pPr marL="288290" indent="-288290" algn="just">
              <a:lnSpc>
                <a:spcPct val="15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253		(b) 269		(c) 274		(d) 263</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378453"/>
      </p:ext>
    </p:extLst>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49330" y="838200"/>
            <a:ext cx="9018671" cy="4542165"/>
          </a:xfrm>
          <a:prstGeom prst="rect">
            <a:avLst/>
          </a:prstGeom>
        </p:spPr>
      </p:pic>
      <p:sp>
        <p:nvSpPr>
          <p:cNvPr id="3" name="Rectangle 2"/>
          <p:cNvSpPr/>
          <p:nvPr/>
        </p:nvSpPr>
        <p:spPr>
          <a:xfrm>
            <a:off x="1649330" y="5314666"/>
            <a:ext cx="9018670" cy="904222"/>
          </a:xfrm>
          <a:prstGeom prst="rect">
            <a:avLst/>
          </a:prstGeom>
        </p:spPr>
        <p:txBody>
          <a:bodyPr wrap="square">
            <a:spAutoFit/>
          </a:bodyPr>
          <a:lstStyle/>
          <a:p>
            <a:pPr marL="342900" indent="-342900" algn="just">
              <a:lnSpc>
                <a:spcPct val="150000"/>
              </a:lnSpc>
              <a:spcBef>
                <a:spcPts val="700"/>
              </a:spcBef>
              <a:spcAft>
                <a:spcPts val="100"/>
              </a:spcAft>
              <a:buAutoNum type="arabicPeriod" startAt="5"/>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How many </a:t>
            </a:r>
            <a:r>
              <a:rPr lang="en-US" dirty="0" err="1">
                <a:latin typeface="Cambria" panose="02040503050406030204" pitchFamily="18" charset="0"/>
                <a:ea typeface="Times New Roman" panose="02020603050405020304" pitchFamily="18" charset="0"/>
                <a:cs typeface="Times New Roman" panose="02020603050405020304" pitchFamily="18" charset="0"/>
              </a:rPr>
              <a:t>Zamsung</a:t>
            </a:r>
            <a:r>
              <a:rPr lang="en-US" dirty="0">
                <a:latin typeface="Cambria" panose="02040503050406030204" pitchFamily="18" charset="0"/>
                <a:ea typeface="Times New Roman" panose="02020603050405020304" pitchFamily="18" charset="0"/>
                <a:cs typeface="Times New Roman" panose="02020603050405020304" pitchFamily="18" charset="0"/>
              </a:rPr>
              <a:t> mobiles were sold in 2005 (in millions)?</a:t>
            </a:r>
          </a:p>
          <a:p>
            <a:pPr marL="288290" indent="-288290" algn="just">
              <a:lnSpc>
                <a:spcPct val="15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52.164		(b) 55.384		(c) 50.286	(d) 49.268</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013296"/>
      </p:ext>
    </p:extLst>
  </p:cSld>
  <p:clrMapOvr>
    <a:masterClrMapping/>
  </p:clrMapOvr>
  <p:transition spd="slow">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1817428" y="698452"/>
            <a:ext cx="8220891" cy="129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79725" algn="l"/>
              </a:tabLst>
              <a:defRPr>
                <a:solidFill>
                  <a:schemeClr val="tx1"/>
                </a:solidFill>
                <a:latin typeface="Arial" panose="020B0604020202020204" pitchFamily="34" charset="0"/>
              </a:defRPr>
            </a:lvl1pPr>
            <a:lvl2pPr eaLnBrk="0" fontAlgn="base" hangingPunct="0">
              <a:spcBef>
                <a:spcPct val="0"/>
              </a:spcBef>
              <a:spcAft>
                <a:spcPct val="0"/>
              </a:spcAft>
              <a:tabLst>
                <a:tab pos="2879725" algn="l"/>
              </a:tabLst>
              <a:defRPr>
                <a:solidFill>
                  <a:schemeClr val="tx1"/>
                </a:solidFill>
                <a:latin typeface="Arial" panose="020B0604020202020204" pitchFamily="34" charset="0"/>
              </a:defRPr>
            </a:lvl2pPr>
            <a:lvl3pPr eaLnBrk="0" fontAlgn="base" hangingPunct="0">
              <a:spcBef>
                <a:spcPct val="0"/>
              </a:spcBef>
              <a:spcAft>
                <a:spcPct val="0"/>
              </a:spcAft>
              <a:tabLst>
                <a:tab pos="2879725" algn="l"/>
              </a:tabLst>
              <a:defRPr>
                <a:solidFill>
                  <a:schemeClr val="tx1"/>
                </a:solidFill>
                <a:latin typeface="Arial" panose="020B0604020202020204" pitchFamily="34" charset="0"/>
              </a:defRPr>
            </a:lvl3pPr>
            <a:lvl4pPr eaLnBrk="0" fontAlgn="base" hangingPunct="0">
              <a:spcBef>
                <a:spcPct val="0"/>
              </a:spcBef>
              <a:spcAft>
                <a:spcPct val="0"/>
              </a:spcAft>
              <a:tabLst>
                <a:tab pos="2879725" algn="l"/>
              </a:tabLst>
              <a:defRPr>
                <a:solidFill>
                  <a:schemeClr val="tx1"/>
                </a:solidFill>
                <a:latin typeface="Arial" panose="020B0604020202020204" pitchFamily="34" charset="0"/>
              </a:defRPr>
            </a:lvl4pPr>
            <a:lvl5pPr eaLnBrk="0" fontAlgn="base" hangingPunct="0">
              <a:spcBef>
                <a:spcPct val="0"/>
              </a:spcBef>
              <a:spcAft>
                <a:spcPct val="0"/>
              </a:spcAft>
              <a:tabLst>
                <a:tab pos="2879725" algn="l"/>
              </a:tabLst>
              <a:defRPr>
                <a:solidFill>
                  <a:schemeClr val="tx1"/>
                </a:solidFill>
                <a:latin typeface="Arial" panose="020B0604020202020204" pitchFamily="34" charset="0"/>
              </a:defRPr>
            </a:lvl5pPr>
            <a:lvl6pPr eaLnBrk="0" fontAlgn="base" hangingPunct="0">
              <a:spcBef>
                <a:spcPct val="0"/>
              </a:spcBef>
              <a:spcAft>
                <a:spcPct val="0"/>
              </a:spcAft>
              <a:tabLst>
                <a:tab pos="2879725" algn="l"/>
              </a:tabLst>
              <a:defRPr>
                <a:solidFill>
                  <a:schemeClr val="tx1"/>
                </a:solidFill>
                <a:latin typeface="Arial" panose="020B0604020202020204" pitchFamily="34" charset="0"/>
              </a:defRPr>
            </a:lvl6pPr>
            <a:lvl7pPr eaLnBrk="0" fontAlgn="base" hangingPunct="0">
              <a:spcBef>
                <a:spcPct val="0"/>
              </a:spcBef>
              <a:spcAft>
                <a:spcPct val="0"/>
              </a:spcAft>
              <a:tabLst>
                <a:tab pos="2879725" algn="l"/>
              </a:tabLst>
              <a:defRPr>
                <a:solidFill>
                  <a:schemeClr val="tx1"/>
                </a:solidFill>
                <a:latin typeface="Arial" panose="020B0604020202020204" pitchFamily="34" charset="0"/>
              </a:defRPr>
            </a:lvl7pPr>
            <a:lvl8pPr eaLnBrk="0" fontAlgn="base" hangingPunct="0">
              <a:spcBef>
                <a:spcPct val="0"/>
              </a:spcBef>
              <a:spcAft>
                <a:spcPct val="0"/>
              </a:spcAft>
              <a:tabLst>
                <a:tab pos="2879725" algn="l"/>
              </a:tabLst>
              <a:defRPr>
                <a:solidFill>
                  <a:schemeClr val="tx1"/>
                </a:solidFill>
                <a:latin typeface="Arial" panose="020B0604020202020204" pitchFamily="34" charset="0"/>
              </a:defRPr>
            </a:lvl8pPr>
            <a:lvl9pPr eaLnBrk="0" fontAlgn="base" hangingPunct="0">
              <a:spcBef>
                <a:spcPct val="0"/>
              </a:spcBef>
              <a:spcAft>
                <a:spcPct val="0"/>
              </a:spcAft>
              <a:tabLst>
                <a:tab pos="2879725" algn="l"/>
              </a:tabLst>
              <a:defRPr>
                <a:solidFill>
                  <a:schemeClr val="tx1"/>
                </a:solidFill>
                <a:latin typeface="Arial" panose="020B0604020202020204" pitchFamily="34" charset="0"/>
              </a:defRPr>
            </a:lvl9pPr>
          </a:lstStyle>
          <a:p>
            <a:pPr algn="just">
              <a:lnSpc>
                <a:spcPct val="150000"/>
              </a:lnSpc>
              <a:spcBef>
                <a:spcPts val="700"/>
              </a:spcBef>
              <a:spcAft>
                <a:spcPts val="100"/>
              </a:spcAft>
              <a:tabLst>
                <a:tab pos="1440180" algn="l"/>
                <a:tab pos="2520315" algn="l"/>
                <a:tab pos="3600450" algn="l"/>
                <a:tab pos="4680585"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a:t>
            </a:r>
            <a:r>
              <a:rPr lang="en-US" dirty="0">
                <a:latin typeface="Cambria" panose="02040503050406030204" pitchFamily="18" charset="0"/>
                <a:ea typeface="Times New Roman" panose="02020603050405020304" pitchFamily="18" charset="0"/>
                <a:cs typeface="Times New Roman" panose="02020603050405020304" pitchFamily="18" charset="0"/>
              </a:rPr>
              <a:t> Answer the questions based on the following table which gives the data relating to salt industry over a period of four years. All figures are in lakhs of </a:t>
            </a:r>
            <a:r>
              <a:rPr lang="en-US" dirty="0" err="1">
                <a:latin typeface="Cambria" panose="02040503050406030204" pitchFamily="18" charset="0"/>
                <a:ea typeface="Times New Roman" panose="02020603050405020304" pitchFamily="18" charset="0"/>
                <a:cs typeface="Times New Roman" panose="02020603050405020304" pitchFamily="18" charset="0"/>
              </a:rPr>
              <a:t>tonnes</a:t>
            </a:r>
            <a:r>
              <a:rPr lang="en-US" dirty="0">
                <a:latin typeface="Cambria" panose="02040503050406030204" pitchFamily="18" charset="0"/>
                <a:ea typeface="Times New Roman" panose="02020603050405020304" pitchFamily="18" charset="0"/>
                <a:cs typeface="Times New Roman" panose="02020603050405020304" pitchFamily="18" charset="0"/>
              </a:rPr>
              <a:t>(Lt).</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34144922"/>
              </p:ext>
            </p:extLst>
          </p:nvPr>
        </p:nvGraphicFramePr>
        <p:xfrm>
          <a:off x="1981201" y="2168355"/>
          <a:ext cx="7981405" cy="2888920"/>
        </p:xfrm>
        <a:graphic>
          <a:graphicData uri="http://schemas.openxmlformats.org/drawingml/2006/table">
            <a:tbl>
              <a:tblPr firstRow="1" firstCol="1" bandRow="1"/>
              <a:tblGrid>
                <a:gridCol w="2704010">
                  <a:extLst>
                    <a:ext uri="{9D8B030D-6E8A-4147-A177-3AD203B41FA5}">
                      <a16:colId xmlns:a16="http://schemas.microsoft.com/office/drawing/2014/main" val="20000"/>
                    </a:ext>
                  </a:extLst>
                </a:gridCol>
                <a:gridCol w="1079863">
                  <a:extLst>
                    <a:ext uri="{9D8B030D-6E8A-4147-A177-3AD203B41FA5}">
                      <a16:colId xmlns:a16="http://schemas.microsoft.com/office/drawing/2014/main" val="20001"/>
                    </a:ext>
                  </a:extLst>
                </a:gridCol>
                <a:gridCol w="1576252">
                  <a:extLst>
                    <a:ext uri="{9D8B030D-6E8A-4147-A177-3AD203B41FA5}">
                      <a16:colId xmlns:a16="http://schemas.microsoft.com/office/drawing/2014/main" val="20002"/>
                    </a:ext>
                  </a:extLst>
                </a:gridCol>
                <a:gridCol w="1306285">
                  <a:extLst>
                    <a:ext uri="{9D8B030D-6E8A-4147-A177-3AD203B41FA5}">
                      <a16:colId xmlns:a16="http://schemas.microsoft.com/office/drawing/2014/main" val="20003"/>
                    </a:ext>
                  </a:extLst>
                </a:gridCol>
                <a:gridCol w="1314995">
                  <a:extLst>
                    <a:ext uri="{9D8B030D-6E8A-4147-A177-3AD203B41FA5}">
                      <a16:colId xmlns:a16="http://schemas.microsoft.com/office/drawing/2014/main" val="20004"/>
                    </a:ext>
                  </a:extLst>
                </a:gridCol>
              </a:tblGrid>
              <a:tr h="291011">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2007–08(Actual)</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2008–09(Provisional)</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2009–10(Estimate)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2010–11(Forecast)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1011">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Opening stock with factories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41</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88</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169</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88</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1011">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Buffer stock</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85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62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56</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67</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011">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Production</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275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300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180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230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011">
                <a:tc>
                  <a:txBody>
                    <a:bodyPr/>
                    <a:lstStyle/>
                    <a:p>
                      <a:pPr marL="0" marR="0" algn="ctr">
                        <a:lnSpc>
                          <a:spcPct val="115000"/>
                        </a:lnSpc>
                        <a:spcBef>
                          <a:spcPts val="250"/>
                        </a:spcBef>
                        <a:spcAft>
                          <a:spcPts val="250"/>
                        </a:spcAft>
                        <a:tabLst>
                          <a:tab pos="2880360" algn="l"/>
                        </a:tabLst>
                      </a:pPr>
                      <a:r>
                        <a:rPr lang="en-IN" sz="1600" b="1">
                          <a:effectLst/>
                          <a:latin typeface="Cambria" panose="02040503050406030204" pitchFamily="18" charset="0"/>
                          <a:ea typeface="Calibri" panose="020F0502020204030204" pitchFamily="34" charset="0"/>
                          <a:cs typeface="Times New Roman" panose="02020603050405020304" pitchFamily="18" charset="0"/>
                        </a:rPr>
                        <a:t>Total supply</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360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450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405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385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011">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OFF take Domestic</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180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190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210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1011">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Exports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30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35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40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1011">
                <a:tc>
                  <a:txBody>
                    <a:bodyPr/>
                    <a:lstStyle/>
                    <a:p>
                      <a:pPr marL="0" marR="0" algn="ctr">
                        <a:lnSpc>
                          <a:spcPct val="115000"/>
                        </a:lnSpc>
                        <a:spcBef>
                          <a:spcPts val="250"/>
                        </a:spcBef>
                        <a:spcAft>
                          <a:spcPts val="250"/>
                        </a:spcAft>
                        <a:tabLst>
                          <a:tab pos="2880360" algn="l"/>
                        </a:tabLst>
                      </a:pPr>
                      <a:r>
                        <a:rPr lang="en-IN" sz="1600" b="1">
                          <a:effectLst/>
                          <a:latin typeface="Cambria" panose="02040503050406030204" pitchFamily="18" charset="0"/>
                          <a:ea typeface="Calibri" panose="020F0502020204030204" pitchFamily="34" charset="0"/>
                          <a:cs typeface="Times New Roman" panose="02020603050405020304" pitchFamily="18" charset="0"/>
                        </a:rPr>
                        <a:t>Total demand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210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225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1011">
                <a:tc>
                  <a:txBody>
                    <a:bodyPr/>
                    <a:lstStyle/>
                    <a:p>
                      <a:pPr marL="0" marR="0" algn="ctr">
                        <a:lnSpc>
                          <a:spcPct val="115000"/>
                        </a:lnSpc>
                        <a:spcBef>
                          <a:spcPts val="250"/>
                        </a:spcBef>
                        <a:spcAft>
                          <a:spcPts val="250"/>
                        </a:spcAft>
                        <a:tabLst>
                          <a:tab pos="2880360" algn="l"/>
                        </a:tabLst>
                      </a:pPr>
                      <a:r>
                        <a:rPr lang="en-IN" sz="1600" b="1">
                          <a:effectLst/>
                          <a:latin typeface="Cambria" panose="02040503050406030204" pitchFamily="18" charset="0"/>
                          <a:ea typeface="Calibri" panose="020F0502020204030204" pitchFamily="34" charset="0"/>
                          <a:cs typeface="Times New Roman" panose="02020603050405020304" pitchFamily="18" charset="0"/>
                        </a:rPr>
                        <a:t>Balance</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150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225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a:effectLst/>
                          <a:latin typeface="Cambria" panose="02040503050406030204" pitchFamily="18" charset="0"/>
                          <a:ea typeface="Calibri" panose="020F0502020204030204" pitchFamily="34" charset="0"/>
                          <a:cs typeface="Times New Roman" panose="02020603050405020304" pitchFamily="18" charset="0"/>
                        </a:rPr>
                        <a:t>155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250"/>
                        </a:spcBef>
                        <a:spcAft>
                          <a:spcPts val="250"/>
                        </a:spcAft>
                        <a:tabLst>
                          <a:tab pos="2880360" algn="l"/>
                        </a:tabLst>
                      </a:pPr>
                      <a:r>
                        <a:rPr lang="en-IN" sz="1600" dirty="0">
                          <a:effectLst/>
                          <a:latin typeface="Cambria" panose="02040503050406030204" pitchFamily="18" charset="0"/>
                          <a:ea typeface="Calibri" panose="020F0502020204030204" pitchFamily="34" charset="0"/>
                          <a:cs typeface="Times New Roman" panose="02020603050405020304" pitchFamily="18" charset="0"/>
                        </a:rPr>
                        <a:t>135</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3593" marR="735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Rectangle 2"/>
          <p:cNvSpPr/>
          <p:nvPr/>
        </p:nvSpPr>
        <p:spPr>
          <a:xfrm>
            <a:off x="1981201" y="5302984"/>
            <a:ext cx="4531177" cy="369332"/>
          </a:xfrm>
          <a:prstGeom prst="rect">
            <a:avLst/>
          </a:prstGeom>
        </p:spPr>
        <p:txBody>
          <a:bodyPr wrap="none">
            <a:spAutoFit/>
          </a:bodyPr>
          <a:lstStyle/>
          <a:p>
            <a:r>
              <a:rPr lang="en-US" dirty="0">
                <a:latin typeface="Cambria" panose="02040503050406030204" pitchFamily="18" charset="0"/>
                <a:ea typeface="Times New Roman" panose="02020603050405020304" pitchFamily="18" charset="0"/>
                <a:cs typeface="Times New Roman" panose="02020603050405020304" pitchFamily="18" charset="0"/>
              </a:rPr>
              <a:t>Note: Balance = Total supply – Total demand</a:t>
            </a:r>
            <a:endParaRPr lang="en-US" dirty="0"/>
          </a:p>
        </p:txBody>
      </p:sp>
    </p:spTree>
    <p:extLst>
      <p:ext uri="{BB962C8B-B14F-4D97-AF65-F5344CB8AC3E}">
        <p14:creationId xmlns:p14="http://schemas.microsoft.com/office/powerpoint/2010/main" val="3531274046"/>
      </p:ext>
    </p:extLst>
  </p:cSld>
  <p:clrMapOvr>
    <a:masterClrMapping/>
  </p:clrMapOvr>
  <p:transition spd="slow">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5540" y="4987119"/>
            <a:ext cx="8720919" cy="1447576"/>
          </a:xfrm>
          <a:prstGeom prst="rect">
            <a:avLst/>
          </a:prstGeom>
        </p:spPr>
        <p:txBody>
          <a:bodyPr wrap="square">
            <a:spAutoFit/>
          </a:bodyPr>
          <a:lstStyle/>
          <a:p>
            <a:pPr marL="342900" indent="-342900" algn="just">
              <a:lnSpc>
                <a:spcPct val="120000"/>
              </a:lnSpc>
              <a:spcBef>
                <a:spcPts val="100"/>
              </a:spcBef>
              <a:spcAft>
                <a:spcPts val="100"/>
              </a:spcAft>
              <a:buAutoNum type="arabicPeriod" startAt="6"/>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Supposing that in 2007–08, the domestic demand for salt was 20% more than the value given and the forecast production in 2010–11 was 30% less, then find the difference between the two values(in lakh </a:t>
            </a:r>
            <a:r>
              <a:rPr lang="en-US" dirty="0" err="1">
                <a:latin typeface="Cambria" panose="02040503050406030204" pitchFamily="18" charset="0"/>
                <a:ea typeface="Times New Roman" panose="02020603050405020304" pitchFamily="18" charset="0"/>
                <a:cs typeface="Times New Roman" panose="02020603050405020304" pitchFamily="18" charset="0"/>
              </a:rPr>
              <a:t>tonnes</a:t>
            </a:r>
            <a:r>
              <a:rPr lang="en-US"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2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69		(b) 52		(c) 55		(d) 50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735539" y="641647"/>
            <a:ext cx="8720919" cy="4345472"/>
          </a:xfrm>
          <a:prstGeom prst="rect">
            <a:avLst/>
          </a:prstGeom>
        </p:spPr>
      </p:pic>
    </p:spTree>
    <p:extLst>
      <p:ext uri="{BB962C8B-B14F-4D97-AF65-F5344CB8AC3E}">
        <p14:creationId xmlns:p14="http://schemas.microsoft.com/office/powerpoint/2010/main" val="2034841595"/>
      </p:ext>
    </p:extLst>
  </p:cSld>
  <p:clrMapOvr>
    <a:masterClrMapping/>
  </p:clrMapOvr>
  <p:transition spd="slow">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35539" y="641647"/>
            <a:ext cx="8720919" cy="4345472"/>
          </a:xfrm>
          <a:prstGeom prst="rect">
            <a:avLst/>
          </a:prstGeom>
        </p:spPr>
      </p:pic>
      <p:sp>
        <p:nvSpPr>
          <p:cNvPr id="5" name="Rectangle 4"/>
          <p:cNvSpPr/>
          <p:nvPr/>
        </p:nvSpPr>
        <p:spPr>
          <a:xfrm>
            <a:off x="1735539" y="4987120"/>
            <a:ext cx="8720919" cy="1423595"/>
          </a:xfrm>
          <a:prstGeom prst="rect">
            <a:avLst/>
          </a:prstGeom>
        </p:spPr>
        <p:txBody>
          <a:bodyPr wrap="square">
            <a:spAutoFit/>
          </a:bodyPr>
          <a:lstStyle/>
          <a:p>
            <a:pPr marL="342900" indent="-342900" algn="just">
              <a:lnSpc>
                <a:spcPct val="120000"/>
              </a:lnSpc>
              <a:spcBef>
                <a:spcPts val="700"/>
              </a:spcBef>
              <a:spcAft>
                <a:spcPts val="100"/>
              </a:spcAft>
              <a:buAutoNum type="arabicPeriod" startAt="7"/>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Supposing that in 2007–08, the total demand for salt was 12% higher than that mentioned in the table, then the new total supply demand gap for 2007–08 (if all other values remained the same) would be(in lakh </a:t>
            </a:r>
            <a:r>
              <a:rPr lang="en-US" dirty="0" err="1">
                <a:latin typeface="Cambria" panose="02040503050406030204" pitchFamily="18" charset="0"/>
                <a:ea typeface="Times New Roman" panose="02020603050405020304" pitchFamily="18" charset="0"/>
                <a:cs typeface="Times New Roman" panose="02020603050405020304" pitchFamily="18" charset="0"/>
              </a:rPr>
              <a:t>tonnes</a:t>
            </a:r>
            <a:r>
              <a:rPr lang="en-US"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2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124.8		(b) 114.8		(c) 104.8	(d) 94.8</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061312"/>
      </p:ext>
    </p:extLst>
  </p:cSld>
  <p:clrMapOvr>
    <a:masterClrMapping/>
  </p:clrMapOvr>
  <p:transition spd="slow">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35539" y="641647"/>
            <a:ext cx="8720919" cy="4345472"/>
          </a:xfrm>
          <a:prstGeom prst="rect">
            <a:avLst/>
          </a:prstGeom>
        </p:spPr>
      </p:pic>
      <p:sp>
        <p:nvSpPr>
          <p:cNvPr id="5" name="Rectangle 4"/>
          <p:cNvSpPr/>
          <p:nvPr/>
        </p:nvSpPr>
        <p:spPr>
          <a:xfrm>
            <a:off x="1735539" y="4987119"/>
            <a:ext cx="8720919" cy="1364476"/>
          </a:xfrm>
          <a:prstGeom prst="rect">
            <a:avLst/>
          </a:prstGeom>
        </p:spPr>
        <p:txBody>
          <a:bodyPr wrap="square">
            <a:spAutoFit/>
          </a:bodyPr>
          <a:lstStyle/>
          <a:p>
            <a:pPr marL="342900" indent="-342900" algn="just">
              <a:lnSpc>
                <a:spcPct val="150000"/>
              </a:lnSpc>
              <a:spcBef>
                <a:spcPts val="700"/>
              </a:spcBef>
              <a:spcAft>
                <a:spcPts val="100"/>
              </a:spcAft>
              <a:buAutoNum type="arabicPeriod" startAt="8"/>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excess of forecast demand for 2010–11 over the estimated total demand for 2009–10 is (in lakh </a:t>
            </a:r>
            <a:r>
              <a:rPr lang="en-US" dirty="0" err="1">
                <a:latin typeface="Cambria" panose="02040503050406030204" pitchFamily="18" charset="0"/>
                <a:ea typeface="Times New Roman" panose="02020603050405020304" pitchFamily="18" charset="0"/>
                <a:cs typeface="Times New Roman" panose="02020603050405020304" pitchFamily="18" charset="0"/>
              </a:rPr>
              <a:t>tonnes</a:t>
            </a:r>
            <a:r>
              <a:rPr lang="en-US"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5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3.2		(b) 1.6		(c) 0.8		(d) Nil</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216460"/>
      </p:ext>
    </p:extLst>
  </p:cSld>
  <p:clrMapOvr>
    <a:masterClrMapping/>
  </p:clrMapOvr>
  <p:transition spd="slow">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35539" y="641647"/>
            <a:ext cx="8720919" cy="4345472"/>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1735539" y="5219132"/>
                <a:ext cx="8720919" cy="1074077"/>
              </a:xfrm>
              <a:prstGeom prst="rect">
                <a:avLst/>
              </a:prstGeom>
            </p:spPr>
            <p:txBody>
              <a:bodyPr wrap="square">
                <a:spAutoFit/>
              </a:bodyPr>
              <a:lstStyle/>
              <a:p>
                <a:pPr marL="342900" indent="-342900" algn="just">
                  <a:lnSpc>
                    <a:spcPct val="150000"/>
                  </a:lnSpc>
                  <a:spcBef>
                    <a:spcPts val="700"/>
                  </a:spcBef>
                  <a:spcAft>
                    <a:spcPts val="100"/>
                  </a:spcAft>
                  <a:buAutoNum type="arabicPeriod" startAt="9"/>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Find the percentage growth in domestic demand over the given period.</a:t>
                </a:r>
              </a:p>
              <a:p>
                <a:pPr marL="288290" indent="-288290" algn="just">
                  <a:lnSpc>
                    <a:spcPct val="15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8</a:t>
                </a:r>
                <a14:m>
                  <m:oMath xmlns:m="http://schemas.openxmlformats.org/officeDocument/2006/math">
                    <m:r>
                      <a:rPr lang="en-US">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m:t>
                        </m:r>
                      </m:num>
                      <m:den>
                        <m:r>
                          <a:rPr lang="en-US" i="1">
                            <a:latin typeface="Cambria Math" panose="02040503050406030204" pitchFamily="18" charset="0"/>
                            <a:cs typeface="Times New Roman" panose="02020603050405020304" pitchFamily="18" charset="0"/>
                          </a:rPr>
                          <m:t>3</m:t>
                        </m:r>
                      </m:den>
                    </m:f>
                    <m:r>
                      <a:rPr lang="en-US" i="1">
                        <a:latin typeface="Cambria Math" panose="02040503050406030204" pitchFamily="18" charset="0"/>
                        <a:cs typeface="Times New Roman" panose="02020603050405020304" pitchFamily="18" charset="0"/>
                      </a:rPr>
                      <m:t> %</m:t>
                    </m:r>
                  </m:oMath>
                </a14:m>
                <a:r>
                  <a:rPr lang="en-US" dirty="0">
                    <a:latin typeface="Cambria" panose="02040503050406030204" pitchFamily="18" charset="0"/>
                    <a:ea typeface="Times New Roman" panose="02020603050405020304" pitchFamily="18" charset="0"/>
                    <a:cs typeface="Times New Roman" panose="02020603050405020304" pitchFamily="18" charset="0"/>
                  </a:rPr>
                  <a:t>		(b) 1</a:t>
                </a:r>
                <a14:m>
                  <m:oMath xmlns:m="http://schemas.openxmlformats.org/officeDocument/2006/math">
                    <m:r>
                      <a:rPr lang="en-US">
                        <a:latin typeface="Cambria Math" panose="02040503050406030204" pitchFamily="18" charset="0"/>
                        <a:cs typeface="Times New Roman" panose="02020603050405020304" pitchFamily="18" charset="0"/>
                      </a:rPr>
                      <m:t>6 </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m:t>
                        </m:r>
                      </m:num>
                      <m:den>
                        <m:r>
                          <a:rPr lang="en-US" i="1">
                            <a:latin typeface="Cambria Math" panose="02040503050406030204" pitchFamily="18" charset="0"/>
                            <a:cs typeface="Times New Roman" panose="02020603050405020304" pitchFamily="18" charset="0"/>
                          </a:rPr>
                          <m:t>3</m:t>
                        </m:r>
                      </m:den>
                    </m:f>
                    <m:r>
                      <a:rPr lang="en-US" i="1">
                        <a:latin typeface="Cambria Math" panose="02040503050406030204" pitchFamily="18" charset="0"/>
                        <a:cs typeface="Times New Roman" panose="02020603050405020304" pitchFamily="18" charset="0"/>
                      </a:rPr>
                      <m:t> %</m:t>
                    </m:r>
                  </m:oMath>
                </a14:m>
                <a:r>
                  <a:rPr lang="en-US" dirty="0">
                    <a:latin typeface="Cambria" panose="02040503050406030204" pitchFamily="18" charset="0"/>
                    <a:ea typeface="Times New Roman" panose="02020603050405020304" pitchFamily="18" charset="0"/>
                    <a:cs typeface="Times New Roman" panose="02020603050405020304" pitchFamily="18" charset="0"/>
                  </a:rPr>
                  <a:t>	(c) 10%		(d) 20%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735539" y="5219132"/>
                <a:ext cx="8720919" cy="1074077"/>
              </a:xfrm>
              <a:prstGeom prst="rect">
                <a:avLst/>
              </a:prstGeom>
              <a:blipFill>
                <a:blip r:embed="rId4"/>
                <a:stretch>
                  <a:fillRect l="-559" b="-1705"/>
                </a:stretch>
              </a:blipFill>
            </p:spPr>
            <p:txBody>
              <a:bodyPr/>
              <a:lstStyle/>
              <a:p>
                <a:r>
                  <a:rPr lang="en-US">
                    <a:noFill/>
                  </a:rPr>
                  <a:t> </a:t>
                </a:r>
              </a:p>
            </p:txBody>
          </p:sp>
        </mc:Fallback>
      </mc:AlternateContent>
    </p:spTree>
    <p:extLst>
      <p:ext uri="{BB962C8B-B14F-4D97-AF65-F5344CB8AC3E}">
        <p14:creationId xmlns:p14="http://schemas.microsoft.com/office/powerpoint/2010/main" val="3258115512"/>
      </p:ext>
    </p:extLst>
  </p:cSld>
  <p:clrMapOvr>
    <a:masterClrMapping/>
  </p:clrMapOvr>
  <p:transition spd="slow">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35539" y="641647"/>
            <a:ext cx="8720919" cy="4378454"/>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1735539" y="5020102"/>
                <a:ext cx="8720919" cy="1073243"/>
              </a:xfrm>
              <a:prstGeom prst="rect">
                <a:avLst/>
              </a:prstGeom>
            </p:spPr>
            <p:txBody>
              <a:bodyPr wrap="square">
                <a:spAutoFit/>
              </a:bodyPr>
              <a:lstStyle/>
              <a:p>
                <a:pPr marL="342900" indent="-342900" algn="just">
                  <a:lnSpc>
                    <a:spcPct val="150000"/>
                  </a:lnSpc>
                  <a:spcBef>
                    <a:spcPts val="700"/>
                  </a:spcBef>
                  <a:spcAft>
                    <a:spcPts val="100"/>
                  </a:spcAft>
                  <a:buAutoNum type="arabicPeriod" startAt="10"/>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Find the percentage increase in the production from 2007–08 to 2008–09.</a:t>
                </a:r>
              </a:p>
              <a:p>
                <a:pPr marL="288290" indent="-288290" algn="just">
                  <a:lnSpc>
                    <a:spcPct val="150000"/>
                  </a:lnSpc>
                  <a:spcBef>
                    <a:spcPts val="100"/>
                  </a:spcBef>
                  <a:spcAft>
                    <a:spcPts val="100"/>
                  </a:spcAft>
                  <a:tabLst>
                    <a:tab pos="1440180" algn="l"/>
                    <a:tab pos="2520315" algn="l"/>
                    <a:tab pos="3600450" algn="l"/>
                    <a:tab pos="468058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9.1 %		(b) 12%		(c) 13%		(d) </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8</a:t>
                </a:r>
                <a14:m>
                  <m:oMath xmlns:m="http://schemas.openxmlformats.org/officeDocument/2006/math">
                    <m:r>
                      <a:rPr lang="en-US">
                        <a:solidFill>
                          <a:prstClr val="black"/>
                        </a:solidFill>
                        <a:latin typeface="Cambria Math" panose="02040503050406030204" pitchFamily="18" charset="0"/>
                        <a:cs typeface="Times New Roman" panose="02020603050405020304" pitchFamily="18" charset="0"/>
                      </a:rPr>
                      <m:t> </m:t>
                    </m:r>
                    <m:f>
                      <m:fPr>
                        <m:ctrlPr>
                          <a:rPr lang="en-US" i="1">
                            <a:solidFill>
                              <a:prstClr val="black"/>
                            </a:solidFill>
                            <a:latin typeface="Cambria Math" panose="02040503050406030204" pitchFamily="18" charset="0"/>
                            <a:cs typeface="Times New Roman" panose="02020603050405020304" pitchFamily="18" charset="0"/>
                          </a:rPr>
                        </m:ctrlPr>
                      </m:fPr>
                      <m:num>
                        <m:r>
                          <a:rPr lang="en-US" i="1">
                            <a:solidFill>
                              <a:prstClr val="black"/>
                            </a:solidFill>
                            <a:latin typeface="Cambria Math" panose="02040503050406030204" pitchFamily="18" charset="0"/>
                            <a:cs typeface="Times New Roman" panose="02020603050405020304" pitchFamily="18" charset="0"/>
                          </a:rPr>
                          <m:t>1</m:t>
                        </m:r>
                      </m:num>
                      <m:den>
                        <m:r>
                          <a:rPr lang="en-US" i="1">
                            <a:solidFill>
                              <a:prstClr val="black"/>
                            </a:solidFill>
                            <a:latin typeface="Cambria Math" panose="02040503050406030204" pitchFamily="18" charset="0"/>
                            <a:cs typeface="Times New Roman" panose="02020603050405020304" pitchFamily="18" charset="0"/>
                          </a:rPr>
                          <m:t>3</m:t>
                        </m:r>
                      </m:den>
                    </m:f>
                    <m:r>
                      <a:rPr lang="en-US" i="1">
                        <a:solidFill>
                          <a:prstClr val="black"/>
                        </a:solidFill>
                        <a:latin typeface="Cambria Math" panose="02040503050406030204" pitchFamily="18" charset="0"/>
                        <a:cs typeface="Times New Roman" panose="02020603050405020304" pitchFamily="18" charset="0"/>
                      </a:rPr>
                      <m:t> %</m:t>
                    </m:r>
                  </m:oMath>
                </a14:m>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735539" y="5020102"/>
                <a:ext cx="8720919" cy="1073243"/>
              </a:xfrm>
              <a:prstGeom prst="rect">
                <a:avLst/>
              </a:prstGeom>
              <a:blipFill>
                <a:blip r:embed="rId4"/>
                <a:stretch>
                  <a:fillRect l="-559" b="-1705"/>
                </a:stretch>
              </a:blipFill>
            </p:spPr>
            <p:txBody>
              <a:bodyPr/>
              <a:lstStyle/>
              <a:p>
                <a:r>
                  <a:rPr lang="en-US">
                    <a:noFill/>
                  </a:rPr>
                  <a:t> </a:t>
                </a:r>
              </a:p>
            </p:txBody>
          </p:sp>
        </mc:Fallback>
      </mc:AlternateContent>
    </p:spTree>
    <p:extLst>
      <p:ext uri="{BB962C8B-B14F-4D97-AF65-F5344CB8AC3E}">
        <p14:creationId xmlns:p14="http://schemas.microsoft.com/office/powerpoint/2010/main" val="2754149938"/>
      </p:ext>
    </p:extLst>
  </p:cSld>
  <p:clrMapOvr>
    <a:masterClrMapping/>
  </p:clrMapOvr>
  <p:transition spd="slow">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184763"/>
            <a:ext cx="8001000" cy="2488474"/>
          </a:xfrm>
        </p:spPr>
        <p:txBody>
          <a:bodyPr/>
          <a:lstStyle/>
          <a:p>
            <a:r>
              <a:rPr lang="en-US" sz="3600" dirty="0">
                <a:latin typeface="Cambria" panose="02040503050406030204" pitchFamily="18" charset="0"/>
              </a:rPr>
              <a:t>DATA INTERPRETATION – PIE CHART</a:t>
            </a:r>
          </a:p>
        </p:txBody>
      </p:sp>
    </p:spTree>
    <p:extLst>
      <p:ext uri="{BB962C8B-B14F-4D97-AF65-F5344CB8AC3E}">
        <p14:creationId xmlns:p14="http://schemas.microsoft.com/office/powerpoint/2010/main" val="876579380"/>
      </p:ext>
    </p:extLst>
  </p:cSld>
  <p:clrMapOvr>
    <a:masterClrMapping/>
  </p:clrMapOvr>
  <p:transition spd="slow">
    <p:blinds dir="vert"/>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10"/>
            <a:ext cx="4114800" cy="2643159"/>
          </a:xfrm>
          <a:prstGeom prst="rect">
            <a:avLst/>
          </a:prstGeom>
        </p:spPr>
        <p:txBody>
          <a:bodyPr wrap="square">
            <a:spAutoFit/>
          </a:bodyPr>
          <a:lstStyle/>
          <a:p>
            <a:pPr marL="342900" indent="-342900" algn="just">
              <a:lnSpc>
                <a:spcPct val="150000"/>
              </a:lnSpc>
              <a:spcBef>
                <a:spcPts val="700"/>
              </a:spcBef>
              <a:spcAft>
                <a:spcPts val="100"/>
              </a:spcAft>
              <a:buAutoNum type="arabicPeriod"/>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production of castor seeds? (in </a:t>
            </a:r>
            <a:r>
              <a:rPr lang="en-US" dirty="0" err="1">
                <a:latin typeface="Cambria" panose="02040503050406030204" pitchFamily="18" charset="0"/>
                <a:ea typeface="Times New Roman" panose="02020603050405020304" pitchFamily="18" charset="0"/>
                <a:cs typeface="Times New Roman" panose="02020603050405020304" pitchFamily="18" charset="0"/>
              </a:rPr>
              <a:t>tonnes</a:t>
            </a:r>
            <a:r>
              <a:rPr lang="en-US"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36</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45</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54</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63</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18465"/>
          </a:xfrm>
          <a:prstGeom prst="rect">
            <a:avLst/>
          </a:prstGeom>
        </p:spPr>
        <p:txBody>
          <a:bodyPr wrap="square">
            <a:spAutoFit/>
          </a:bodyPr>
          <a:lstStyle/>
          <a:p>
            <a:pPr algn="just">
              <a:lnSpc>
                <a:spcPct val="150000"/>
              </a:lnSpc>
            </a:pPr>
            <a:r>
              <a:rPr lang="en-US" b="1" dirty="0">
                <a:latin typeface="Cambria" panose="02040503050406030204" pitchFamily="18" charset="0"/>
              </a:rPr>
              <a:t>Directions for Q1 to Q5: </a:t>
            </a:r>
            <a:r>
              <a:rPr lang="en-US" dirty="0">
                <a:latin typeface="Cambria" panose="02040503050406030204" pitchFamily="18" charset="0"/>
              </a:rPr>
              <a:t>Answer these questions based on the following pie chart which represents the production of certain types of oil seeds in the year 2008.</a:t>
            </a:r>
          </a:p>
        </p:txBody>
      </p:sp>
      <p:graphicFrame>
        <p:nvGraphicFramePr>
          <p:cNvPr id="4" name="Object 3"/>
          <p:cNvGraphicFramePr>
            <a:graphicFrameLocks noChangeAspect="1"/>
          </p:cNvGraphicFramePr>
          <p:nvPr/>
        </p:nvGraphicFramePr>
        <p:xfrm>
          <a:off x="2116840" y="3191809"/>
          <a:ext cx="3843521" cy="2917371"/>
        </p:xfrm>
        <a:graphic>
          <a:graphicData uri="http://schemas.openxmlformats.org/presentationml/2006/ole">
            <mc:AlternateContent xmlns:mc="http://schemas.openxmlformats.org/markup-compatibility/2006">
              <mc:Choice xmlns:v="urn:schemas-microsoft-com:vml" Requires="v">
                <p:oleObj spid="_x0000_s1035" name="Visio" r:id="rId4" imgW="2956750" imgH="2261235" progId="Visio.Drawing.11">
                  <p:embed/>
                </p:oleObj>
              </mc:Choice>
              <mc:Fallback>
                <p:oleObj name="Visio" r:id="rId4" imgW="2956750" imgH="226123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840" y="3191809"/>
                        <a:ext cx="3843521" cy="2917371"/>
                      </a:xfrm>
                      <a:prstGeom prst="rect">
                        <a:avLst/>
                      </a:prstGeom>
                      <a:noFill/>
                    </p:spPr>
                  </p:pic>
                </p:oleObj>
              </mc:Fallback>
            </mc:AlternateContent>
          </a:graphicData>
        </a:graphic>
      </p:graphicFrame>
    </p:spTree>
    <p:extLst>
      <p:ext uri="{BB962C8B-B14F-4D97-AF65-F5344CB8AC3E}">
        <p14:creationId xmlns:p14="http://schemas.microsoft.com/office/powerpoint/2010/main" val="345749480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2952090"/>
          </a:xfrm>
          <a:prstGeom prst="rect">
            <a:avLst/>
          </a:prstGeom>
        </p:spPr>
        <p:txBody>
          <a:bodyPr wrap="square">
            <a:spAutoFit/>
          </a:bodyPr>
          <a:lstStyle/>
          <a:p>
            <a:pPr marL="288290" indent="-288290" algn="just">
              <a:lnSpc>
                <a:spcPct val="150000"/>
              </a:lnSpc>
              <a:spcBef>
                <a:spcPts val="700"/>
              </a:spcBef>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2.	Find the angle between the minute hand and the hour hand of a clock when the time is 7:20.</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80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90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100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110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698610349"/>
      </p:ext>
    </p:extLst>
  </p:cSld>
  <p:clrMapOvr>
    <a:masterClrMapping/>
  </p:clrMapOvr>
  <p:transition spd="slow">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058658"/>
          </a:xfrm>
          <a:prstGeom prst="rect">
            <a:avLst/>
          </a:prstGeom>
        </p:spPr>
        <p:txBody>
          <a:bodyPr wrap="square">
            <a:spAutoFit/>
          </a:bodyPr>
          <a:lstStyle/>
          <a:p>
            <a:pPr marL="342900" indent="-342900" algn="just">
              <a:lnSpc>
                <a:spcPct val="150000"/>
              </a:lnSpc>
              <a:spcBef>
                <a:spcPts val="700"/>
              </a:spcBef>
              <a:spcAft>
                <a:spcPts val="100"/>
              </a:spcAft>
              <a:buAutoNum type="arabicPeriod" startAt="2"/>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By how much (in </a:t>
            </a:r>
            <a:r>
              <a:rPr lang="en-US" dirty="0" err="1">
                <a:latin typeface="Cambria" panose="02040503050406030204" pitchFamily="18" charset="0"/>
                <a:ea typeface="Times New Roman" panose="02020603050405020304" pitchFamily="18" charset="0"/>
                <a:cs typeface="Times New Roman" panose="02020603050405020304" pitchFamily="18" charset="0"/>
              </a:rPr>
              <a:t>tonnes</a:t>
            </a:r>
            <a:r>
              <a:rPr lang="en-US" dirty="0">
                <a:latin typeface="Cambria" panose="02040503050406030204" pitchFamily="18" charset="0"/>
                <a:ea typeface="Times New Roman" panose="02020603050405020304" pitchFamily="18" charset="0"/>
                <a:cs typeface="Times New Roman" panose="02020603050405020304" pitchFamily="18" charset="0"/>
              </a:rPr>
              <a:t>) is the production of </a:t>
            </a:r>
            <a:r>
              <a:rPr lang="en-US" dirty="0" err="1">
                <a:latin typeface="Cambria" panose="02040503050406030204" pitchFamily="18" charset="0"/>
                <a:ea typeface="Times New Roman" panose="02020603050405020304" pitchFamily="18" charset="0"/>
                <a:cs typeface="Times New Roman" panose="02020603050405020304" pitchFamily="18" charset="0"/>
              </a:rPr>
              <a:t>soyabean</a:t>
            </a:r>
            <a:r>
              <a:rPr lang="en-US" dirty="0">
                <a:latin typeface="Cambria" panose="02040503050406030204" pitchFamily="18" charset="0"/>
                <a:ea typeface="Times New Roman" panose="02020603050405020304" pitchFamily="18" charset="0"/>
                <a:cs typeface="Times New Roman" panose="02020603050405020304" pitchFamily="18" charset="0"/>
              </a:rPr>
              <a:t> seeds less than that of groundnut seeds?</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75</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85</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92.50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112.50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18465"/>
          </a:xfrm>
          <a:prstGeom prst="rect">
            <a:avLst/>
          </a:prstGeom>
        </p:spPr>
        <p:txBody>
          <a:bodyPr wrap="square">
            <a:spAutoFit/>
          </a:bodyPr>
          <a:lstStyle/>
          <a:p>
            <a:pPr algn="just">
              <a:lnSpc>
                <a:spcPct val="150000"/>
              </a:lnSpc>
            </a:pPr>
            <a:r>
              <a:rPr lang="en-US" b="1" dirty="0">
                <a:latin typeface="Cambria" panose="02040503050406030204" pitchFamily="18" charset="0"/>
              </a:rPr>
              <a:t>Directions for Q1 to Q5: </a:t>
            </a:r>
            <a:r>
              <a:rPr lang="en-US" dirty="0">
                <a:latin typeface="Cambria" panose="02040503050406030204" pitchFamily="18" charset="0"/>
              </a:rPr>
              <a:t>Answer these questions based on the following pie chart which represents the production of certain types of oil seeds in the year 2008.</a:t>
            </a:r>
          </a:p>
        </p:txBody>
      </p:sp>
      <p:graphicFrame>
        <p:nvGraphicFramePr>
          <p:cNvPr id="4" name="Object 3"/>
          <p:cNvGraphicFramePr>
            <a:graphicFrameLocks noChangeAspect="1"/>
          </p:cNvGraphicFramePr>
          <p:nvPr/>
        </p:nvGraphicFramePr>
        <p:xfrm>
          <a:off x="2116840" y="3191809"/>
          <a:ext cx="3843521" cy="2917371"/>
        </p:xfrm>
        <a:graphic>
          <a:graphicData uri="http://schemas.openxmlformats.org/presentationml/2006/ole">
            <mc:AlternateContent xmlns:mc="http://schemas.openxmlformats.org/markup-compatibility/2006">
              <mc:Choice xmlns:v="urn:schemas-microsoft-com:vml" Requires="v">
                <p:oleObj spid="_x0000_s2059" name="Visio" r:id="rId4" imgW="2956750" imgH="2261235" progId="Visio.Drawing.11">
                  <p:embed/>
                </p:oleObj>
              </mc:Choice>
              <mc:Fallback>
                <p:oleObj name="Visio" r:id="rId4" imgW="2956750" imgH="226123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840" y="3191809"/>
                        <a:ext cx="3843521" cy="2917371"/>
                      </a:xfrm>
                      <a:prstGeom prst="rect">
                        <a:avLst/>
                      </a:prstGeom>
                      <a:noFill/>
                    </p:spPr>
                  </p:pic>
                </p:oleObj>
              </mc:Fallback>
            </mc:AlternateContent>
          </a:graphicData>
        </a:graphic>
      </p:graphicFrame>
    </p:spTree>
    <p:extLst>
      <p:ext uri="{BB962C8B-B14F-4D97-AF65-F5344CB8AC3E}">
        <p14:creationId xmlns:p14="http://schemas.microsoft.com/office/powerpoint/2010/main" val="700377622"/>
      </p:ext>
    </p:extLst>
  </p:cSld>
  <p:clrMapOvr>
    <a:masterClrMapping/>
  </p:clrMapOvr>
  <p:transition spd="slow">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058658"/>
          </a:xfrm>
          <a:prstGeom prst="rect">
            <a:avLst/>
          </a:prstGeom>
        </p:spPr>
        <p:txBody>
          <a:bodyPr wrap="square">
            <a:spAutoFit/>
          </a:bodyPr>
          <a:lstStyle/>
          <a:p>
            <a:pPr marL="342900" indent="-342900" algn="just">
              <a:lnSpc>
                <a:spcPct val="150000"/>
              </a:lnSpc>
              <a:spcBef>
                <a:spcPts val="700"/>
              </a:spcBef>
              <a:spcAft>
                <a:spcPts val="100"/>
              </a:spcAft>
              <a:buAutoNum type="arabicPeriod" startAt="3"/>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production of how many types of oil seeds is more than 108 </a:t>
            </a:r>
            <a:r>
              <a:rPr lang="en-US" dirty="0" err="1">
                <a:latin typeface="Cambria" panose="02040503050406030204" pitchFamily="18" charset="0"/>
                <a:ea typeface="Times New Roman" panose="02020603050405020304" pitchFamily="18" charset="0"/>
                <a:cs typeface="Times New Roman" panose="02020603050405020304" pitchFamily="18" charset="0"/>
              </a:rPr>
              <a:t>tonnes</a:t>
            </a:r>
            <a:r>
              <a:rPr lang="en-US"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4</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3</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18465"/>
          </a:xfrm>
          <a:prstGeom prst="rect">
            <a:avLst/>
          </a:prstGeom>
        </p:spPr>
        <p:txBody>
          <a:bodyPr wrap="square">
            <a:spAutoFit/>
          </a:bodyPr>
          <a:lstStyle/>
          <a:p>
            <a:pPr algn="just">
              <a:lnSpc>
                <a:spcPct val="150000"/>
              </a:lnSpc>
            </a:pPr>
            <a:r>
              <a:rPr lang="en-US" b="1" dirty="0">
                <a:latin typeface="Cambria" panose="02040503050406030204" pitchFamily="18" charset="0"/>
              </a:rPr>
              <a:t>Directions for Q1 to Q5: </a:t>
            </a:r>
            <a:r>
              <a:rPr lang="en-US" dirty="0">
                <a:latin typeface="Cambria" panose="02040503050406030204" pitchFamily="18" charset="0"/>
              </a:rPr>
              <a:t>Answer these questions based on the following pie chart which represents the production of certain types of oil seeds in the year 2008.</a:t>
            </a:r>
          </a:p>
        </p:txBody>
      </p:sp>
      <p:graphicFrame>
        <p:nvGraphicFramePr>
          <p:cNvPr id="4" name="Object 3"/>
          <p:cNvGraphicFramePr>
            <a:graphicFrameLocks noChangeAspect="1"/>
          </p:cNvGraphicFramePr>
          <p:nvPr/>
        </p:nvGraphicFramePr>
        <p:xfrm>
          <a:off x="2116840" y="3191809"/>
          <a:ext cx="3843521" cy="2917371"/>
        </p:xfrm>
        <a:graphic>
          <a:graphicData uri="http://schemas.openxmlformats.org/presentationml/2006/ole">
            <mc:AlternateContent xmlns:mc="http://schemas.openxmlformats.org/markup-compatibility/2006">
              <mc:Choice xmlns:v="urn:schemas-microsoft-com:vml" Requires="v">
                <p:oleObj spid="_x0000_s3083" name="Visio" r:id="rId4" imgW="2956750" imgH="2261235" progId="Visio.Drawing.11">
                  <p:embed/>
                </p:oleObj>
              </mc:Choice>
              <mc:Fallback>
                <p:oleObj name="Visio" r:id="rId4" imgW="2956750" imgH="226123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840" y="3191809"/>
                        <a:ext cx="3843521" cy="2917371"/>
                      </a:xfrm>
                      <a:prstGeom prst="rect">
                        <a:avLst/>
                      </a:prstGeom>
                      <a:noFill/>
                    </p:spPr>
                  </p:pic>
                </p:oleObj>
              </mc:Fallback>
            </mc:AlternateContent>
          </a:graphicData>
        </a:graphic>
      </p:graphicFrame>
    </p:spTree>
    <p:extLst>
      <p:ext uri="{BB962C8B-B14F-4D97-AF65-F5344CB8AC3E}">
        <p14:creationId xmlns:p14="http://schemas.microsoft.com/office/powerpoint/2010/main" val="980862240"/>
      </p:ext>
    </p:extLst>
  </p:cSld>
  <p:clrMapOvr>
    <a:masterClrMapping/>
  </p:clrMapOvr>
  <p:transition spd="slow">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058658"/>
          </a:xfrm>
          <a:prstGeom prst="rect">
            <a:avLst/>
          </a:prstGeom>
        </p:spPr>
        <p:txBody>
          <a:bodyPr wrap="square">
            <a:spAutoFit/>
          </a:bodyPr>
          <a:lstStyle/>
          <a:p>
            <a:pPr marL="342900" indent="-342900" algn="just">
              <a:lnSpc>
                <a:spcPct val="150000"/>
              </a:lnSpc>
              <a:spcBef>
                <a:spcPts val="700"/>
              </a:spcBef>
              <a:spcAft>
                <a:spcPts val="100"/>
              </a:spcAft>
              <a:buAutoNum type="arabicPeriod" startAt="4"/>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production of sun flower seeds was approximately what percentage of the total oil seeds production?</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21%</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22%</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23%</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18465"/>
          </a:xfrm>
          <a:prstGeom prst="rect">
            <a:avLst/>
          </a:prstGeom>
        </p:spPr>
        <p:txBody>
          <a:bodyPr wrap="square">
            <a:spAutoFit/>
          </a:bodyPr>
          <a:lstStyle/>
          <a:p>
            <a:pPr algn="just">
              <a:lnSpc>
                <a:spcPct val="150000"/>
              </a:lnSpc>
            </a:pPr>
            <a:r>
              <a:rPr lang="en-US" b="1" dirty="0">
                <a:latin typeface="Cambria" panose="02040503050406030204" pitchFamily="18" charset="0"/>
              </a:rPr>
              <a:t>Directions for Q1 to Q5: </a:t>
            </a:r>
            <a:r>
              <a:rPr lang="en-US" dirty="0">
                <a:latin typeface="Cambria" panose="02040503050406030204" pitchFamily="18" charset="0"/>
              </a:rPr>
              <a:t>Answer these questions based on the following pie chart which represents the production of certain types of oil seeds in the year 2008.</a:t>
            </a:r>
          </a:p>
        </p:txBody>
      </p:sp>
      <p:graphicFrame>
        <p:nvGraphicFramePr>
          <p:cNvPr id="4" name="Object 3"/>
          <p:cNvGraphicFramePr>
            <a:graphicFrameLocks noChangeAspect="1"/>
          </p:cNvGraphicFramePr>
          <p:nvPr/>
        </p:nvGraphicFramePr>
        <p:xfrm>
          <a:off x="2116840" y="3191809"/>
          <a:ext cx="3843521" cy="2917371"/>
        </p:xfrm>
        <a:graphic>
          <a:graphicData uri="http://schemas.openxmlformats.org/presentationml/2006/ole">
            <mc:AlternateContent xmlns:mc="http://schemas.openxmlformats.org/markup-compatibility/2006">
              <mc:Choice xmlns:v="urn:schemas-microsoft-com:vml" Requires="v">
                <p:oleObj spid="_x0000_s4107" name="Visio" r:id="rId4" imgW="2956750" imgH="2261235" progId="Visio.Drawing.11">
                  <p:embed/>
                </p:oleObj>
              </mc:Choice>
              <mc:Fallback>
                <p:oleObj name="Visio" r:id="rId4" imgW="2956750" imgH="226123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840" y="3191809"/>
                        <a:ext cx="3843521" cy="2917371"/>
                      </a:xfrm>
                      <a:prstGeom prst="rect">
                        <a:avLst/>
                      </a:prstGeom>
                      <a:noFill/>
                    </p:spPr>
                  </p:pic>
                </p:oleObj>
              </mc:Fallback>
            </mc:AlternateContent>
          </a:graphicData>
        </a:graphic>
      </p:graphicFrame>
    </p:spTree>
    <p:extLst>
      <p:ext uri="{BB962C8B-B14F-4D97-AF65-F5344CB8AC3E}">
        <p14:creationId xmlns:p14="http://schemas.microsoft.com/office/powerpoint/2010/main" val="1856241330"/>
      </p:ext>
    </p:extLst>
  </p:cSld>
  <p:clrMapOvr>
    <a:masterClrMapping/>
  </p:clrMapOvr>
  <p:transition spd="slow">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10"/>
            <a:ext cx="4114800" cy="4305153"/>
          </a:xfrm>
          <a:prstGeom prst="rect">
            <a:avLst/>
          </a:prstGeom>
        </p:spPr>
        <p:txBody>
          <a:bodyPr wrap="square">
            <a:spAutoFit/>
          </a:bodyPr>
          <a:lstStyle/>
          <a:p>
            <a:pPr marL="342900" indent="-342900" algn="just">
              <a:lnSpc>
                <a:spcPct val="150000"/>
              </a:lnSpc>
              <a:spcBef>
                <a:spcPts val="700"/>
              </a:spcBef>
              <a:spcAft>
                <a:spcPts val="100"/>
              </a:spcAft>
              <a:buAutoNum type="arabicPeriod" startAt="5"/>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If the ratio of the number of hectares in which mustard seeds and sunflower seeds are grown is 7:8, then what is the ratio of production per hectare of mustard and that of sunflower seeds?</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25:14</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36:35</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48:35</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18:7</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18465"/>
          </a:xfrm>
          <a:prstGeom prst="rect">
            <a:avLst/>
          </a:prstGeom>
        </p:spPr>
        <p:txBody>
          <a:bodyPr wrap="square">
            <a:spAutoFit/>
          </a:bodyPr>
          <a:lstStyle/>
          <a:p>
            <a:pPr algn="just">
              <a:lnSpc>
                <a:spcPct val="150000"/>
              </a:lnSpc>
            </a:pPr>
            <a:r>
              <a:rPr lang="en-US" b="1" dirty="0">
                <a:latin typeface="Cambria" panose="02040503050406030204" pitchFamily="18" charset="0"/>
              </a:rPr>
              <a:t>Directions for Q1 to Q5: </a:t>
            </a:r>
            <a:r>
              <a:rPr lang="en-US" dirty="0">
                <a:latin typeface="Cambria" panose="02040503050406030204" pitchFamily="18" charset="0"/>
              </a:rPr>
              <a:t>Answer these questions based on the following pie chart which represents the production of certain types of oil seeds in the year 2008.</a:t>
            </a:r>
          </a:p>
        </p:txBody>
      </p:sp>
      <p:graphicFrame>
        <p:nvGraphicFramePr>
          <p:cNvPr id="4" name="Object 3"/>
          <p:cNvGraphicFramePr>
            <a:graphicFrameLocks noChangeAspect="1"/>
          </p:cNvGraphicFramePr>
          <p:nvPr/>
        </p:nvGraphicFramePr>
        <p:xfrm>
          <a:off x="2116840" y="3191809"/>
          <a:ext cx="3843521" cy="2917371"/>
        </p:xfrm>
        <a:graphic>
          <a:graphicData uri="http://schemas.openxmlformats.org/presentationml/2006/ole">
            <mc:AlternateContent xmlns:mc="http://schemas.openxmlformats.org/markup-compatibility/2006">
              <mc:Choice xmlns:v="urn:schemas-microsoft-com:vml" Requires="v">
                <p:oleObj spid="_x0000_s5131" name="Visio" r:id="rId4" imgW="2956750" imgH="2261235" progId="Visio.Drawing.11">
                  <p:embed/>
                </p:oleObj>
              </mc:Choice>
              <mc:Fallback>
                <p:oleObj name="Visio" r:id="rId4" imgW="2956750" imgH="226123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840" y="3191809"/>
                        <a:ext cx="3843521" cy="2917371"/>
                      </a:xfrm>
                      <a:prstGeom prst="rect">
                        <a:avLst/>
                      </a:prstGeom>
                      <a:noFill/>
                    </p:spPr>
                  </p:pic>
                </p:oleObj>
              </mc:Fallback>
            </mc:AlternateContent>
          </a:graphicData>
        </a:graphic>
      </p:graphicFrame>
    </p:spTree>
    <p:extLst>
      <p:ext uri="{BB962C8B-B14F-4D97-AF65-F5344CB8AC3E}">
        <p14:creationId xmlns:p14="http://schemas.microsoft.com/office/powerpoint/2010/main" val="2516930837"/>
      </p:ext>
    </p:extLst>
  </p:cSld>
  <p:clrMapOvr>
    <a:masterClrMapping/>
  </p:clrMapOvr>
  <p:transition spd="slow">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10"/>
            <a:ext cx="4114800" cy="2553391"/>
          </a:xfrm>
          <a:prstGeom prst="rect">
            <a:avLst/>
          </a:prstGeom>
        </p:spPr>
        <p:txBody>
          <a:bodyPr wrap="square">
            <a:spAutoFit/>
          </a:bodyPr>
          <a:lstStyle/>
          <a:p>
            <a:pPr marL="342900" indent="-342900" algn="just">
              <a:lnSpc>
                <a:spcPct val="150000"/>
              </a:lnSpc>
              <a:spcBef>
                <a:spcPts val="700"/>
              </a:spcBef>
              <a:spcAft>
                <a:spcPts val="100"/>
              </a:spcAft>
              <a:buAutoNum type="arabicPeriod" startAt="6"/>
              <a:tabLst>
                <a:tab pos="900430" algn="l"/>
                <a:tab pos="1620520" algn="l"/>
                <a:tab pos="2340610" algn="l"/>
              </a:tabLst>
            </a:pPr>
            <a:r>
              <a:rPr lang="en-US" spc="-10" dirty="0">
                <a:latin typeface="Cambria" panose="02040503050406030204" pitchFamily="18" charset="0"/>
                <a:ea typeface="Times New Roman" panose="02020603050405020304" pitchFamily="18" charset="0"/>
                <a:cs typeface="Times New Roman" panose="02020603050405020304" pitchFamily="18" charset="0"/>
              </a:rPr>
              <a:t>The sale of product C is how many times that of product B?</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 times</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3 times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1.5 times</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2.5 times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540567"/>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pie-chart given below which shows the quantity-wise sales distribution of all the production – A, B, C, D and E of the company ‘XYZ’ in the year 2007.</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nvGraphicFramePr>
        <p:xfrm>
          <a:off x="2168435" y="3427851"/>
          <a:ext cx="3405051" cy="2746527"/>
        </p:xfrm>
        <a:graphic>
          <a:graphicData uri="http://schemas.openxmlformats.org/presentationml/2006/ole">
            <mc:AlternateContent xmlns:mc="http://schemas.openxmlformats.org/markup-compatibility/2006">
              <mc:Choice xmlns:v="urn:schemas-microsoft-com:vml" Requires="v">
                <p:oleObj spid="_x0000_s6155" name="Visio" r:id="rId4" imgW="2804350" imgH="2262378" progId="Visio.Drawing.11">
                  <p:embed/>
                </p:oleObj>
              </mc:Choice>
              <mc:Fallback>
                <p:oleObj name="Visio" r:id="rId4" imgW="2804350" imgH="226237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35" y="3427851"/>
                        <a:ext cx="3405051" cy="2746527"/>
                      </a:xfrm>
                      <a:prstGeom prst="rect">
                        <a:avLst/>
                      </a:prstGeom>
                      <a:noFill/>
                    </p:spPr>
                  </p:pic>
                </p:oleObj>
              </mc:Fallback>
            </mc:AlternateContent>
          </a:graphicData>
        </a:graphic>
      </p:graphicFrame>
    </p:spTree>
    <p:extLst>
      <p:ext uri="{BB962C8B-B14F-4D97-AF65-F5344CB8AC3E}">
        <p14:creationId xmlns:p14="http://schemas.microsoft.com/office/powerpoint/2010/main" val="2108267728"/>
      </p:ext>
    </p:extLst>
  </p:cSld>
  <p:clrMapOvr>
    <a:masterClrMapping/>
  </p:clrMapOvr>
  <p:transition spd="slow">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2968890"/>
          </a:xfrm>
          <a:prstGeom prst="rect">
            <a:avLst/>
          </a:prstGeom>
        </p:spPr>
        <p:txBody>
          <a:bodyPr wrap="square">
            <a:spAutoFit/>
          </a:bodyPr>
          <a:lstStyle/>
          <a:p>
            <a:pPr marL="342900" indent="-342900" algn="just">
              <a:lnSpc>
                <a:spcPct val="150000"/>
              </a:lnSpc>
              <a:spcBef>
                <a:spcPts val="700"/>
              </a:spcBef>
              <a:spcAft>
                <a:spcPts val="100"/>
              </a:spcAft>
              <a:buAutoNum type="arabicPeriod" startAt="7"/>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If 250 units of product A were sold, then how many total units were sold by company XYZ?</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1500</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1200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1800</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2100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540567"/>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pie-chart given below which shows the quantity-wise sales distribution of all the production – A, B, C, D and E of the company ‘XYZ’ in the year 2007.</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nvGraphicFramePr>
        <p:xfrm>
          <a:off x="2168435" y="3427851"/>
          <a:ext cx="3405051" cy="2746527"/>
        </p:xfrm>
        <a:graphic>
          <a:graphicData uri="http://schemas.openxmlformats.org/presentationml/2006/ole">
            <mc:AlternateContent xmlns:mc="http://schemas.openxmlformats.org/markup-compatibility/2006">
              <mc:Choice xmlns:v="urn:schemas-microsoft-com:vml" Requires="v">
                <p:oleObj spid="_x0000_s7179" name="Visio" r:id="rId4" imgW="2804350" imgH="2262378" progId="Visio.Drawing.11">
                  <p:embed/>
                </p:oleObj>
              </mc:Choice>
              <mc:Fallback>
                <p:oleObj name="Visio" r:id="rId4" imgW="2804350" imgH="226237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35" y="3427851"/>
                        <a:ext cx="3405051" cy="2746527"/>
                      </a:xfrm>
                      <a:prstGeom prst="rect">
                        <a:avLst/>
                      </a:prstGeom>
                      <a:noFill/>
                    </p:spPr>
                  </p:pic>
                </p:oleObj>
              </mc:Fallback>
            </mc:AlternateContent>
          </a:graphicData>
        </a:graphic>
      </p:graphicFrame>
    </p:spTree>
    <p:extLst>
      <p:ext uri="{BB962C8B-B14F-4D97-AF65-F5344CB8AC3E}">
        <p14:creationId xmlns:p14="http://schemas.microsoft.com/office/powerpoint/2010/main" val="3648833823"/>
      </p:ext>
    </p:extLst>
  </p:cSld>
  <p:clrMapOvr>
    <a:masterClrMapping/>
  </p:clrMapOvr>
  <p:transition spd="slow">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4952638"/>
          </a:xfrm>
          <a:prstGeom prst="rect">
            <a:avLst/>
          </a:prstGeom>
        </p:spPr>
        <p:txBody>
          <a:bodyPr wrap="square">
            <a:spAutoFit/>
          </a:bodyPr>
          <a:lstStyle/>
          <a:p>
            <a:pPr marL="342900" indent="-342900" algn="just">
              <a:lnSpc>
                <a:spcPct val="115000"/>
              </a:lnSpc>
              <a:spcBef>
                <a:spcPts val="700"/>
              </a:spcBef>
              <a:spcAft>
                <a:spcPts val="100"/>
              </a:spcAft>
              <a:buAutoNum type="arabicPeriod" startAt="8"/>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If from 2007 to 2008, there is a 20% increase in the total number of units sold by the company XYZ and the sale of product C goes up by 25% during the same period, then what will be the angle of the sector representing C if a new pie chart representing the quantity–wise sale of the production of the company XYZ in 2008 is drawn?</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127</a:t>
            </a:r>
            <a:r>
              <a:rPr lang="en-US" dirty="0">
                <a:latin typeface="Times New Roman" panose="02020603050405020304" pitchFamily="18" charset="0"/>
                <a:ea typeface="Times New Roman" panose="02020603050405020304" pitchFamily="18" charset="0"/>
                <a:cs typeface="Times New Roman" panose="02020603050405020304" pitchFamily="18" charset="0"/>
              </a:rPr>
              <a:t>º</a:t>
            </a:r>
          </a:p>
          <a:p>
            <a:pPr marL="288290" indent="-288290" algn="just">
              <a:lnSpc>
                <a:spcPct val="150000"/>
              </a:lnSpc>
              <a:tabLst>
                <a:tab pos="900430" algn="l"/>
                <a:tab pos="1620520" algn="l"/>
                <a:tab pos="2340610" algn="l"/>
              </a:tabLst>
            </a:pPr>
            <a:r>
              <a:rPr lang="en-US" baseline="30000" dirty="0">
                <a:latin typeface="Cambria" panose="02040503050406030204" pitchFamily="18" charset="0"/>
                <a:ea typeface="Times New Roman" panose="02020603050405020304" pitchFamily="18" charset="0"/>
                <a:cs typeface="Times New Roman" panose="02020603050405020304" pitchFamily="18" charset="0"/>
              </a:rPr>
              <a:t>	</a:t>
            </a:r>
            <a:r>
              <a:rPr lang="en-US" dirty="0">
                <a:latin typeface="Cambria" panose="02040503050406030204" pitchFamily="18" charset="0"/>
                <a:ea typeface="Times New Roman" panose="02020603050405020304" pitchFamily="18" charset="0"/>
                <a:cs typeface="Times New Roman" panose="02020603050405020304" pitchFamily="18" charset="0"/>
              </a:rPr>
              <a:t>(b) 130</a:t>
            </a:r>
            <a:r>
              <a:rPr lang="en-US" dirty="0">
                <a:latin typeface="Times New Roman" panose="02020603050405020304" pitchFamily="18" charset="0"/>
                <a:ea typeface="Times New Roman" panose="02020603050405020304" pitchFamily="18" charset="0"/>
                <a:cs typeface="Times New Roman" panose="02020603050405020304" pitchFamily="18" charset="0"/>
              </a:rPr>
              <a:t>º</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tabLst>
                <a:tab pos="900430" algn="l"/>
                <a:tab pos="1620520" algn="l"/>
                <a:tab pos="2340610" algn="l"/>
              </a:tabLst>
            </a:pPr>
            <a:r>
              <a:rPr lang="en-US" baseline="30000" dirty="0">
                <a:latin typeface="Cambria" panose="02040503050406030204" pitchFamily="18" charset="0"/>
                <a:ea typeface="Times New Roman" panose="02020603050405020304" pitchFamily="18" charset="0"/>
                <a:cs typeface="Times New Roman" panose="02020603050405020304" pitchFamily="18" charset="0"/>
              </a:rPr>
              <a:t>	</a:t>
            </a:r>
            <a:r>
              <a:rPr lang="en-US" dirty="0">
                <a:latin typeface="Cambria" panose="02040503050406030204" pitchFamily="18" charset="0"/>
                <a:ea typeface="Times New Roman" panose="02020603050405020304" pitchFamily="18" charset="0"/>
                <a:cs typeface="Times New Roman" panose="02020603050405020304" pitchFamily="18" charset="0"/>
              </a:rPr>
              <a:t>(c) 125</a:t>
            </a:r>
            <a:r>
              <a:rPr lang="en-US" dirty="0">
                <a:latin typeface="Times New Roman" panose="02020603050405020304" pitchFamily="18" charset="0"/>
                <a:ea typeface="Times New Roman" panose="02020603050405020304" pitchFamily="18" charset="0"/>
                <a:cs typeface="Times New Roman" panose="02020603050405020304" pitchFamily="18" charset="0"/>
              </a:rPr>
              <a:t>º</a:t>
            </a:r>
          </a:p>
          <a:p>
            <a:pPr marL="288290" indent="-288290" algn="just">
              <a:lnSpc>
                <a:spcPct val="150000"/>
              </a:lnSpc>
              <a:tabLst>
                <a:tab pos="900430" algn="l"/>
                <a:tab pos="1620520" algn="l"/>
                <a:tab pos="2340610" algn="l"/>
              </a:tabLst>
            </a:pPr>
            <a:r>
              <a:rPr lang="en-US" baseline="30000" dirty="0">
                <a:latin typeface="Cambria" panose="02040503050406030204" pitchFamily="18" charset="0"/>
                <a:ea typeface="Times New Roman" panose="02020603050405020304" pitchFamily="18" charset="0"/>
                <a:cs typeface="Times New Roman" panose="02020603050405020304" pitchFamily="18" charset="0"/>
              </a:rPr>
              <a:t>	</a:t>
            </a:r>
            <a:r>
              <a:rPr lang="en-US" dirty="0">
                <a:latin typeface="Cambria" panose="02040503050406030204" pitchFamily="18" charset="0"/>
                <a:ea typeface="Times New Roman" panose="02020603050405020304" pitchFamily="18" charset="0"/>
                <a:cs typeface="Times New Roman" panose="02020603050405020304" pitchFamily="18" charset="0"/>
              </a:rPr>
              <a:t>(d) 132</a:t>
            </a:r>
            <a:r>
              <a:rPr lang="en-US" dirty="0">
                <a:latin typeface="Times New Roman" panose="02020603050405020304" pitchFamily="18" charset="0"/>
                <a:ea typeface="Times New Roman" panose="02020603050405020304" pitchFamily="18" charset="0"/>
                <a:cs typeface="Times New Roman" panose="02020603050405020304" pitchFamily="18" charset="0"/>
              </a:rPr>
              <a:t>º</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540567"/>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pie-chart given below which shows the quantity-wise sales distribution of all the production – A, B, C, D and E of the company ‘XYZ’ in the year 2007.</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nvGraphicFramePr>
        <p:xfrm>
          <a:off x="2168435" y="3427851"/>
          <a:ext cx="3405051" cy="2746527"/>
        </p:xfrm>
        <a:graphic>
          <a:graphicData uri="http://schemas.openxmlformats.org/presentationml/2006/ole">
            <mc:AlternateContent xmlns:mc="http://schemas.openxmlformats.org/markup-compatibility/2006">
              <mc:Choice xmlns:v="urn:schemas-microsoft-com:vml" Requires="v">
                <p:oleObj spid="_x0000_s8203" name="Visio" r:id="rId4" imgW="2804350" imgH="2262378" progId="Visio.Drawing.11">
                  <p:embed/>
                </p:oleObj>
              </mc:Choice>
              <mc:Fallback>
                <p:oleObj name="Visio" r:id="rId4" imgW="2804350" imgH="226237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35" y="3427851"/>
                        <a:ext cx="3405051" cy="2746527"/>
                      </a:xfrm>
                      <a:prstGeom prst="rect">
                        <a:avLst/>
                      </a:prstGeom>
                      <a:noFill/>
                    </p:spPr>
                  </p:pic>
                </p:oleObj>
              </mc:Fallback>
            </mc:AlternateContent>
          </a:graphicData>
        </a:graphic>
      </p:graphicFrame>
    </p:spTree>
    <p:extLst>
      <p:ext uri="{BB962C8B-B14F-4D97-AF65-F5344CB8AC3E}">
        <p14:creationId xmlns:p14="http://schemas.microsoft.com/office/powerpoint/2010/main" val="2990220432"/>
      </p:ext>
    </p:extLst>
  </p:cSld>
  <p:clrMapOvr>
    <a:masterClrMapping/>
  </p:clrMapOvr>
  <p:transition spd="slow">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2968890"/>
          </a:xfrm>
          <a:prstGeom prst="rect">
            <a:avLst/>
          </a:prstGeom>
        </p:spPr>
        <p:txBody>
          <a:bodyPr wrap="square">
            <a:spAutoFit/>
          </a:bodyPr>
          <a:lstStyle/>
          <a:p>
            <a:pPr marL="342900" indent="-342900" algn="just">
              <a:lnSpc>
                <a:spcPct val="150000"/>
              </a:lnSpc>
              <a:spcBef>
                <a:spcPts val="700"/>
              </a:spcBef>
              <a:spcAft>
                <a:spcPts val="100"/>
              </a:spcAft>
              <a:buAutoNum type="arabicPeriod" startAt="9"/>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In 2007, if a total of 27000 units of company XYZ are sold, then the number of units of product E sold is</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3240</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3750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3860</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None of these</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540567"/>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pie-chart given below which shows the quantity-wise sales distribution of all the production – A, B, C, D and E of the company ‘XYZ’ in the year 2007.</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nvGraphicFramePr>
        <p:xfrm>
          <a:off x="2168435" y="3427851"/>
          <a:ext cx="3405051" cy="2746527"/>
        </p:xfrm>
        <a:graphic>
          <a:graphicData uri="http://schemas.openxmlformats.org/presentationml/2006/ole">
            <mc:AlternateContent xmlns:mc="http://schemas.openxmlformats.org/markup-compatibility/2006">
              <mc:Choice xmlns:v="urn:schemas-microsoft-com:vml" Requires="v">
                <p:oleObj spid="_x0000_s9227" name="Visio" r:id="rId4" imgW="2804350" imgH="2262378" progId="Visio.Drawing.11">
                  <p:embed/>
                </p:oleObj>
              </mc:Choice>
              <mc:Fallback>
                <p:oleObj name="Visio" r:id="rId4" imgW="2804350" imgH="226237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35" y="3427851"/>
                        <a:ext cx="3405051" cy="2746527"/>
                      </a:xfrm>
                      <a:prstGeom prst="rect">
                        <a:avLst/>
                      </a:prstGeom>
                      <a:noFill/>
                    </p:spPr>
                  </p:pic>
                </p:oleObj>
              </mc:Fallback>
            </mc:AlternateContent>
          </a:graphicData>
        </a:graphic>
      </p:graphicFrame>
    </p:spTree>
    <p:extLst>
      <p:ext uri="{BB962C8B-B14F-4D97-AF65-F5344CB8AC3E}">
        <p14:creationId xmlns:p14="http://schemas.microsoft.com/office/powerpoint/2010/main" val="1721879363"/>
      </p:ext>
    </p:extLst>
  </p:cSld>
  <p:clrMapOvr>
    <a:masterClrMapping/>
  </p:clrMapOvr>
  <p:transition spd="slow">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10"/>
            <a:ext cx="4114800" cy="4215385"/>
          </a:xfrm>
          <a:prstGeom prst="rect">
            <a:avLst/>
          </a:prstGeom>
        </p:spPr>
        <p:txBody>
          <a:bodyPr wrap="square">
            <a:spAutoFit/>
          </a:bodyPr>
          <a:lstStyle/>
          <a:p>
            <a:pPr marL="342900" indent="-342900" algn="just">
              <a:lnSpc>
                <a:spcPct val="150000"/>
              </a:lnSpc>
              <a:spcBef>
                <a:spcPts val="700"/>
              </a:spcBef>
              <a:spcAft>
                <a:spcPts val="100"/>
              </a:spcAft>
              <a:buAutoNum type="arabicPeriod" startAt="10"/>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If 1600 units of product B were sold in 2007 and the total number of units sold by the company in 2008 were 20% more than that in 2007, then how many units were sold by the company in 2008?</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17280</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18360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15340</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16480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540567"/>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pie-chart given below which shows the quantity-wise sales distribution of all the production – A, B, C, D and E of the company ‘XYZ’ in the year 2007.</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nvGraphicFramePr>
        <p:xfrm>
          <a:off x="2168435" y="3427851"/>
          <a:ext cx="3405051" cy="2746527"/>
        </p:xfrm>
        <a:graphic>
          <a:graphicData uri="http://schemas.openxmlformats.org/presentationml/2006/ole">
            <mc:AlternateContent xmlns:mc="http://schemas.openxmlformats.org/markup-compatibility/2006">
              <mc:Choice xmlns:v="urn:schemas-microsoft-com:vml" Requires="v">
                <p:oleObj spid="_x0000_s10251" name="Visio" r:id="rId4" imgW="2804350" imgH="2262378" progId="Visio.Drawing.11">
                  <p:embed/>
                </p:oleObj>
              </mc:Choice>
              <mc:Fallback>
                <p:oleObj name="Visio" r:id="rId4" imgW="2804350" imgH="226237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35" y="3427851"/>
                        <a:ext cx="3405051" cy="2746527"/>
                      </a:xfrm>
                      <a:prstGeom prst="rect">
                        <a:avLst/>
                      </a:prstGeom>
                      <a:noFill/>
                    </p:spPr>
                  </p:pic>
                </p:oleObj>
              </mc:Fallback>
            </mc:AlternateContent>
          </a:graphicData>
        </a:graphic>
      </p:graphicFrame>
    </p:spTree>
    <p:extLst>
      <p:ext uri="{BB962C8B-B14F-4D97-AF65-F5344CB8AC3E}">
        <p14:creationId xmlns:p14="http://schemas.microsoft.com/office/powerpoint/2010/main" val="4180959881"/>
      </p:ext>
    </p:extLst>
  </p:cSld>
  <p:clrMapOvr>
    <a:masterClrMapping/>
  </p:clrMapOvr>
  <p:transition spd="slow">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2224" y="3014549"/>
            <a:ext cx="4667560" cy="820866"/>
          </a:xfrm>
          <a:prstGeom prst="rect">
            <a:avLst/>
          </a:prstGeom>
        </p:spPr>
        <p:txBody>
          <a:bodyPr wrap="none">
            <a:spAutoFit/>
          </a:bodyPr>
          <a:lstStyle/>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End of Session - 5</a:t>
            </a:r>
            <a:endParaRPr lang="en-US" sz="4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5513146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10"/>
            <a:ext cx="8220890" cy="2490425"/>
          </a:xfrm>
          <a:prstGeom prst="rect">
            <a:avLst/>
          </a:prstGeom>
        </p:spPr>
        <p:txBody>
          <a:bodyPr wrap="square">
            <a:spAutoFit/>
          </a:bodyPr>
          <a:lstStyle/>
          <a:p>
            <a:pPr marL="288290" indent="-288290" algn="just">
              <a:lnSpc>
                <a:spcPct val="150000"/>
              </a:lnSpc>
              <a:spcBef>
                <a:spcPts val="700"/>
              </a:spcBef>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3.	The reflex angle between the hands of a clock at 10:25 is</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a:t>
            </a:r>
            <a:r>
              <a:rPr lang="en-IN" sz="2000" dirty="0">
                <a:latin typeface="Cambria" panose="02040503050406030204" pitchFamily="18" charset="0"/>
                <a:ea typeface="Times New Roman" panose="02020603050405020304" pitchFamily="18" charset="0"/>
                <a:cs typeface="Times New Roman" panose="02020603050405020304" pitchFamily="18" charset="0"/>
              </a:rPr>
              <a:t>180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a:t>
            </a:r>
            <a:r>
              <a:rPr lang="en-IN" sz="2000" dirty="0">
                <a:latin typeface="Cambria" panose="02040503050406030204" pitchFamily="18" charset="0"/>
                <a:ea typeface="Times New Roman" panose="02020603050405020304" pitchFamily="18" charset="0"/>
                <a:cs typeface="Times New Roman" panose="02020603050405020304" pitchFamily="18" charset="0"/>
              </a:rPr>
              <a:t>162.5</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100"/>
              </a:spcBef>
              <a:spcAft>
                <a:spcPts val="100"/>
              </a:spcAft>
              <a:tabLst>
                <a:tab pos="288290" algn="l"/>
                <a:tab pos="900430" algn="l"/>
                <a:tab pos="1620520" algn="l"/>
                <a:tab pos="2340610" algn="l"/>
              </a:tabLst>
            </a:pPr>
            <a:r>
              <a:rPr lang="en-IN"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dirty="0">
                <a:latin typeface="Cambria" panose="02040503050406030204" pitchFamily="18" charset="0"/>
                <a:ea typeface="Times New Roman" panose="02020603050405020304" pitchFamily="18" charset="0"/>
                <a:cs typeface="Times New Roman" panose="02020603050405020304" pitchFamily="18" charset="0"/>
              </a:rPr>
              <a:t>(c) </a:t>
            </a:r>
            <a:r>
              <a:rPr lang="en-IN" sz="2000" dirty="0">
                <a:latin typeface="Cambria" panose="02040503050406030204" pitchFamily="18" charset="0"/>
                <a:ea typeface="Times New Roman" panose="02020603050405020304" pitchFamily="18" charset="0"/>
                <a:cs typeface="Times New Roman" panose="02020603050405020304" pitchFamily="18" charset="0"/>
              </a:rPr>
              <a:t>165</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a:t>
            </a:r>
            <a:r>
              <a:rPr lang="en-IN" sz="2000" dirty="0">
                <a:latin typeface="Cambria" panose="02040503050406030204" pitchFamily="18" charset="0"/>
                <a:ea typeface="Times New Roman" panose="02020603050405020304" pitchFamily="18" charset="0"/>
                <a:cs typeface="Times New Roman" panose="02020603050405020304" pitchFamily="18" charset="0"/>
              </a:rPr>
              <a:t>197.5</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1863218455"/>
      </p:ext>
    </p:extLst>
  </p:cSld>
  <p:clrMapOvr>
    <a:masterClrMapping/>
  </p:clrMapOvr>
  <p:transition spd="slow">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320" y="2184763"/>
            <a:ext cx="8195481" cy="2488474"/>
          </a:xfrm>
        </p:spPr>
        <p:txBody>
          <a:bodyPr/>
          <a:lstStyle/>
          <a:p>
            <a:r>
              <a:rPr lang="en-US" sz="3600" dirty="0">
                <a:latin typeface="Cambria" panose="02040503050406030204" pitchFamily="18" charset="0"/>
              </a:rPr>
              <a:t>SESSION – 6</a:t>
            </a:r>
            <a:br>
              <a:rPr lang="en-US" sz="3600" dirty="0">
                <a:latin typeface="Cambria" panose="02040503050406030204" pitchFamily="18" charset="0"/>
              </a:rPr>
            </a:br>
            <a:r>
              <a:rPr lang="en-US" sz="3600" dirty="0">
                <a:latin typeface="Cambria" panose="02040503050406030204" pitchFamily="18" charset="0"/>
              </a:rPr>
              <a:t>DATA INTERPRETATION – BAR GRAPH</a:t>
            </a:r>
          </a:p>
        </p:txBody>
      </p:sp>
    </p:spTree>
    <p:extLst>
      <p:ext uri="{BB962C8B-B14F-4D97-AF65-F5344CB8AC3E}">
        <p14:creationId xmlns:p14="http://schemas.microsoft.com/office/powerpoint/2010/main" val="1165826006"/>
      </p:ext>
    </p:extLst>
  </p:cSld>
  <p:clrMapOvr>
    <a:masterClrMapping/>
  </p:clrMapOvr>
  <p:transition spd="slow">
    <p:blinds dir="vert"/>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787062"/>
          </a:xfrm>
          <a:prstGeom prst="rect">
            <a:avLst/>
          </a:prstGeom>
        </p:spPr>
        <p:txBody>
          <a:bodyPr wrap="square">
            <a:spAutoFit/>
          </a:bodyPr>
          <a:lstStyle/>
          <a:p>
            <a:pPr marL="342900" indent="-342900" algn="just">
              <a:lnSpc>
                <a:spcPct val="150000"/>
              </a:lnSpc>
              <a:spcBef>
                <a:spcPts val="400"/>
              </a:spcBef>
              <a:buAutoNum type="arabicPeriod"/>
              <a:tabLst>
                <a:tab pos="28829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percentage increase or decrease in the number of trees planted by the voluntary organization in West India from 2000 to 2006? </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25%</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50%</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20%</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30%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878574"/>
          </a:xfrm>
          <a:prstGeom prst="rect">
            <a:avLst/>
          </a:prstGeom>
        </p:spPr>
        <p:txBody>
          <a:bodyPr wrap="square">
            <a:spAutoFit/>
          </a:bodyPr>
          <a:lstStyle/>
          <a:p>
            <a:pPr algn="just">
              <a:lnSpc>
                <a:spcPct val="150000"/>
              </a:lnSpc>
              <a:spcBef>
                <a:spcPts val="400"/>
              </a:spcBef>
              <a:spcAft>
                <a:spcPts val="100"/>
              </a:spcAft>
              <a:tabLst>
                <a:tab pos="28829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following graph.</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425201178"/>
              </p:ext>
            </p:extLst>
          </p:nvPr>
        </p:nvGraphicFramePr>
        <p:xfrm>
          <a:off x="1651573" y="1996440"/>
          <a:ext cx="4361697" cy="3121470"/>
        </p:xfrm>
        <a:graphic>
          <a:graphicData uri="http://schemas.openxmlformats.org/presentationml/2006/ole">
            <mc:AlternateContent xmlns:mc="http://schemas.openxmlformats.org/markup-compatibility/2006">
              <mc:Choice xmlns:v="urn:schemas-microsoft-com:vml" Requires="v">
                <p:oleObj spid="_x0000_s21515" name="Visio" r:id="rId4" imgW="3968686" imgH="2827592" progId="Visio.Drawing.11">
                  <p:embed/>
                </p:oleObj>
              </mc:Choice>
              <mc:Fallback>
                <p:oleObj name="Visio" r:id="rId4" imgW="3968686" imgH="282759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573" y="1996440"/>
                        <a:ext cx="4361697" cy="3121470"/>
                      </a:xfrm>
                      <a:prstGeom prst="rect">
                        <a:avLst/>
                      </a:prstGeom>
                      <a:noFill/>
                    </p:spPr>
                  </p:pic>
                </p:oleObj>
              </mc:Fallback>
            </mc:AlternateContent>
          </a:graphicData>
        </a:graphic>
      </p:graphicFrame>
    </p:spTree>
    <p:extLst>
      <p:ext uri="{BB962C8B-B14F-4D97-AF65-F5344CB8AC3E}">
        <p14:creationId xmlns:p14="http://schemas.microsoft.com/office/powerpoint/2010/main" val="531124784"/>
      </p:ext>
    </p:extLst>
  </p:cSld>
  <p:clrMapOvr>
    <a:masterClrMapping/>
  </p:clrMapOvr>
  <p:transition spd="slow">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10"/>
            <a:ext cx="4114800" cy="4202561"/>
          </a:xfrm>
          <a:prstGeom prst="rect">
            <a:avLst/>
          </a:prstGeom>
        </p:spPr>
        <p:txBody>
          <a:bodyPr wrap="square">
            <a:spAutoFit/>
          </a:bodyPr>
          <a:lstStyle/>
          <a:p>
            <a:pPr marL="342900" indent="-342900" algn="just">
              <a:lnSpc>
                <a:spcPct val="150000"/>
              </a:lnSpc>
              <a:spcBef>
                <a:spcPts val="400"/>
              </a:spcBef>
              <a:buAutoNum type="arabicPeriod" startAt="2"/>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In which of the following years was the trend of alternate increase or decrease in the number of trees planted by the voluntary organization in East India not observed?</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2002</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2003</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2001</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2004</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878574"/>
          </a:xfrm>
          <a:prstGeom prst="rect">
            <a:avLst/>
          </a:prstGeom>
        </p:spPr>
        <p:txBody>
          <a:bodyPr wrap="square">
            <a:spAutoFit/>
          </a:bodyPr>
          <a:lstStyle/>
          <a:p>
            <a:pPr algn="just">
              <a:lnSpc>
                <a:spcPct val="150000"/>
              </a:lnSpc>
              <a:spcBef>
                <a:spcPts val="400"/>
              </a:spcBef>
              <a:spcAft>
                <a:spcPts val="100"/>
              </a:spcAft>
              <a:tabLst>
                <a:tab pos="28829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following graph.</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012832974"/>
              </p:ext>
            </p:extLst>
          </p:nvPr>
        </p:nvGraphicFramePr>
        <p:xfrm>
          <a:off x="1633183" y="1996440"/>
          <a:ext cx="4380087" cy="3134631"/>
        </p:xfrm>
        <a:graphic>
          <a:graphicData uri="http://schemas.openxmlformats.org/presentationml/2006/ole">
            <mc:AlternateContent xmlns:mc="http://schemas.openxmlformats.org/markup-compatibility/2006">
              <mc:Choice xmlns:v="urn:schemas-microsoft-com:vml" Requires="v">
                <p:oleObj spid="_x0000_s22539" name="Visio" r:id="rId4" imgW="3968686" imgH="2827592" progId="Visio.Drawing.11">
                  <p:embed/>
                </p:oleObj>
              </mc:Choice>
              <mc:Fallback>
                <p:oleObj name="Visio" r:id="rId4" imgW="3968686" imgH="282759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183" y="1996440"/>
                        <a:ext cx="4380087" cy="3134631"/>
                      </a:xfrm>
                      <a:prstGeom prst="rect">
                        <a:avLst/>
                      </a:prstGeom>
                      <a:noFill/>
                    </p:spPr>
                  </p:pic>
                </p:oleObj>
              </mc:Fallback>
            </mc:AlternateContent>
          </a:graphicData>
        </a:graphic>
      </p:graphicFrame>
    </p:spTree>
    <p:extLst>
      <p:ext uri="{BB962C8B-B14F-4D97-AF65-F5344CB8AC3E}">
        <p14:creationId xmlns:p14="http://schemas.microsoft.com/office/powerpoint/2010/main" val="1385015990"/>
      </p:ext>
    </p:extLst>
  </p:cSld>
  <p:clrMapOvr>
    <a:masterClrMapping/>
  </p:clrMapOvr>
  <p:transition spd="slow">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371564"/>
          </a:xfrm>
          <a:prstGeom prst="rect">
            <a:avLst/>
          </a:prstGeom>
        </p:spPr>
        <p:txBody>
          <a:bodyPr wrap="square">
            <a:spAutoFit/>
          </a:bodyPr>
          <a:lstStyle/>
          <a:p>
            <a:pPr marL="342900" indent="-342900" algn="just">
              <a:lnSpc>
                <a:spcPct val="150000"/>
              </a:lnSpc>
              <a:spcBef>
                <a:spcPts val="400"/>
              </a:spcBef>
              <a:buAutoNum type="arabicPeriod" startAt="3"/>
              <a:tabLst>
                <a:tab pos="288290" algn="l"/>
                <a:tab pos="900430" algn="l"/>
                <a:tab pos="1620520" algn="l"/>
                <a:tab pos="2340610" algn="l"/>
              </a:tabLst>
            </a:pPr>
            <a:r>
              <a:rPr lang="en-US" spc="-10" dirty="0">
                <a:latin typeface="Cambria" panose="02040503050406030204" pitchFamily="18" charset="0"/>
                <a:ea typeface="Times New Roman" panose="02020603050405020304" pitchFamily="18" charset="0"/>
                <a:cs typeface="Times New Roman" panose="02020603050405020304" pitchFamily="18" charset="0"/>
              </a:rPr>
              <a:t>What is the total number of trees (in thousands) planted in East and West India in the years 2003 and 2006 together?</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360</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535</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480</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465</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878574"/>
          </a:xfrm>
          <a:prstGeom prst="rect">
            <a:avLst/>
          </a:prstGeom>
        </p:spPr>
        <p:txBody>
          <a:bodyPr wrap="square">
            <a:spAutoFit/>
          </a:bodyPr>
          <a:lstStyle/>
          <a:p>
            <a:pPr algn="just">
              <a:lnSpc>
                <a:spcPct val="150000"/>
              </a:lnSpc>
              <a:spcBef>
                <a:spcPts val="400"/>
              </a:spcBef>
              <a:spcAft>
                <a:spcPts val="100"/>
              </a:spcAft>
              <a:tabLst>
                <a:tab pos="28829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following graph.</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403274813"/>
              </p:ext>
            </p:extLst>
          </p:nvPr>
        </p:nvGraphicFramePr>
        <p:xfrm>
          <a:off x="1613431" y="1996440"/>
          <a:ext cx="4399838" cy="3148766"/>
        </p:xfrm>
        <a:graphic>
          <a:graphicData uri="http://schemas.openxmlformats.org/presentationml/2006/ole">
            <mc:AlternateContent xmlns:mc="http://schemas.openxmlformats.org/markup-compatibility/2006">
              <mc:Choice xmlns:v="urn:schemas-microsoft-com:vml" Requires="v">
                <p:oleObj spid="_x0000_s23563" name="Visio" r:id="rId4" imgW="3968686" imgH="2827592" progId="Visio.Drawing.11">
                  <p:embed/>
                </p:oleObj>
              </mc:Choice>
              <mc:Fallback>
                <p:oleObj name="Visio" r:id="rId4" imgW="3968686" imgH="282759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3431" y="1996440"/>
                        <a:ext cx="4399838" cy="3148766"/>
                      </a:xfrm>
                      <a:prstGeom prst="rect">
                        <a:avLst/>
                      </a:prstGeom>
                      <a:noFill/>
                    </p:spPr>
                  </p:pic>
                </p:oleObj>
              </mc:Fallback>
            </mc:AlternateContent>
          </a:graphicData>
        </a:graphic>
      </p:graphicFrame>
    </p:spTree>
    <p:extLst>
      <p:ext uri="{BB962C8B-B14F-4D97-AF65-F5344CB8AC3E}">
        <p14:creationId xmlns:p14="http://schemas.microsoft.com/office/powerpoint/2010/main" val="2618869498"/>
      </p:ext>
    </p:extLst>
  </p:cSld>
  <p:clrMapOvr>
    <a:masterClrMapping/>
  </p:clrMapOvr>
  <p:transition spd="slow">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371564"/>
          </a:xfrm>
          <a:prstGeom prst="rect">
            <a:avLst/>
          </a:prstGeom>
        </p:spPr>
        <p:txBody>
          <a:bodyPr wrap="square">
            <a:spAutoFit/>
          </a:bodyPr>
          <a:lstStyle/>
          <a:p>
            <a:pPr marL="342900" indent="-342900" algn="just">
              <a:lnSpc>
                <a:spcPct val="150000"/>
              </a:lnSpc>
              <a:spcBef>
                <a:spcPts val="400"/>
              </a:spcBef>
              <a:buAutoNum type="arabicPeriod" startAt="4"/>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By what percentage is the number of trees planted in East India in 2000 more than that in West India in 2005?</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66.66%</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50%</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40%</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33.33%</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878574"/>
          </a:xfrm>
          <a:prstGeom prst="rect">
            <a:avLst/>
          </a:prstGeom>
        </p:spPr>
        <p:txBody>
          <a:bodyPr wrap="square">
            <a:spAutoFit/>
          </a:bodyPr>
          <a:lstStyle/>
          <a:p>
            <a:pPr algn="just">
              <a:lnSpc>
                <a:spcPct val="150000"/>
              </a:lnSpc>
              <a:spcBef>
                <a:spcPts val="400"/>
              </a:spcBef>
              <a:spcAft>
                <a:spcPts val="100"/>
              </a:spcAft>
              <a:tabLst>
                <a:tab pos="28829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following graph.</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60726906"/>
              </p:ext>
            </p:extLst>
          </p:nvPr>
        </p:nvGraphicFramePr>
        <p:xfrm>
          <a:off x="1660478" y="2031273"/>
          <a:ext cx="4435522" cy="3174303"/>
        </p:xfrm>
        <a:graphic>
          <a:graphicData uri="http://schemas.openxmlformats.org/presentationml/2006/ole">
            <mc:AlternateContent xmlns:mc="http://schemas.openxmlformats.org/markup-compatibility/2006">
              <mc:Choice xmlns:v="urn:schemas-microsoft-com:vml" Requires="v">
                <p:oleObj spid="_x0000_s24587" name="Visio" r:id="rId4" imgW="3968686" imgH="2827592" progId="Visio.Drawing.11">
                  <p:embed/>
                </p:oleObj>
              </mc:Choice>
              <mc:Fallback>
                <p:oleObj name="Visio" r:id="rId4" imgW="3968686" imgH="282759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478" y="2031273"/>
                        <a:ext cx="4435522" cy="3174303"/>
                      </a:xfrm>
                      <a:prstGeom prst="rect">
                        <a:avLst/>
                      </a:prstGeom>
                      <a:noFill/>
                    </p:spPr>
                  </p:pic>
                </p:oleObj>
              </mc:Fallback>
            </mc:AlternateContent>
          </a:graphicData>
        </a:graphic>
      </p:graphicFrame>
    </p:spTree>
    <p:extLst>
      <p:ext uri="{BB962C8B-B14F-4D97-AF65-F5344CB8AC3E}">
        <p14:creationId xmlns:p14="http://schemas.microsoft.com/office/powerpoint/2010/main" val="3981388498"/>
      </p:ext>
    </p:extLst>
  </p:cSld>
  <p:clrMapOvr>
    <a:masterClrMapping/>
  </p:clrMapOvr>
  <p:transition spd="slow">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2956066"/>
          </a:xfrm>
          <a:prstGeom prst="rect">
            <a:avLst/>
          </a:prstGeom>
        </p:spPr>
        <p:txBody>
          <a:bodyPr wrap="square">
            <a:spAutoFit/>
          </a:bodyPr>
          <a:lstStyle/>
          <a:p>
            <a:pPr marL="342900" indent="-342900" algn="just">
              <a:lnSpc>
                <a:spcPct val="150000"/>
              </a:lnSpc>
              <a:spcBef>
                <a:spcPts val="400"/>
              </a:spcBef>
              <a:buAutoNum type="arabicPeriod" startAt="5"/>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average number of trees (in thousands) planted in West India from 2000 to 2004?</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84</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75	</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80</a:t>
            </a:r>
          </a:p>
          <a:p>
            <a:pPr marL="288290" indent="-288290" algn="just">
              <a:lnSpc>
                <a:spcPct val="150000"/>
              </a:lnSpc>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70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878574"/>
          </a:xfrm>
          <a:prstGeom prst="rect">
            <a:avLst/>
          </a:prstGeom>
        </p:spPr>
        <p:txBody>
          <a:bodyPr wrap="square">
            <a:spAutoFit/>
          </a:bodyPr>
          <a:lstStyle/>
          <a:p>
            <a:pPr algn="just">
              <a:lnSpc>
                <a:spcPct val="150000"/>
              </a:lnSpc>
              <a:spcBef>
                <a:spcPts val="400"/>
              </a:spcBef>
              <a:spcAft>
                <a:spcPts val="100"/>
              </a:spcAft>
              <a:tabLst>
                <a:tab pos="28829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a:t>
            </a:r>
            <a:r>
              <a:rPr lang="en-US" dirty="0">
                <a:latin typeface="Cambria" panose="02040503050406030204" pitchFamily="18" charset="0"/>
                <a:ea typeface="Times New Roman" panose="02020603050405020304" pitchFamily="18" charset="0"/>
                <a:cs typeface="Times New Roman" panose="02020603050405020304" pitchFamily="18" charset="0"/>
              </a:rPr>
              <a:t> Answer these questions based on the following graph.</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716656508"/>
              </p:ext>
            </p:extLst>
          </p:nvPr>
        </p:nvGraphicFramePr>
        <p:xfrm>
          <a:off x="1701421" y="1996440"/>
          <a:ext cx="4311848" cy="3085795"/>
        </p:xfrm>
        <a:graphic>
          <a:graphicData uri="http://schemas.openxmlformats.org/presentationml/2006/ole">
            <mc:AlternateContent xmlns:mc="http://schemas.openxmlformats.org/markup-compatibility/2006">
              <mc:Choice xmlns:v="urn:schemas-microsoft-com:vml" Requires="v">
                <p:oleObj spid="_x0000_s25611" name="Visio" r:id="rId4" imgW="3968686" imgH="2827592" progId="Visio.Drawing.11">
                  <p:embed/>
                </p:oleObj>
              </mc:Choice>
              <mc:Fallback>
                <p:oleObj name="Visio" r:id="rId4" imgW="3968686" imgH="282759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421" y="1996440"/>
                        <a:ext cx="4311848" cy="3085795"/>
                      </a:xfrm>
                      <a:prstGeom prst="rect">
                        <a:avLst/>
                      </a:prstGeom>
                      <a:noFill/>
                    </p:spPr>
                  </p:pic>
                </p:oleObj>
              </mc:Fallback>
            </mc:AlternateContent>
          </a:graphicData>
        </a:graphic>
      </p:graphicFrame>
    </p:spTree>
    <p:extLst>
      <p:ext uri="{BB962C8B-B14F-4D97-AF65-F5344CB8AC3E}">
        <p14:creationId xmlns:p14="http://schemas.microsoft.com/office/powerpoint/2010/main" val="3891792025"/>
      </p:ext>
    </p:extLst>
  </p:cSld>
  <p:clrMapOvr>
    <a:masterClrMapping/>
  </p:clrMapOvr>
  <p:transition spd="slow">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81200" y="5410367"/>
            <a:ext cx="4114800" cy="920765"/>
          </a:xfrm>
          <a:prstGeom prst="rect">
            <a:avLst/>
          </a:prstGeom>
        </p:spPr>
        <p:txBody>
          <a:bodyPr wrap="square">
            <a:spAutoFit/>
          </a:bodyPr>
          <a:lstStyle/>
          <a:p>
            <a:pPr algn="just">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Note: </a:t>
            </a:r>
            <a:r>
              <a:rPr lang="en-US" sz="1200" dirty="0">
                <a:latin typeface="Cambria" panose="02040503050406030204" pitchFamily="18" charset="0"/>
                <a:ea typeface="Times New Roman" panose="02020603050405020304" pitchFamily="18" charset="0"/>
                <a:cs typeface="Times New Roman" panose="02020603050405020304" pitchFamily="18" charset="0"/>
              </a:rPr>
              <a:t>The total number of votes polled in the 4 constituencies are as follows</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A – 450000		B – 500000</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C – 600000		D – 575000</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Rectangle 8"/>
          <p:cNvSpPr/>
          <p:nvPr/>
        </p:nvSpPr>
        <p:spPr>
          <a:xfrm>
            <a:off x="6568334" y="844012"/>
            <a:ext cx="3813063" cy="2764859"/>
          </a:xfrm>
          <a:prstGeom prst="rect">
            <a:avLst/>
          </a:prstGeom>
        </p:spPr>
        <p:txBody>
          <a:bodyPr wrap="square">
            <a:spAutoFit/>
          </a:bodyPr>
          <a:lstStyle/>
          <a:p>
            <a:pPr algn="just">
              <a:lnSpc>
                <a:spcPct val="150000"/>
              </a:lnSpc>
              <a:spcBef>
                <a:spcPts val="700"/>
              </a:spcBef>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6. In which constituency did CJB get the minimum number of votes?</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A</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B</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C</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D</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6423546" y="838201"/>
            <a:ext cx="0" cy="5492931"/>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370738688"/>
              </p:ext>
            </p:extLst>
          </p:nvPr>
        </p:nvGraphicFramePr>
        <p:xfrm>
          <a:off x="1824218" y="2615455"/>
          <a:ext cx="4271782" cy="2658367"/>
        </p:xfrm>
        <a:graphic>
          <a:graphicData uri="http://schemas.openxmlformats.org/presentationml/2006/ole">
            <mc:AlternateContent xmlns:mc="http://schemas.openxmlformats.org/markup-compatibility/2006">
              <mc:Choice xmlns:v="urn:schemas-microsoft-com:vml" Requires="v">
                <p:oleObj spid="_x0000_s31755" name="Visio" r:id="rId4" imgW="3890200" imgH="2627948" progId="Visio.Drawing.11">
                  <p:embed/>
                </p:oleObj>
              </mc:Choice>
              <mc:Fallback>
                <p:oleObj name="Visio" r:id="rId4" imgW="3890200"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218" y="2615455"/>
                        <a:ext cx="4271782" cy="2658367"/>
                      </a:xfrm>
                      <a:prstGeom prst="rect">
                        <a:avLst/>
                      </a:prstGeom>
                      <a:noFill/>
                    </p:spPr>
                  </p:pic>
                </p:oleObj>
              </mc:Fallback>
            </mc:AlternateContent>
          </a:graphicData>
        </a:graphic>
      </p:graphicFrame>
      <p:sp>
        <p:nvSpPr>
          <p:cNvPr id="10" name="Rectangle 9"/>
          <p:cNvSpPr/>
          <p:nvPr/>
        </p:nvSpPr>
        <p:spPr>
          <a:xfrm>
            <a:off x="1633182" y="723332"/>
            <a:ext cx="4645578" cy="1790555"/>
          </a:xfrm>
          <a:prstGeom prst="rect">
            <a:avLst/>
          </a:prstGeom>
        </p:spPr>
        <p:txBody>
          <a:bodyPr wrap="square">
            <a:spAutoFit/>
          </a:bodyPr>
          <a:lstStyle/>
          <a:p>
            <a:pPr algn="just">
              <a:lnSpc>
                <a:spcPct val="115000"/>
              </a:lnSpc>
              <a:spcBef>
                <a:spcPts val="700"/>
              </a:spcBef>
              <a:spcAft>
                <a:spcPts val="100"/>
              </a:spcAft>
              <a:tabLst>
                <a:tab pos="288290" algn="l"/>
                <a:tab pos="900430" algn="l"/>
                <a:tab pos="1620520" algn="l"/>
                <a:tab pos="2340610" algn="l"/>
              </a:tabLst>
            </a:pPr>
            <a:r>
              <a:rPr lang="en-US" sz="1300"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sz="1300" dirty="0">
                <a:latin typeface="Cambria" panose="02040503050406030204" pitchFamily="18" charset="0"/>
                <a:ea typeface="Times New Roman" panose="02020603050405020304" pitchFamily="18" charset="0"/>
                <a:cs typeface="Times New Roman" panose="02020603050405020304" pitchFamily="18" charset="0"/>
              </a:rPr>
              <a:t>Study the following graph to answer the questions below.</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288290" algn="l"/>
                <a:tab pos="900430" algn="l"/>
                <a:tab pos="1620520" algn="l"/>
                <a:tab pos="2340610" algn="l"/>
              </a:tabLst>
            </a:pPr>
            <a:r>
              <a:rPr lang="en-US" sz="1300" dirty="0">
                <a:latin typeface="Cambria" panose="02040503050406030204" pitchFamily="18" charset="0"/>
                <a:ea typeface="Times New Roman" panose="02020603050405020304" pitchFamily="18" charset="0"/>
                <a:cs typeface="Times New Roman" panose="02020603050405020304" pitchFamily="18" charset="0"/>
              </a:rPr>
              <a:t>Only four parties CJP, HAP, ADB, CJB contested the election in each of the four constituencies A, B, C and D in which the elections were held in 2007. The following graph gives the number of votes secured (in thousands) by the candidates of CJP, HAP, ADB in each of the constituencies.</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416483"/>
      </p:ext>
    </p:extLst>
  </p:cSld>
  <p:clrMapOvr>
    <a:masterClrMapping/>
  </p:clrMapOvr>
  <p:transition spd="slow">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844012"/>
            <a:ext cx="4114800" cy="3595856"/>
          </a:xfrm>
          <a:prstGeom prst="rect">
            <a:avLst/>
          </a:prstGeom>
        </p:spPr>
        <p:txBody>
          <a:bodyPr wrap="square">
            <a:spAutoFit/>
          </a:bodyPr>
          <a:lstStyle/>
          <a:p>
            <a:pPr algn="just">
              <a:lnSpc>
                <a:spcPct val="150000"/>
              </a:lnSpc>
              <a:spcBef>
                <a:spcPts val="700"/>
              </a:spcBef>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7. What is the difference between the number of votes secured by HAP in B and C together and that by ADB in A and D together?</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50,000</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20,0000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10,000</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None of these</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6096000" y="838201"/>
            <a:ext cx="0" cy="5492931"/>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1981200" y="5410367"/>
            <a:ext cx="4114800" cy="920765"/>
          </a:xfrm>
          <a:prstGeom prst="rect">
            <a:avLst/>
          </a:prstGeom>
        </p:spPr>
        <p:txBody>
          <a:bodyPr wrap="square">
            <a:spAutoFit/>
          </a:bodyPr>
          <a:lstStyle/>
          <a:p>
            <a:pPr algn="just">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Note: </a:t>
            </a:r>
            <a:r>
              <a:rPr lang="en-US" sz="1200" dirty="0">
                <a:latin typeface="Cambria" panose="02040503050406030204" pitchFamily="18" charset="0"/>
                <a:ea typeface="Times New Roman" panose="02020603050405020304" pitchFamily="18" charset="0"/>
                <a:cs typeface="Times New Roman" panose="02020603050405020304" pitchFamily="18" charset="0"/>
              </a:rPr>
              <a:t>The total number of votes polled in the 4 constituencies are as follows</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A – 450000		B – 500000</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C – 600000		D – 575000</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757493295"/>
              </p:ext>
            </p:extLst>
          </p:nvPr>
        </p:nvGraphicFramePr>
        <p:xfrm>
          <a:off x="1824218" y="2615455"/>
          <a:ext cx="4271782" cy="2658367"/>
        </p:xfrm>
        <a:graphic>
          <a:graphicData uri="http://schemas.openxmlformats.org/presentationml/2006/ole">
            <mc:AlternateContent xmlns:mc="http://schemas.openxmlformats.org/markup-compatibility/2006">
              <mc:Choice xmlns:v="urn:schemas-microsoft-com:vml" Requires="v">
                <p:oleObj spid="_x0000_s32779" name="Visio" r:id="rId4" imgW="3890200" imgH="2627948" progId="Visio.Drawing.11">
                  <p:embed/>
                </p:oleObj>
              </mc:Choice>
              <mc:Fallback>
                <p:oleObj name="Visio" r:id="rId4" imgW="3890200"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218" y="2615455"/>
                        <a:ext cx="4271782" cy="2658367"/>
                      </a:xfrm>
                      <a:prstGeom prst="rect">
                        <a:avLst/>
                      </a:prstGeom>
                      <a:noFill/>
                    </p:spPr>
                  </p:pic>
                </p:oleObj>
              </mc:Fallback>
            </mc:AlternateContent>
          </a:graphicData>
        </a:graphic>
      </p:graphicFrame>
      <p:sp>
        <p:nvSpPr>
          <p:cNvPr id="13" name="Rectangle 12"/>
          <p:cNvSpPr/>
          <p:nvPr/>
        </p:nvSpPr>
        <p:spPr>
          <a:xfrm>
            <a:off x="1633182" y="723332"/>
            <a:ext cx="4462818" cy="1790555"/>
          </a:xfrm>
          <a:prstGeom prst="rect">
            <a:avLst/>
          </a:prstGeom>
        </p:spPr>
        <p:txBody>
          <a:bodyPr wrap="square">
            <a:spAutoFit/>
          </a:bodyPr>
          <a:lstStyle/>
          <a:p>
            <a:pPr algn="just">
              <a:lnSpc>
                <a:spcPct val="115000"/>
              </a:lnSpc>
              <a:spcBef>
                <a:spcPts val="700"/>
              </a:spcBef>
              <a:spcAft>
                <a:spcPts val="100"/>
              </a:spcAft>
              <a:tabLst>
                <a:tab pos="288290" algn="l"/>
                <a:tab pos="900430" algn="l"/>
                <a:tab pos="1620520" algn="l"/>
                <a:tab pos="2340610" algn="l"/>
              </a:tabLst>
            </a:pPr>
            <a:r>
              <a:rPr lang="en-US" sz="1300"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sz="1300" dirty="0">
                <a:latin typeface="Cambria" panose="02040503050406030204" pitchFamily="18" charset="0"/>
                <a:ea typeface="Times New Roman" panose="02020603050405020304" pitchFamily="18" charset="0"/>
                <a:cs typeface="Times New Roman" panose="02020603050405020304" pitchFamily="18" charset="0"/>
              </a:rPr>
              <a:t>Study the following graph to answer the questions below.</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288290" algn="l"/>
                <a:tab pos="900430" algn="l"/>
                <a:tab pos="1620520" algn="l"/>
                <a:tab pos="2340610" algn="l"/>
              </a:tabLst>
            </a:pPr>
            <a:r>
              <a:rPr lang="en-US" sz="1300" dirty="0">
                <a:latin typeface="Cambria" panose="02040503050406030204" pitchFamily="18" charset="0"/>
                <a:ea typeface="Times New Roman" panose="02020603050405020304" pitchFamily="18" charset="0"/>
                <a:cs typeface="Times New Roman" panose="02020603050405020304" pitchFamily="18" charset="0"/>
              </a:rPr>
              <a:t>Only four parties CJP, HAP, ADB, CJB contested the election in each of the four constituencies A, B, C and D in which the elections were held in 2007. The following graph gives the number of votes secured (in thousands) by the candidates of CJP, HAP, ADB in each of the constituencies.</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799370"/>
      </p:ext>
    </p:extLst>
  </p:cSld>
  <p:clrMapOvr>
    <a:masterClrMapping/>
  </p:clrMapOvr>
  <p:transition spd="slow">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844012"/>
            <a:ext cx="4114800" cy="3595856"/>
          </a:xfrm>
          <a:prstGeom prst="rect">
            <a:avLst/>
          </a:prstGeom>
        </p:spPr>
        <p:txBody>
          <a:bodyPr wrap="square">
            <a:spAutoFit/>
          </a:bodyPr>
          <a:lstStyle/>
          <a:p>
            <a:pPr algn="just">
              <a:lnSpc>
                <a:spcPct val="150000"/>
              </a:lnSpc>
              <a:spcBef>
                <a:spcPts val="700"/>
              </a:spcBef>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8. The number of votes secured by HAP in B is what percentage of the number of votes it received in A, B, C and D put together?</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20.8%</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17.6%</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14.3%</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15.8%</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6096000" y="838201"/>
            <a:ext cx="0" cy="5492931"/>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1981200" y="5410367"/>
            <a:ext cx="4114800" cy="920765"/>
          </a:xfrm>
          <a:prstGeom prst="rect">
            <a:avLst/>
          </a:prstGeom>
        </p:spPr>
        <p:txBody>
          <a:bodyPr wrap="square">
            <a:spAutoFit/>
          </a:bodyPr>
          <a:lstStyle/>
          <a:p>
            <a:pPr algn="just">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Note: </a:t>
            </a:r>
            <a:r>
              <a:rPr lang="en-US" sz="1200" dirty="0">
                <a:latin typeface="Cambria" panose="02040503050406030204" pitchFamily="18" charset="0"/>
                <a:ea typeface="Times New Roman" panose="02020603050405020304" pitchFamily="18" charset="0"/>
                <a:cs typeface="Times New Roman" panose="02020603050405020304" pitchFamily="18" charset="0"/>
              </a:rPr>
              <a:t>The total number of votes polled in the 4 constituencies are as follows</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A – 450000		B – 500000</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C – 600000		D – 575000</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768259339"/>
              </p:ext>
            </p:extLst>
          </p:nvPr>
        </p:nvGraphicFramePr>
        <p:xfrm>
          <a:off x="1824218" y="2615455"/>
          <a:ext cx="4271782" cy="2658367"/>
        </p:xfrm>
        <a:graphic>
          <a:graphicData uri="http://schemas.openxmlformats.org/presentationml/2006/ole">
            <mc:AlternateContent xmlns:mc="http://schemas.openxmlformats.org/markup-compatibility/2006">
              <mc:Choice xmlns:v="urn:schemas-microsoft-com:vml" Requires="v">
                <p:oleObj spid="_x0000_s33803" name="Visio" r:id="rId4" imgW="3890200" imgH="2627948" progId="Visio.Drawing.11">
                  <p:embed/>
                </p:oleObj>
              </mc:Choice>
              <mc:Fallback>
                <p:oleObj name="Visio" r:id="rId4" imgW="3890200"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218" y="2615455"/>
                        <a:ext cx="4271782" cy="2658367"/>
                      </a:xfrm>
                      <a:prstGeom prst="rect">
                        <a:avLst/>
                      </a:prstGeom>
                      <a:noFill/>
                    </p:spPr>
                  </p:pic>
                </p:oleObj>
              </mc:Fallback>
            </mc:AlternateContent>
          </a:graphicData>
        </a:graphic>
      </p:graphicFrame>
      <p:sp>
        <p:nvSpPr>
          <p:cNvPr id="12" name="Rectangle 11"/>
          <p:cNvSpPr/>
          <p:nvPr/>
        </p:nvSpPr>
        <p:spPr>
          <a:xfrm>
            <a:off x="1633182" y="723332"/>
            <a:ext cx="4462818" cy="1790555"/>
          </a:xfrm>
          <a:prstGeom prst="rect">
            <a:avLst/>
          </a:prstGeom>
        </p:spPr>
        <p:txBody>
          <a:bodyPr wrap="square">
            <a:spAutoFit/>
          </a:bodyPr>
          <a:lstStyle/>
          <a:p>
            <a:pPr algn="just">
              <a:lnSpc>
                <a:spcPct val="115000"/>
              </a:lnSpc>
              <a:spcBef>
                <a:spcPts val="700"/>
              </a:spcBef>
              <a:spcAft>
                <a:spcPts val="100"/>
              </a:spcAft>
              <a:tabLst>
                <a:tab pos="288290" algn="l"/>
                <a:tab pos="900430" algn="l"/>
                <a:tab pos="1620520" algn="l"/>
                <a:tab pos="2340610" algn="l"/>
              </a:tabLst>
            </a:pPr>
            <a:r>
              <a:rPr lang="en-US" sz="1300"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sz="1300" dirty="0">
                <a:latin typeface="Cambria" panose="02040503050406030204" pitchFamily="18" charset="0"/>
                <a:ea typeface="Times New Roman" panose="02020603050405020304" pitchFamily="18" charset="0"/>
                <a:cs typeface="Times New Roman" panose="02020603050405020304" pitchFamily="18" charset="0"/>
              </a:rPr>
              <a:t>Study the following graph to answer the questions below.</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288290" algn="l"/>
                <a:tab pos="900430" algn="l"/>
                <a:tab pos="1620520" algn="l"/>
                <a:tab pos="2340610" algn="l"/>
              </a:tabLst>
            </a:pPr>
            <a:r>
              <a:rPr lang="en-US" sz="1300" dirty="0">
                <a:latin typeface="Cambria" panose="02040503050406030204" pitchFamily="18" charset="0"/>
                <a:ea typeface="Times New Roman" panose="02020603050405020304" pitchFamily="18" charset="0"/>
                <a:cs typeface="Times New Roman" panose="02020603050405020304" pitchFamily="18" charset="0"/>
              </a:rPr>
              <a:t>Only four parties CJP, HAP, ADB, CJB contested the election in each of the four constituencies A, B, C and D in which the elections were held in 2007. The following graph gives the number of votes secured (in thousands) by the candidates of CJP, HAP, ADB in each of the constituencies.</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57849"/>
      </p:ext>
    </p:extLst>
  </p:cSld>
  <p:clrMapOvr>
    <a:masterClrMapping/>
  </p:clrMapOvr>
  <p:transition spd="slow">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844012"/>
            <a:ext cx="4114800" cy="3595856"/>
          </a:xfrm>
          <a:prstGeom prst="rect">
            <a:avLst/>
          </a:prstGeom>
        </p:spPr>
        <p:txBody>
          <a:bodyPr wrap="square">
            <a:spAutoFit/>
          </a:bodyPr>
          <a:lstStyle/>
          <a:p>
            <a:pPr algn="just">
              <a:lnSpc>
                <a:spcPct val="150000"/>
              </a:lnSpc>
              <a:spcBef>
                <a:spcPts val="700"/>
              </a:spcBef>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9. In how many constituencies are the votes received by CJB as a percentage of the total votes cast in that constituency more than 17%?</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0</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2</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3</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6096000" y="838201"/>
            <a:ext cx="0" cy="5492931"/>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1981200" y="5410367"/>
            <a:ext cx="4114800" cy="920765"/>
          </a:xfrm>
          <a:prstGeom prst="rect">
            <a:avLst/>
          </a:prstGeom>
        </p:spPr>
        <p:txBody>
          <a:bodyPr wrap="square">
            <a:spAutoFit/>
          </a:bodyPr>
          <a:lstStyle/>
          <a:p>
            <a:pPr algn="just">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Note: </a:t>
            </a:r>
            <a:r>
              <a:rPr lang="en-US" sz="1200" dirty="0">
                <a:latin typeface="Cambria" panose="02040503050406030204" pitchFamily="18" charset="0"/>
                <a:ea typeface="Times New Roman" panose="02020603050405020304" pitchFamily="18" charset="0"/>
                <a:cs typeface="Times New Roman" panose="02020603050405020304" pitchFamily="18" charset="0"/>
              </a:rPr>
              <a:t>The total number of votes polled in the 4 constituencies are as follows</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A – 450000		B – 500000</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C – 600000		D – 575000</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248239648"/>
              </p:ext>
            </p:extLst>
          </p:nvPr>
        </p:nvGraphicFramePr>
        <p:xfrm>
          <a:off x="1824218" y="2619563"/>
          <a:ext cx="4271782" cy="2658367"/>
        </p:xfrm>
        <a:graphic>
          <a:graphicData uri="http://schemas.openxmlformats.org/presentationml/2006/ole">
            <mc:AlternateContent xmlns:mc="http://schemas.openxmlformats.org/markup-compatibility/2006">
              <mc:Choice xmlns:v="urn:schemas-microsoft-com:vml" Requires="v">
                <p:oleObj spid="_x0000_s34827" name="Visio" r:id="rId4" imgW="3890200" imgH="2627948" progId="Visio.Drawing.11">
                  <p:embed/>
                </p:oleObj>
              </mc:Choice>
              <mc:Fallback>
                <p:oleObj name="Visio" r:id="rId4" imgW="3890200"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218" y="2619563"/>
                        <a:ext cx="4271782" cy="2658367"/>
                      </a:xfrm>
                      <a:prstGeom prst="rect">
                        <a:avLst/>
                      </a:prstGeom>
                      <a:noFill/>
                    </p:spPr>
                  </p:pic>
                </p:oleObj>
              </mc:Fallback>
            </mc:AlternateContent>
          </a:graphicData>
        </a:graphic>
      </p:graphicFrame>
      <p:sp>
        <p:nvSpPr>
          <p:cNvPr id="12" name="Rectangle 11"/>
          <p:cNvSpPr/>
          <p:nvPr/>
        </p:nvSpPr>
        <p:spPr>
          <a:xfrm>
            <a:off x="1633182" y="723332"/>
            <a:ext cx="4462818" cy="1790555"/>
          </a:xfrm>
          <a:prstGeom prst="rect">
            <a:avLst/>
          </a:prstGeom>
        </p:spPr>
        <p:txBody>
          <a:bodyPr wrap="square">
            <a:spAutoFit/>
          </a:bodyPr>
          <a:lstStyle/>
          <a:p>
            <a:pPr algn="just">
              <a:lnSpc>
                <a:spcPct val="115000"/>
              </a:lnSpc>
              <a:spcBef>
                <a:spcPts val="700"/>
              </a:spcBef>
              <a:spcAft>
                <a:spcPts val="100"/>
              </a:spcAft>
              <a:tabLst>
                <a:tab pos="288290" algn="l"/>
                <a:tab pos="900430" algn="l"/>
                <a:tab pos="1620520" algn="l"/>
                <a:tab pos="2340610" algn="l"/>
              </a:tabLst>
            </a:pPr>
            <a:r>
              <a:rPr lang="en-US" sz="1300"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sz="1300" dirty="0">
                <a:latin typeface="Cambria" panose="02040503050406030204" pitchFamily="18" charset="0"/>
                <a:ea typeface="Times New Roman" panose="02020603050405020304" pitchFamily="18" charset="0"/>
                <a:cs typeface="Times New Roman" panose="02020603050405020304" pitchFamily="18" charset="0"/>
              </a:rPr>
              <a:t>Study the following graph to answer the questions below.</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288290" algn="l"/>
                <a:tab pos="900430" algn="l"/>
                <a:tab pos="1620520" algn="l"/>
                <a:tab pos="2340610" algn="l"/>
              </a:tabLst>
            </a:pPr>
            <a:r>
              <a:rPr lang="en-US" sz="1300" dirty="0">
                <a:latin typeface="Cambria" panose="02040503050406030204" pitchFamily="18" charset="0"/>
                <a:ea typeface="Times New Roman" panose="02020603050405020304" pitchFamily="18" charset="0"/>
                <a:cs typeface="Times New Roman" panose="02020603050405020304" pitchFamily="18" charset="0"/>
              </a:rPr>
              <a:t>Only four parties CJP, HAP, ADB, CJB contested the election in each of the four constituencies A, B, C and D in which the elections were held in 2007. The following graph gives the number of votes secured (in thousands) by the candidates of CJP, HAP, ADB in each of the constituencies.</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96700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2902398"/>
          </a:xfrm>
          <a:prstGeom prst="rect">
            <a:avLst/>
          </a:prstGeom>
        </p:spPr>
        <p:txBody>
          <a:bodyPr wrap="square">
            <a:spAutoFit/>
          </a:bodyPr>
          <a:lstStyle/>
          <a:p>
            <a:pPr marL="288290" indent="-288290" algn="just">
              <a:lnSpc>
                <a:spcPct val="150000"/>
              </a:lnSpc>
              <a:spcBef>
                <a:spcPts val="700"/>
              </a:spcBef>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4.	Find the angle between the hour hand and the minute hand of a clock when the time is 15:25.</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47.5</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45.5</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50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p>
          <a:p>
            <a:pPr marL="288290" indent="-288290" algn="just">
              <a:lnSpc>
                <a:spcPct val="150000"/>
              </a:lnSpc>
              <a:spcBef>
                <a:spcPts val="1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None of these</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549762286"/>
      </p:ext>
    </p:extLst>
  </p:cSld>
  <p:clrMapOvr>
    <a:masterClrMapping/>
  </p:clrMapOvr>
  <p:transition spd="slow">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3182" y="723332"/>
            <a:ext cx="4462818" cy="1790555"/>
          </a:xfrm>
          <a:prstGeom prst="rect">
            <a:avLst/>
          </a:prstGeom>
        </p:spPr>
        <p:txBody>
          <a:bodyPr wrap="square">
            <a:spAutoFit/>
          </a:bodyPr>
          <a:lstStyle/>
          <a:p>
            <a:pPr algn="just">
              <a:lnSpc>
                <a:spcPct val="115000"/>
              </a:lnSpc>
              <a:spcBef>
                <a:spcPts val="700"/>
              </a:spcBef>
              <a:spcAft>
                <a:spcPts val="100"/>
              </a:spcAft>
              <a:tabLst>
                <a:tab pos="288290" algn="l"/>
                <a:tab pos="900430" algn="l"/>
                <a:tab pos="1620520" algn="l"/>
                <a:tab pos="2340610" algn="l"/>
              </a:tabLst>
            </a:pPr>
            <a:r>
              <a:rPr lang="en-US" sz="1300"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sz="1300" dirty="0">
                <a:latin typeface="Cambria" panose="02040503050406030204" pitchFamily="18" charset="0"/>
                <a:ea typeface="Times New Roman" panose="02020603050405020304" pitchFamily="18" charset="0"/>
                <a:cs typeface="Times New Roman" panose="02020603050405020304" pitchFamily="18" charset="0"/>
              </a:rPr>
              <a:t>Study the following graph to answer the questions below.</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288290" algn="l"/>
                <a:tab pos="900430" algn="l"/>
                <a:tab pos="1620520" algn="l"/>
                <a:tab pos="2340610" algn="l"/>
              </a:tabLst>
            </a:pPr>
            <a:r>
              <a:rPr lang="en-US" sz="1300" dirty="0">
                <a:latin typeface="Cambria" panose="02040503050406030204" pitchFamily="18" charset="0"/>
                <a:ea typeface="Times New Roman" panose="02020603050405020304" pitchFamily="18" charset="0"/>
                <a:cs typeface="Times New Roman" panose="02020603050405020304" pitchFamily="18" charset="0"/>
              </a:rPr>
              <a:t>Only four parties CJP, HAP, ADB, CJB contested the election in each of the four constituencies A, B, C and D in which the elections were held in 2007. The following graph gives the number of votes secured (in thousands) by the candidates of CJP, HAP, ADB in each of the constituencies.</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232048720"/>
              </p:ext>
            </p:extLst>
          </p:nvPr>
        </p:nvGraphicFramePr>
        <p:xfrm>
          <a:off x="1824218" y="2615455"/>
          <a:ext cx="4271782" cy="2658367"/>
        </p:xfrm>
        <a:graphic>
          <a:graphicData uri="http://schemas.openxmlformats.org/presentationml/2006/ole">
            <mc:AlternateContent xmlns:mc="http://schemas.openxmlformats.org/markup-compatibility/2006">
              <mc:Choice xmlns:v="urn:schemas-microsoft-com:vml" Requires="v">
                <p:oleObj spid="_x0000_s35851" name="Visio" r:id="rId4" imgW="3890200" imgH="2627948" progId="Visio.Drawing.11">
                  <p:embed/>
                </p:oleObj>
              </mc:Choice>
              <mc:Fallback>
                <p:oleObj name="Visio" r:id="rId4" imgW="3890200"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218" y="2615455"/>
                        <a:ext cx="4271782" cy="2658367"/>
                      </a:xfrm>
                      <a:prstGeom prst="rect">
                        <a:avLst/>
                      </a:prstGeom>
                      <a:noFill/>
                    </p:spPr>
                  </p:pic>
                </p:oleObj>
              </mc:Fallback>
            </mc:AlternateContent>
          </a:graphicData>
        </a:graphic>
      </p:graphicFrame>
      <p:sp>
        <p:nvSpPr>
          <p:cNvPr id="9" name="Rectangle 8"/>
          <p:cNvSpPr/>
          <p:nvPr/>
        </p:nvSpPr>
        <p:spPr>
          <a:xfrm>
            <a:off x="6096000" y="844012"/>
            <a:ext cx="4114800" cy="3180358"/>
          </a:xfrm>
          <a:prstGeom prst="rect">
            <a:avLst/>
          </a:prstGeom>
        </p:spPr>
        <p:txBody>
          <a:bodyPr wrap="square">
            <a:spAutoFit/>
          </a:bodyPr>
          <a:lstStyle/>
          <a:p>
            <a:pPr algn="just">
              <a:lnSpc>
                <a:spcPct val="150000"/>
              </a:lnSpc>
              <a:spcBef>
                <a:spcPts val="700"/>
              </a:spcBef>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10. What is the ratio of number of votes secured by HAP in B and D to that secured by CJB in A and C?</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5:3</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5:4</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3:2</a:t>
            </a:r>
          </a:p>
          <a:p>
            <a:pPr marL="288290" indent="-288290" algn="just">
              <a:lnSpc>
                <a:spcPct val="150000"/>
              </a:lnSpc>
              <a:spcBef>
                <a:spcPts val="200"/>
              </a:spcBef>
              <a:spcAft>
                <a:spcPts val="2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5:2</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6096000" y="838201"/>
            <a:ext cx="0" cy="5492931"/>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1981200" y="5410367"/>
            <a:ext cx="4114800" cy="920765"/>
          </a:xfrm>
          <a:prstGeom prst="rect">
            <a:avLst/>
          </a:prstGeom>
        </p:spPr>
        <p:txBody>
          <a:bodyPr wrap="square">
            <a:spAutoFit/>
          </a:bodyPr>
          <a:lstStyle/>
          <a:p>
            <a:pPr algn="just">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Note: </a:t>
            </a:r>
            <a:r>
              <a:rPr lang="en-US" sz="1200" dirty="0">
                <a:latin typeface="Cambria" panose="02040503050406030204" pitchFamily="18" charset="0"/>
                <a:ea typeface="Times New Roman" panose="02020603050405020304" pitchFamily="18" charset="0"/>
                <a:cs typeface="Times New Roman" panose="02020603050405020304" pitchFamily="18" charset="0"/>
              </a:rPr>
              <a:t>The total number of votes polled in the 4 constituencies are as follows</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A – 450000		B – 500000</a:t>
            </a:r>
          </a:p>
          <a:p>
            <a:pPr marL="288290" indent="-288290" algn="just">
              <a:spcBef>
                <a:spcPts val="200"/>
              </a:spcBef>
              <a:spcAft>
                <a:spcPts val="200"/>
              </a:spcAft>
              <a:tabLst>
                <a:tab pos="288290" algn="l"/>
                <a:tab pos="900430" algn="l"/>
                <a:tab pos="1620520" algn="l"/>
                <a:tab pos="2340610" algn="l"/>
              </a:tabLst>
            </a:pPr>
            <a:r>
              <a:rPr lang="en-US" sz="1200" dirty="0">
                <a:latin typeface="Cambria" panose="02040503050406030204" pitchFamily="18" charset="0"/>
                <a:ea typeface="Times New Roman" panose="02020603050405020304" pitchFamily="18" charset="0"/>
                <a:cs typeface="Times New Roman" panose="02020603050405020304" pitchFamily="18" charset="0"/>
              </a:rPr>
              <a:t>	C – 600000		D – 575000</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430499"/>
      </p:ext>
    </p:extLst>
  </p:cSld>
  <p:clrMapOvr>
    <a:masterClrMapping/>
  </p:clrMapOvr>
  <p:transition spd="slow">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320" y="2184763"/>
            <a:ext cx="8195481" cy="2488474"/>
          </a:xfrm>
        </p:spPr>
        <p:txBody>
          <a:bodyPr/>
          <a:lstStyle/>
          <a:p>
            <a:br>
              <a:rPr lang="en-US" sz="3600" dirty="0">
                <a:latin typeface="Cambria" panose="02040503050406030204" pitchFamily="18" charset="0"/>
              </a:rPr>
            </a:br>
            <a:r>
              <a:rPr lang="en-US" sz="3600" dirty="0">
                <a:latin typeface="Cambria" panose="02040503050406030204" pitchFamily="18" charset="0"/>
              </a:rPr>
              <a:t>DATA INTERPRETATION – LINE GRAPH</a:t>
            </a:r>
          </a:p>
        </p:txBody>
      </p:sp>
    </p:spTree>
    <p:extLst>
      <p:ext uri="{BB962C8B-B14F-4D97-AF65-F5344CB8AC3E}">
        <p14:creationId xmlns:p14="http://schemas.microsoft.com/office/powerpoint/2010/main" val="2200275768"/>
      </p:ext>
    </p:extLst>
  </p:cSld>
  <p:clrMapOvr>
    <a:masterClrMapping/>
  </p:clrMapOvr>
  <p:transition spd="slow">
    <p:blinds dir="ver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6"/>
            <a:ext cx="4114800" cy="3474156"/>
          </a:xfrm>
          <a:prstGeom prst="rect">
            <a:avLst/>
          </a:prstGeom>
        </p:spPr>
        <p:txBody>
          <a:bodyPr wrap="square">
            <a:spAutoFit/>
          </a:bodyPr>
          <a:lstStyle/>
          <a:p>
            <a:pPr marL="342900" indent="-342900" algn="just">
              <a:lnSpc>
                <a:spcPct val="150000"/>
              </a:lnSpc>
              <a:spcBef>
                <a:spcPts val="700"/>
              </a:spcBef>
              <a:spcAft>
                <a:spcPts val="100"/>
              </a:spcAft>
              <a:buAutoNum type="arabicPeriod" startAt="11"/>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number of years for which the consumption of metal was less than the consumption of plastic over the given period?</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4</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3</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5</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6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dirty="0">
                <a:latin typeface="Cambria" panose="02040503050406030204" pitchFamily="18" charset="0"/>
                <a:ea typeface="Times New Roman" panose="02020603050405020304" pitchFamily="18" charset="0"/>
                <a:cs typeface="Times New Roman" panose="02020603050405020304" pitchFamily="18" charset="0"/>
              </a:rPr>
              <a:t>Answer the questions given as per details given in the graph, which provides the consumption of metal and plastic across 6 years.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nvGraphicFramePr>
        <p:xfrm>
          <a:off x="1998049" y="3215389"/>
          <a:ext cx="4081105" cy="2232115"/>
        </p:xfrm>
        <a:graphic>
          <a:graphicData uri="http://schemas.openxmlformats.org/presentationml/2006/ole">
            <mc:AlternateContent xmlns:mc="http://schemas.openxmlformats.org/markup-compatibility/2006">
              <mc:Choice xmlns:v="urn:schemas-microsoft-com:vml" Requires="v">
                <p:oleObj spid="_x0000_s52235" name="Visio" r:id="rId4" imgW="3149727" imgH="1727073" progId="Visio.Drawing.11">
                  <p:embed/>
                </p:oleObj>
              </mc:Choice>
              <mc:Fallback>
                <p:oleObj name="Visio" r:id="rId4" imgW="3149727" imgH="172707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049" y="3215389"/>
                        <a:ext cx="4081105" cy="2232115"/>
                      </a:xfrm>
                      <a:prstGeom prst="rect">
                        <a:avLst/>
                      </a:prstGeom>
                      <a:noFill/>
                    </p:spPr>
                  </p:pic>
                </p:oleObj>
              </mc:Fallback>
            </mc:AlternateContent>
          </a:graphicData>
        </a:graphic>
      </p:graphicFrame>
    </p:spTree>
    <p:extLst>
      <p:ext uri="{BB962C8B-B14F-4D97-AF65-F5344CB8AC3E}">
        <p14:creationId xmlns:p14="http://schemas.microsoft.com/office/powerpoint/2010/main" val="3372966446"/>
      </p:ext>
    </p:extLst>
  </p:cSld>
  <p:clrMapOvr>
    <a:masterClrMapping/>
  </p:clrMapOvr>
  <p:transition spd="slow">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6"/>
            <a:ext cx="4114800" cy="3474156"/>
          </a:xfrm>
          <a:prstGeom prst="rect">
            <a:avLst/>
          </a:prstGeom>
        </p:spPr>
        <p:txBody>
          <a:bodyPr wrap="square">
            <a:spAutoFit/>
          </a:bodyPr>
          <a:lstStyle/>
          <a:p>
            <a:pPr marL="342900" indent="-342900" algn="just">
              <a:lnSpc>
                <a:spcPct val="150000"/>
              </a:lnSpc>
              <a:spcBef>
                <a:spcPts val="700"/>
              </a:spcBef>
              <a:spcAft>
                <a:spcPts val="100"/>
              </a:spcAft>
              <a:buAutoNum type="arabicPeriod" startAt="12"/>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For how many years has the consumption of metal and plastic put together showed a decrease over the previous year’s consumption?</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3 </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4</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6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dirty="0">
                <a:latin typeface="Cambria" panose="02040503050406030204" pitchFamily="18" charset="0"/>
                <a:ea typeface="Times New Roman" panose="02020603050405020304" pitchFamily="18" charset="0"/>
                <a:cs typeface="Times New Roman" panose="02020603050405020304" pitchFamily="18" charset="0"/>
              </a:rPr>
              <a:t>Answer the questions given as per details given in the graph, which provides the consumption of metal and plastic across 6 years.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nvGraphicFramePr>
        <p:xfrm>
          <a:off x="1998049" y="3215389"/>
          <a:ext cx="4081105" cy="2232115"/>
        </p:xfrm>
        <a:graphic>
          <a:graphicData uri="http://schemas.openxmlformats.org/presentationml/2006/ole">
            <mc:AlternateContent xmlns:mc="http://schemas.openxmlformats.org/markup-compatibility/2006">
              <mc:Choice xmlns:v="urn:schemas-microsoft-com:vml" Requires="v">
                <p:oleObj spid="_x0000_s53259" name="Visio" r:id="rId4" imgW="3149727" imgH="1727073" progId="Visio.Drawing.11">
                  <p:embed/>
                </p:oleObj>
              </mc:Choice>
              <mc:Fallback>
                <p:oleObj name="Visio" r:id="rId4" imgW="3149727" imgH="172707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049" y="3215389"/>
                        <a:ext cx="4081105" cy="2232115"/>
                      </a:xfrm>
                      <a:prstGeom prst="rect">
                        <a:avLst/>
                      </a:prstGeom>
                      <a:noFill/>
                    </p:spPr>
                  </p:pic>
                </p:oleObj>
              </mc:Fallback>
            </mc:AlternateContent>
          </a:graphicData>
        </a:graphic>
      </p:graphicFrame>
    </p:spTree>
    <p:extLst>
      <p:ext uri="{BB962C8B-B14F-4D97-AF65-F5344CB8AC3E}">
        <p14:creationId xmlns:p14="http://schemas.microsoft.com/office/powerpoint/2010/main" val="426652874"/>
      </p:ext>
    </p:extLst>
  </p:cSld>
  <p:clrMapOvr>
    <a:masterClrMapping/>
  </p:clrMapOvr>
  <p:transition spd="slow">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6"/>
            <a:ext cx="4114800" cy="3058658"/>
          </a:xfrm>
          <a:prstGeom prst="rect">
            <a:avLst/>
          </a:prstGeom>
        </p:spPr>
        <p:txBody>
          <a:bodyPr wrap="square">
            <a:spAutoFit/>
          </a:bodyPr>
          <a:lstStyle/>
          <a:p>
            <a:pPr marL="342900" indent="-342900" algn="just">
              <a:lnSpc>
                <a:spcPct val="150000"/>
              </a:lnSpc>
              <a:spcBef>
                <a:spcPts val="700"/>
              </a:spcBef>
              <a:spcAft>
                <a:spcPts val="100"/>
              </a:spcAft>
              <a:buAutoNum type="arabicPeriod" startAt="13"/>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ratio of the total consumption of metal to that of plastic in the given period?</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4:5</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18:23</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19:23</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24:35</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6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dirty="0">
                <a:latin typeface="Cambria" panose="02040503050406030204" pitchFamily="18" charset="0"/>
                <a:ea typeface="Times New Roman" panose="02020603050405020304" pitchFamily="18" charset="0"/>
                <a:cs typeface="Times New Roman" panose="02020603050405020304" pitchFamily="18" charset="0"/>
              </a:rPr>
              <a:t>Answer the questions given as per details given in the graph, which provides the consumption of metal and plastic across 6 years.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nvGraphicFramePr>
        <p:xfrm>
          <a:off x="1998049" y="3215389"/>
          <a:ext cx="4081105" cy="2232115"/>
        </p:xfrm>
        <a:graphic>
          <a:graphicData uri="http://schemas.openxmlformats.org/presentationml/2006/ole">
            <mc:AlternateContent xmlns:mc="http://schemas.openxmlformats.org/markup-compatibility/2006">
              <mc:Choice xmlns:v="urn:schemas-microsoft-com:vml" Requires="v">
                <p:oleObj spid="_x0000_s54283" name="Visio" r:id="rId4" imgW="3149727" imgH="1727073" progId="Visio.Drawing.11">
                  <p:embed/>
                </p:oleObj>
              </mc:Choice>
              <mc:Fallback>
                <p:oleObj name="Visio" r:id="rId4" imgW="3149727" imgH="172707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049" y="3215389"/>
                        <a:ext cx="4081105" cy="2232115"/>
                      </a:xfrm>
                      <a:prstGeom prst="rect">
                        <a:avLst/>
                      </a:prstGeom>
                      <a:noFill/>
                    </p:spPr>
                  </p:pic>
                </p:oleObj>
              </mc:Fallback>
            </mc:AlternateContent>
          </a:graphicData>
        </a:graphic>
      </p:graphicFrame>
    </p:spTree>
    <p:extLst>
      <p:ext uri="{BB962C8B-B14F-4D97-AF65-F5344CB8AC3E}">
        <p14:creationId xmlns:p14="http://schemas.microsoft.com/office/powerpoint/2010/main" val="2940205995"/>
      </p:ext>
    </p:extLst>
  </p:cSld>
  <p:clrMapOvr>
    <a:masterClrMapping/>
  </p:clrMapOvr>
  <p:transition spd="slow">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6"/>
            <a:ext cx="4114800" cy="3058658"/>
          </a:xfrm>
          <a:prstGeom prst="rect">
            <a:avLst/>
          </a:prstGeom>
        </p:spPr>
        <p:txBody>
          <a:bodyPr wrap="square">
            <a:spAutoFit/>
          </a:bodyPr>
          <a:lstStyle/>
          <a:p>
            <a:pPr marL="342900" indent="-342900" algn="just">
              <a:lnSpc>
                <a:spcPct val="150000"/>
              </a:lnSpc>
              <a:spcBef>
                <a:spcPts val="700"/>
              </a:spcBef>
              <a:spcAft>
                <a:spcPts val="100"/>
              </a:spcAft>
              <a:buAutoNum type="arabicPeriod" startAt="14"/>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percentage increase in the total consumption of the products in 2006, over that in 2005?</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33 1/3%	</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22 2/9%</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16 2/3%	</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37.5%</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6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dirty="0">
                <a:latin typeface="Cambria" panose="02040503050406030204" pitchFamily="18" charset="0"/>
                <a:ea typeface="Times New Roman" panose="02020603050405020304" pitchFamily="18" charset="0"/>
                <a:cs typeface="Times New Roman" panose="02020603050405020304" pitchFamily="18" charset="0"/>
              </a:rPr>
              <a:t>Answer the questions given as per details given in the graph, which provides the consumption of metal and plastic across 6 years.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nvGraphicFramePr>
        <p:xfrm>
          <a:off x="1998049" y="3215389"/>
          <a:ext cx="4081105" cy="2232115"/>
        </p:xfrm>
        <a:graphic>
          <a:graphicData uri="http://schemas.openxmlformats.org/presentationml/2006/ole">
            <mc:AlternateContent xmlns:mc="http://schemas.openxmlformats.org/markup-compatibility/2006">
              <mc:Choice xmlns:v="urn:schemas-microsoft-com:vml" Requires="v">
                <p:oleObj spid="_x0000_s55307" name="Visio" r:id="rId4" imgW="3149727" imgH="1727073" progId="Visio.Drawing.11">
                  <p:embed/>
                </p:oleObj>
              </mc:Choice>
              <mc:Fallback>
                <p:oleObj name="Visio" r:id="rId4" imgW="3149727" imgH="172707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049" y="3215389"/>
                        <a:ext cx="4081105" cy="2232115"/>
                      </a:xfrm>
                      <a:prstGeom prst="rect">
                        <a:avLst/>
                      </a:prstGeom>
                      <a:noFill/>
                    </p:spPr>
                  </p:pic>
                </p:oleObj>
              </mc:Fallback>
            </mc:AlternateContent>
          </a:graphicData>
        </a:graphic>
      </p:graphicFrame>
    </p:spTree>
    <p:extLst>
      <p:ext uri="{BB962C8B-B14F-4D97-AF65-F5344CB8AC3E}">
        <p14:creationId xmlns:p14="http://schemas.microsoft.com/office/powerpoint/2010/main" val="115053540"/>
      </p:ext>
    </p:extLst>
  </p:cSld>
  <p:clrMapOvr>
    <a:masterClrMapping/>
  </p:clrMapOvr>
  <p:transition spd="slow">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6"/>
            <a:ext cx="4114800" cy="3474156"/>
          </a:xfrm>
          <a:prstGeom prst="rect">
            <a:avLst/>
          </a:prstGeom>
        </p:spPr>
        <p:txBody>
          <a:bodyPr wrap="square">
            <a:spAutoFit/>
          </a:bodyPr>
          <a:lstStyle/>
          <a:p>
            <a:pPr marL="342900" indent="-342900" algn="just">
              <a:lnSpc>
                <a:spcPct val="150000"/>
              </a:lnSpc>
              <a:spcBef>
                <a:spcPts val="700"/>
              </a:spcBef>
              <a:spcAft>
                <a:spcPts val="100"/>
              </a:spcAft>
              <a:buAutoNum type="arabicPeriod" startAt="15"/>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During which period did the consumption of both the products, shows a similar trend (both increasing / decreasing / constant)?</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2330–04</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2002–03</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2001–02	</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2005–06</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6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dirty="0">
                <a:latin typeface="Cambria" panose="02040503050406030204" pitchFamily="18" charset="0"/>
                <a:ea typeface="Times New Roman" panose="02020603050405020304" pitchFamily="18" charset="0"/>
                <a:cs typeface="Times New Roman" panose="02020603050405020304" pitchFamily="18" charset="0"/>
              </a:rPr>
              <a:t>Answer the questions given as per details given in the graph, which provides the consumption of metal and plastic across 6 years.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nvGraphicFramePr>
        <p:xfrm>
          <a:off x="1998049" y="3215389"/>
          <a:ext cx="4081105" cy="2232115"/>
        </p:xfrm>
        <a:graphic>
          <a:graphicData uri="http://schemas.openxmlformats.org/presentationml/2006/ole">
            <mc:AlternateContent xmlns:mc="http://schemas.openxmlformats.org/markup-compatibility/2006">
              <mc:Choice xmlns:v="urn:schemas-microsoft-com:vml" Requires="v">
                <p:oleObj spid="_x0000_s56331" name="Visio" r:id="rId4" imgW="3149727" imgH="1727073" progId="Visio.Drawing.11">
                  <p:embed/>
                </p:oleObj>
              </mc:Choice>
              <mc:Fallback>
                <p:oleObj name="Visio" r:id="rId4" imgW="3149727" imgH="172707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049" y="3215389"/>
                        <a:ext cx="4081105" cy="2232115"/>
                      </a:xfrm>
                      <a:prstGeom prst="rect">
                        <a:avLst/>
                      </a:prstGeom>
                      <a:noFill/>
                    </p:spPr>
                  </p:pic>
                </p:oleObj>
              </mc:Fallback>
            </mc:AlternateContent>
          </a:graphicData>
        </a:graphic>
      </p:graphicFrame>
    </p:spTree>
    <p:extLst>
      <p:ext uri="{BB962C8B-B14F-4D97-AF65-F5344CB8AC3E}">
        <p14:creationId xmlns:p14="http://schemas.microsoft.com/office/powerpoint/2010/main" val="3429057852"/>
      </p:ext>
    </p:extLst>
  </p:cSld>
  <p:clrMapOvr>
    <a:masterClrMapping/>
  </p:clrMapOvr>
  <p:transition spd="slow">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6"/>
            <a:ext cx="4114800" cy="3058658"/>
          </a:xfrm>
          <a:prstGeom prst="rect">
            <a:avLst/>
          </a:prstGeom>
        </p:spPr>
        <p:txBody>
          <a:bodyPr wrap="square">
            <a:spAutoFit/>
          </a:bodyPr>
          <a:lstStyle/>
          <a:p>
            <a:pPr marL="342900" indent="-342900" algn="just">
              <a:lnSpc>
                <a:spcPct val="150000"/>
              </a:lnSpc>
              <a:spcBef>
                <a:spcPts val="700"/>
              </a:spcBef>
              <a:spcAft>
                <a:spcPts val="100"/>
              </a:spcAft>
              <a:buAutoNum type="arabicPeriod" startAt="16"/>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In which of the following schools is the percentage of students passing without distinction, the least?</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P</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R</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S</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U</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7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dirty="0">
                <a:latin typeface="Cambria" panose="02040503050406030204" pitchFamily="18" charset="0"/>
                <a:ea typeface="Times New Roman" panose="02020603050405020304" pitchFamily="18" charset="0"/>
                <a:cs typeface="Times New Roman" panose="02020603050405020304" pitchFamily="18" charset="0"/>
              </a:rPr>
              <a:t>Answer these questions based on the following line graph which shows the performance of students of six schools P, Q, R, S, T and U in a board exam.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nvGraphicFramePr>
        <p:xfrm>
          <a:off x="2059577" y="3319393"/>
          <a:ext cx="3958046" cy="2854984"/>
        </p:xfrm>
        <a:graphic>
          <a:graphicData uri="http://schemas.openxmlformats.org/presentationml/2006/ole">
            <mc:AlternateContent xmlns:mc="http://schemas.openxmlformats.org/markup-compatibility/2006">
              <mc:Choice xmlns:v="urn:schemas-microsoft-com:vml" Requires="v">
                <p:oleObj spid="_x0000_s57355" name="Visio" r:id="rId4" imgW="3382518" imgH="2441258" progId="Visio.Drawing.11">
                  <p:embed/>
                </p:oleObj>
              </mc:Choice>
              <mc:Fallback>
                <p:oleObj name="Visio" r:id="rId4" imgW="3382518" imgH="244125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9577" y="3319393"/>
                        <a:ext cx="3958046" cy="2854984"/>
                      </a:xfrm>
                      <a:prstGeom prst="rect">
                        <a:avLst/>
                      </a:prstGeom>
                      <a:noFill/>
                    </p:spPr>
                  </p:pic>
                </p:oleObj>
              </mc:Fallback>
            </mc:AlternateContent>
          </a:graphicData>
        </a:graphic>
      </p:graphicFrame>
    </p:spTree>
    <p:extLst>
      <p:ext uri="{BB962C8B-B14F-4D97-AF65-F5344CB8AC3E}">
        <p14:creationId xmlns:p14="http://schemas.microsoft.com/office/powerpoint/2010/main" val="1680641555"/>
      </p:ext>
    </p:extLst>
  </p:cSld>
  <p:clrMapOvr>
    <a:masterClrMapping/>
  </p:clrMapOvr>
  <p:transition spd="slow">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7"/>
            <a:ext cx="4114800" cy="2643159"/>
          </a:xfrm>
          <a:prstGeom prst="rect">
            <a:avLst/>
          </a:prstGeom>
        </p:spPr>
        <p:txBody>
          <a:bodyPr wrap="square">
            <a:spAutoFit/>
          </a:bodyPr>
          <a:lstStyle/>
          <a:p>
            <a:pPr marL="342900" indent="-342900" algn="just">
              <a:lnSpc>
                <a:spcPct val="150000"/>
              </a:lnSpc>
              <a:spcBef>
                <a:spcPts val="700"/>
              </a:spcBef>
              <a:spcAft>
                <a:spcPts val="100"/>
              </a:spcAft>
              <a:buAutoNum type="arabicPeriod" startAt="17"/>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In how many schools is the pass percentage at least 80?</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3</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4</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7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dirty="0">
                <a:latin typeface="Cambria" panose="02040503050406030204" pitchFamily="18" charset="0"/>
                <a:ea typeface="Times New Roman" panose="02020603050405020304" pitchFamily="18" charset="0"/>
                <a:cs typeface="Times New Roman" panose="02020603050405020304" pitchFamily="18" charset="0"/>
              </a:rPr>
              <a:t>Answer these questions based on the following line graph which shows the performance of students of six schools P, Q, R, S, T and U in a board exam.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nvGraphicFramePr>
        <p:xfrm>
          <a:off x="2059577" y="3319393"/>
          <a:ext cx="3958046" cy="2854984"/>
        </p:xfrm>
        <a:graphic>
          <a:graphicData uri="http://schemas.openxmlformats.org/presentationml/2006/ole">
            <mc:AlternateContent xmlns:mc="http://schemas.openxmlformats.org/markup-compatibility/2006">
              <mc:Choice xmlns:v="urn:schemas-microsoft-com:vml" Requires="v">
                <p:oleObj spid="_x0000_s58379" name="Visio" r:id="rId4" imgW="3382518" imgH="2441258" progId="Visio.Drawing.11">
                  <p:embed/>
                </p:oleObj>
              </mc:Choice>
              <mc:Fallback>
                <p:oleObj name="Visio" r:id="rId4" imgW="3382518" imgH="244125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9577" y="3319393"/>
                        <a:ext cx="3958046" cy="2854984"/>
                      </a:xfrm>
                      <a:prstGeom prst="rect">
                        <a:avLst/>
                      </a:prstGeom>
                      <a:noFill/>
                    </p:spPr>
                  </p:pic>
                </p:oleObj>
              </mc:Fallback>
            </mc:AlternateContent>
          </a:graphicData>
        </a:graphic>
      </p:graphicFrame>
    </p:spTree>
    <p:extLst>
      <p:ext uri="{BB962C8B-B14F-4D97-AF65-F5344CB8AC3E}">
        <p14:creationId xmlns:p14="http://schemas.microsoft.com/office/powerpoint/2010/main" val="703172443"/>
      </p:ext>
    </p:extLst>
  </p:cSld>
  <p:clrMapOvr>
    <a:masterClrMapping/>
  </p:clrMapOvr>
  <p:transition spd="slow">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7"/>
            <a:ext cx="4114800" cy="3709349"/>
          </a:xfrm>
          <a:prstGeom prst="rect">
            <a:avLst/>
          </a:prstGeom>
        </p:spPr>
        <p:txBody>
          <a:bodyPr wrap="square">
            <a:spAutoFit/>
          </a:bodyPr>
          <a:lstStyle/>
          <a:p>
            <a:pPr marL="342900" indent="-342900" algn="just">
              <a:lnSpc>
                <a:spcPct val="150000"/>
              </a:lnSpc>
              <a:spcBef>
                <a:spcPts val="700"/>
              </a:spcBef>
              <a:spcAft>
                <a:spcPts val="100"/>
              </a:spcAft>
              <a:buAutoNum type="arabicPeriod" startAt="18"/>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In which of the following schools is the ratio of the number of students passing with distinction to those failing, the least?</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Q</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R</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P</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T</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07035" algn="l"/>
                <a:tab pos="1172210" algn="l"/>
                <a:tab pos="1815465" algn="l"/>
                <a:tab pos="2426970" algn="l"/>
              </a:tabLst>
            </a:pPr>
            <a:r>
              <a:rPr lang="en-US" sz="800" dirty="0">
                <a:latin typeface="Cambria" panose="02040503050406030204" pitchFamily="18"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7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dirty="0">
                <a:latin typeface="Cambria" panose="02040503050406030204" pitchFamily="18" charset="0"/>
                <a:ea typeface="Times New Roman" panose="02020603050405020304" pitchFamily="18" charset="0"/>
                <a:cs typeface="Times New Roman" panose="02020603050405020304" pitchFamily="18" charset="0"/>
              </a:rPr>
              <a:t>Answer these questions based on the following line graph which shows the performance of students of six schools P, Q, R, S, T and U in a board exam.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nvGraphicFramePr>
        <p:xfrm>
          <a:off x="2059577" y="3319393"/>
          <a:ext cx="3958046" cy="2854984"/>
        </p:xfrm>
        <a:graphic>
          <a:graphicData uri="http://schemas.openxmlformats.org/presentationml/2006/ole">
            <mc:AlternateContent xmlns:mc="http://schemas.openxmlformats.org/markup-compatibility/2006">
              <mc:Choice xmlns:v="urn:schemas-microsoft-com:vml" Requires="v">
                <p:oleObj spid="_x0000_s59403" name="Visio" r:id="rId4" imgW="3382518" imgH="2441258" progId="Visio.Drawing.11">
                  <p:embed/>
                </p:oleObj>
              </mc:Choice>
              <mc:Fallback>
                <p:oleObj name="Visio" r:id="rId4" imgW="3382518" imgH="244125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9577" y="3319393"/>
                        <a:ext cx="3958046" cy="2854984"/>
                      </a:xfrm>
                      <a:prstGeom prst="rect">
                        <a:avLst/>
                      </a:prstGeom>
                      <a:noFill/>
                    </p:spPr>
                  </p:pic>
                </p:oleObj>
              </mc:Fallback>
            </mc:AlternateContent>
          </a:graphicData>
        </a:graphic>
      </p:graphicFrame>
    </p:spTree>
    <p:extLst>
      <p:ext uri="{BB962C8B-B14F-4D97-AF65-F5344CB8AC3E}">
        <p14:creationId xmlns:p14="http://schemas.microsoft.com/office/powerpoint/2010/main" val="56894828"/>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989910" y="1037410"/>
                <a:ext cx="8220890" cy="3846309"/>
              </a:xfrm>
              <a:prstGeom prst="rect">
                <a:avLst/>
              </a:prstGeom>
            </p:spPr>
            <p:txBody>
              <a:bodyPr wrap="square">
                <a:spAutoFit/>
              </a:bodyPr>
              <a:lstStyle/>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5.	At what time between 5 p.m. and 6 p.m., do the hands of a clock coincide?</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a:t>
                </a:r>
                <a14:m>
                  <m:oMath xmlns:m="http://schemas.openxmlformats.org/officeDocument/2006/math">
                    <m:r>
                      <a:rPr lang="en-US" sz="2000" i="1" dirty="0">
                        <a:latin typeface="Cambria Math" panose="02040503050406030204" pitchFamily="18" charset="0"/>
                        <a:ea typeface="Times New Roman" panose="02020603050405020304" pitchFamily="18" charset="0"/>
                        <a:cs typeface="Times New Roman" panose="02020603050405020304" pitchFamily="18" charset="0"/>
                      </a:rPr>
                      <m:t>8 </m:t>
                    </m:r>
                    <m:r>
                      <m:rPr>
                        <m:sty m:val="p"/>
                      </m:rPr>
                      <a:rPr lang="en-US" sz="2000" dirty="0">
                        <a:latin typeface="Cambria Math" panose="02040503050406030204" pitchFamily="18" charset="0"/>
                        <a:ea typeface="Times New Roman" panose="02020603050405020304" pitchFamily="18" charset="0"/>
                        <a:cs typeface="Times New Roman" panose="02020603050405020304" pitchFamily="18" charset="0"/>
                      </a:rPr>
                      <m:t>hour</m:t>
                    </m:r>
                    <m:r>
                      <a:rPr lang="en-US" sz="2000" dirty="0">
                        <a:latin typeface="Cambria Math" panose="02040503050406030204" pitchFamily="18" charset="0"/>
                        <a:ea typeface="Times New Roman" panose="02020603050405020304" pitchFamily="18" charset="0"/>
                        <a:cs typeface="Times New Roman" panose="02020603050405020304" pitchFamily="18" charset="0"/>
                      </a:rPr>
                      <m:t> 29</m:t>
                    </m:r>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3</m:t>
                        </m:r>
                      </m:num>
                      <m:den>
                        <m:r>
                          <a:rPr lang="en-US" sz="2000" dirty="0">
                            <a:latin typeface="Cambria Math" panose="02040503050406030204" pitchFamily="18" charset="0"/>
                            <a:cs typeface="Times New Roman" panose="02020603050405020304" pitchFamily="18" charset="0"/>
                          </a:rPr>
                          <m:t>11</m:t>
                        </m:r>
                      </m:den>
                    </m:f>
                    <m:r>
                      <a:rPr lang="en-US" sz="2000" dirty="0">
                        <a:latin typeface="Cambria Math" panose="02040503050406030204" pitchFamily="18" charset="0"/>
                        <a:cs typeface="Times New Roman" panose="02020603050405020304" pitchFamily="18" charset="0"/>
                      </a:rPr>
                      <m:t> </m:t>
                    </m:r>
                    <m:r>
                      <m:rPr>
                        <m:sty m:val="p"/>
                      </m:rPr>
                      <a:rPr lang="en-US" sz="2000" dirty="0">
                        <a:latin typeface="Cambria Math" panose="02040503050406030204" pitchFamily="18" charset="0"/>
                        <a:cs typeface="Times New Roman" panose="02020603050405020304" pitchFamily="18" charset="0"/>
                      </a:rPr>
                      <m:t>min</m:t>
                    </m:r>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a:t>
                </a:r>
                <a14:m>
                  <m:oMath xmlns:m="http://schemas.openxmlformats.org/officeDocument/2006/math">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r>
                      <a:rPr lang="en-US" sz="2000" i="1" dirty="0">
                        <a:latin typeface="Cambria Math" panose="02040503050406030204" pitchFamily="18" charset="0"/>
                        <a:ea typeface="Times New Roman" panose="02020603050405020304" pitchFamily="18" charset="0"/>
                        <a:cs typeface="Times New Roman" panose="02020603050405020304" pitchFamily="18" charset="0"/>
                      </a:rPr>
                      <m:t>5</m:t>
                    </m:r>
                    <m:r>
                      <a:rPr lang="en-US" sz="2000" i="1" dirty="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dirty="0">
                        <a:latin typeface="Cambria Math" panose="02040503050406030204" pitchFamily="18" charset="0"/>
                        <a:ea typeface="Times New Roman" panose="02020603050405020304" pitchFamily="18" charset="0"/>
                        <a:cs typeface="Times New Roman" panose="02020603050405020304" pitchFamily="18" charset="0"/>
                      </a:rPr>
                      <m:t>hour</m:t>
                    </m:r>
                    <m:r>
                      <a:rPr lang="en-US" sz="2000" dirty="0">
                        <a:latin typeface="Cambria Math" panose="02040503050406030204" pitchFamily="18" charset="0"/>
                        <a:ea typeface="Times New Roman" panose="02020603050405020304" pitchFamily="18" charset="0"/>
                        <a:cs typeface="Times New Roman" panose="02020603050405020304" pitchFamily="18" charset="0"/>
                      </a:rPr>
                      <m:t> 27</m:t>
                    </m:r>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3</m:t>
                        </m:r>
                      </m:num>
                      <m:den>
                        <m:r>
                          <a:rPr lang="en-US" sz="2000" dirty="0">
                            <a:latin typeface="Cambria Math" panose="02040503050406030204" pitchFamily="18" charset="0"/>
                            <a:cs typeface="Times New Roman" panose="02020603050405020304" pitchFamily="18" charset="0"/>
                          </a:rPr>
                          <m:t>11</m:t>
                        </m:r>
                      </m:den>
                    </m:f>
                    <m:r>
                      <a:rPr lang="en-US" sz="2000" dirty="0">
                        <a:latin typeface="Cambria Math" panose="02040503050406030204" pitchFamily="18" charset="0"/>
                        <a:cs typeface="Times New Roman" panose="02020603050405020304" pitchFamily="18" charset="0"/>
                      </a:rPr>
                      <m:t> </m:t>
                    </m:r>
                    <m:r>
                      <m:rPr>
                        <m:sty m:val="p"/>
                      </m:rPr>
                      <a:rPr lang="en-US" sz="2000" dirty="0">
                        <a:latin typeface="Cambria Math" panose="02040503050406030204" pitchFamily="18" charset="0"/>
                        <a:cs typeface="Times New Roman" panose="02020603050405020304" pitchFamily="18" charset="0"/>
                      </a:rPr>
                      <m:t>min</m:t>
                    </m:r>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a:t>
                </a:r>
                <a14:m>
                  <m:oMath xmlns:m="http://schemas.openxmlformats.org/officeDocument/2006/math">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r>
                      <a:rPr lang="en-US" sz="2000" i="1" dirty="0">
                        <a:latin typeface="Cambria Math" panose="02040503050406030204" pitchFamily="18" charset="0"/>
                        <a:ea typeface="Times New Roman" panose="02020603050405020304" pitchFamily="18" charset="0"/>
                        <a:cs typeface="Times New Roman" panose="02020603050405020304" pitchFamily="18" charset="0"/>
                      </a:rPr>
                      <m:t> </m:t>
                    </m:r>
                    <m:r>
                      <a:rPr lang="en-US" sz="2000" i="1" dirty="0">
                        <a:latin typeface="Cambria Math" panose="02040503050406030204" pitchFamily="18" charset="0"/>
                        <a:ea typeface="Times New Roman" panose="02020603050405020304" pitchFamily="18" charset="0"/>
                        <a:cs typeface="Times New Roman" panose="02020603050405020304" pitchFamily="18" charset="0"/>
                      </a:rPr>
                      <m:t>9</m:t>
                    </m:r>
                    <m:r>
                      <a:rPr lang="en-US" sz="2000" i="1" dirty="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dirty="0">
                        <a:latin typeface="Cambria Math" panose="02040503050406030204" pitchFamily="18" charset="0"/>
                        <a:ea typeface="Times New Roman" panose="02020603050405020304" pitchFamily="18" charset="0"/>
                        <a:cs typeface="Times New Roman" panose="02020603050405020304" pitchFamily="18" charset="0"/>
                      </a:rPr>
                      <m:t>hour</m:t>
                    </m:r>
                    <m:r>
                      <a:rPr lang="en-US" sz="2000" dirty="0">
                        <a:latin typeface="Cambria Math" panose="02040503050406030204" pitchFamily="18" charset="0"/>
                        <a:ea typeface="Times New Roman" panose="02020603050405020304" pitchFamily="18" charset="0"/>
                        <a:cs typeface="Times New Roman" panose="02020603050405020304" pitchFamily="18" charset="0"/>
                      </a:rPr>
                      <m:t> 33</m:t>
                    </m:r>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8</m:t>
                        </m:r>
                      </m:num>
                      <m:den>
                        <m:r>
                          <a:rPr lang="en-US" sz="2000" dirty="0">
                            <a:latin typeface="Cambria Math" panose="02040503050406030204" pitchFamily="18" charset="0"/>
                            <a:cs typeface="Times New Roman" panose="02020603050405020304" pitchFamily="18" charset="0"/>
                          </a:rPr>
                          <m:t>11</m:t>
                        </m:r>
                      </m:den>
                    </m:f>
                    <m:r>
                      <a:rPr lang="en-US" sz="2000" dirty="0">
                        <a:latin typeface="Cambria Math" panose="02040503050406030204" pitchFamily="18" charset="0"/>
                        <a:cs typeface="Times New Roman" panose="02020603050405020304" pitchFamily="18" charset="0"/>
                      </a:rPr>
                      <m:t> </m:t>
                    </m:r>
                    <m:r>
                      <m:rPr>
                        <m:sty m:val="p"/>
                      </m:rPr>
                      <a:rPr lang="en-US" sz="2000" dirty="0">
                        <a:latin typeface="Cambria Math" panose="02040503050406030204" pitchFamily="18" charset="0"/>
                        <a:cs typeface="Times New Roman" panose="02020603050405020304" pitchFamily="18" charset="0"/>
                      </a:rPr>
                      <m:t>min</m:t>
                    </m:r>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None of these</a:t>
                </a:r>
              </a:p>
            </p:txBody>
          </p:sp>
        </mc:Choice>
        <mc:Fallback>
          <p:sp>
            <p:nvSpPr>
              <p:cNvPr id="2" name="Rectangle 1"/>
              <p:cNvSpPr>
                <a:spLocks noRot="1" noChangeAspect="1" noMove="1" noResize="1" noEditPoints="1" noAdjustHandles="1" noChangeArrowheads="1" noChangeShapeType="1" noTextEdit="1"/>
              </p:cNvSpPr>
              <p:nvPr/>
            </p:nvSpPr>
            <p:spPr>
              <a:xfrm>
                <a:off x="1989910" y="1037410"/>
                <a:ext cx="8220890" cy="3846309"/>
              </a:xfrm>
              <a:prstGeom prst="rect">
                <a:avLst/>
              </a:prstGeom>
              <a:blipFill>
                <a:blip r:embed="rId3"/>
                <a:stretch>
                  <a:fillRect l="-741" r="-741" b="-317"/>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4185946325"/>
      </p:ext>
    </p:extLst>
  </p:cSld>
  <p:clrMapOvr>
    <a:masterClrMapping/>
  </p:clrMapOvr>
  <p:transition spd="slow">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6"/>
            <a:ext cx="4114800" cy="3293850"/>
          </a:xfrm>
          <a:prstGeom prst="rect">
            <a:avLst/>
          </a:prstGeom>
        </p:spPr>
        <p:txBody>
          <a:bodyPr wrap="square">
            <a:spAutoFit/>
          </a:bodyPr>
          <a:lstStyle/>
          <a:p>
            <a:pPr marL="342900" indent="-342900" algn="just">
              <a:lnSpc>
                <a:spcPct val="150000"/>
              </a:lnSpc>
              <a:spcBef>
                <a:spcPts val="700"/>
              </a:spcBef>
              <a:spcAft>
                <a:spcPts val="100"/>
              </a:spcAft>
              <a:buAutoNum type="arabicPeriod" startAt="19"/>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Considering all the six schools, what percentage of the students has passed with distinction?</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33.1%</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33.8%</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34.2%</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35.6%</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07035" algn="l"/>
                <a:tab pos="1172210" algn="l"/>
                <a:tab pos="1815465" algn="l"/>
                <a:tab pos="2426970" algn="l"/>
              </a:tabLst>
            </a:pPr>
            <a:r>
              <a:rPr lang="en-US" sz="800" dirty="0">
                <a:latin typeface="Cambria" panose="02040503050406030204" pitchFamily="18"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7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dirty="0">
                <a:latin typeface="Cambria" panose="02040503050406030204" pitchFamily="18" charset="0"/>
                <a:ea typeface="Times New Roman" panose="02020603050405020304" pitchFamily="18" charset="0"/>
                <a:cs typeface="Times New Roman" panose="02020603050405020304" pitchFamily="18" charset="0"/>
              </a:rPr>
              <a:t>Answer these questions based on the following line graph which shows the performance of students of six schools P, Q, R, S, T and U in a board exam.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nvGraphicFramePr>
        <p:xfrm>
          <a:off x="2059577" y="3319393"/>
          <a:ext cx="3958046" cy="2854984"/>
        </p:xfrm>
        <a:graphic>
          <a:graphicData uri="http://schemas.openxmlformats.org/presentationml/2006/ole">
            <mc:AlternateContent xmlns:mc="http://schemas.openxmlformats.org/markup-compatibility/2006">
              <mc:Choice xmlns:v="urn:schemas-microsoft-com:vml" Requires="v">
                <p:oleObj spid="_x0000_s60427" name="Visio" r:id="rId4" imgW="3382518" imgH="2441258" progId="Visio.Drawing.11">
                  <p:embed/>
                </p:oleObj>
              </mc:Choice>
              <mc:Fallback>
                <p:oleObj name="Visio" r:id="rId4" imgW="3382518" imgH="244125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9577" y="3319393"/>
                        <a:ext cx="3958046" cy="2854984"/>
                      </a:xfrm>
                      <a:prstGeom prst="rect">
                        <a:avLst/>
                      </a:prstGeom>
                      <a:noFill/>
                    </p:spPr>
                  </p:pic>
                </p:oleObj>
              </mc:Fallback>
            </mc:AlternateContent>
          </a:graphicData>
        </a:graphic>
      </p:graphicFrame>
    </p:spTree>
    <p:extLst>
      <p:ext uri="{BB962C8B-B14F-4D97-AF65-F5344CB8AC3E}">
        <p14:creationId xmlns:p14="http://schemas.microsoft.com/office/powerpoint/2010/main" val="95914909"/>
      </p:ext>
    </p:extLst>
  </p:cSld>
  <p:clrMapOvr>
    <a:masterClrMapping/>
  </p:clrMapOvr>
  <p:transition spd="slow">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49087"/>
            <a:ext cx="4114800" cy="3709349"/>
          </a:xfrm>
          <a:prstGeom prst="rect">
            <a:avLst/>
          </a:prstGeom>
        </p:spPr>
        <p:txBody>
          <a:bodyPr wrap="square">
            <a:spAutoFit/>
          </a:bodyPr>
          <a:lstStyle/>
          <a:p>
            <a:pPr marL="342900" indent="-342900" algn="just">
              <a:lnSpc>
                <a:spcPct val="150000"/>
              </a:lnSpc>
              <a:spcBef>
                <a:spcPts val="700"/>
              </a:spcBef>
              <a:spcAft>
                <a:spcPts val="100"/>
              </a:spcAft>
              <a:buAutoNum type="arabicPeriod" startAt="20"/>
              <a:tabLst>
                <a:tab pos="407035"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What is the ratio of the total number of students who failed to those who passed, in all the six schools together?</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43:121</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21:37</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43:111</a:t>
            </a:r>
          </a:p>
          <a:p>
            <a:pPr marL="288290" indent="-288290" algn="just">
              <a:lnSpc>
                <a:spcPct val="150000"/>
              </a:lnSpc>
              <a:spcBef>
                <a:spcPts val="100"/>
              </a:spcBef>
              <a:spcAft>
                <a:spcPts val="100"/>
              </a:spcAft>
              <a:tabLst>
                <a:tab pos="288290" algn="l"/>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21:38</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07035" algn="l"/>
                <a:tab pos="1172210" algn="l"/>
                <a:tab pos="1815465" algn="l"/>
                <a:tab pos="2426970" algn="l"/>
              </a:tabLst>
            </a:pPr>
            <a:r>
              <a:rPr lang="en-US" sz="800" dirty="0">
                <a:latin typeface="Cambria" panose="02040503050406030204" pitchFamily="18"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1"/>
            <a:ext cx="4114800" cy="2125069"/>
          </a:xfrm>
          <a:prstGeom prst="rect">
            <a:avLst/>
          </a:prstGeom>
        </p:spPr>
        <p:txBody>
          <a:bodyPr wrap="square">
            <a:spAutoFit/>
          </a:bodyPr>
          <a:lstStyle/>
          <a:p>
            <a:pPr algn="just">
              <a:lnSpc>
                <a:spcPct val="150000"/>
              </a:lnSpc>
              <a:spcBef>
                <a:spcPts val="700"/>
              </a:spcBef>
              <a:spcAft>
                <a:spcPts val="100"/>
              </a:spcAft>
              <a:tabLst>
                <a:tab pos="288036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dirty="0">
                <a:latin typeface="Cambria" panose="02040503050406030204" pitchFamily="18" charset="0"/>
                <a:ea typeface="Times New Roman" panose="02020603050405020304" pitchFamily="18" charset="0"/>
                <a:cs typeface="Times New Roman" panose="02020603050405020304" pitchFamily="18" charset="0"/>
              </a:rPr>
              <a:t>Answer these questions based on the following line graph which shows the performance of students of six schools P, Q, R, S, T and U in a board exam.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nvGraphicFramePr>
        <p:xfrm>
          <a:off x="2059577" y="3319393"/>
          <a:ext cx="3958046" cy="2854984"/>
        </p:xfrm>
        <a:graphic>
          <a:graphicData uri="http://schemas.openxmlformats.org/presentationml/2006/ole">
            <mc:AlternateContent xmlns:mc="http://schemas.openxmlformats.org/markup-compatibility/2006">
              <mc:Choice xmlns:v="urn:schemas-microsoft-com:vml" Requires="v">
                <p:oleObj spid="_x0000_s61451" name="Visio" r:id="rId4" imgW="3382518" imgH="2441258" progId="Visio.Drawing.11">
                  <p:embed/>
                </p:oleObj>
              </mc:Choice>
              <mc:Fallback>
                <p:oleObj name="Visio" r:id="rId4" imgW="3382518" imgH="244125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9577" y="3319393"/>
                        <a:ext cx="3958046" cy="2854984"/>
                      </a:xfrm>
                      <a:prstGeom prst="rect">
                        <a:avLst/>
                      </a:prstGeom>
                      <a:noFill/>
                    </p:spPr>
                  </p:pic>
                </p:oleObj>
              </mc:Fallback>
            </mc:AlternateContent>
          </a:graphicData>
        </a:graphic>
      </p:graphicFrame>
    </p:spTree>
    <p:extLst>
      <p:ext uri="{BB962C8B-B14F-4D97-AF65-F5344CB8AC3E}">
        <p14:creationId xmlns:p14="http://schemas.microsoft.com/office/powerpoint/2010/main" val="2413648866"/>
      </p:ext>
    </p:extLst>
  </p:cSld>
  <p:clrMapOvr>
    <a:masterClrMapping/>
  </p:clrMapOvr>
  <p:transition spd="slow">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2225" y="3014549"/>
            <a:ext cx="4667560" cy="820866"/>
          </a:xfrm>
          <a:prstGeom prst="rect">
            <a:avLst/>
          </a:prstGeom>
        </p:spPr>
        <p:txBody>
          <a:bodyPr wrap="none">
            <a:spAutoFit/>
          </a:bodyPr>
          <a:lstStyle/>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End of Session - 6</a:t>
            </a:r>
            <a:endParaRPr lang="en-US" sz="4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578844570"/>
      </p:ext>
    </p:extLst>
  </p:cSld>
  <p:clrMapOvr>
    <a:masterClrMapping/>
  </p:clrMapOvr>
  <p:transition spd="slow">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320" y="2184763"/>
            <a:ext cx="8195481" cy="2488474"/>
          </a:xfrm>
        </p:spPr>
        <p:txBody>
          <a:bodyPr/>
          <a:lstStyle/>
          <a:p>
            <a:r>
              <a:rPr lang="en-US" sz="3600" dirty="0">
                <a:latin typeface="Cambria" panose="02040503050406030204" pitchFamily="18" charset="0"/>
              </a:rPr>
              <a:t>SESSION – 7</a:t>
            </a:r>
            <a:br>
              <a:rPr lang="en-US" sz="3600" dirty="0">
                <a:latin typeface="Cambria" panose="02040503050406030204" pitchFamily="18" charset="0"/>
              </a:rPr>
            </a:br>
            <a:r>
              <a:rPr lang="en-US" sz="3600" dirty="0">
                <a:latin typeface="Cambria" panose="02040503050406030204" pitchFamily="18" charset="0"/>
              </a:rPr>
              <a:t>DATA INTERPRETATION – DOUBLE GRAPH</a:t>
            </a:r>
          </a:p>
        </p:txBody>
      </p:sp>
    </p:spTree>
    <p:extLst>
      <p:ext uri="{BB962C8B-B14F-4D97-AF65-F5344CB8AC3E}">
        <p14:creationId xmlns:p14="http://schemas.microsoft.com/office/powerpoint/2010/main" val="3464322341"/>
      </p:ext>
    </p:extLst>
  </p:cSld>
  <p:clrMapOvr>
    <a:masterClrMapping/>
  </p:clrMapOvr>
  <p:transition spd="slow">
    <p:blinds dir="vert"/>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41657" y="838200"/>
            <a:ext cx="4114800" cy="3013646"/>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1. The </a:t>
            </a:r>
            <a:r>
              <a:rPr lang="en-US" dirty="0" err="1">
                <a:latin typeface="Cambria" panose="02040503050406030204" pitchFamily="18" charset="0"/>
                <a:ea typeface="Times New Roman" panose="02020603050405020304" pitchFamily="18" charset="0"/>
                <a:cs typeface="Times New Roman" panose="02020603050405020304" pitchFamily="18" charset="0"/>
              </a:rPr>
              <a:t>labour</a:t>
            </a:r>
            <a:r>
              <a:rPr lang="en-US" dirty="0">
                <a:latin typeface="Cambria" panose="02040503050406030204" pitchFamily="18" charset="0"/>
                <a:ea typeface="Times New Roman" panose="02020603050405020304" pitchFamily="18" charset="0"/>
                <a:cs typeface="Times New Roman" panose="02020603050405020304" pitchFamily="18" charset="0"/>
              </a:rPr>
              <a:t> cost incurred in manufacturing B is approximately what percentage more/ less than that of A?</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30%</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25%</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22%</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20%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218828"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2067746"/>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 </a:t>
            </a:r>
            <a:r>
              <a:rPr lang="en-US" dirty="0">
                <a:latin typeface="Cambria" panose="02040503050406030204" pitchFamily="18" charset="0"/>
                <a:ea typeface="Times New Roman" panose="02020603050405020304" pitchFamily="18" charset="0"/>
                <a:cs typeface="Times New Roman" panose="02020603050405020304" pitchFamily="18" charset="0"/>
              </a:rPr>
              <a:t>Study the following pie-charts carefully to answer these questions.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4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pie-charts show the percentage distribution of the manufacturing cost (cost price) of articles A and B.</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27998199"/>
              </p:ext>
            </p:extLst>
          </p:nvPr>
        </p:nvGraphicFramePr>
        <p:xfrm>
          <a:off x="1711384" y="2978357"/>
          <a:ext cx="4534741" cy="2453452"/>
        </p:xfrm>
        <a:graphic>
          <a:graphicData uri="http://schemas.openxmlformats.org/presentationml/2006/ole">
            <mc:AlternateContent xmlns:mc="http://schemas.openxmlformats.org/markup-compatibility/2006">
              <mc:Choice xmlns:v="urn:schemas-microsoft-com:vml" Requires="v">
                <p:oleObj spid="_x0000_s72711" name="Visio" r:id="rId4" imgW="3972035" imgH="2019330" progId="Visio.Drawing.11">
                  <p:embed/>
                </p:oleObj>
              </mc:Choice>
              <mc:Fallback>
                <p:oleObj name="Visio" r:id="rId4" imgW="3972035" imgH="2019330" progId="Visio.Drawing.11">
                  <p:embed/>
                  <p:pic>
                    <p:nvPicPr>
                      <p:cNvPr id="0" name=""/>
                      <p:cNvPicPr>
                        <a:picLocks noChangeAspect="1" noChangeArrowheads="1"/>
                      </p:cNvPicPr>
                      <p:nvPr/>
                    </p:nvPicPr>
                    <p:blipFill>
                      <a:blip r:embed="rId5"/>
                      <a:srcRect/>
                      <a:stretch>
                        <a:fillRect/>
                      </a:stretch>
                    </p:blipFill>
                    <p:spPr bwMode="auto">
                      <a:xfrm>
                        <a:off x="1711384" y="2978357"/>
                        <a:ext cx="4534741" cy="2453452"/>
                      </a:xfrm>
                      <a:prstGeom prst="rect">
                        <a:avLst/>
                      </a:prstGeom>
                      <a:noFill/>
                    </p:spPr>
                  </p:pic>
                </p:oleObj>
              </mc:Fallback>
            </mc:AlternateContent>
          </a:graphicData>
        </a:graphic>
      </p:graphicFrame>
    </p:spTree>
    <p:extLst>
      <p:ext uri="{BB962C8B-B14F-4D97-AF65-F5344CB8AC3E}">
        <p14:creationId xmlns:p14="http://schemas.microsoft.com/office/powerpoint/2010/main" val="627611423"/>
      </p:ext>
    </p:extLst>
  </p:cSld>
  <p:clrMapOvr>
    <a:masterClrMapping/>
  </p:clrMapOvr>
  <p:transition spd="slow">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429144"/>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2. If the profit earned by selling A is 25% and that earned by selling B is 20%, then what is the ratio of the selling prices of A and B?</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675:992	</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484:1125</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789:1280	</a:t>
            </a:r>
          </a:p>
          <a:p>
            <a:pPr marL="288290" indent="-288290" algn="just">
              <a:lnSpc>
                <a:spcPct val="150000"/>
              </a:lnSpc>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111:237</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2067746"/>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 </a:t>
            </a:r>
            <a:r>
              <a:rPr lang="en-US" dirty="0">
                <a:latin typeface="Cambria" panose="02040503050406030204" pitchFamily="18" charset="0"/>
                <a:ea typeface="Times New Roman" panose="02020603050405020304" pitchFamily="18" charset="0"/>
                <a:cs typeface="Times New Roman" panose="02020603050405020304" pitchFamily="18" charset="0"/>
              </a:rPr>
              <a:t>Study the following pie-charts carefully to answer these questions.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4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pie-charts show the percentage distribution of the manufacturing cost (cost price) of articles A and B.</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59504187"/>
              </p:ext>
            </p:extLst>
          </p:nvPr>
        </p:nvGraphicFramePr>
        <p:xfrm>
          <a:off x="1550698" y="2978358"/>
          <a:ext cx="4519736" cy="2303327"/>
        </p:xfrm>
        <a:graphic>
          <a:graphicData uri="http://schemas.openxmlformats.org/presentationml/2006/ole">
            <mc:AlternateContent xmlns:mc="http://schemas.openxmlformats.org/markup-compatibility/2006">
              <mc:Choice xmlns:v="urn:schemas-microsoft-com:vml" Requires="v">
                <p:oleObj spid="_x0000_s73735" name="Visio" r:id="rId4" imgW="3972035" imgH="2019330" progId="Visio.Drawing.11">
                  <p:embed/>
                </p:oleObj>
              </mc:Choice>
              <mc:Fallback>
                <p:oleObj name="Visio" r:id="rId4" imgW="3972035" imgH="2019330" progId="Visio.Drawing.11">
                  <p:embed/>
                  <p:pic>
                    <p:nvPicPr>
                      <p:cNvPr id="0" name=""/>
                      <p:cNvPicPr>
                        <a:picLocks noChangeAspect="1" noChangeArrowheads="1"/>
                      </p:cNvPicPr>
                      <p:nvPr/>
                    </p:nvPicPr>
                    <p:blipFill>
                      <a:blip r:embed="rId5"/>
                      <a:srcRect/>
                      <a:stretch>
                        <a:fillRect/>
                      </a:stretch>
                    </p:blipFill>
                    <p:spPr bwMode="auto">
                      <a:xfrm>
                        <a:off x="1550698" y="2978358"/>
                        <a:ext cx="4519736" cy="2303327"/>
                      </a:xfrm>
                      <a:prstGeom prst="rect">
                        <a:avLst/>
                      </a:prstGeom>
                      <a:noFill/>
                    </p:spPr>
                  </p:pic>
                </p:oleObj>
              </mc:Fallback>
            </mc:AlternateContent>
          </a:graphicData>
        </a:graphic>
      </p:graphicFrame>
    </p:spTree>
    <p:extLst>
      <p:ext uri="{BB962C8B-B14F-4D97-AF65-F5344CB8AC3E}">
        <p14:creationId xmlns:p14="http://schemas.microsoft.com/office/powerpoint/2010/main" val="535206639"/>
      </p:ext>
    </p:extLst>
  </p:cSld>
  <p:clrMapOvr>
    <a:masterClrMapping/>
  </p:clrMapOvr>
  <p:transition spd="slow">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934410"/>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3. If the transportation cost incurred in manufacturing A increases by 10%, the material cost decreases by 15%, and all other costs remain the same, then what would be the cost price of A (in Rs.)?</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16870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15809</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16815</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15795</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742364" y="838200"/>
            <a:ext cx="4353636" cy="2067746"/>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 </a:t>
            </a:r>
            <a:r>
              <a:rPr lang="en-US" dirty="0">
                <a:latin typeface="Cambria" panose="02040503050406030204" pitchFamily="18" charset="0"/>
                <a:ea typeface="Times New Roman" panose="02020603050405020304" pitchFamily="18" charset="0"/>
                <a:cs typeface="Times New Roman" panose="02020603050405020304" pitchFamily="18" charset="0"/>
              </a:rPr>
              <a:t>Study the following pie-charts carefully to answer these questions.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4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pie-charts show the percentage distribution of the manufacturing cost (cost price) of articles A and B.</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3742978"/>
              </p:ext>
            </p:extLst>
          </p:nvPr>
        </p:nvGraphicFramePr>
        <p:xfrm>
          <a:off x="1742364" y="3098686"/>
          <a:ext cx="4258102" cy="2346414"/>
        </p:xfrm>
        <a:graphic>
          <a:graphicData uri="http://schemas.openxmlformats.org/presentationml/2006/ole">
            <mc:AlternateContent xmlns:mc="http://schemas.openxmlformats.org/markup-compatibility/2006">
              <mc:Choice xmlns:v="urn:schemas-microsoft-com:vml" Requires="v">
                <p:oleObj spid="_x0000_s74759" name="Visio" r:id="rId4" imgW="3972035" imgH="2019330" progId="Visio.Drawing.11">
                  <p:embed/>
                </p:oleObj>
              </mc:Choice>
              <mc:Fallback>
                <p:oleObj name="Visio" r:id="rId4" imgW="3972035" imgH="2019330" progId="Visio.Drawing.11">
                  <p:embed/>
                  <p:pic>
                    <p:nvPicPr>
                      <p:cNvPr id="0" name=""/>
                      <p:cNvPicPr>
                        <a:picLocks noChangeAspect="1" noChangeArrowheads="1"/>
                      </p:cNvPicPr>
                      <p:nvPr/>
                    </p:nvPicPr>
                    <p:blipFill>
                      <a:blip r:embed="rId5"/>
                      <a:srcRect/>
                      <a:stretch>
                        <a:fillRect/>
                      </a:stretch>
                    </p:blipFill>
                    <p:spPr bwMode="auto">
                      <a:xfrm>
                        <a:off x="1742364" y="3098686"/>
                        <a:ext cx="4258102" cy="2346414"/>
                      </a:xfrm>
                      <a:prstGeom prst="rect">
                        <a:avLst/>
                      </a:prstGeom>
                      <a:noFill/>
                    </p:spPr>
                  </p:pic>
                </p:oleObj>
              </mc:Fallback>
            </mc:AlternateContent>
          </a:graphicData>
        </a:graphic>
      </p:graphicFrame>
    </p:spTree>
    <p:extLst>
      <p:ext uri="{BB962C8B-B14F-4D97-AF65-F5344CB8AC3E}">
        <p14:creationId xmlns:p14="http://schemas.microsoft.com/office/powerpoint/2010/main" val="2354425068"/>
      </p:ext>
    </p:extLst>
  </p:cSld>
  <p:clrMapOvr>
    <a:masterClrMapping/>
  </p:clrMapOvr>
  <p:transition spd="slow">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10"/>
            <a:ext cx="4114800" cy="2687915"/>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4. The storage cost of A is what percentage of that of B (approximately)?</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52%</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54%</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60%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48%</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695290" y="838200"/>
            <a:ext cx="4400711" cy="2067746"/>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 </a:t>
            </a:r>
            <a:r>
              <a:rPr lang="en-US" dirty="0">
                <a:latin typeface="Cambria" panose="02040503050406030204" pitchFamily="18" charset="0"/>
                <a:ea typeface="Times New Roman" panose="02020603050405020304" pitchFamily="18" charset="0"/>
                <a:cs typeface="Times New Roman" panose="02020603050405020304" pitchFamily="18" charset="0"/>
              </a:rPr>
              <a:t>Study the following pie-charts carefully to answer these questions.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4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pie-charts show the percentage distribution of the manufacturing cost (cost price) of articles A and B.</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72656598"/>
              </p:ext>
            </p:extLst>
          </p:nvPr>
        </p:nvGraphicFramePr>
        <p:xfrm>
          <a:off x="1524001" y="3029803"/>
          <a:ext cx="4563292" cy="2442949"/>
        </p:xfrm>
        <a:graphic>
          <a:graphicData uri="http://schemas.openxmlformats.org/presentationml/2006/ole">
            <mc:AlternateContent xmlns:mc="http://schemas.openxmlformats.org/markup-compatibility/2006">
              <mc:Choice xmlns:v="urn:schemas-microsoft-com:vml" Requires="v">
                <p:oleObj spid="_x0000_s75783" name="Visio" r:id="rId4" imgW="3972035" imgH="2019330" progId="Visio.Drawing.11">
                  <p:embed/>
                </p:oleObj>
              </mc:Choice>
              <mc:Fallback>
                <p:oleObj name="Visio" r:id="rId4" imgW="3972035" imgH="2019330" progId="Visio.Drawing.11">
                  <p:embed/>
                  <p:pic>
                    <p:nvPicPr>
                      <p:cNvPr id="0" name=""/>
                      <p:cNvPicPr>
                        <a:picLocks noChangeAspect="1" noChangeArrowheads="1"/>
                      </p:cNvPicPr>
                      <p:nvPr/>
                    </p:nvPicPr>
                    <p:blipFill>
                      <a:blip r:embed="rId5"/>
                      <a:srcRect/>
                      <a:stretch>
                        <a:fillRect/>
                      </a:stretch>
                    </p:blipFill>
                    <p:spPr bwMode="auto">
                      <a:xfrm>
                        <a:off x="1524001" y="3029803"/>
                        <a:ext cx="4563292" cy="2442949"/>
                      </a:xfrm>
                      <a:prstGeom prst="rect">
                        <a:avLst/>
                      </a:prstGeom>
                      <a:noFill/>
                    </p:spPr>
                  </p:pic>
                </p:oleObj>
              </mc:Fallback>
            </mc:AlternateContent>
          </a:graphicData>
        </a:graphic>
      </p:graphicFrame>
    </p:spTree>
    <p:extLst>
      <p:ext uri="{BB962C8B-B14F-4D97-AF65-F5344CB8AC3E}">
        <p14:creationId xmlns:p14="http://schemas.microsoft.com/office/powerpoint/2010/main" val="377692627"/>
      </p:ext>
    </p:extLst>
  </p:cSld>
  <p:clrMapOvr>
    <a:masterClrMapping/>
  </p:clrMapOvr>
  <p:transition spd="slow">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103414"/>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5. What is the difference between the material costs incurred in manufacturing A and B (in Rs.)?</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4010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3930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3820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3560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2067746"/>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Q1 to Q5: </a:t>
            </a:r>
            <a:r>
              <a:rPr lang="en-US" dirty="0">
                <a:latin typeface="Cambria" panose="02040503050406030204" pitchFamily="18" charset="0"/>
                <a:ea typeface="Times New Roman" panose="02020603050405020304" pitchFamily="18" charset="0"/>
                <a:cs typeface="Times New Roman" panose="02020603050405020304" pitchFamily="18" charset="0"/>
              </a:rPr>
              <a:t>Study the following pie-charts carefully to answer these questions.</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4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pie-charts show the percentage distribution of the manufacturing cost (cost price) of articles A and B.</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02412576"/>
              </p:ext>
            </p:extLst>
          </p:nvPr>
        </p:nvGraphicFramePr>
        <p:xfrm>
          <a:off x="1657822" y="2978358"/>
          <a:ext cx="4412612" cy="2248735"/>
        </p:xfrm>
        <a:graphic>
          <a:graphicData uri="http://schemas.openxmlformats.org/presentationml/2006/ole">
            <mc:AlternateContent xmlns:mc="http://schemas.openxmlformats.org/markup-compatibility/2006">
              <mc:Choice xmlns:v="urn:schemas-microsoft-com:vml" Requires="v">
                <p:oleObj spid="_x0000_s76807" name="Visio" r:id="rId4" imgW="3972035" imgH="2019330" progId="Visio.Drawing.11">
                  <p:embed/>
                </p:oleObj>
              </mc:Choice>
              <mc:Fallback>
                <p:oleObj name="Visio" r:id="rId4" imgW="3972035" imgH="2019330" progId="Visio.Drawing.11">
                  <p:embed/>
                  <p:pic>
                    <p:nvPicPr>
                      <p:cNvPr id="0" name=""/>
                      <p:cNvPicPr>
                        <a:picLocks noChangeAspect="1" noChangeArrowheads="1"/>
                      </p:cNvPicPr>
                      <p:nvPr/>
                    </p:nvPicPr>
                    <p:blipFill>
                      <a:blip r:embed="rId5"/>
                      <a:srcRect/>
                      <a:stretch>
                        <a:fillRect/>
                      </a:stretch>
                    </p:blipFill>
                    <p:spPr bwMode="auto">
                      <a:xfrm>
                        <a:off x="1657822" y="2978358"/>
                        <a:ext cx="4412612" cy="2248735"/>
                      </a:xfrm>
                      <a:prstGeom prst="rect">
                        <a:avLst/>
                      </a:prstGeom>
                      <a:noFill/>
                    </p:spPr>
                  </p:pic>
                </p:oleObj>
              </mc:Fallback>
            </mc:AlternateContent>
          </a:graphicData>
        </a:graphic>
      </p:graphicFrame>
    </p:spTree>
    <p:extLst>
      <p:ext uri="{BB962C8B-B14F-4D97-AF65-F5344CB8AC3E}">
        <p14:creationId xmlns:p14="http://schemas.microsoft.com/office/powerpoint/2010/main" val="1440127688"/>
      </p:ext>
    </p:extLst>
  </p:cSld>
  <p:clrMapOvr>
    <a:masterClrMapping/>
  </p:clrMapOvr>
  <p:transition spd="slow">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Rectangle 5"/>
              <p:cNvSpPr/>
              <p:nvPr/>
            </p:nvSpPr>
            <p:spPr>
              <a:xfrm>
                <a:off x="6104709" y="846909"/>
                <a:ext cx="4114800" cy="3623492"/>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6. The number of Vodafone users in 2006 is what percentage of that in 2005? </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77</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4</m:t>
                        </m:r>
                      </m:num>
                      <m:den>
                        <m:r>
                          <a:rPr lang="en-US" i="1">
                            <a:latin typeface="Cambria Math" panose="02040503050406030204" pitchFamily="18" charset="0"/>
                            <a:cs typeface="Times New Roman" panose="02020603050405020304" pitchFamily="18" charset="0"/>
                          </a:rPr>
                          <m:t>5</m:t>
                        </m:r>
                      </m:den>
                    </m:f>
                    <m:r>
                      <a:rPr lang="en-US" i="1">
                        <a:latin typeface="Cambria Math" panose="02040503050406030204" pitchFamily="18" charset="0"/>
                        <a:cs typeface="Times New Roman" panose="02020603050405020304" pitchFamily="18" charset="0"/>
                      </a:rPr>
                      <m:t>%</m:t>
                    </m:r>
                  </m:oMath>
                </a14:m>
                <a:r>
                  <a:rPr lang="en-US" dirty="0">
                    <a:latin typeface="Cambria" panose="02040503050406030204" pitchFamily="18" charset="0"/>
                    <a:ea typeface="Times New Roman" panose="02020603050405020304" pitchFamily="18" charset="0"/>
                    <a:cs typeface="Times New Roman" panose="02020603050405020304" pitchFamily="18" charset="0"/>
                  </a:rPr>
                  <a:t>	</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6</a:t>
                </a:r>
                <a14:m>
                  <m:oMath xmlns:m="http://schemas.openxmlformats.org/officeDocument/2006/math">
                    <m:r>
                      <a:rPr lang="en-US">
                        <a:solidFill>
                          <a:prstClr val="black"/>
                        </a:solidFill>
                        <a:latin typeface="Cambria Math" panose="02040503050406030204" pitchFamily="18" charset="0"/>
                        <a:cs typeface="Times New Roman" panose="02020603050405020304" pitchFamily="18" charset="0"/>
                      </a:rPr>
                      <m:t>0</m:t>
                    </m:r>
                    <m:f>
                      <m:fPr>
                        <m:ctrlPr>
                          <a:rPr lang="en-US" i="1">
                            <a:solidFill>
                              <a:prstClr val="black"/>
                            </a:solidFill>
                            <a:latin typeface="Cambria Math" panose="02040503050406030204" pitchFamily="18" charset="0"/>
                            <a:cs typeface="Times New Roman" panose="02020603050405020304" pitchFamily="18" charset="0"/>
                          </a:rPr>
                        </m:ctrlPr>
                      </m:fPr>
                      <m:num>
                        <m:r>
                          <a:rPr lang="en-US" i="1">
                            <a:solidFill>
                              <a:prstClr val="black"/>
                            </a:solidFill>
                            <a:latin typeface="Cambria Math" panose="02040503050406030204" pitchFamily="18" charset="0"/>
                            <a:cs typeface="Times New Roman" panose="02020603050405020304" pitchFamily="18" charset="0"/>
                          </a:rPr>
                          <m:t>4</m:t>
                        </m:r>
                      </m:num>
                      <m:den>
                        <m:r>
                          <a:rPr lang="en-US" i="1">
                            <a:solidFill>
                              <a:prstClr val="black"/>
                            </a:solidFill>
                            <a:latin typeface="Cambria Math" panose="02040503050406030204" pitchFamily="18" charset="0"/>
                            <a:cs typeface="Times New Roman" panose="02020603050405020304" pitchFamily="18" charset="0"/>
                          </a:rPr>
                          <m:t>5</m:t>
                        </m:r>
                      </m:den>
                    </m:f>
                    <m:r>
                      <a:rPr lang="en-US" i="1">
                        <a:solidFill>
                          <a:prstClr val="black"/>
                        </a:solidFill>
                        <a:latin typeface="Cambria Math" panose="02040503050406030204" pitchFamily="18" charset="0"/>
                        <a:cs typeface="Times New Roman" panose="02020603050405020304" pitchFamily="18" charset="0"/>
                      </a:rPr>
                      <m:t>%</m:t>
                    </m:r>
                  </m:oMath>
                </a14:m>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7</a:t>
                </a:r>
                <a14:m>
                  <m:oMath xmlns:m="http://schemas.openxmlformats.org/officeDocument/2006/math">
                    <m:r>
                      <a:rPr lang="en-US">
                        <a:latin typeface="Cambria Math" panose="02040503050406030204" pitchFamily="18" charset="0"/>
                        <a:cs typeface="Times New Roman" panose="02020603050405020304" pitchFamily="18" charset="0"/>
                      </a:rPr>
                      <m:t>6</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2</m:t>
                        </m:r>
                      </m:num>
                      <m:den>
                        <m:r>
                          <a:rPr lang="en-US" i="1">
                            <a:latin typeface="Cambria Math" panose="02040503050406030204" pitchFamily="18" charset="0"/>
                            <a:cs typeface="Times New Roman" panose="02020603050405020304" pitchFamily="18" charset="0"/>
                          </a:rPr>
                          <m:t>3</m:t>
                        </m:r>
                      </m:den>
                    </m:f>
                    <m:r>
                      <a:rPr lang="en-US" i="1">
                        <a:latin typeface="Cambria Math" panose="02040503050406030204" pitchFamily="18" charset="0"/>
                        <a:cs typeface="Times New Roman" panose="02020603050405020304" pitchFamily="18" charset="0"/>
                      </a:rPr>
                      <m:t>%</m:t>
                    </m:r>
                  </m:oMath>
                </a14:m>
                <a:endParaRPr lang="en-US"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Cannot be determined</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6104709" y="846909"/>
                <a:ext cx="4114800" cy="3623492"/>
              </a:xfrm>
              <a:prstGeom prst="rect">
                <a:avLst/>
              </a:prstGeom>
              <a:blipFill>
                <a:blip r:embed="rId4"/>
                <a:stretch>
                  <a:fillRect l="-1185" r="-1333" b="-337"/>
                </a:stretch>
              </a:blipFill>
            </p:spPr>
            <p:txBody>
              <a:bodyPr/>
              <a:lstStyle/>
              <a:p>
                <a:r>
                  <a:rPr lang="en-US">
                    <a:noFill/>
                  </a:rPr>
                  <a:t> </a:t>
                </a:r>
              </a:p>
            </p:txBody>
          </p:sp>
        </mc:Fallback>
      </mc:AlternateContent>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2106218"/>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dirty="0">
                <a:latin typeface="Cambria" panose="02040503050406030204" pitchFamily="18" charset="0"/>
                <a:ea typeface="Times New Roman" panose="02020603050405020304" pitchFamily="18" charset="0"/>
                <a:cs typeface="Times New Roman" panose="02020603050405020304" pitchFamily="18" charset="0"/>
              </a:rPr>
              <a:t>Answer</a:t>
            </a:r>
            <a:r>
              <a:rPr lang="en-US" b="1" dirty="0">
                <a:latin typeface="Cambria" panose="02040503050406030204" pitchFamily="18" charset="0"/>
                <a:ea typeface="Times New Roman" panose="02020603050405020304" pitchFamily="18" charset="0"/>
                <a:cs typeface="Times New Roman" panose="02020603050405020304" pitchFamily="18" charset="0"/>
              </a:rPr>
              <a:t> </a:t>
            </a:r>
            <a:r>
              <a:rPr lang="en-US" dirty="0">
                <a:latin typeface="Cambria" panose="02040503050406030204" pitchFamily="18" charset="0"/>
                <a:ea typeface="Times New Roman" panose="02020603050405020304" pitchFamily="18" charset="0"/>
                <a:cs typeface="Times New Roman" panose="02020603050405020304" pitchFamily="18" charset="0"/>
              </a:rPr>
              <a:t>these questions based on the following pie-charts.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following are the results of a survey about mobile users in a village in the years 2005 and 2006.</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633416861"/>
              </p:ext>
            </p:extLst>
          </p:nvPr>
        </p:nvGraphicFramePr>
        <p:xfrm>
          <a:off x="1612611" y="3106783"/>
          <a:ext cx="4483390" cy="2270435"/>
        </p:xfrm>
        <a:graphic>
          <a:graphicData uri="http://schemas.openxmlformats.org/presentationml/2006/ole">
            <mc:AlternateContent xmlns:mc="http://schemas.openxmlformats.org/markup-compatibility/2006">
              <mc:Choice xmlns:v="urn:schemas-microsoft-com:vml" Requires="v">
                <p:oleObj spid="_x0000_s77831" name="Visio" r:id="rId5" imgW="3880294" imgH="1970532" progId="Visio.Drawing.11">
                  <p:embed/>
                </p:oleObj>
              </mc:Choice>
              <mc:Fallback>
                <p:oleObj name="Visio" r:id="rId5" imgW="3880294" imgH="1970532"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2611" y="3106783"/>
                        <a:ext cx="4483390" cy="2270435"/>
                      </a:xfrm>
                      <a:prstGeom prst="rect">
                        <a:avLst/>
                      </a:prstGeom>
                      <a:noFill/>
                    </p:spPr>
                  </p:pic>
                </p:oleObj>
              </mc:Fallback>
            </mc:AlternateContent>
          </a:graphicData>
        </a:graphic>
      </p:graphicFrame>
    </p:spTree>
    <p:extLst>
      <p:ext uri="{BB962C8B-B14F-4D97-AF65-F5344CB8AC3E}">
        <p14:creationId xmlns:p14="http://schemas.microsoft.com/office/powerpoint/2010/main" val="2255809991"/>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989910" y="1037410"/>
                <a:ext cx="8220890" cy="4047005"/>
              </a:xfrm>
              <a:prstGeom prst="rect">
                <a:avLst/>
              </a:prstGeom>
            </p:spPr>
            <p:txBody>
              <a:bodyPr wrap="square">
                <a:spAutoFit/>
              </a:bodyPr>
              <a:lstStyle/>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6.	The minute hand of a clock is found to cross the hour hand x minutes past three. Find x.</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a:t>
                </a:r>
                <a14:m>
                  <m:oMath xmlns:m="http://schemas.openxmlformats.org/officeDocument/2006/math">
                    <m:r>
                      <a:rPr lang="en-US" sz="2000" dirty="0">
                        <a:latin typeface="Cambria Math" panose="02040503050406030204" pitchFamily="18" charset="0"/>
                        <a:ea typeface="Times New Roman" panose="02020603050405020304" pitchFamily="18" charset="0"/>
                        <a:cs typeface="Times New Roman" panose="02020603050405020304" pitchFamily="18" charset="0"/>
                      </a:rPr>
                      <m:t> 10</m:t>
                    </m:r>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5</m:t>
                        </m:r>
                      </m:num>
                      <m:den>
                        <m:r>
                          <a:rPr lang="en-US" sz="2000" dirty="0">
                            <a:latin typeface="Cambria Math" panose="02040503050406030204" pitchFamily="18" charset="0"/>
                            <a:cs typeface="Times New Roman" panose="02020603050405020304" pitchFamily="18" charset="0"/>
                          </a:rPr>
                          <m:t>11</m:t>
                        </m:r>
                      </m:den>
                    </m:f>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a:t>
                </a:r>
                <a14:m>
                  <m:oMath xmlns:m="http://schemas.openxmlformats.org/officeDocument/2006/math">
                    <m:r>
                      <a:rPr lang="en-US" sz="2000" dirty="0">
                        <a:latin typeface="Cambria Math" panose="02040503050406030204" pitchFamily="18" charset="0"/>
                        <a:ea typeface="Times New Roman" panose="02020603050405020304" pitchFamily="18" charset="0"/>
                        <a:cs typeface="Times New Roman" panose="02020603050405020304" pitchFamily="18" charset="0"/>
                      </a:rPr>
                      <m:t> 15</m:t>
                    </m:r>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15</m:t>
                        </m:r>
                      </m:num>
                      <m:den>
                        <m:r>
                          <a:rPr lang="en-US" sz="2000" dirty="0">
                            <a:latin typeface="Cambria Math" panose="02040503050406030204" pitchFamily="18" charset="0"/>
                            <a:cs typeface="Times New Roman" panose="02020603050405020304" pitchFamily="18" charset="0"/>
                          </a:rPr>
                          <m:t>11</m:t>
                        </m:r>
                      </m:den>
                    </m:f>
                    <m:r>
                      <a:rPr lang="en-US" sz="2000" dirty="0">
                        <a:latin typeface="Cambria Math" panose="02040503050406030204" pitchFamily="18" charset="0"/>
                        <a:cs typeface="Times New Roman" panose="02020603050405020304" pitchFamily="18" charset="0"/>
                      </a:rPr>
                      <m:t> </m:t>
                    </m:r>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a:t>
                </a:r>
                <a14:m>
                  <m:oMath xmlns:m="http://schemas.openxmlformats.org/officeDocument/2006/math">
                    <m:r>
                      <a:rPr lang="en-US" sz="2000" dirty="0">
                        <a:latin typeface="Cambria Math" panose="02040503050406030204" pitchFamily="18" charset="0"/>
                        <a:ea typeface="Times New Roman" panose="02020603050405020304" pitchFamily="18" charset="0"/>
                        <a:cs typeface="Times New Roman" panose="02020603050405020304" pitchFamily="18" charset="0"/>
                      </a:rPr>
                      <m:t>  16</m:t>
                    </m:r>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4</m:t>
                        </m:r>
                      </m:num>
                      <m:den>
                        <m:r>
                          <a:rPr lang="en-US" sz="2000" dirty="0">
                            <a:latin typeface="Cambria Math" panose="02040503050406030204" pitchFamily="18" charset="0"/>
                            <a:cs typeface="Times New Roman" panose="02020603050405020304" pitchFamily="18" charset="0"/>
                          </a:rPr>
                          <m:t>11</m:t>
                        </m:r>
                      </m:den>
                    </m:f>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a:t>
                </a:r>
                <a14:m>
                  <m:oMath xmlns:m="http://schemas.openxmlformats.org/officeDocument/2006/math">
                    <m:r>
                      <a:rPr lang="en-US" sz="2000" dirty="0">
                        <a:latin typeface="Cambria Math" panose="02040503050406030204" pitchFamily="18" charset="0"/>
                        <a:ea typeface="Times New Roman" panose="02020603050405020304" pitchFamily="18" charset="0"/>
                        <a:cs typeface="Times New Roman" panose="02020603050405020304" pitchFamily="18" charset="0"/>
                      </a:rPr>
                      <m:t>  21</m:t>
                    </m:r>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9</m:t>
                        </m:r>
                      </m:num>
                      <m:den>
                        <m:r>
                          <a:rPr lang="en-US" sz="2000" dirty="0">
                            <a:latin typeface="Cambria Math" panose="02040503050406030204" pitchFamily="18" charset="0"/>
                            <a:cs typeface="Times New Roman" panose="02020603050405020304" pitchFamily="18" charset="0"/>
                          </a:rPr>
                          <m:t>11</m:t>
                        </m:r>
                      </m:den>
                    </m:f>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989910" y="1037410"/>
                <a:ext cx="8220890" cy="4047005"/>
              </a:xfrm>
              <a:prstGeom prst="rect">
                <a:avLst/>
              </a:prstGeom>
              <a:blipFill>
                <a:blip r:embed="rId3"/>
                <a:stretch>
                  <a:fillRect l="-741" r="-741"/>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463886531"/>
      </p:ext>
    </p:extLst>
  </p:cSld>
  <p:clrMapOvr>
    <a:masterClrMapping/>
  </p:clrMapOvr>
  <p:transition spd="slow">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103414"/>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7. The number of Tata </a:t>
            </a:r>
            <a:r>
              <a:rPr lang="en-US" dirty="0" err="1">
                <a:latin typeface="Cambria" panose="02040503050406030204" pitchFamily="18" charset="0"/>
                <a:ea typeface="Times New Roman" panose="02020603050405020304" pitchFamily="18" charset="0"/>
                <a:cs typeface="Times New Roman" panose="02020603050405020304" pitchFamily="18" charset="0"/>
              </a:rPr>
              <a:t>indicom</a:t>
            </a:r>
            <a:r>
              <a:rPr lang="en-US" dirty="0">
                <a:latin typeface="Cambria" panose="02040503050406030204" pitchFamily="18" charset="0"/>
                <a:ea typeface="Times New Roman" panose="02020603050405020304" pitchFamily="18" charset="0"/>
                <a:cs typeface="Times New Roman" panose="02020603050405020304" pitchFamily="18" charset="0"/>
              </a:rPr>
              <a:t> users in 2006 is by what percentage more than that in 2005?</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192.8%</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187.5 %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178.6 %	</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Cannot be determined</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2106218"/>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dirty="0">
                <a:latin typeface="Cambria" panose="02040503050406030204" pitchFamily="18" charset="0"/>
                <a:ea typeface="Times New Roman" panose="02020603050405020304" pitchFamily="18" charset="0"/>
                <a:cs typeface="Times New Roman" panose="02020603050405020304" pitchFamily="18" charset="0"/>
              </a:rPr>
              <a:t>Answer</a:t>
            </a:r>
            <a:r>
              <a:rPr lang="en-US" b="1" dirty="0">
                <a:latin typeface="Cambria" panose="02040503050406030204" pitchFamily="18" charset="0"/>
                <a:ea typeface="Times New Roman" panose="02020603050405020304" pitchFamily="18" charset="0"/>
                <a:cs typeface="Times New Roman" panose="02020603050405020304" pitchFamily="18" charset="0"/>
              </a:rPr>
              <a:t> </a:t>
            </a:r>
            <a:r>
              <a:rPr lang="en-US" dirty="0">
                <a:latin typeface="Cambria" panose="02040503050406030204" pitchFamily="18" charset="0"/>
                <a:ea typeface="Times New Roman" panose="02020603050405020304" pitchFamily="18" charset="0"/>
                <a:cs typeface="Times New Roman" panose="02020603050405020304" pitchFamily="18" charset="0"/>
              </a:rPr>
              <a:t>these questions based on the following pie-charts.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following are the results of a survey about mobile users in a village in the years 2005 and 2006.</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033075173"/>
              </p:ext>
            </p:extLst>
          </p:nvPr>
        </p:nvGraphicFramePr>
        <p:xfrm>
          <a:off x="1639561" y="3106783"/>
          <a:ext cx="4456440" cy="2256787"/>
        </p:xfrm>
        <a:graphic>
          <a:graphicData uri="http://schemas.openxmlformats.org/presentationml/2006/ole">
            <mc:AlternateContent xmlns:mc="http://schemas.openxmlformats.org/markup-compatibility/2006">
              <mc:Choice xmlns:v="urn:schemas-microsoft-com:vml" Requires="v">
                <p:oleObj spid="_x0000_s78855" name="Visio" r:id="rId4" imgW="3880294" imgH="1970532" progId="Visio.Drawing.11">
                  <p:embed/>
                </p:oleObj>
              </mc:Choice>
              <mc:Fallback>
                <p:oleObj name="Visio" r:id="rId4" imgW="3880294" imgH="197053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9561" y="3106783"/>
                        <a:ext cx="4456440" cy="2256787"/>
                      </a:xfrm>
                      <a:prstGeom prst="rect">
                        <a:avLst/>
                      </a:prstGeom>
                      <a:noFill/>
                    </p:spPr>
                  </p:pic>
                </p:oleObj>
              </mc:Fallback>
            </mc:AlternateContent>
          </a:graphicData>
        </a:graphic>
      </p:graphicFrame>
    </p:spTree>
    <p:extLst>
      <p:ext uri="{BB962C8B-B14F-4D97-AF65-F5344CB8AC3E}">
        <p14:creationId xmlns:p14="http://schemas.microsoft.com/office/powerpoint/2010/main" val="2505979941"/>
      </p:ext>
    </p:extLst>
  </p:cSld>
  <p:clrMapOvr>
    <a:masterClrMapping/>
  </p:clrMapOvr>
  <p:transition spd="slow">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103414"/>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8. What is the ratio of the number of Idea users in 2005 to the number of Airtel users in 2006?</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16:23</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54:61</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47:59</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None of these</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2106218"/>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dirty="0">
                <a:latin typeface="Cambria" panose="02040503050406030204" pitchFamily="18" charset="0"/>
                <a:ea typeface="Times New Roman" panose="02020603050405020304" pitchFamily="18" charset="0"/>
                <a:cs typeface="Times New Roman" panose="02020603050405020304" pitchFamily="18" charset="0"/>
              </a:rPr>
              <a:t>Answer</a:t>
            </a:r>
            <a:r>
              <a:rPr lang="en-US" b="1" dirty="0">
                <a:latin typeface="Cambria" panose="02040503050406030204" pitchFamily="18" charset="0"/>
                <a:ea typeface="Times New Roman" panose="02020603050405020304" pitchFamily="18" charset="0"/>
                <a:cs typeface="Times New Roman" panose="02020603050405020304" pitchFamily="18" charset="0"/>
              </a:rPr>
              <a:t> </a:t>
            </a:r>
            <a:r>
              <a:rPr lang="en-US" dirty="0">
                <a:latin typeface="Cambria" panose="02040503050406030204" pitchFamily="18" charset="0"/>
                <a:ea typeface="Times New Roman" panose="02020603050405020304" pitchFamily="18" charset="0"/>
                <a:cs typeface="Times New Roman" panose="02020603050405020304" pitchFamily="18" charset="0"/>
              </a:rPr>
              <a:t>these questions based on the following pie-charts.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following are the results of a survey about mobile users in a village in the years 2005 and 2006.</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00587716"/>
              </p:ext>
            </p:extLst>
          </p:nvPr>
        </p:nvGraphicFramePr>
        <p:xfrm>
          <a:off x="1639561" y="3106783"/>
          <a:ext cx="4456440" cy="2256787"/>
        </p:xfrm>
        <a:graphic>
          <a:graphicData uri="http://schemas.openxmlformats.org/presentationml/2006/ole">
            <mc:AlternateContent xmlns:mc="http://schemas.openxmlformats.org/markup-compatibility/2006">
              <mc:Choice xmlns:v="urn:schemas-microsoft-com:vml" Requires="v">
                <p:oleObj spid="_x0000_s79879" name="Visio" r:id="rId4" imgW="3880294" imgH="1970532" progId="Visio.Drawing.11">
                  <p:embed/>
                </p:oleObj>
              </mc:Choice>
              <mc:Fallback>
                <p:oleObj name="Visio" r:id="rId4" imgW="3880294" imgH="197053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9561" y="3106783"/>
                        <a:ext cx="4456440" cy="2256787"/>
                      </a:xfrm>
                      <a:prstGeom prst="rect">
                        <a:avLst/>
                      </a:prstGeom>
                      <a:noFill/>
                    </p:spPr>
                  </p:pic>
                </p:oleObj>
              </mc:Fallback>
            </mc:AlternateContent>
          </a:graphicData>
        </a:graphic>
      </p:graphicFrame>
    </p:spTree>
    <p:extLst>
      <p:ext uri="{BB962C8B-B14F-4D97-AF65-F5344CB8AC3E}">
        <p14:creationId xmlns:p14="http://schemas.microsoft.com/office/powerpoint/2010/main" val="1601709045"/>
      </p:ext>
    </p:extLst>
  </p:cSld>
  <p:clrMapOvr>
    <a:masterClrMapping/>
  </p:clrMapOvr>
  <p:transition spd="slow">
    <p:fad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09"/>
            <a:ext cx="4114800" cy="3518912"/>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9. If the total number of mobile users in the village in 2006 was 2300, then proportionately how many people used Airtel in 2005? </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600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500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700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800</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2106218"/>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dirty="0">
                <a:latin typeface="Cambria" panose="02040503050406030204" pitchFamily="18" charset="0"/>
                <a:ea typeface="Times New Roman" panose="02020603050405020304" pitchFamily="18" charset="0"/>
                <a:cs typeface="Times New Roman" panose="02020603050405020304" pitchFamily="18" charset="0"/>
              </a:rPr>
              <a:t>Answer</a:t>
            </a:r>
            <a:r>
              <a:rPr lang="en-US" b="1" dirty="0">
                <a:latin typeface="Cambria" panose="02040503050406030204" pitchFamily="18" charset="0"/>
                <a:ea typeface="Times New Roman" panose="02020603050405020304" pitchFamily="18" charset="0"/>
                <a:cs typeface="Times New Roman" panose="02020603050405020304" pitchFamily="18" charset="0"/>
              </a:rPr>
              <a:t> </a:t>
            </a:r>
            <a:r>
              <a:rPr lang="en-US" dirty="0">
                <a:latin typeface="Cambria" panose="02040503050406030204" pitchFamily="18" charset="0"/>
                <a:ea typeface="Times New Roman" panose="02020603050405020304" pitchFamily="18" charset="0"/>
                <a:cs typeface="Times New Roman" panose="02020603050405020304" pitchFamily="18" charset="0"/>
              </a:rPr>
              <a:t>these questions based on the following pie-charts.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following are the results of a survey about mobile users in a village in the years 2005 and 2006.</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839823690"/>
              </p:ext>
            </p:extLst>
          </p:nvPr>
        </p:nvGraphicFramePr>
        <p:xfrm>
          <a:off x="1558712" y="3106783"/>
          <a:ext cx="4537289" cy="2297730"/>
        </p:xfrm>
        <a:graphic>
          <a:graphicData uri="http://schemas.openxmlformats.org/presentationml/2006/ole">
            <mc:AlternateContent xmlns:mc="http://schemas.openxmlformats.org/markup-compatibility/2006">
              <mc:Choice xmlns:v="urn:schemas-microsoft-com:vml" Requires="v">
                <p:oleObj spid="_x0000_s80903" name="Visio" r:id="rId4" imgW="3880294" imgH="1970532" progId="Visio.Drawing.11">
                  <p:embed/>
                </p:oleObj>
              </mc:Choice>
              <mc:Fallback>
                <p:oleObj name="Visio" r:id="rId4" imgW="3880294" imgH="197053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8712" y="3106783"/>
                        <a:ext cx="4537289" cy="2297730"/>
                      </a:xfrm>
                      <a:prstGeom prst="rect">
                        <a:avLst/>
                      </a:prstGeom>
                      <a:noFill/>
                    </p:spPr>
                  </p:pic>
                </p:oleObj>
              </mc:Fallback>
            </mc:AlternateContent>
          </a:graphicData>
        </a:graphic>
      </p:graphicFrame>
    </p:spTree>
    <p:extLst>
      <p:ext uri="{BB962C8B-B14F-4D97-AF65-F5344CB8AC3E}">
        <p14:creationId xmlns:p14="http://schemas.microsoft.com/office/powerpoint/2010/main" val="919896696"/>
      </p:ext>
    </p:extLst>
  </p:cSld>
  <p:clrMapOvr>
    <a:masterClrMapping/>
  </p:clrMapOvr>
  <p:transition spd="slow">
    <p:fad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04709" y="846910"/>
            <a:ext cx="4114800" cy="4720651"/>
          </a:xfrm>
          <a:prstGeom prst="rect">
            <a:avLst/>
          </a:prstGeom>
        </p:spPr>
        <p:txBody>
          <a:bodyPr wrap="square">
            <a:spAutoFit/>
          </a:bodyPr>
          <a:lstStyle/>
          <a:p>
            <a:pPr algn="just">
              <a:lnSpc>
                <a:spcPct val="150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10. If in 2007, 20% of the Tata </a:t>
            </a:r>
            <a:r>
              <a:rPr lang="en-US" dirty="0" err="1">
                <a:latin typeface="Cambria" panose="02040503050406030204" pitchFamily="18" charset="0"/>
                <a:ea typeface="Times New Roman" panose="02020603050405020304" pitchFamily="18" charset="0"/>
                <a:cs typeface="Times New Roman" panose="02020603050405020304" pitchFamily="18" charset="0"/>
              </a:rPr>
              <a:t>indicom</a:t>
            </a:r>
            <a:r>
              <a:rPr lang="en-US" dirty="0">
                <a:latin typeface="Cambria" panose="02040503050406030204" pitchFamily="18" charset="0"/>
                <a:ea typeface="Times New Roman" panose="02020603050405020304" pitchFamily="18" charset="0"/>
                <a:cs typeface="Times New Roman" panose="02020603050405020304" pitchFamily="18" charset="0"/>
              </a:rPr>
              <a:t> users in 2006 no longer use Tata </a:t>
            </a:r>
            <a:r>
              <a:rPr lang="en-US" dirty="0" err="1">
                <a:latin typeface="Cambria" panose="02040503050406030204" pitchFamily="18" charset="0"/>
                <a:ea typeface="Times New Roman" panose="02020603050405020304" pitchFamily="18" charset="0"/>
                <a:cs typeface="Times New Roman" panose="02020603050405020304" pitchFamily="18" charset="0"/>
              </a:rPr>
              <a:t>indicom</a:t>
            </a:r>
            <a:r>
              <a:rPr lang="en-US" dirty="0">
                <a:latin typeface="Cambria" panose="02040503050406030204" pitchFamily="18" charset="0"/>
                <a:ea typeface="Times New Roman" panose="02020603050405020304" pitchFamily="18" charset="0"/>
                <a:cs typeface="Times New Roman" panose="02020603050405020304" pitchFamily="18" charset="0"/>
              </a:rPr>
              <a:t> but shifted to ‘Others’, then what is the ratio of the number of people who use ‘Others’ in 2005 to that in 2007 if all other values in 2007 remain the same as in 2006?</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(a) 23:10</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(b) 12:5</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(c) 17:9</a:t>
            </a:r>
          </a:p>
          <a:p>
            <a:pPr marL="288290" indent="-288290" algn="just">
              <a:lnSpc>
                <a:spcPct val="150000"/>
              </a:lnSpc>
              <a:spcBef>
                <a:spcPts val="1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	(d) None of these</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81200" y="838200"/>
            <a:ext cx="4114800" cy="2106218"/>
          </a:xfrm>
          <a:prstGeom prst="rect">
            <a:avLst/>
          </a:prstGeom>
        </p:spPr>
        <p:txBody>
          <a:bodyPr wrap="square">
            <a:spAutoFit/>
          </a:bodyPr>
          <a:lstStyle/>
          <a:p>
            <a:pPr algn="just">
              <a:lnSpc>
                <a:spcPct val="115000"/>
              </a:lnSpc>
              <a:spcBef>
                <a:spcPts val="700"/>
              </a:spcBef>
              <a:spcAft>
                <a:spcPts val="100"/>
              </a:spcAft>
              <a:tabLst>
                <a:tab pos="900430" algn="l"/>
                <a:tab pos="1620520" algn="l"/>
                <a:tab pos="2340610" algn="l"/>
              </a:tabLst>
            </a:pPr>
            <a:r>
              <a:rPr lang="en-US" b="1" dirty="0">
                <a:latin typeface="Cambria" panose="02040503050406030204" pitchFamily="18" charset="0"/>
                <a:ea typeface="Times New Roman" panose="02020603050405020304" pitchFamily="18" charset="0"/>
                <a:cs typeface="Times New Roman" panose="02020603050405020304" pitchFamily="18" charset="0"/>
              </a:rPr>
              <a:t>Directions for Q6 to Q10: </a:t>
            </a:r>
            <a:r>
              <a:rPr lang="en-US" dirty="0">
                <a:latin typeface="Cambria" panose="02040503050406030204" pitchFamily="18" charset="0"/>
                <a:ea typeface="Times New Roman" panose="02020603050405020304" pitchFamily="18" charset="0"/>
                <a:cs typeface="Times New Roman" panose="02020603050405020304" pitchFamily="18" charset="0"/>
              </a:rPr>
              <a:t>Answer</a:t>
            </a:r>
            <a:r>
              <a:rPr lang="en-US" b="1" dirty="0">
                <a:latin typeface="Cambria" panose="02040503050406030204" pitchFamily="18" charset="0"/>
                <a:ea typeface="Times New Roman" panose="02020603050405020304" pitchFamily="18" charset="0"/>
                <a:cs typeface="Times New Roman" panose="02020603050405020304" pitchFamily="18" charset="0"/>
              </a:rPr>
              <a:t> </a:t>
            </a:r>
            <a:r>
              <a:rPr lang="en-US" dirty="0">
                <a:latin typeface="Cambria" panose="02040503050406030204" pitchFamily="18" charset="0"/>
                <a:ea typeface="Times New Roman" panose="02020603050405020304" pitchFamily="18" charset="0"/>
                <a:cs typeface="Times New Roman" panose="02020603050405020304" pitchFamily="18" charset="0"/>
              </a:rPr>
              <a:t>these questions based on the following pie-charts.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Bef>
                <a:spcPts val="700"/>
              </a:spcBef>
              <a:spcAft>
                <a:spcPts val="100"/>
              </a:spcAft>
              <a:tabLst>
                <a:tab pos="900430" algn="l"/>
                <a:tab pos="1620520" algn="l"/>
                <a:tab pos="2340610" algn="l"/>
              </a:tabLst>
            </a:pPr>
            <a:r>
              <a:rPr lang="en-US" dirty="0">
                <a:latin typeface="Cambria" panose="02040503050406030204" pitchFamily="18" charset="0"/>
                <a:ea typeface="Times New Roman" panose="02020603050405020304" pitchFamily="18" charset="0"/>
                <a:cs typeface="Times New Roman" panose="02020603050405020304" pitchFamily="18" charset="0"/>
              </a:rPr>
              <a:t>The following are the results of a survey about mobile users in a village in the years 2005 and 2006.</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927434332"/>
              </p:ext>
            </p:extLst>
          </p:nvPr>
        </p:nvGraphicFramePr>
        <p:xfrm>
          <a:off x="1477860" y="3106783"/>
          <a:ext cx="4618141" cy="2338674"/>
        </p:xfrm>
        <a:graphic>
          <a:graphicData uri="http://schemas.openxmlformats.org/presentationml/2006/ole">
            <mc:AlternateContent xmlns:mc="http://schemas.openxmlformats.org/markup-compatibility/2006">
              <mc:Choice xmlns:v="urn:schemas-microsoft-com:vml" Requires="v">
                <p:oleObj spid="_x0000_s81927" name="Visio" r:id="rId4" imgW="3880294" imgH="1970532" progId="Visio.Drawing.11">
                  <p:embed/>
                </p:oleObj>
              </mc:Choice>
              <mc:Fallback>
                <p:oleObj name="Visio" r:id="rId4" imgW="3880294" imgH="197053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860" y="3106783"/>
                        <a:ext cx="4618141" cy="2338674"/>
                      </a:xfrm>
                      <a:prstGeom prst="rect">
                        <a:avLst/>
                      </a:prstGeom>
                      <a:noFill/>
                    </p:spPr>
                  </p:pic>
                </p:oleObj>
              </mc:Fallback>
            </mc:AlternateContent>
          </a:graphicData>
        </a:graphic>
      </p:graphicFrame>
    </p:spTree>
    <p:extLst>
      <p:ext uri="{BB962C8B-B14F-4D97-AF65-F5344CB8AC3E}">
        <p14:creationId xmlns:p14="http://schemas.microsoft.com/office/powerpoint/2010/main" val="3940186151"/>
      </p:ext>
    </p:extLst>
  </p:cSld>
  <p:clrMapOvr>
    <a:masterClrMapping/>
  </p:clrMapOvr>
  <p:transition spd="slow">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57794"/>
            <a:ext cx="4114800" cy="3135410"/>
          </a:xfrm>
          <a:prstGeom prst="rect">
            <a:avLst/>
          </a:prstGeom>
        </p:spPr>
        <p:txBody>
          <a:bodyPr wrap="square">
            <a:spAutoFit/>
          </a:bodyPr>
          <a:lstStyle/>
          <a:p>
            <a:pPr marL="342900" indent="-342900" algn="just">
              <a:lnSpc>
                <a:spcPct val="150000"/>
              </a:lnSpc>
              <a:spcBef>
                <a:spcPts val="700"/>
              </a:spcBef>
              <a:spcAft>
                <a:spcPts val="100"/>
              </a:spcAft>
              <a:buAutoNum type="arabicPeriod" startAt="11"/>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What is the average quantity of rice that was used for domestic consumption in the given period (in million </a:t>
            </a:r>
            <a:r>
              <a:rPr lang="en-US" sz="1600" dirty="0" err="1">
                <a:latin typeface="Cambria" panose="02040503050406030204" pitchFamily="18" charset="0"/>
                <a:ea typeface="Times New Roman" panose="02020603050405020304" pitchFamily="18" charset="0"/>
                <a:cs typeface="Times New Roman" panose="02020603050405020304" pitchFamily="18" charset="0"/>
              </a:rPr>
              <a:t>tonnes</a:t>
            </a:r>
            <a:r>
              <a:rPr lang="en-US" sz="1600"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210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202</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198</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212</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07035" algn="l"/>
                <a:tab pos="1172210" algn="l"/>
                <a:tab pos="1815465" algn="l"/>
                <a:tab pos="2426970" algn="l"/>
              </a:tabLst>
            </a:pPr>
            <a:r>
              <a:rPr lang="en-US" sz="16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20736" y="615747"/>
            <a:ext cx="4114800" cy="1200329"/>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sz="12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given information. The following graphs show the total production of wheat, rice and </a:t>
            </a:r>
            <a:r>
              <a:rPr lang="en-US" sz="1200" dirty="0" err="1">
                <a:latin typeface="Cambria" panose="02040503050406030204" pitchFamily="18" charset="0"/>
                <a:ea typeface="Times New Roman" panose="02020603050405020304" pitchFamily="18" charset="0"/>
                <a:cs typeface="Times New Roman" panose="02020603050405020304" pitchFamily="18" charset="0"/>
              </a:rPr>
              <a:t>Jowar</a:t>
            </a:r>
            <a:r>
              <a:rPr lang="en-US" sz="1200" dirty="0">
                <a:latin typeface="Cambria" panose="02040503050406030204" pitchFamily="18" charset="0"/>
                <a:ea typeface="Times New Roman" panose="02020603050405020304" pitchFamily="18" charset="0"/>
                <a:cs typeface="Times New Roman" panose="02020603050405020304" pitchFamily="18" charset="0"/>
              </a:rPr>
              <a:t> and the percentage of these food grains exported across the five years.</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476136756"/>
              </p:ext>
            </p:extLst>
          </p:nvPr>
        </p:nvGraphicFramePr>
        <p:xfrm>
          <a:off x="1920736" y="1816075"/>
          <a:ext cx="3943252" cy="2181682"/>
        </p:xfrm>
        <a:graphic>
          <a:graphicData uri="http://schemas.openxmlformats.org/presentationml/2006/ole">
            <mc:AlternateContent xmlns:mc="http://schemas.openxmlformats.org/markup-compatibility/2006">
              <mc:Choice xmlns:v="urn:schemas-microsoft-com:vml" Requires="v">
                <p:oleObj spid="_x0000_s62484" name="Visio" r:id="rId4" imgW="3741039" imgH="2627948" progId="Visio.Drawing.11">
                  <p:embed/>
                </p:oleObj>
              </mc:Choice>
              <mc:Fallback>
                <p:oleObj name="Visio" r:id="rId4" imgW="3741039"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736" y="1816075"/>
                        <a:ext cx="3943252" cy="2181682"/>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029964388"/>
              </p:ext>
            </p:extLst>
          </p:nvPr>
        </p:nvGraphicFramePr>
        <p:xfrm>
          <a:off x="1920736" y="4024915"/>
          <a:ext cx="3970548" cy="2346343"/>
        </p:xfrm>
        <a:graphic>
          <a:graphicData uri="http://schemas.openxmlformats.org/presentationml/2006/ole">
            <mc:AlternateContent xmlns:mc="http://schemas.openxmlformats.org/markup-compatibility/2006">
              <mc:Choice xmlns:v="urn:schemas-microsoft-com:vml" Requires="v">
                <p:oleObj spid="_x0000_s62485" name="Visio" r:id="rId6" imgW="3852100" imgH="2682812" progId="Visio.Drawing.11">
                  <p:embed/>
                </p:oleObj>
              </mc:Choice>
              <mc:Fallback>
                <p:oleObj name="Visio" r:id="rId6" imgW="3852100" imgH="2682812"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736" y="4024915"/>
                        <a:ext cx="3970548" cy="2346343"/>
                      </a:xfrm>
                      <a:prstGeom prst="rect">
                        <a:avLst/>
                      </a:prstGeom>
                      <a:noFill/>
                    </p:spPr>
                  </p:pic>
                </p:oleObj>
              </mc:Fallback>
            </mc:AlternateContent>
          </a:graphicData>
        </a:graphic>
      </p:graphicFrame>
    </p:spTree>
    <p:extLst>
      <p:ext uri="{BB962C8B-B14F-4D97-AF65-F5344CB8AC3E}">
        <p14:creationId xmlns:p14="http://schemas.microsoft.com/office/powerpoint/2010/main" val="2075395465"/>
      </p:ext>
    </p:extLst>
  </p:cSld>
  <p:clrMapOvr>
    <a:masterClrMapping/>
  </p:clrMapOvr>
  <p:transition spd="slow">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57794"/>
            <a:ext cx="4114800" cy="3504742"/>
          </a:xfrm>
          <a:prstGeom prst="rect">
            <a:avLst/>
          </a:prstGeom>
        </p:spPr>
        <p:txBody>
          <a:bodyPr wrap="square">
            <a:spAutoFit/>
          </a:bodyPr>
          <a:lstStyle/>
          <a:p>
            <a:pPr marL="342900" indent="-342900" algn="just">
              <a:lnSpc>
                <a:spcPct val="150000"/>
              </a:lnSpc>
              <a:spcBef>
                <a:spcPts val="700"/>
              </a:spcBef>
              <a:spcAft>
                <a:spcPts val="100"/>
              </a:spcAft>
              <a:buAutoNum type="arabicPeriod" startAt="12"/>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The total export of wheat in 2004 forms what percentage of the total export of wheat, rice and </a:t>
            </a:r>
            <a:r>
              <a:rPr lang="en-US" sz="1600" dirty="0" err="1">
                <a:latin typeface="Cambria" panose="02040503050406030204" pitchFamily="18" charset="0"/>
                <a:ea typeface="Times New Roman" panose="02020603050405020304" pitchFamily="18" charset="0"/>
                <a:cs typeface="Times New Roman" panose="02020603050405020304" pitchFamily="18" charset="0"/>
              </a:rPr>
              <a:t>jowar</a:t>
            </a:r>
            <a:r>
              <a:rPr lang="en-US" sz="1600" dirty="0">
                <a:latin typeface="Cambria" panose="02040503050406030204" pitchFamily="18" charset="0"/>
                <a:ea typeface="Times New Roman" panose="02020603050405020304" pitchFamily="18" charset="0"/>
                <a:cs typeface="Times New Roman" panose="02020603050405020304" pitchFamily="18" charset="0"/>
              </a:rPr>
              <a:t> put together in that year (</a:t>
            </a:r>
            <a:r>
              <a:rPr lang="en-US" sz="1600" dirty="0" err="1">
                <a:latin typeface="Cambria" panose="02040503050406030204" pitchFamily="18" charset="0"/>
                <a:ea typeface="Times New Roman" panose="02020603050405020304" pitchFamily="18" charset="0"/>
                <a:cs typeface="Times New Roman" panose="02020603050405020304" pitchFamily="18" charset="0"/>
              </a:rPr>
              <a:t>appprox</a:t>
            </a:r>
            <a:r>
              <a:rPr lang="en-US" sz="1600"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26%</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33%</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28%</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32%</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07035" algn="l"/>
                <a:tab pos="1172210" algn="l"/>
                <a:tab pos="1815465" algn="l"/>
                <a:tab pos="2426970" algn="l"/>
              </a:tabLst>
            </a:pPr>
            <a:r>
              <a:rPr lang="en-US" sz="16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858201" y="620954"/>
            <a:ext cx="4114800" cy="1200329"/>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sz="12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given information. The following graphs show the total production of wheat, rice and </a:t>
            </a:r>
            <a:r>
              <a:rPr lang="en-US" sz="1200" dirty="0" err="1">
                <a:latin typeface="Cambria" panose="02040503050406030204" pitchFamily="18" charset="0"/>
                <a:ea typeface="Times New Roman" panose="02020603050405020304" pitchFamily="18" charset="0"/>
                <a:cs typeface="Times New Roman" panose="02020603050405020304" pitchFamily="18" charset="0"/>
              </a:rPr>
              <a:t>Jowar</a:t>
            </a:r>
            <a:r>
              <a:rPr lang="en-US" sz="1200" dirty="0">
                <a:latin typeface="Cambria" panose="02040503050406030204" pitchFamily="18" charset="0"/>
                <a:ea typeface="Times New Roman" panose="02020603050405020304" pitchFamily="18" charset="0"/>
                <a:cs typeface="Times New Roman" panose="02020603050405020304" pitchFamily="18" charset="0"/>
              </a:rPr>
              <a:t> and the percentage of these food grains exported across the five years.</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81344234"/>
              </p:ext>
            </p:extLst>
          </p:nvPr>
        </p:nvGraphicFramePr>
        <p:xfrm>
          <a:off x="1988024" y="1942700"/>
          <a:ext cx="3875964" cy="2163753"/>
        </p:xfrm>
        <a:graphic>
          <a:graphicData uri="http://schemas.openxmlformats.org/presentationml/2006/ole">
            <mc:AlternateContent xmlns:mc="http://schemas.openxmlformats.org/markup-compatibility/2006">
              <mc:Choice xmlns:v="urn:schemas-microsoft-com:vml" Requires="v">
                <p:oleObj spid="_x0000_s63508" name="Visio" r:id="rId4" imgW="3741039" imgH="2627948" progId="Visio.Drawing.11">
                  <p:embed/>
                </p:oleObj>
              </mc:Choice>
              <mc:Fallback>
                <p:oleObj name="Visio" r:id="rId4" imgW="3741039"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8024" y="1942700"/>
                        <a:ext cx="3875964" cy="2163753"/>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87095995"/>
              </p:ext>
            </p:extLst>
          </p:nvPr>
        </p:nvGraphicFramePr>
        <p:xfrm>
          <a:off x="1974377" y="4106453"/>
          <a:ext cx="3998624" cy="2157823"/>
        </p:xfrm>
        <a:graphic>
          <a:graphicData uri="http://schemas.openxmlformats.org/presentationml/2006/ole">
            <mc:AlternateContent xmlns:mc="http://schemas.openxmlformats.org/markup-compatibility/2006">
              <mc:Choice xmlns:v="urn:schemas-microsoft-com:vml" Requires="v">
                <p:oleObj spid="_x0000_s63509" name="Visio" r:id="rId6" imgW="3852100" imgH="2682812" progId="Visio.Drawing.11">
                  <p:embed/>
                </p:oleObj>
              </mc:Choice>
              <mc:Fallback>
                <p:oleObj name="Visio" r:id="rId6" imgW="3852100" imgH="2682812"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377" y="4106453"/>
                        <a:ext cx="3998624" cy="2157823"/>
                      </a:xfrm>
                      <a:prstGeom prst="rect">
                        <a:avLst/>
                      </a:prstGeom>
                      <a:noFill/>
                    </p:spPr>
                  </p:pic>
                </p:oleObj>
              </mc:Fallback>
            </mc:AlternateContent>
          </a:graphicData>
        </a:graphic>
      </p:graphicFrame>
    </p:spTree>
    <p:extLst>
      <p:ext uri="{BB962C8B-B14F-4D97-AF65-F5344CB8AC3E}">
        <p14:creationId xmlns:p14="http://schemas.microsoft.com/office/powerpoint/2010/main" val="3142976037"/>
      </p:ext>
    </p:extLst>
  </p:cSld>
  <p:clrMapOvr>
    <a:masterClrMapping/>
  </p:clrMapOvr>
  <p:transition spd="slow">
    <p:fad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57794"/>
            <a:ext cx="4114800" cy="3135410"/>
          </a:xfrm>
          <a:prstGeom prst="rect">
            <a:avLst/>
          </a:prstGeom>
        </p:spPr>
        <p:txBody>
          <a:bodyPr wrap="square">
            <a:spAutoFit/>
          </a:bodyPr>
          <a:lstStyle/>
          <a:p>
            <a:pPr marL="342900" indent="-342900" algn="just">
              <a:lnSpc>
                <a:spcPct val="150000"/>
              </a:lnSpc>
              <a:spcBef>
                <a:spcPts val="700"/>
              </a:spcBef>
              <a:spcAft>
                <a:spcPts val="100"/>
              </a:spcAft>
              <a:buAutoNum type="arabicPeriod" startAt="13"/>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What is the ratio of the total export of wheat, rice and </a:t>
            </a:r>
            <a:r>
              <a:rPr lang="en-US" sz="1600" dirty="0" err="1">
                <a:latin typeface="Cambria" panose="02040503050406030204" pitchFamily="18" charset="0"/>
                <a:ea typeface="Times New Roman" panose="02020603050405020304" pitchFamily="18" charset="0"/>
                <a:cs typeface="Times New Roman" panose="02020603050405020304" pitchFamily="18" charset="0"/>
              </a:rPr>
              <a:t>jowar</a:t>
            </a:r>
            <a:r>
              <a:rPr lang="en-US" sz="1600" dirty="0">
                <a:latin typeface="Cambria" panose="02040503050406030204" pitchFamily="18" charset="0"/>
                <a:ea typeface="Times New Roman" panose="02020603050405020304" pitchFamily="18" charset="0"/>
                <a:cs typeface="Times New Roman" panose="02020603050405020304" pitchFamily="18" charset="0"/>
              </a:rPr>
              <a:t> put together in 2002 to that in 2006?</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113:252</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117:137</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13:17</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None of these</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07035" algn="l"/>
                <a:tab pos="1172210" algn="l"/>
                <a:tab pos="1815465" algn="l"/>
                <a:tab pos="2426970" algn="l"/>
              </a:tabLst>
            </a:pPr>
            <a:r>
              <a:rPr lang="en-US" sz="16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62893" y="557111"/>
            <a:ext cx="4114800" cy="1200329"/>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sz="12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given information. The following graphs show the total production of wheat, rice and </a:t>
            </a:r>
            <a:r>
              <a:rPr lang="en-US" sz="1200" dirty="0" err="1">
                <a:latin typeface="Cambria" panose="02040503050406030204" pitchFamily="18" charset="0"/>
                <a:ea typeface="Times New Roman" panose="02020603050405020304" pitchFamily="18" charset="0"/>
                <a:cs typeface="Times New Roman" panose="02020603050405020304" pitchFamily="18" charset="0"/>
              </a:rPr>
              <a:t>Jowar</a:t>
            </a:r>
            <a:r>
              <a:rPr lang="en-US" sz="1200" dirty="0">
                <a:latin typeface="Cambria" panose="02040503050406030204" pitchFamily="18" charset="0"/>
                <a:ea typeface="Times New Roman" panose="02020603050405020304" pitchFamily="18" charset="0"/>
                <a:cs typeface="Times New Roman" panose="02020603050405020304" pitchFamily="18" charset="0"/>
              </a:rPr>
              <a:t> and the percentage of these food grains exported across the five years.</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640174415"/>
              </p:ext>
            </p:extLst>
          </p:nvPr>
        </p:nvGraphicFramePr>
        <p:xfrm>
          <a:off x="1962894" y="1693165"/>
          <a:ext cx="3832855" cy="2413288"/>
        </p:xfrm>
        <a:graphic>
          <a:graphicData uri="http://schemas.openxmlformats.org/presentationml/2006/ole">
            <mc:AlternateContent xmlns:mc="http://schemas.openxmlformats.org/markup-compatibility/2006">
              <mc:Choice xmlns:v="urn:schemas-microsoft-com:vml" Requires="v">
                <p:oleObj spid="_x0000_s64532" name="Visio" r:id="rId4" imgW="3741039" imgH="2627948" progId="Visio.Drawing.11">
                  <p:embed/>
                </p:oleObj>
              </mc:Choice>
              <mc:Fallback>
                <p:oleObj name="Visio" r:id="rId4" imgW="3741039"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894" y="1693165"/>
                        <a:ext cx="3832855" cy="2413288"/>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075123329"/>
              </p:ext>
            </p:extLst>
          </p:nvPr>
        </p:nvGraphicFramePr>
        <p:xfrm>
          <a:off x="1962893" y="4106453"/>
          <a:ext cx="3928391" cy="2157823"/>
        </p:xfrm>
        <a:graphic>
          <a:graphicData uri="http://schemas.openxmlformats.org/presentationml/2006/ole">
            <mc:AlternateContent xmlns:mc="http://schemas.openxmlformats.org/markup-compatibility/2006">
              <mc:Choice xmlns:v="urn:schemas-microsoft-com:vml" Requires="v">
                <p:oleObj spid="_x0000_s64533" name="Visio" r:id="rId6" imgW="3852100" imgH="2682812" progId="Visio.Drawing.11">
                  <p:embed/>
                </p:oleObj>
              </mc:Choice>
              <mc:Fallback>
                <p:oleObj name="Visio" r:id="rId6" imgW="3852100" imgH="2682812"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893" y="4106453"/>
                        <a:ext cx="3928391" cy="2157823"/>
                      </a:xfrm>
                      <a:prstGeom prst="rect">
                        <a:avLst/>
                      </a:prstGeom>
                      <a:noFill/>
                    </p:spPr>
                  </p:pic>
                </p:oleObj>
              </mc:Fallback>
            </mc:AlternateContent>
          </a:graphicData>
        </a:graphic>
      </p:graphicFrame>
    </p:spTree>
    <p:extLst>
      <p:ext uri="{BB962C8B-B14F-4D97-AF65-F5344CB8AC3E}">
        <p14:creationId xmlns:p14="http://schemas.microsoft.com/office/powerpoint/2010/main" val="1642222260"/>
      </p:ext>
    </p:extLst>
  </p:cSld>
  <p:clrMapOvr>
    <a:masterClrMapping/>
  </p:clrMapOvr>
  <p:transition spd="slow">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57794"/>
            <a:ext cx="4114800" cy="3135410"/>
          </a:xfrm>
          <a:prstGeom prst="rect">
            <a:avLst/>
          </a:prstGeom>
        </p:spPr>
        <p:txBody>
          <a:bodyPr wrap="square">
            <a:spAutoFit/>
          </a:bodyPr>
          <a:lstStyle/>
          <a:p>
            <a:pPr marL="342900" indent="-342900" algn="just">
              <a:lnSpc>
                <a:spcPct val="150000"/>
              </a:lnSpc>
              <a:spcBef>
                <a:spcPts val="700"/>
              </a:spcBef>
              <a:spcAft>
                <a:spcPts val="100"/>
              </a:spcAft>
              <a:buAutoNum type="arabicPeriod" startAt="14"/>
              <a:tabLst>
                <a:tab pos="288290" algn="l"/>
                <a:tab pos="900430" algn="l"/>
                <a:tab pos="1620520" algn="l"/>
                <a:tab pos="2340610" algn="l"/>
              </a:tabLst>
            </a:pPr>
            <a:r>
              <a:rPr lang="en-US" sz="1600" spc="-15" dirty="0">
                <a:latin typeface="Cambria" panose="02040503050406030204" pitchFamily="18" charset="0"/>
                <a:ea typeface="Times New Roman" panose="02020603050405020304" pitchFamily="18" charset="0"/>
                <a:cs typeface="Times New Roman" panose="02020603050405020304" pitchFamily="18" charset="0"/>
              </a:rPr>
              <a:t>What is the difference between the total production of wheat and that of rice in the given years (in million </a:t>
            </a:r>
            <a:r>
              <a:rPr lang="en-US" sz="1600" spc="-15" dirty="0" err="1">
                <a:latin typeface="Cambria" panose="02040503050406030204" pitchFamily="18" charset="0"/>
                <a:ea typeface="Times New Roman" panose="02020603050405020304" pitchFamily="18" charset="0"/>
                <a:cs typeface="Times New Roman" panose="02020603050405020304" pitchFamily="18" charset="0"/>
              </a:rPr>
              <a:t>tonnes</a:t>
            </a:r>
            <a:r>
              <a:rPr lang="en-US" sz="1600" spc="-15"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50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100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150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200</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07035" algn="l"/>
                <a:tab pos="1172210" algn="l"/>
                <a:tab pos="1815465" algn="l"/>
                <a:tab pos="2426970" algn="l"/>
              </a:tabLst>
            </a:pPr>
            <a:r>
              <a:rPr lang="en-US" sz="16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833282" y="582707"/>
            <a:ext cx="4114800" cy="1200329"/>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sz="12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given information. The following graphs show the total production of wheat, rice and </a:t>
            </a:r>
            <a:r>
              <a:rPr lang="en-US" sz="1200" dirty="0" err="1">
                <a:latin typeface="Cambria" panose="02040503050406030204" pitchFamily="18" charset="0"/>
                <a:ea typeface="Times New Roman" panose="02020603050405020304" pitchFamily="18" charset="0"/>
                <a:cs typeface="Times New Roman" panose="02020603050405020304" pitchFamily="18" charset="0"/>
              </a:rPr>
              <a:t>Jowar</a:t>
            </a:r>
            <a:r>
              <a:rPr lang="en-US" sz="1200" dirty="0">
                <a:latin typeface="Cambria" panose="02040503050406030204" pitchFamily="18" charset="0"/>
                <a:ea typeface="Times New Roman" panose="02020603050405020304" pitchFamily="18" charset="0"/>
                <a:cs typeface="Times New Roman" panose="02020603050405020304" pitchFamily="18" charset="0"/>
              </a:rPr>
              <a:t> and the percentage of these food grains exported across the five years.</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854965774"/>
              </p:ext>
            </p:extLst>
          </p:nvPr>
        </p:nvGraphicFramePr>
        <p:xfrm>
          <a:off x="1833283" y="1802296"/>
          <a:ext cx="4114800" cy="2190909"/>
        </p:xfrm>
        <a:graphic>
          <a:graphicData uri="http://schemas.openxmlformats.org/presentationml/2006/ole">
            <mc:AlternateContent xmlns:mc="http://schemas.openxmlformats.org/markup-compatibility/2006">
              <mc:Choice xmlns:v="urn:schemas-microsoft-com:vml" Requires="v">
                <p:oleObj spid="_x0000_s65556" name="Visio" r:id="rId4" imgW="3741039" imgH="2627948" progId="Visio.Drawing.11">
                  <p:embed/>
                </p:oleObj>
              </mc:Choice>
              <mc:Fallback>
                <p:oleObj name="Visio" r:id="rId4" imgW="3741039"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283" y="1802296"/>
                        <a:ext cx="4114800" cy="2190909"/>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30199851"/>
              </p:ext>
            </p:extLst>
          </p:nvPr>
        </p:nvGraphicFramePr>
        <p:xfrm>
          <a:off x="1833282" y="4012465"/>
          <a:ext cx="4114800" cy="2294711"/>
        </p:xfrm>
        <a:graphic>
          <a:graphicData uri="http://schemas.openxmlformats.org/presentationml/2006/ole">
            <mc:AlternateContent xmlns:mc="http://schemas.openxmlformats.org/markup-compatibility/2006">
              <mc:Choice xmlns:v="urn:schemas-microsoft-com:vml" Requires="v">
                <p:oleObj spid="_x0000_s65557" name="Visio" r:id="rId6" imgW="3852100" imgH="2682812" progId="Visio.Drawing.11">
                  <p:embed/>
                </p:oleObj>
              </mc:Choice>
              <mc:Fallback>
                <p:oleObj name="Visio" r:id="rId6" imgW="3852100" imgH="2682812"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3282" y="4012465"/>
                        <a:ext cx="4114800" cy="2294711"/>
                      </a:xfrm>
                      <a:prstGeom prst="rect">
                        <a:avLst/>
                      </a:prstGeom>
                      <a:noFill/>
                    </p:spPr>
                  </p:pic>
                </p:oleObj>
              </mc:Fallback>
            </mc:AlternateContent>
          </a:graphicData>
        </a:graphic>
      </p:graphicFrame>
    </p:spTree>
    <p:extLst>
      <p:ext uri="{BB962C8B-B14F-4D97-AF65-F5344CB8AC3E}">
        <p14:creationId xmlns:p14="http://schemas.microsoft.com/office/powerpoint/2010/main" val="780069817"/>
      </p:ext>
    </p:extLst>
  </p:cSld>
  <p:clrMapOvr>
    <a:masterClrMapping/>
  </p:clrMapOvr>
  <p:transition spd="slow">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857794"/>
            <a:ext cx="4114800" cy="3504742"/>
          </a:xfrm>
          <a:prstGeom prst="rect">
            <a:avLst/>
          </a:prstGeom>
        </p:spPr>
        <p:txBody>
          <a:bodyPr wrap="square">
            <a:spAutoFit/>
          </a:bodyPr>
          <a:lstStyle/>
          <a:p>
            <a:pPr marL="342900" indent="-342900" algn="just">
              <a:lnSpc>
                <a:spcPct val="150000"/>
              </a:lnSpc>
              <a:spcBef>
                <a:spcPts val="700"/>
              </a:spcBef>
              <a:spcAft>
                <a:spcPts val="100"/>
              </a:spcAft>
              <a:buAutoNum type="arabicPeriod" startAt="15"/>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The export of wheat in how many of the given years is less than 37% of the total export of wheat, rice and </a:t>
            </a:r>
            <a:r>
              <a:rPr lang="en-US" sz="1600" dirty="0" err="1">
                <a:latin typeface="Cambria" panose="02040503050406030204" pitchFamily="18" charset="0"/>
                <a:ea typeface="Times New Roman" panose="02020603050405020304" pitchFamily="18" charset="0"/>
                <a:cs typeface="Times New Roman" panose="02020603050405020304" pitchFamily="18" charset="0"/>
              </a:rPr>
              <a:t>jowar</a:t>
            </a:r>
            <a:r>
              <a:rPr lang="en-US" sz="1600" dirty="0">
                <a:latin typeface="Cambria" panose="02040503050406030204" pitchFamily="18" charset="0"/>
                <a:ea typeface="Times New Roman" panose="02020603050405020304" pitchFamily="18" charset="0"/>
                <a:cs typeface="Times New Roman" panose="02020603050405020304" pitchFamily="18" charset="0"/>
              </a:rPr>
              <a:t> in the respective years? </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1</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2</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3</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4</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07035" algn="l"/>
                <a:tab pos="1172210" algn="l"/>
                <a:tab pos="1815465" algn="l"/>
                <a:tab pos="2426970" algn="l"/>
              </a:tabLst>
            </a:pPr>
            <a:r>
              <a:rPr lang="en-US" sz="16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974850" y="582707"/>
            <a:ext cx="4114800" cy="1200329"/>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200" b="1" dirty="0">
                <a:latin typeface="Cambria" panose="02040503050406030204" pitchFamily="18" charset="0"/>
                <a:ea typeface="Times New Roman" panose="02020603050405020304" pitchFamily="18" charset="0"/>
                <a:cs typeface="Times New Roman" panose="02020603050405020304" pitchFamily="18" charset="0"/>
              </a:rPr>
              <a:t>Directions for Q11 to Q15: </a:t>
            </a:r>
            <a:r>
              <a:rPr lang="en-US" sz="12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given information. The following graphs show the total production of wheat, rice and </a:t>
            </a:r>
            <a:r>
              <a:rPr lang="en-US" sz="1200" dirty="0" err="1">
                <a:latin typeface="Cambria" panose="02040503050406030204" pitchFamily="18" charset="0"/>
                <a:ea typeface="Times New Roman" panose="02020603050405020304" pitchFamily="18" charset="0"/>
                <a:cs typeface="Times New Roman" panose="02020603050405020304" pitchFamily="18" charset="0"/>
              </a:rPr>
              <a:t>Jowar</a:t>
            </a:r>
            <a:r>
              <a:rPr lang="en-US" sz="1200" dirty="0">
                <a:latin typeface="Cambria" panose="02040503050406030204" pitchFamily="18" charset="0"/>
                <a:ea typeface="Times New Roman" panose="02020603050405020304" pitchFamily="18" charset="0"/>
                <a:cs typeface="Times New Roman" panose="02020603050405020304" pitchFamily="18" charset="0"/>
              </a:rPr>
              <a:t> and the percentage of these food grains exported across the five years.</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93638910"/>
              </p:ext>
            </p:extLst>
          </p:nvPr>
        </p:nvGraphicFramePr>
        <p:xfrm>
          <a:off x="1878842" y="1882589"/>
          <a:ext cx="3985146" cy="2223864"/>
        </p:xfrm>
        <a:graphic>
          <a:graphicData uri="http://schemas.openxmlformats.org/presentationml/2006/ole">
            <mc:AlternateContent xmlns:mc="http://schemas.openxmlformats.org/markup-compatibility/2006">
              <mc:Choice xmlns:v="urn:schemas-microsoft-com:vml" Requires="v">
                <p:oleObj spid="_x0000_s66580" name="Visio" r:id="rId4" imgW="3741039" imgH="2627948" progId="Visio.Drawing.11">
                  <p:embed/>
                </p:oleObj>
              </mc:Choice>
              <mc:Fallback>
                <p:oleObj name="Visio" r:id="rId4" imgW="3741039" imgH="26279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8842" y="1882589"/>
                        <a:ext cx="3985146" cy="2223864"/>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41523661"/>
              </p:ext>
            </p:extLst>
          </p:nvPr>
        </p:nvGraphicFramePr>
        <p:xfrm>
          <a:off x="1837900" y="4206007"/>
          <a:ext cx="3971497" cy="2113654"/>
        </p:xfrm>
        <a:graphic>
          <a:graphicData uri="http://schemas.openxmlformats.org/presentationml/2006/ole">
            <mc:AlternateContent xmlns:mc="http://schemas.openxmlformats.org/markup-compatibility/2006">
              <mc:Choice xmlns:v="urn:schemas-microsoft-com:vml" Requires="v">
                <p:oleObj spid="_x0000_s66581" name="Visio" r:id="rId6" imgW="3852100" imgH="2682812" progId="Visio.Drawing.11">
                  <p:embed/>
                </p:oleObj>
              </mc:Choice>
              <mc:Fallback>
                <p:oleObj name="Visio" r:id="rId6" imgW="3852100" imgH="2682812"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7900" y="4206007"/>
                        <a:ext cx="3971497" cy="2113654"/>
                      </a:xfrm>
                      <a:prstGeom prst="rect">
                        <a:avLst/>
                      </a:prstGeom>
                      <a:noFill/>
                    </p:spPr>
                  </p:pic>
                </p:oleObj>
              </mc:Fallback>
            </mc:AlternateContent>
          </a:graphicData>
        </a:graphic>
      </p:graphicFrame>
    </p:spTree>
    <p:extLst>
      <p:ext uri="{BB962C8B-B14F-4D97-AF65-F5344CB8AC3E}">
        <p14:creationId xmlns:p14="http://schemas.microsoft.com/office/powerpoint/2010/main" val="750507713"/>
      </p:ext>
    </p:extLst>
  </p:cSld>
  <p:clrMapOvr>
    <a:masterClrMapping/>
  </p:clrMapOvr>
  <p:transition spd="slow">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46125" y="3872610"/>
            <a:ext cx="4114800" cy="2410916"/>
          </a:xfrm>
          <a:prstGeom prst="rect">
            <a:avLst/>
          </a:prstGeom>
        </p:spPr>
        <p:txBody>
          <a:bodyPr wrap="square">
            <a:spAutoFit/>
          </a:bodyPr>
          <a:lstStyle/>
          <a:p>
            <a:pPr marL="342900" indent="-342900" algn="just">
              <a:lnSpc>
                <a:spcPct val="150000"/>
              </a:lnSpc>
              <a:spcBef>
                <a:spcPts val="700"/>
              </a:spcBef>
              <a:spcAft>
                <a:spcPts val="100"/>
              </a:spcAft>
              <a:buAutoNum type="arabicPeriod" startAt="16"/>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How many students are there in college B?</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1260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1210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1120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1140</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739539" y="642523"/>
            <a:ext cx="4289612" cy="1350178"/>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sz="14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graphs given below . </a:t>
            </a:r>
            <a:r>
              <a:rPr lang="en-US" sz="1400" spc="-10" dirty="0">
                <a:latin typeface="Cambria" panose="02040503050406030204" pitchFamily="18" charset="0"/>
                <a:ea typeface="Times New Roman" panose="02020603050405020304" pitchFamily="18" charset="0"/>
                <a:cs typeface="Times New Roman" panose="02020603050405020304" pitchFamily="18" charset="0"/>
              </a:rPr>
              <a:t>The following graph gives the percentage distribution of students in five colleges – A, B, C, D and E studying different streams.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918613880"/>
              </p:ext>
            </p:extLst>
          </p:nvPr>
        </p:nvGraphicFramePr>
        <p:xfrm>
          <a:off x="2028250" y="2238361"/>
          <a:ext cx="3712191" cy="3005890"/>
        </p:xfrm>
        <a:graphic>
          <a:graphicData uri="http://schemas.openxmlformats.org/presentationml/2006/ole">
            <mc:AlternateContent xmlns:mc="http://schemas.openxmlformats.org/markup-compatibility/2006">
              <mc:Choice xmlns:v="urn:schemas-microsoft-com:vml" Requires="v">
                <p:oleObj spid="_x0000_s67607" name="Visio" r:id="rId4" imgW="2512124" imgH="2047113" progId="Visio.Drawing.11">
                  <p:embed/>
                </p:oleObj>
              </mc:Choice>
              <mc:Fallback>
                <p:oleObj name="Visio" r:id="rId4" imgW="2512124" imgH="204711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250" y="2238361"/>
                        <a:ext cx="3712191" cy="3005890"/>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107651592"/>
              </p:ext>
            </p:extLst>
          </p:nvPr>
        </p:nvGraphicFramePr>
        <p:xfrm>
          <a:off x="6269144" y="1381187"/>
          <a:ext cx="4068763" cy="2439100"/>
        </p:xfrm>
        <a:graphic>
          <a:graphicData uri="http://schemas.openxmlformats.org/presentationml/2006/ole">
            <mc:AlternateContent xmlns:mc="http://schemas.openxmlformats.org/markup-compatibility/2006">
              <mc:Choice xmlns:v="urn:schemas-microsoft-com:vml" Requires="v">
                <p:oleObj spid="_x0000_s67608" name="Visio" r:id="rId6" imgW="4351020" imgH="2619566" progId="Visio.Drawing.11">
                  <p:embed/>
                </p:oleObj>
              </mc:Choice>
              <mc:Fallback>
                <p:oleObj name="Visio" r:id="rId6" imgW="4351020" imgH="2619566" progId="Visio.Drawing.11">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9144" y="1381187"/>
                        <a:ext cx="4068763" cy="2439100"/>
                      </a:xfrm>
                      <a:prstGeom prst="rect">
                        <a:avLst/>
                      </a:prstGeom>
                      <a:noFill/>
                      <a:ln>
                        <a:noFill/>
                      </a:ln>
                    </p:spPr>
                  </p:pic>
                </p:oleObj>
              </mc:Fallback>
            </mc:AlternateContent>
          </a:graphicData>
        </a:graphic>
      </p:graphicFrame>
      <p:sp>
        <p:nvSpPr>
          <p:cNvPr id="9" name="Rectangle 8"/>
          <p:cNvSpPr/>
          <p:nvPr/>
        </p:nvSpPr>
        <p:spPr>
          <a:xfrm>
            <a:off x="6029151" y="642524"/>
            <a:ext cx="4331774" cy="703847"/>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dirty="0">
                <a:latin typeface="Cambria" panose="02040503050406030204" pitchFamily="18" charset="0"/>
                <a:ea typeface="Times New Roman" panose="02020603050405020304" pitchFamily="18" charset="0"/>
                <a:cs typeface="Times New Roman" panose="02020603050405020304" pitchFamily="18" charset="0"/>
              </a:rPr>
              <a:t>The following bar graph shows the number of students in the arts stream in the five colleges.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72230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3836948"/>
          </a:xfrm>
          <a:prstGeom prst="rect">
            <a:avLst/>
          </a:prstGeom>
        </p:spPr>
        <p:txBody>
          <a:bodyPr wrap="square">
            <a:spAutoFit/>
          </a:bodyPr>
          <a:lstStyle/>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7.	The number of minutes from midnight to now is 9 times the number of minutes from now to noon. What time is it now?</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10.50 a.m.</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10.48 a.m.</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10.40 a.m.</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10.53 a.m.</a:t>
            </a:r>
          </a:p>
          <a:p>
            <a:pPr marL="288290" indent="-288290" algn="just">
              <a:lnSpc>
                <a:spcPct val="150000"/>
              </a:lnSpc>
              <a:spcBef>
                <a:spcPts val="700"/>
              </a:spcBef>
              <a:spcAft>
                <a:spcPts val="100"/>
              </a:spcAft>
              <a:tabLst>
                <a:tab pos="288290" algn="l"/>
                <a:tab pos="900430" algn="l"/>
                <a:tab pos="1620520" algn="l"/>
                <a:tab pos="2340610" algn="l"/>
              </a:tabLst>
            </a:pPr>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811240057"/>
      </p:ext>
    </p:extLst>
  </p:cSld>
  <p:clrMapOvr>
    <a:masterClrMapping/>
  </p:clrMapOvr>
  <p:transition spd="slow">
    <p:fad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739539" y="642523"/>
            <a:ext cx="4289612" cy="1350178"/>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sz="14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graphs given below . </a:t>
            </a:r>
            <a:r>
              <a:rPr lang="en-US" sz="1400" spc="-10" dirty="0">
                <a:latin typeface="Cambria" panose="02040503050406030204" pitchFamily="18" charset="0"/>
                <a:ea typeface="Times New Roman" panose="02020603050405020304" pitchFamily="18" charset="0"/>
                <a:cs typeface="Times New Roman" panose="02020603050405020304" pitchFamily="18" charset="0"/>
              </a:rPr>
              <a:t>The following graph gives the percentage distribution of students in five colleges – A, B, C, D and E studying different streams.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72690723"/>
              </p:ext>
            </p:extLst>
          </p:nvPr>
        </p:nvGraphicFramePr>
        <p:xfrm>
          <a:off x="2028250" y="2238361"/>
          <a:ext cx="3712191" cy="3005890"/>
        </p:xfrm>
        <a:graphic>
          <a:graphicData uri="http://schemas.openxmlformats.org/presentationml/2006/ole">
            <mc:AlternateContent xmlns:mc="http://schemas.openxmlformats.org/markup-compatibility/2006">
              <mc:Choice xmlns:v="urn:schemas-microsoft-com:vml" Requires="v">
                <p:oleObj spid="_x0000_s82954" name="Visio" r:id="rId4" imgW="2512124" imgH="2047113" progId="Visio.Drawing.11">
                  <p:embed/>
                </p:oleObj>
              </mc:Choice>
              <mc:Fallback>
                <p:oleObj name="Visio" r:id="rId4" imgW="2512124" imgH="204711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250" y="2238361"/>
                        <a:ext cx="3712191" cy="3005890"/>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6216972"/>
              </p:ext>
            </p:extLst>
          </p:nvPr>
        </p:nvGraphicFramePr>
        <p:xfrm>
          <a:off x="6269144" y="1381187"/>
          <a:ext cx="4068763" cy="2439100"/>
        </p:xfrm>
        <a:graphic>
          <a:graphicData uri="http://schemas.openxmlformats.org/presentationml/2006/ole">
            <mc:AlternateContent xmlns:mc="http://schemas.openxmlformats.org/markup-compatibility/2006">
              <mc:Choice xmlns:v="urn:schemas-microsoft-com:vml" Requires="v">
                <p:oleObj spid="_x0000_s82955" name="Visio" r:id="rId6" imgW="4351020" imgH="2619566" progId="Visio.Drawing.11">
                  <p:embed/>
                </p:oleObj>
              </mc:Choice>
              <mc:Fallback>
                <p:oleObj name="Visio" r:id="rId6" imgW="4351020" imgH="261956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9144" y="1381187"/>
                        <a:ext cx="4068763" cy="2439100"/>
                      </a:xfrm>
                      <a:prstGeom prst="rect">
                        <a:avLst/>
                      </a:prstGeom>
                      <a:noFill/>
                      <a:ln>
                        <a:noFill/>
                      </a:ln>
                    </p:spPr>
                  </p:pic>
                </p:oleObj>
              </mc:Fallback>
            </mc:AlternateContent>
          </a:graphicData>
        </a:graphic>
      </p:graphicFrame>
      <p:sp>
        <p:nvSpPr>
          <p:cNvPr id="9" name="Rectangle 8"/>
          <p:cNvSpPr/>
          <p:nvPr/>
        </p:nvSpPr>
        <p:spPr>
          <a:xfrm>
            <a:off x="6029151" y="642524"/>
            <a:ext cx="4331774" cy="703847"/>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dirty="0">
                <a:latin typeface="Cambria" panose="02040503050406030204" pitchFamily="18" charset="0"/>
                <a:ea typeface="Times New Roman" panose="02020603050405020304" pitchFamily="18" charset="0"/>
                <a:cs typeface="Times New Roman" panose="02020603050405020304" pitchFamily="18" charset="0"/>
              </a:rPr>
              <a:t>The following bar graph shows the number of students in the arts stream in the five colleges.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6246125" y="3942188"/>
            <a:ext cx="4114800" cy="2410916"/>
          </a:xfrm>
          <a:prstGeom prst="rect">
            <a:avLst/>
          </a:prstGeom>
        </p:spPr>
        <p:txBody>
          <a:bodyPr wrap="square">
            <a:spAutoFit/>
          </a:bodyPr>
          <a:lstStyle/>
          <a:p>
            <a:pPr marL="342900" indent="-342900" algn="just">
              <a:lnSpc>
                <a:spcPct val="150000"/>
              </a:lnSpc>
              <a:spcBef>
                <a:spcPts val="700"/>
              </a:spcBef>
              <a:spcAft>
                <a:spcPts val="100"/>
              </a:spcAft>
              <a:buAutoNum type="arabicPeriod" startAt="17"/>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How many students study Biology in college C?</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130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150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170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190</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397608"/>
      </p:ext>
    </p:extLst>
  </p:cSld>
  <p:clrMapOvr>
    <a:masterClrMapping/>
  </p:clrMapOvr>
  <p:transition spd="slow">
    <p:fad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739539" y="642523"/>
            <a:ext cx="4289612" cy="1350178"/>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sz="14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graphs given below . </a:t>
            </a:r>
            <a:r>
              <a:rPr lang="en-US" sz="1400" spc="-10" dirty="0">
                <a:latin typeface="Cambria" panose="02040503050406030204" pitchFamily="18" charset="0"/>
                <a:ea typeface="Times New Roman" panose="02020603050405020304" pitchFamily="18" charset="0"/>
                <a:cs typeface="Times New Roman" panose="02020603050405020304" pitchFamily="18" charset="0"/>
              </a:rPr>
              <a:t>The following graph gives the percentage distribution of students in five colleges – A, B, C, D and E studying different streams.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72690723"/>
              </p:ext>
            </p:extLst>
          </p:nvPr>
        </p:nvGraphicFramePr>
        <p:xfrm>
          <a:off x="2028250" y="2238361"/>
          <a:ext cx="3712191" cy="3005890"/>
        </p:xfrm>
        <a:graphic>
          <a:graphicData uri="http://schemas.openxmlformats.org/presentationml/2006/ole">
            <mc:AlternateContent xmlns:mc="http://schemas.openxmlformats.org/markup-compatibility/2006">
              <mc:Choice xmlns:v="urn:schemas-microsoft-com:vml" Requires="v">
                <p:oleObj spid="_x0000_s83978" name="Visio" r:id="rId4" imgW="2512124" imgH="2047113" progId="Visio.Drawing.11">
                  <p:embed/>
                </p:oleObj>
              </mc:Choice>
              <mc:Fallback>
                <p:oleObj name="Visio" r:id="rId4" imgW="2512124" imgH="204711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250" y="2238361"/>
                        <a:ext cx="3712191" cy="3005890"/>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6216972"/>
              </p:ext>
            </p:extLst>
          </p:nvPr>
        </p:nvGraphicFramePr>
        <p:xfrm>
          <a:off x="6269144" y="1381187"/>
          <a:ext cx="4068763" cy="2439100"/>
        </p:xfrm>
        <a:graphic>
          <a:graphicData uri="http://schemas.openxmlformats.org/presentationml/2006/ole">
            <mc:AlternateContent xmlns:mc="http://schemas.openxmlformats.org/markup-compatibility/2006">
              <mc:Choice xmlns:v="urn:schemas-microsoft-com:vml" Requires="v">
                <p:oleObj spid="_x0000_s83979" name="Visio" r:id="rId6" imgW="4351020" imgH="2619566" progId="Visio.Drawing.11">
                  <p:embed/>
                </p:oleObj>
              </mc:Choice>
              <mc:Fallback>
                <p:oleObj name="Visio" r:id="rId6" imgW="4351020" imgH="261956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9144" y="1381187"/>
                        <a:ext cx="4068763" cy="2439100"/>
                      </a:xfrm>
                      <a:prstGeom prst="rect">
                        <a:avLst/>
                      </a:prstGeom>
                      <a:noFill/>
                      <a:ln>
                        <a:noFill/>
                      </a:ln>
                    </p:spPr>
                  </p:pic>
                </p:oleObj>
              </mc:Fallback>
            </mc:AlternateContent>
          </a:graphicData>
        </a:graphic>
      </p:graphicFrame>
      <p:sp>
        <p:nvSpPr>
          <p:cNvPr id="9" name="Rectangle 8"/>
          <p:cNvSpPr/>
          <p:nvPr/>
        </p:nvSpPr>
        <p:spPr>
          <a:xfrm>
            <a:off x="6029151" y="642524"/>
            <a:ext cx="4331774" cy="703847"/>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dirty="0">
                <a:latin typeface="Cambria" panose="02040503050406030204" pitchFamily="18" charset="0"/>
                <a:ea typeface="Times New Roman" panose="02020603050405020304" pitchFamily="18" charset="0"/>
                <a:cs typeface="Times New Roman" panose="02020603050405020304" pitchFamily="18" charset="0"/>
              </a:rPr>
              <a:t>The following bar graph shows the number of students in the arts stream in the five colleges.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6246125" y="3873949"/>
            <a:ext cx="4114800" cy="2410916"/>
          </a:xfrm>
          <a:prstGeom prst="rect">
            <a:avLst/>
          </a:prstGeom>
        </p:spPr>
        <p:txBody>
          <a:bodyPr wrap="square">
            <a:spAutoFit/>
          </a:bodyPr>
          <a:lstStyle/>
          <a:p>
            <a:pPr marL="342900" indent="-342900" algn="just">
              <a:lnSpc>
                <a:spcPct val="150000"/>
              </a:lnSpc>
              <a:spcBef>
                <a:spcPts val="700"/>
              </a:spcBef>
              <a:spcAft>
                <a:spcPts val="100"/>
              </a:spcAft>
              <a:buAutoNum type="arabicPeriod" startAt="18"/>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How many students in college E do not study in the </a:t>
            </a:r>
            <a:r>
              <a:rPr lang="en-US" sz="1600" dirty="0" err="1">
                <a:latin typeface="Cambria" panose="02040503050406030204" pitchFamily="18" charset="0"/>
                <a:ea typeface="Times New Roman" panose="02020603050405020304" pitchFamily="18" charset="0"/>
                <a:cs typeface="Times New Roman" panose="02020603050405020304" pitchFamily="18" charset="0"/>
              </a:rPr>
              <a:t>Maths</a:t>
            </a:r>
            <a:r>
              <a:rPr lang="en-US" sz="1600" dirty="0">
                <a:latin typeface="Cambria" panose="02040503050406030204" pitchFamily="18" charset="0"/>
                <a:ea typeface="Times New Roman" panose="02020603050405020304" pitchFamily="18" charset="0"/>
                <a:cs typeface="Times New Roman" panose="02020603050405020304" pitchFamily="18" charset="0"/>
              </a:rPr>
              <a:t> stream?</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1750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1180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960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840</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397608"/>
      </p:ext>
    </p:extLst>
  </p:cSld>
  <p:clrMapOvr>
    <a:masterClrMapping/>
  </p:clrMapOvr>
  <p:transition spd="slow">
    <p:fad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739539" y="642523"/>
            <a:ext cx="4289612" cy="1350178"/>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sz="14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graphs given below . </a:t>
            </a:r>
            <a:r>
              <a:rPr lang="en-US" sz="1400" spc="-10" dirty="0">
                <a:latin typeface="Cambria" panose="02040503050406030204" pitchFamily="18" charset="0"/>
                <a:ea typeface="Times New Roman" panose="02020603050405020304" pitchFamily="18" charset="0"/>
                <a:cs typeface="Times New Roman" panose="02020603050405020304" pitchFamily="18" charset="0"/>
              </a:rPr>
              <a:t>The following graph gives the percentage distribution of students in five colleges – A, B, C, D and E studying different streams.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72690723"/>
              </p:ext>
            </p:extLst>
          </p:nvPr>
        </p:nvGraphicFramePr>
        <p:xfrm>
          <a:off x="2028250" y="2238361"/>
          <a:ext cx="3712191" cy="3005890"/>
        </p:xfrm>
        <a:graphic>
          <a:graphicData uri="http://schemas.openxmlformats.org/presentationml/2006/ole">
            <mc:AlternateContent xmlns:mc="http://schemas.openxmlformats.org/markup-compatibility/2006">
              <mc:Choice xmlns:v="urn:schemas-microsoft-com:vml" Requires="v">
                <p:oleObj spid="_x0000_s85002" name="Visio" r:id="rId4" imgW="2512124" imgH="2047113" progId="Visio.Drawing.11">
                  <p:embed/>
                </p:oleObj>
              </mc:Choice>
              <mc:Fallback>
                <p:oleObj name="Visio" r:id="rId4" imgW="2512124" imgH="204711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250" y="2238361"/>
                        <a:ext cx="3712191" cy="3005890"/>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55113466"/>
              </p:ext>
            </p:extLst>
          </p:nvPr>
        </p:nvGraphicFramePr>
        <p:xfrm>
          <a:off x="6029152" y="1381187"/>
          <a:ext cx="4529667" cy="2439100"/>
        </p:xfrm>
        <a:graphic>
          <a:graphicData uri="http://schemas.openxmlformats.org/presentationml/2006/ole">
            <mc:AlternateContent xmlns:mc="http://schemas.openxmlformats.org/markup-compatibility/2006">
              <mc:Choice xmlns:v="urn:schemas-microsoft-com:vml" Requires="v">
                <p:oleObj spid="_x0000_s85003" name="Visio" r:id="rId6" imgW="4351020" imgH="2619566" progId="Visio.Drawing.11">
                  <p:embed/>
                </p:oleObj>
              </mc:Choice>
              <mc:Fallback>
                <p:oleObj name="Visio" r:id="rId6" imgW="4351020" imgH="261956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9152" y="1381187"/>
                        <a:ext cx="4529667" cy="2439100"/>
                      </a:xfrm>
                      <a:prstGeom prst="rect">
                        <a:avLst/>
                      </a:prstGeom>
                      <a:noFill/>
                      <a:ln>
                        <a:noFill/>
                      </a:ln>
                    </p:spPr>
                  </p:pic>
                </p:oleObj>
              </mc:Fallback>
            </mc:AlternateContent>
          </a:graphicData>
        </a:graphic>
      </p:graphicFrame>
      <p:sp>
        <p:nvSpPr>
          <p:cNvPr id="9" name="Rectangle 8"/>
          <p:cNvSpPr/>
          <p:nvPr/>
        </p:nvSpPr>
        <p:spPr>
          <a:xfrm>
            <a:off x="6029151" y="642524"/>
            <a:ext cx="4331774" cy="703847"/>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dirty="0">
                <a:latin typeface="Cambria" panose="02040503050406030204" pitchFamily="18" charset="0"/>
                <a:ea typeface="Times New Roman" panose="02020603050405020304" pitchFamily="18" charset="0"/>
                <a:cs typeface="Times New Roman" panose="02020603050405020304" pitchFamily="18" charset="0"/>
              </a:rPr>
              <a:t>The following bar graph shows the number of students in the arts stream in the five colleges.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6246125" y="4037723"/>
            <a:ext cx="4114800" cy="2410916"/>
          </a:xfrm>
          <a:prstGeom prst="rect">
            <a:avLst/>
          </a:prstGeom>
        </p:spPr>
        <p:txBody>
          <a:bodyPr wrap="square">
            <a:spAutoFit/>
          </a:bodyPr>
          <a:lstStyle/>
          <a:p>
            <a:pPr marL="342900" indent="-342900" algn="just">
              <a:lnSpc>
                <a:spcPct val="150000"/>
              </a:lnSpc>
              <a:spcBef>
                <a:spcPts val="700"/>
              </a:spcBef>
              <a:spcAft>
                <a:spcPts val="100"/>
              </a:spcAft>
              <a:buAutoNum type="arabicPeriod" startAt="19"/>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In which college is the total number of students the highest?</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B</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(b) C</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D</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(d) E</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397608"/>
      </p:ext>
    </p:extLst>
  </p:cSld>
  <p:clrMapOvr>
    <a:masterClrMapping/>
  </p:clrMapOvr>
  <p:transition spd="slow">
    <p:fad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6096000" y="838201"/>
            <a:ext cx="0" cy="5336177"/>
          </a:xfrm>
          <a:prstGeom prst="line">
            <a:avLst/>
          </a:prstGeom>
        </p:spPr>
        <p:style>
          <a:lnRef idx="1">
            <a:schemeClr val="dk1"/>
          </a:lnRef>
          <a:fillRef idx="0">
            <a:schemeClr val="dk1"/>
          </a:fillRef>
          <a:effectRef idx="0">
            <a:schemeClr val="dk1"/>
          </a:effectRef>
          <a:fontRef idx="minor">
            <a:schemeClr val="tx1"/>
          </a:fontRef>
        </p:style>
      </p:cxnSp>
      <p:sp>
        <p:nvSpPr>
          <p:cNvPr id="2" name="Rectangle 1"/>
          <p:cNvSpPr/>
          <p:nvPr/>
        </p:nvSpPr>
        <p:spPr>
          <a:xfrm>
            <a:off x="1739539" y="642523"/>
            <a:ext cx="4289612" cy="1350178"/>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b="1" dirty="0">
                <a:latin typeface="Cambria" panose="02040503050406030204" pitchFamily="18" charset="0"/>
                <a:ea typeface="Times New Roman" panose="02020603050405020304" pitchFamily="18" charset="0"/>
                <a:cs typeface="Times New Roman" panose="02020603050405020304" pitchFamily="18" charset="0"/>
              </a:rPr>
              <a:t>Directions for Q16 to Q20: </a:t>
            </a:r>
            <a:r>
              <a:rPr lang="en-US" sz="1400" dirty="0">
                <a:latin typeface="Cambria" panose="02040503050406030204" pitchFamily="18" charset="0"/>
                <a:ea typeface="Times New Roman" panose="02020603050405020304" pitchFamily="18" charset="0"/>
                <a:cs typeface="Times New Roman" panose="02020603050405020304" pitchFamily="18" charset="0"/>
              </a:rPr>
              <a:t>Answer the questions based on the graphs given below . </a:t>
            </a:r>
            <a:r>
              <a:rPr lang="en-US" sz="1400" spc="-10" dirty="0">
                <a:latin typeface="Cambria" panose="02040503050406030204" pitchFamily="18" charset="0"/>
                <a:ea typeface="Times New Roman" panose="02020603050405020304" pitchFamily="18" charset="0"/>
                <a:cs typeface="Times New Roman" panose="02020603050405020304" pitchFamily="18" charset="0"/>
              </a:rPr>
              <a:t>The following graph gives the percentage distribution of students in five colleges – A, B, C, D and E studying different streams.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72690723"/>
              </p:ext>
            </p:extLst>
          </p:nvPr>
        </p:nvGraphicFramePr>
        <p:xfrm>
          <a:off x="2028250" y="2238361"/>
          <a:ext cx="3712191" cy="3005890"/>
        </p:xfrm>
        <a:graphic>
          <a:graphicData uri="http://schemas.openxmlformats.org/presentationml/2006/ole">
            <mc:AlternateContent xmlns:mc="http://schemas.openxmlformats.org/markup-compatibility/2006">
              <mc:Choice xmlns:v="urn:schemas-microsoft-com:vml" Requires="v">
                <p:oleObj spid="_x0000_s86026" name="Visio" r:id="rId4" imgW="2512124" imgH="2047113" progId="Visio.Drawing.11">
                  <p:embed/>
                </p:oleObj>
              </mc:Choice>
              <mc:Fallback>
                <p:oleObj name="Visio" r:id="rId4" imgW="2512124" imgH="204711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250" y="2238361"/>
                        <a:ext cx="3712191" cy="3005890"/>
                      </a:xfrm>
                      <a:prstGeom prst="rect">
                        <a:avLst/>
                      </a:prstGeom>
                      <a:noFill/>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263119553"/>
              </p:ext>
            </p:extLst>
          </p:nvPr>
        </p:nvGraphicFramePr>
        <p:xfrm>
          <a:off x="6269144" y="1381187"/>
          <a:ext cx="4207787" cy="2644999"/>
        </p:xfrm>
        <a:graphic>
          <a:graphicData uri="http://schemas.openxmlformats.org/presentationml/2006/ole">
            <mc:AlternateContent xmlns:mc="http://schemas.openxmlformats.org/markup-compatibility/2006">
              <mc:Choice xmlns:v="urn:schemas-microsoft-com:vml" Requires="v">
                <p:oleObj spid="_x0000_s86027" name="Visio" r:id="rId6" imgW="4351020" imgH="2619566" progId="Visio.Drawing.11">
                  <p:embed/>
                </p:oleObj>
              </mc:Choice>
              <mc:Fallback>
                <p:oleObj name="Visio" r:id="rId6" imgW="4351020" imgH="261956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9144" y="1381187"/>
                        <a:ext cx="4207787" cy="2644999"/>
                      </a:xfrm>
                      <a:prstGeom prst="rect">
                        <a:avLst/>
                      </a:prstGeom>
                      <a:noFill/>
                      <a:ln>
                        <a:noFill/>
                      </a:ln>
                    </p:spPr>
                  </p:pic>
                </p:oleObj>
              </mc:Fallback>
            </mc:AlternateContent>
          </a:graphicData>
        </a:graphic>
      </p:graphicFrame>
      <p:sp>
        <p:nvSpPr>
          <p:cNvPr id="9" name="Rectangle 8"/>
          <p:cNvSpPr/>
          <p:nvPr/>
        </p:nvSpPr>
        <p:spPr>
          <a:xfrm>
            <a:off x="6029151" y="642524"/>
            <a:ext cx="4331774" cy="703847"/>
          </a:xfrm>
          <a:prstGeom prst="rect">
            <a:avLst/>
          </a:prstGeom>
        </p:spPr>
        <p:txBody>
          <a:bodyPr wrap="square">
            <a:spAutoFit/>
          </a:bodyPr>
          <a:lstStyle/>
          <a:p>
            <a:pPr algn="just">
              <a:lnSpc>
                <a:spcPct val="150000"/>
              </a:lnSpc>
              <a:spcBef>
                <a:spcPts val="700"/>
              </a:spcBef>
              <a:spcAft>
                <a:spcPts val="100"/>
              </a:spcAft>
              <a:tabLst>
                <a:tab pos="288290" algn="l"/>
                <a:tab pos="900430" algn="l"/>
                <a:tab pos="1620520" algn="l"/>
                <a:tab pos="2340610" algn="l"/>
              </a:tabLst>
            </a:pPr>
            <a:r>
              <a:rPr lang="en-US" sz="1400" dirty="0">
                <a:latin typeface="Cambria" panose="02040503050406030204" pitchFamily="18" charset="0"/>
                <a:ea typeface="Times New Roman" panose="02020603050405020304" pitchFamily="18" charset="0"/>
                <a:cs typeface="Times New Roman" panose="02020603050405020304" pitchFamily="18" charset="0"/>
              </a:rPr>
              <a:t>The following bar graph shows the number of students in the arts stream in the five colleges.</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6096001" y="4184089"/>
            <a:ext cx="4380931" cy="1990288"/>
          </a:xfrm>
          <a:prstGeom prst="rect">
            <a:avLst/>
          </a:prstGeom>
        </p:spPr>
        <p:txBody>
          <a:bodyPr wrap="square">
            <a:spAutoFit/>
          </a:bodyPr>
          <a:lstStyle/>
          <a:p>
            <a:pPr marL="342900" indent="-342900" algn="just">
              <a:lnSpc>
                <a:spcPct val="150000"/>
              </a:lnSpc>
              <a:spcBef>
                <a:spcPts val="700"/>
              </a:spcBef>
              <a:spcAft>
                <a:spcPts val="100"/>
              </a:spcAft>
              <a:buAutoNum type="arabicPeriod" startAt="20"/>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What percentage of the students in all the colleges put together study in the </a:t>
            </a:r>
            <a:r>
              <a:rPr lang="en-US" sz="1600" dirty="0" err="1">
                <a:latin typeface="Cambria" panose="02040503050406030204" pitchFamily="18" charset="0"/>
                <a:ea typeface="Times New Roman" panose="02020603050405020304" pitchFamily="18" charset="0"/>
                <a:cs typeface="Times New Roman" panose="02020603050405020304" pitchFamily="18" charset="0"/>
              </a:rPr>
              <a:t>Maths</a:t>
            </a:r>
            <a:r>
              <a:rPr lang="en-US" sz="1600" dirty="0">
                <a:latin typeface="Cambria" panose="02040503050406030204" pitchFamily="18" charset="0"/>
                <a:ea typeface="Times New Roman" panose="02020603050405020304" pitchFamily="18" charset="0"/>
                <a:cs typeface="Times New Roman" panose="02020603050405020304" pitchFamily="18" charset="0"/>
              </a:rPr>
              <a:t> stream (</a:t>
            </a:r>
            <a:r>
              <a:rPr lang="en-US" sz="1600" dirty="0" err="1">
                <a:latin typeface="Cambria" panose="02040503050406030204" pitchFamily="18" charset="0"/>
                <a:ea typeface="Times New Roman" panose="02020603050405020304" pitchFamily="18" charset="0"/>
                <a:cs typeface="Times New Roman" panose="02020603050405020304" pitchFamily="18" charset="0"/>
              </a:rPr>
              <a:t>approx</a:t>
            </a:r>
            <a:r>
              <a:rPr lang="en-US" sz="1600"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(a) 20%		(b) 30%</a:t>
            </a:r>
          </a:p>
          <a:p>
            <a:pPr marL="288290" indent="-288290" algn="just">
              <a:lnSpc>
                <a:spcPct val="150000"/>
              </a:lnSpc>
              <a:spcBef>
                <a:spcPts val="100"/>
              </a:spcBef>
              <a:spcAft>
                <a:spcPts val="100"/>
              </a:spcAft>
              <a:tabLst>
                <a:tab pos="288290" algn="l"/>
                <a:tab pos="900430" algn="l"/>
                <a:tab pos="1620520" algn="l"/>
                <a:tab pos="2340610" algn="l"/>
              </a:tabLst>
            </a:pPr>
            <a:r>
              <a:rPr lang="en-US" sz="1600" dirty="0">
                <a:latin typeface="Cambria" panose="02040503050406030204" pitchFamily="18" charset="0"/>
                <a:ea typeface="Times New Roman" panose="02020603050405020304" pitchFamily="18" charset="0"/>
                <a:cs typeface="Times New Roman" panose="02020603050405020304" pitchFamily="18" charset="0"/>
              </a:rPr>
              <a:t>	(c) 40%		(d) 35%</a:t>
            </a:r>
            <a:endParaRPr lang="en-US" sz="16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397608"/>
      </p:ext>
    </p:extLst>
  </p:cSld>
  <p:clrMapOvr>
    <a:masterClrMapping/>
  </p:clrMapOvr>
  <p:transition spd="slow">
    <p:fad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16541" y="3014550"/>
            <a:ext cx="4758931" cy="1752275"/>
          </a:xfrm>
          <a:prstGeom prst="rect">
            <a:avLst/>
          </a:prstGeom>
        </p:spPr>
        <p:txBody>
          <a:bodyPr wrap="none">
            <a:spAutoFit/>
          </a:bodyPr>
          <a:lstStyle/>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End of Session – 7</a:t>
            </a:r>
          </a:p>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Thank You</a:t>
            </a:r>
            <a:endParaRPr lang="en-US" sz="4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2451754057"/>
      </p:ext>
    </p:extLst>
  </p:cSld>
  <p:clrMapOvr>
    <a:masterClrMapping/>
  </p:clrMapOvr>
  <p:transition spd="slow">
    <p:fad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320" y="2184763"/>
            <a:ext cx="8195481" cy="2488474"/>
          </a:xfrm>
        </p:spPr>
        <p:txBody>
          <a:bodyPr/>
          <a:lstStyle/>
          <a:p>
            <a:r>
              <a:rPr lang="en-US" sz="3600" dirty="0">
                <a:latin typeface="Cambria" panose="02040503050406030204" pitchFamily="18" charset="0"/>
              </a:rPr>
              <a:t>SESSION – 8</a:t>
            </a:r>
            <a:br>
              <a:rPr lang="en-US" sz="3600" dirty="0">
                <a:latin typeface="Cambria" panose="02040503050406030204" pitchFamily="18" charset="0"/>
              </a:rPr>
            </a:br>
            <a:r>
              <a:rPr lang="en-US" sz="3600" dirty="0">
                <a:latin typeface="Cambria" panose="02040503050406030204" pitchFamily="18" charset="0"/>
              </a:rPr>
              <a:t>DATA INTERPRETATION – CASELETS</a:t>
            </a:r>
          </a:p>
        </p:txBody>
      </p:sp>
    </p:spTree>
    <p:extLst>
      <p:ext uri="{BB962C8B-B14F-4D97-AF65-F5344CB8AC3E}">
        <p14:creationId xmlns:p14="http://schemas.microsoft.com/office/powerpoint/2010/main" val="480771515"/>
      </p:ext>
    </p:extLst>
  </p:cSld>
  <p:clrMapOvr>
    <a:masterClrMapping/>
  </p:clrMapOvr>
  <p:transition spd="slow">
    <p:blinds dir="vert"/>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lnSpcReduction="10000"/>
          </a:bodyPr>
          <a:lstStyle/>
          <a:p>
            <a:pPr marL="0" indent="0" algn="just">
              <a:buNone/>
            </a:pPr>
            <a:r>
              <a:rPr lang="en-US" b="1" dirty="0"/>
              <a:t>Directions for Q1 to Q5: </a:t>
            </a:r>
            <a:r>
              <a:rPr lang="en-US" dirty="0"/>
              <a:t>Read the following information and answer the questions given below.</a:t>
            </a:r>
            <a:endParaRPr lang="en-IN" dirty="0"/>
          </a:p>
          <a:p>
            <a:pPr marL="0" indent="0" algn="just">
              <a:buNone/>
            </a:pPr>
            <a:r>
              <a:rPr lang="en-US" dirty="0" err="1"/>
              <a:t>Arun</a:t>
            </a:r>
            <a:r>
              <a:rPr lang="en-US" dirty="0"/>
              <a:t> has bought 10 acres of land for Rs.250000 in 2011. That year he cultivated Sugarcane and Soya bean in the  10 acres with the ratio of area under sugarcane and soya bean being 5:4. The profit obtained from Sugarcane and Soya bean was in the ratio 3:2 with the total profit being Rs.58500. This was 15% of the amount he invested in cultivation that year. The next year he again cultivated Sugarcane and Soya bean, with the areas being same as before and reaped a profit of Rs.66000 in total with that from Sugarcane and Soya bean being the ratio 8:7 but his return on his investment that year was only 14%.</a:t>
            </a:r>
            <a:endParaRPr lang="en-IN" dirty="0"/>
          </a:p>
          <a:p>
            <a:pPr marL="0" indent="0" algn="just">
              <a:buNone/>
            </a:pPr>
            <a:r>
              <a:rPr lang="en-US" dirty="0"/>
              <a:t>1. What is the amount invested by </a:t>
            </a:r>
            <a:r>
              <a:rPr lang="en-US" dirty="0" err="1"/>
              <a:t>Arun</a:t>
            </a:r>
            <a:r>
              <a:rPr lang="en-US" dirty="0"/>
              <a:t> for cultivation in 2011?</a:t>
            </a:r>
            <a:endParaRPr lang="en-IN" dirty="0"/>
          </a:p>
          <a:p>
            <a:pPr marL="0" indent="0" algn="just">
              <a:buNone/>
            </a:pPr>
            <a:r>
              <a:rPr lang="en-US" dirty="0"/>
              <a:t>(a) Rs.356000	(b) Rs.374800	(c) Rs.380000	(d) Rs.390000</a:t>
            </a:r>
            <a:endParaRPr lang="en-IN" dirty="0"/>
          </a:p>
          <a:p>
            <a:pPr marL="0" indent="0" algn="just">
              <a:buNone/>
            </a:pPr>
            <a:endParaRPr lang="en-IN" dirty="0"/>
          </a:p>
        </p:txBody>
      </p:sp>
    </p:spTree>
    <p:extLst>
      <p:ext uri="{BB962C8B-B14F-4D97-AF65-F5344CB8AC3E}">
        <p14:creationId xmlns:p14="http://schemas.microsoft.com/office/powerpoint/2010/main" val="2897255300"/>
      </p:ext>
    </p:extLst>
  </p:cSld>
  <p:clrMapOvr>
    <a:masterClrMapping/>
  </p:clrMapOvr>
  <p:transition spd="slow">
    <p:fad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lnSpcReduction="20000"/>
          </a:bodyPr>
          <a:lstStyle/>
          <a:p>
            <a:pPr marL="0" indent="0" algn="just">
              <a:buNone/>
            </a:pPr>
            <a:r>
              <a:rPr lang="en-US" b="1" dirty="0"/>
              <a:t>Directions for Q1 to Q5: </a:t>
            </a:r>
            <a:r>
              <a:rPr lang="en-US" dirty="0"/>
              <a:t>Read the following information and answer the questions given below.</a:t>
            </a:r>
            <a:endParaRPr lang="en-IN" dirty="0"/>
          </a:p>
          <a:p>
            <a:pPr marL="0" indent="0" algn="just">
              <a:buNone/>
            </a:pPr>
            <a:r>
              <a:rPr lang="en-US" dirty="0" err="1"/>
              <a:t>Arun</a:t>
            </a:r>
            <a:r>
              <a:rPr lang="en-US" dirty="0"/>
              <a:t> has bought 10 acres of land for Rs.250000 in 2011. That year he cultivated Sugarcane and Soya bean in the  10 acres with the ratio of area under sugarcane and soya bean being 5:4. The profit obtained from Sugarcane and Soya bean was in the ratio 3:2 with the total profit being Rs.58500. This was 15% of the amount he invested in cultivation that year. The next year he again cultivated Sugarcane and Soya bean, with the areas being same as before and reaped a profit of Rs.66000 in total with that from Sugarcane and Soya bean being the ratio 8:7 but his return on his investment that year was only 14%.</a:t>
            </a:r>
            <a:endParaRPr lang="en-IN" dirty="0"/>
          </a:p>
          <a:p>
            <a:pPr marL="0" indent="0" algn="just">
              <a:buNone/>
            </a:pPr>
            <a:r>
              <a:rPr lang="en-IN" dirty="0"/>
              <a:t>2. What is the profit obtained by </a:t>
            </a:r>
            <a:r>
              <a:rPr lang="en-IN" dirty="0" err="1"/>
              <a:t>Arun</a:t>
            </a:r>
            <a:r>
              <a:rPr lang="en-IN" dirty="0"/>
              <a:t> by cultivating Sugarcane in 2011?</a:t>
            </a:r>
          </a:p>
          <a:p>
            <a:pPr marL="0" indent="0" algn="just">
              <a:buNone/>
            </a:pPr>
            <a:r>
              <a:rPr lang="en-IN" dirty="0"/>
              <a:t>	(a) Rs.43800		(b) Rs.35100				(c) Rs.36200		(d) None of these</a:t>
            </a:r>
          </a:p>
          <a:p>
            <a:pPr marL="0" indent="0" algn="just">
              <a:buNone/>
            </a:pPr>
            <a:endParaRPr lang="en-IN" dirty="0"/>
          </a:p>
        </p:txBody>
      </p:sp>
    </p:spTree>
    <p:extLst>
      <p:ext uri="{BB962C8B-B14F-4D97-AF65-F5344CB8AC3E}">
        <p14:creationId xmlns:p14="http://schemas.microsoft.com/office/powerpoint/2010/main" val="3170518373"/>
      </p:ext>
    </p:extLst>
  </p:cSld>
  <p:clrMapOvr>
    <a:masterClrMapping/>
  </p:clrMapOvr>
  <p:transition spd="slow">
    <p:fad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7900" y="655521"/>
            <a:ext cx="8557145" cy="5616624"/>
          </a:xfrm>
        </p:spPr>
        <p:txBody>
          <a:bodyPr>
            <a:noAutofit/>
          </a:bodyPr>
          <a:lstStyle/>
          <a:p>
            <a:pPr marL="0" indent="0" algn="just">
              <a:lnSpc>
                <a:spcPct val="130000"/>
              </a:lnSpc>
              <a:buNone/>
            </a:pPr>
            <a:r>
              <a:rPr lang="en-US" sz="1900" b="1" dirty="0"/>
              <a:t>Directions for Q1 to Q5: </a:t>
            </a:r>
            <a:r>
              <a:rPr lang="en-US" sz="1900" dirty="0"/>
              <a:t>Read the following information and answer the questions given below.</a:t>
            </a:r>
            <a:endParaRPr lang="en-IN" sz="1900" dirty="0"/>
          </a:p>
          <a:p>
            <a:pPr marL="0" indent="0" algn="just">
              <a:lnSpc>
                <a:spcPct val="130000"/>
              </a:lnSpc>
              <a:buNone/>
            </a:pPr>
            <a:r>
              <a:rPr lang="en-US" sz="1900" dirty="0" err="1"/>
              <a:t>Arun</a:t>
            </a:r>
            <a:r>
              <a:rPr lang="en-US" sz="1900" dirty="0"/>
              <a:t> has bought 10 acres of land for Rs.250000 in 2011. That year he cultivated Sugarcane and Soya bean in the  10 acres with the ratio of area under sugarcane and soya bean being 5:4. The profit obtained from Sugarcane and Soya bean was in the ratio 3:2 with the total profit being Rs.58500. This was 15% of the amount he invested in cultivation that year. The next year he again cultivated Sugarcane and Soya bean, with the areas being same as before and reaped a profit of Rs.66000 in total with that from Sugarcane and Soya bean being the ratio 8:7 but his return on his investment that year was only 14%.</a:t>
            </a:r>
            <a:endParaRPr lang="en-IN" sz="1900" dirty="0"/>
          </a:p>
          <a:p>
            <a:pPr marL="0" indent="0" algn="just">
              <a:lnSpc>
                <a:spcPct val="130000"/>
              </a:lnSpc>
              <a:buNone/>
            </a:pPr>
            <a:r>
              <a:rPr lang="en-IN" sz="1900" dirty="0"/>
              <a:t>3. What is the ratio of the profit obtained from Sugarcane and Soya bean in the two years together?</a:t>
            </a:r>
          </a:p>
          <a:p>
            <a:pPr marL="0" indent="0" algn="just">
              <a:lnSpc>
                <a:spcPct val="130000"/>
              </a:lnSpc>
              <a:buNone/>
            </a:pPr>
            <a:r>
              <a:rPr lang="en-IN" sz="1900" dirty="0"/>
              <a:t>	(a) 89:79		(b) 167:211		</a:t>
            </a:r>
          </a:p>
          <a:p>
            <a:pPr marL="0" indent="0" algn="just">
              <a:lnSpc>
                <a:spcPct val="130000"/>
              </a:lnSpc>
              <a:buNone/>
            </a:pPr>
            <a:r>
              <a:rPr lang="en-IN" sz="1900" dirty="0"/>
              <a:t>	(c) 703:542		(d) None of these</a:t>
            </a:r>
          </a:p>
          <a:p>
            <a:pPr marL="0" indent="0" algn="just">
              <a:lnSpc>
                <a:spcPct val="130000"/>
              </a:lnSpc>
              <a:buNone/>
            </a:pPr>
            <a:endParaRPr lang="en-IN" sz="1900" dirty="0"/>
          </a:p>
        </p:txBody>
      </p:sp>
    </p:spTree>
    <p:extLst>
      <p:ext uri="{BB962C8B-B14F-4D97-AF65-F5344CB8AC3E}">
        <p14:creationId xmlns:p14="http://schemas.microsoft.com/office/powerpoint/2010/main" val="3170518373"/>
      </p:ext>
    </p:extLst>
  </p:cSld>
  <p:clrMapOvr>
    <a:masterClrMapping/>
  </p:clrMapOvr>
  <p:transition spd="slow">
    <p:fad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lnSpcReduction="20000"/>
          </a:bodyPr>
          <a:lstStyle/>
          <a:p>
            <a:pPr marL="0" indent="0" algn="just">
              <a:buNone/>
            </a:pPr>
            <a:r>
              <a:rPr lang="en-US" b="1" dirty="0"/>
              <a:t>Directions for Q1 to Q5: </a:t>
            </a:r>
            <a:r>
              <a:rPr lang="en-US" dirty="0"/>
              <a:t>Read the following information and answer the questions given below.</a:t>
            </a:r>
            <a:endParaRPr lang="en-IN" dirty="0"/>
          </a:p>
          <a:p>
            <a:pPr marL="0" indent="0" algn="just">
              <a:buNone/>
            </a:pPr>
            <a:r>
              <a:rPr lang="en-US" dirty="0" err="1"/>
              <a:t>Arun</a:t>
            </a:r>
            <a:r>
              <a:rPr lang="en-US" dirty="0"/>
              <a:t> has bought 10 acres of land for Rs.250000 in 2011. That year he cultivated Sugarcane and Soya bean in the  10 acres with the ratio of area under sugarcane and soya bean being 5:4. The profit obtained from Sugarcane and Soya bean was in the ratio 3:2 with the total profit being Rs.58500. This was 15% of the amount he invested in cultivation that year. The next year he again cultivated Sugarcane and Soya bean, with the areas being same as before and reaped a profit of Rs.66000 in total with that from Sugarcane and Soya bean being the ratio 8:7 but his return on his investment that year was only 14%.</a:t>
            </a:r>
            <a:endParaRPr lang="en-IN" dirty="0"/>
          </a:p>
          <a:p>
            <a:pPr marL="0" indent="0" algn="just">
              <a:buNone/>
            </a:pPr>
            <a:r>
              <a:rPr lang="en-IN" dirty="0"/>
              <a:t>4. What is the approximate amount invested by </a:t>
            </a:r>
            <a:r>
              <a:rPr lang="en-IN" dirty="0" err="1"/>
              <a:t>Arun</a:t>
            </a:r>
            <a:r>
              <a:rPr lang="en-IN" dirty="0"/>
              <a:t> for cultivation in 2012?</a:t>
            </a:r>
          </a:p>
          <a:p>
            <a:pPr marL="0" indent="0" algn="just">
              <a:buNone/>
            </a:pPr>
            <a:r>
              <a:rPr lang="en-IN" dirty="0"/>
              <a:t>(a) Rs.428500	(b) Rs.471420	(c) Rs.495300	(d) Rs.518650</a:t>
            </a:r>
          </a:p>
          <a:p>
            <a:pPr marL="0" indent="0" algn="just">
              <a:buNone/>
            </a:pPr>
            <a:endParaRPr lang="en-IN" dirty="0"/>
          </a:p>
        </p:txBody>
      </p:sp>
    </p:spTree>
    <p:extLst>
      <p:ext uri="{BB962C8B-B14F-4D97-AF65-F5344CB8AC3E}">
        <p14:creationId xmlns:p14="http://schemas.microsoft.com/office/powerpoint/2010/main" val="3170518373"/>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989910" y="1037409"/>
                <a:ext cx="8220890" cy="3789242"/>
              </a:xfrm>
              <a:prstGeom prst="rect">
                <a:avLst/>
              </a:prstGeom>
            </p:spPr>
            <p:txBody>
              <a:bodyPr wrap="square">
                <a:spAutoFit/>
              </a:bodyPr>
              <a:lstStyle/>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8.	Find at what time (in minutes) past 8 o'clock but before 9 o'clock will the hands of a clock be in the same straight line but not together.</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a:t>
                </a:r>
                <a14:m>
                  <m:oMath xmlns:m="http://schemas.openxmlformats.org/officeDocument/2006/math">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100</m:t>
                        </m:r>
                      </m:num>
                      <m:den>
                        <m:r>
                          <a:rPr lang="en-US" sz="2000" dirty="0">
                            <a:latin typeface="Cambria Math" panose="02040503050406030204" pitchFamily="18" charset="0"/>
                            <a:cs typeface="Times New Roman" panose="02020603050405020304" pitchFamily="18" charset="0"/>
                          </a:rPr>
                          <m:t>11</m:t>
                        </m:r>
                      </m:den>
                    </m:f>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a:t>
                </a:r>
                <a14:m>
                  <m:oMath xmlns:m="http://schemas.openxmlformats.org/officeDocument/2006/math">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110</m:t>
                        </m:r>
                      </m:num>
                      <m:den>
                        <m:r>
                          <a:rPr lang="en-US" sz="2000" dirty="0">
                            <a:latin typeface="Cambria Math" panose="02040503050406030204" pitchFamily="18" charset="0"/>
                            <a:cs typeface="Times New Roman" panose="02020603050405020304" pitchFamily="18" charset="0"/>
                          </a:rPr>
                          <m:t>11</m:t>
                        </m:r>
                      </m:den>
                    </m:f>
                    <m:r>
                      <a:rPr lang="en-US" sz="2000" dirty="0">
                        <a:latin typeface="Cambria Math" panose="02040503050406030204" pitchFamily="18" charset="0"/>
                        <a:cs typeface="Times New Roman" panose="02020603050405020304" pitchFamily="18" charset="0"/>
                      </a:rPr>
                      <m:t> </m:t>
                    </m:r>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a:t>
                </a:r>
                <a14:m>
                  <m:oMath xmlns:m="http://schemas.openxmlformats.org/officeDocument/2006/math">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dirty="0">
                            <a:latin typeface="Cambria Math" panose="02040503050406030204" pitchFamily="18" charset="0"/>
                            <a:cs typeface="Times New Roman" panose="02020603050405020304" pitchFamily="18" charset="0"/>
                          </a:rPr>
                        </m:ctrlPr>
                      </m:fPr>
                      <m:num>
                        <m:r>
                          <a:rPr lang="en-US" sz="2000" dirty="0">
                            <a:latin typeface="Cambria Math" panose="02040503050406030204" pitchFamily="18" charset="0"/>
                            <a:cs typeface="Times New Roman" panose="02020603050405020304" pitchFamily="18" charset="0"/>
                          </a:rPr>
                          <m:t>120</m:t>
                        </m:r>
                      </m:num>
                      <m:den>
                        <m:r>
                          <a:rPr lang="en-US" sz="2000" dirty="0">
                            <a:latin typeface="Cambria Math" panose="02040503050406030204" pitchFamily="18" charset="0"/>
                            <a:cs typeface="Times New Roman" panose="02020603050405020304" pitchFamily="18" charset="0"/>
                          </a:rPr>
                          <m:t>11</m:t>
                        </m:r>
                      </m:den>
                    </m:f>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a:t>
                </a:r>
                <a14:m>
                  <m:oMath xmlns:m="http://schemas.openxmlformats.org/officeDocument/2006/math">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dirty="0">
                        <a:latin typeface="Cambria Math" panose="02040503050406030204" pitchFamily="18" charset="0"/>
                        <a:ea typeface="Times New Roman" panose="02020603050405020304" pitchFamily="18" charset="0"/>
                        <a:cs typeface="Times New Roman" panose="02020603050405020304" pitchFamily="18" charset="0"/>
                      </a:rPr>
                      <m:t>None</m:t>
                    </m:r>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dirty="0">
                        <a:latin typeface="Cambria Math" panose="02040503050406030204" pitchFamily="18" charset="0"/>
                        <a:ea typeface="Times New Roman" panose="02020603050405020304" pitchFamily="18" charset="0"/>
                        <a:cs typeface="Times New Roman" panose="02020603050405020304" pitchFamily="18" charset="0"/>
                      </a:rPr>
                      <m:t>of</m:t>
                    </m:r>
                    <m:r>
                      <a:rPr lang="en-US" sz="2000" dirty="0">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000" dirty="0">
                        <a:latin typeface="Cambria Math" panose="02040503050406030204" pitchFamily="18" charset="0"/>
                        <a:ea typeface="Times New Roman" panose="02020603050405020304" pitchFamily="18" charset="0"/>
                        <a:cs typeface="Times New Roman" panose="02020603050405020304" pitchFamily="18" charset="0"/>
                      </a:rPr>
                      <m:t>these</m:t>
                    </m:r>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989910" y="1037409"/>
                <a:ext cx="8220890" cy="3789242"/>
              </a:xfrm>
              <a:prstGeom prst="rect">
                <a:avLst/>
              </a:prstGeom>
              <a:blipFill>
                <a:blip r:embed="rId3"/>
                <a:stretch>
                  <a:fillRect l="-741" r="-741" b="-1768"/>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647970352"/>
      </p:ext>
    </p:extLst>
  </p:cSld>
  <p:clrMapOvr>
    <a:masterClrMapping/>
  </p:clrMapOvr>
  <p:transition spd="slow">
    <p:fad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195" y="764704"/>
            <a:ext cx="8502554" cy="5616624"/>
          </a:xfrm>
        </p:spPr>
        <p:txBody>
          <a:bodyPr>
            <a:normAutofit fontScale="92500" lnSpcReduction="10000"/>
          </a:bodyPr>
          <a:lstStyle/>
          <a:p>
            <a:pPr marL="0" indent="0" algn="just">
              <a:buNone/>
            </a:pPr>
            <a:r>
              <a:rPr lang="en-US" b="1" dirty="0"/>
              <a:t>Directions for Q1 to Q5: </a:t>
            </a:r>
            <a:r>
              <a:rPr lang="en-US" dirty="0"/>
              <a:t>Read the following information and answer the questions given below.</a:t>
            </a:r>
            <a:endParaRPr lang="en-IN" dirty="0"/>
          </a:p>
          <a:p>
            <a:pPr marL="0" indent="0" algn="just">
              <a:buNone/>
            </a:pPr>
            <a:r>
              <a:rPr lang="en-US" dirty="0" err="1"/>
              <a:t>Arun</a:t>
            </a:r>
            <a:r>
              <a:rPr lang="en-US" dirty="0"/>
              <a:t> has bought 10 acres of land for Rs.250000 in 2011. That year he cultivated Sugarcane and Soya bean in the  10 acres with the ratio of area under sugarcane and soya bean being 5:4. The profit obtained from Sugarcane and Soya bean was in the ratio 3:2 with the total profit being Rs.58500. This was 15% of the amount he invested in cultivation that year. The next year he again cultivated Sugarcane and Soya bean, with the areas being same as before and reaped a profit of Rs.66000 in total with that from Sugarcane and Soya bean being the ratio 8:7 but his return on his investment that year was only 14%.</a:t>
            </a:r>
            <a:endParaRPr lang="en-IN" dirty="0"/>
          </a:p>
          <a:p>
            <a:pPr marL="0" indent="0" algn="just">
              <a:buNone/>
            </a:pPr>
            <a:r>
              <a:rPr lang="en-IN" dirty="0"/>
              <a:t>5. What is the approximate percentage of Soya bean over Sugarcane in 2011?</a:t>
            </a:r>
          </a:p>
          <a:p>
            <a:pPr marL="0" indent="0" algn="just">
              <a:buNone/>
            </a:pPr>
            <a:r>
              <a:rPr lang="en-IN" dirty="0"/>
              <a:t>(a) 66%		(b) 70%		(c) 82%		(d) 56%</a:t>
            </a:r>
          </a:p>
        </p:txBody>
      </p:sp>
    </p:spTree>
    <p:extLst>
      <p:ext uri="{BB962C8B-B14F-4D97-AF65-F5344CB8AC3E}">
        <p14:creationId xmlns:p14="http://schemas.microsoft.com/office/powerpoint/2010/main" val="3170518373"/>
      </p:ext>
    </p:extLst>
  </p:cSld>
  <p:clrMapOvr>
    <a:masterClrMapping/>
  </p:clrMapOvr>
  <p:transition spd="slow">
    <p:fad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lnSpcReduction="10000"/>
          </a:bodyPr>
          <a:lstStyle/>
          <a:p>
            <a:pPr marL="0" indent="0">
              <a:buNone/>
            </a:pPr>
            <a:r>
              <a:rPr lang="en-US" b="1" dirty="0"/>
              <a:t>Directions for Q6 to Q10: </a:t>
            </a:r>
            <a:r>
              <a:rPr lang="en-US" dirty="0"/>
              <a:t>Read the following information and answer the questions given below.</a:t>
            </a:r>
            <a:endParaRPr lang="en-IN" dirty="0"/>
          </a:p>
          <a:p>
            <a:pPr marL="0" indent="0" algn="just">
              <a:buNone/>
            </a:pPr>
            <a:r>
              <a:rPr lang="en-US" dirty="0"/>
              <a:t>In a ship there are 1200 passengers, 18% of the total number of passengers is from Britain. Two-fifth of the total number of passengers is from South Africa, 6% of the total number of passengers is from Madagascar. Remaining number of passengers is from India. 25% of the number of passengers from Britain is females. Half of the numbers of passengers from South Africa are male. There is no female passenger from Madagascar. Two-third of the number of passengers from India are females.</a:t>
            </a:r>
            <a:endParaRPr lang="en-IN" dirty="0"/>
          </a:p>
          <a:p>
            <a:pPr marL="0" indent="0">
              <a:buNone/>
            </a:pPr>
            <a:r>
              <a:rPr lang="en-US" dirty="0"/>
              <a:t>6. What is the ratio of the number of passengers from Madagascar, number of female passengers from South Africa and the total number of passenger from India?</a:t>
            </a:r>
            <a:endParaRPr lang="en-IN" dirty="0"/>
          </a:p>
          <a:p>
            <a:pPr marL="0" indent="0">
              <a:buNone/>
            </a:pPr>
            <a:r>
              <a:rPr lang="en-US" dirty="0"/>
              <a:t>(a) 2:5:18	(b) 3:10:18	(c) 3:11:18	(d) 2:18:5</a:t>
            </a:r>
            <a:endParaRPr lang="en-IN" dirty="0"/>
          </a:p>
        </p:txBody>
      </p:sp>
    </p:spTree>
    <p:extLst>
      <p:ext uri="{BB962C8B-B14F-4D97-AF65-F5344CB8AC3E}">
        <p14:creationId xmlns:p14="http://schemas.microsoft.com/office/powerpoint/2010/main" val="1622093529"/>
      </p:ext>
    </p:extLst>
  </p:cSld>
  <p:clrMapOvr>
    <a:masterClrMapping/>
  </p:clrMapOvr>
  <p:transition spd="slow">
    <p:fad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lnSpcReduction="10000"/>
          </a:bodyPr>
          <a:lstStyle/>
          <a:p>
            <a:pPr marL="0" indent="0">
              <a:buNone/>
            </a:pPr>
            <a:r>
              <a:rPr lang="en-US" b="1" dirty="0"/>
              <a:t>Directions for Q6 to Q10: </a:t>
            </a:r>
            <a:r>
              <a:rPr lang="en-US" dirty="0"/>
              <a:t>Read the following information and answer the questions given below.</a:t>
            </a:r>
            <a:endParaRPr lang="en-IN" dirty="0"/>
          </a:p>
          <a:p>
            <a:pPr marL="0" indent="0" algn="just">
              <a:buNone/>
            </a:pPr>
            <a:r>
              <a:rPr lang="en-US" dirty="0"/>
              <a:t>In a ship there are 1200 passengers, 18% of the total number of passengers is from Britain. Two-fifth of the total number of passengers is from South Africa, 6% of the total number of passengers is from Madagascar. Remaining number of passengers is from India. 25% of the number of passengers from Britain is females. Half of the numbers of passengers from South Africa are male. There is no female passenger from Madagascar. Two-third of the number of passengers from India are females.</a:t>
            </a:r>
            <a:endParaRPr lang="en-IN" dirty="0"/>
          </a:p>
          <a:p>
            <a:pPr marL="0" indent="0" algn="just">
              <a:buNone/>
            </a:pPr>
            <a:r>
              <a:rPr lang="en-US" dirty="0"/>
              <a:t>7. The number of male passengers from South Africa is approximately what percentage of the total number of passenger from Britain</a:t>
            </a:r>
            <a:endParaRPr lang="en-IN" dirty="0"/>
          </a:p>
          <a:p>
            <a:pPr marL="0" indent="0">
              <a:buNone/>
            </a:pPr>
            <a:r>
              <a:rPr lang="en-US" dirty="0"/>
              <a:t>(a) 111		(b) 115		(c) 120		(d) 125</a:t>
            </a:r>
            <a:endParaRPr lang="en-IN" dirty="0"/>
          </a:p>
        </p:txBody>
      </p:sp>
    </p:spTree>
    <p:extLst>
      <p:ext uri="{BB962C8B-B14F-4D97-AF65-F5344CB8AC3E}">
        <p14:creationId xmlns:p14="http://schemas.microsoft.com/office/powerpoint/2010/main" val="2725987558"/>
      </p:ext>
    </p:extLst>
  </p:cSld>
  <p:clrMapOvr>
    <a:masterClrMapping/>
  </p:clrMapOvr>
  <p:transition spd="slow">
    <p:fad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lnSpcReduction="10000"/>
          </a:bodyPr>
          <a:lstStyle/>
          <a:p>
            <a:pPr marL="0" indent="0">
              <a:buNone/>
            </a:pPr>
            <a:r>
              <a:rPr lang="en-US" b="1" dirty="0"/>
              <a:t>Directions for Q6 to Q10: </a:t>
            </a:r>
            <a:r>
              <a:rPr lang="en-US" dirty="0"/>
              <a:t>Read the following information and answer the questions given below.</a:t>
            </a:r>
            <a:endParaRPr lang="en-IN" dirty="0"/>
          </a:p>
          <a:p>
            <a:pPr marL="0" indent="0" algn="just">
              <a:buNone/>
            </a:pPr>
            <a:r>
              <a:rPr lang="en-US" dirty="0"/>
              <a:t>In a ship there are 1200 passengers, 18% of the total number of passengers is from Britain. Two-fifth of the total number of passengers is from South Africa, 6% of the total number of passengers is from Madagascar. Remaining number of passengers is from India. 25% of the number of passengers from Britain is females. Half of the numbers of passengers from South Africa are male. There is no female passenger from Madagascar. Two-third of the number of passengers from India are females.</a:t>
            </a:r>
            <a:endParaRPr lang="en-IN" dirty="0"/>
          </a:p>
          <a:p>
            <a:pPr marL="0" indent="0" algn="just">
              <a:buNone/>
            </a:pPr>
            <a:r>
              <a:rPr lang="en-US" dirty="0"/>
              <a:t>8. What is the average number of male passengers from all the four countries?</a:t>
            </a:r>
            <a:endParaRPr lang="en-IN" dirty="0"/>
          </a:p>
          <a:p>
            <a:pPr marL="0" indent="0">
              <a:buNone/>
            </a:pPr>
            <a:r>
              <a:rPr lang="en-US" dirty="0"/>
              <a:t>(a) 154.5	(b) 164.5	(c) 145		(d) 164</a:t>
            </a:r>
            <a:endParaRPr lang="en-IN" dirty="0"/>
          </a:p>
        </p:txBody>
      </p:sp>
    </p:spTree>
    <p:extLst>
      <p:ext uri="{BB962C8B-B14F-4D97-AF65-F5344CB8AC3E}">
        <p14:creationId xmlns:p14="http://schemas.microsoft.com/office/powerpoint/2010/main" val="2725987558"/>
      </p:ext>
    </p:extLst>
  </p:cSld>
  <p:clrMapOvr>
    <a:masterClrMapping/>
  </p:clrMapOvr>
  <p:transition spd="slow">
    <p:fad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a:bodyPr>
          <a:lstStyle/>
          <a:p>
            <a:pPr marL="0" indent="0">
              <a:buNone/>
            </a:pPr>
            <a:r>
              <a:rPr lang="en-US" b="1" dirty="0"/>
              <a:t>Directions for Q6 to Q10: </a:t>
            </a:r>
            <a:r>
              <a:rPr lang="en-US" dirty="0"/>
              <a:t>Read the following information and answer the questions given below.</a:t>
            </a:r>
            <a:endParaRPr lang="en-IN" dirty="0"/>
          </a:p>
          <a:p>
            <a:pPr marL="0" indent="0" algn="just">
              <a:buNone/>
            </a:pPr>
            <a:r>
              <a:rPr lang="en-US" dirty="0"/>
              <a:t>In a ship there are 1200 passengers, 18% of the total number of passengers is from Britain. Two-fifth of the total number of passengers is from South Africa, 6% of the total number of passengers is from Madagascar. Remaining number of passengers is from India. 25% of the number of passengers from Britain is females. Half of the numbers of passengers from South Africa are male. There is no female passenger from Madagascar. Two-third of the number of passengers from India are females.</a:t>
            </a:r>
            <a:endParaRPr lang="en-IN" dirty="0"/>
          </a:p>
          <a:p>
            <a:pPr marL="0" indent="0" algn="just">
              <a:buNone/>
            </a:pPr>
            <a:r>
              <a:rPr lang="en-US" dirty="0"/>
              <a:t>9. What is the difference between the number of male passengers from Madagascar and the number of male passengers from India?</a:t>
            </a:r>
            <a:endParaRPr lang="en-IN" dirty="0"/>
          </a:p>
          <a:p>
            <a:pPr marL="0" indent="0">
              <a:buNone/>
            </a:pPr>
            <a:r>
              <a:rPr lang="en-US" dirty="0"/>
              <a:t>(a) 64		(b) 82		(c) 74		(d) 72</a:t>
            </a:r>
            <a:endParaRPr lang="en-IN" dirty="0"/>
          </a:p>
          <a:p>
            <a:pPr marL="0" indent="0" algn="just">
              <a:buNone/>
            </a:pPr>
            <a:endParaRPr lang="en-IN" dirty="0"/>
          </a:p>
        </p:txBody>
      </p:sp>
    </p:spTree>
    <p:extLst>
      <p:ext uri="{BB962C8B-B14F-4D97-AF65-F5344CB8AC3E}">
        <p14:creationId xmlns:p14="http://schemas.microsoft.com/office/powerpoint/2010/main" val="2725987558"/>
      </p:ext>
    </p:extLst>
  </p:cSld>
  <p:clrMapOvr>
    <a:masterClrMapping/>
  </p:clrMapOvr>
  <p:transition spd="slow">
    <p:fad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a:bodyPr>
          <a:lstStyle/>
          <a:p>
            <a:pPr marL="0" indent="0">
              <a:buNone/>
            </a:pPr>
            <a:r>
              <a:rPr lang="en-US" b="1" dirty="0"/>
              <a:t>Directions for Q6 to Q10: </a:t>
            </a:r>
            <a:r>
              <a:rPr lang="en-US" dirty="0"/>
              <a:t>Read the following information and answer the questions given below.</a:t>
            </a:r>
            <a:endParaRPr lang="en-IN" dirty="0"/>
          </a:p>
          <a:p>
            <a:pPr marL="0" indent="0" algn="just">
              <a:buNone/>
            </a:pPr>
            <a:r>
              <a:rPr lang="en-US" dirty="0"/>
              <a:t>In a ship there are 1200 passengers, 18% of the total number of passengers is from Britain. Two-fifth of the total number of passengers is from South Africa, 6% of the total number of passengers is from Madagascar. Remaining number of passengers is from India. 25% of the number of passengers from Britain is females. Half of the numbers of passengers from South Africa are male. There is no female passenger from Madagascar. Two-third of the number of passengers from India are females.</a:t>
            </a:r>
            <a:endParaRPr lang="en-IN" dirty="0"/>
          </a:p>
          <a:p>
            <a:pPr marL="0" indent="0" algn="just">
              <a:buNone/>
            </a:pPr>
            <a:r>
              <a:rPr lang="en-US" dirty="0"/>
              <a:t>10. What is the total number of male from Britain passengers and female passengers from India together?</a:t>
            </a:r>
            <a:endParaRPr lang="en-IN" dirty="0"/>
          </a:p>
          <a:p>
            <a:pPr marL="0" indent="0">
              <a:buNone/>
            </a:pPr>
            <a:r>
              <a:rPr lang="en-US" dirty="0"/>
              <a:t>(a) 340		(b) 420		(c) 350		(d) 450</a:t>
            </a:r>
            <a:endParaRPr lang="en-IN" dirty="0"/>
          </a:p>
          <a:p>
            <a:pPr marL="0" indent="0" algn="just">
              <a:buNone/>
            </a:pPr>
            <a:endParaRPr lang="en-IN" dirty="0"/>
          </a:p>
        </p:txBody>
      </p:sp>
    </p:spTree>
    <p:extLst>
      <p:ext uri="{BB962C8B-B14F-4D97-AF65-F5344CB8AC3E}">
        <p14:creationId xmlns:p14="http://schemas.microsoft.com/office/powerpoint/2010/main" val="2725987558"/>
      </p:ext>
    </p:extLst>
  </p:cSld>
  <p:clrMapOvr>
    <a:masterClrMapping/>
  </p:clrMapOvr>
  <p:transition spd="slow">
    <p:fad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a:bodyPr>
          <a:lstStyle/>
          <a:p>
            <a:pPr marL="0" indent="0" algn="just">
              <a:buNone/>
            </a:pPr>
            <a:r>
              <a:rPr lang="en-IN" b="1" dirty="0"/>
              <a:t>Directions for Q11 to Q15:</a:t>
            </a:r>
            <a:r>
              <a:rPr lang="en-IN" dirty="0"/>
              <a:t> Answer the questions based on the information given below.</a:t>
            </a:r>
          </a:p>
          <a:p>
            <a:pPr marL="0" indent="0" algn="just">
              <a:buNone/>
            </a:pPr>
            <a:r>
              <a:rPr lang="en-IN" dirty="0"/>
              <a:t>A survey was made on the games played by 170 young persons of a colony to decide which of the three games they played was the most popular.</a:t>
            </a:r>
          </a:p>
          <a:p>
            <a:pPr marL="0" indent="0" algn="just">
              <a:buNone/>
            </a:pPr>
            <a:r>
              <a:rPr lang="en-IN" dirty="0"/>
              <a:t>The survey found that 80 played cricket, 14 played cricket and chess, 76 played badminton, 18 played badminton and cricket only, 82 played chess, 22 played chess and badminton only, 17 played all the three games.</a:t>
            </a:r>
          </a:p>
          <a:p>
            <a:pPr marL="0" indent="0" algn="just">
              <a:buNone/>
            </a:pPr>
            <a:r>
              <a:rPr lang="en-IN" dirty="0"/>
              <a:t>From the above information, answer the questions 9 to 13 given below.</a:t>
            </a:r>
          </a:p>
          <a:p>
            <a:pPr marL="0" indent="0" algn="just">
              <a:buNone/>
            </a:pPr>
            <a:r>
              <a:rPr lang="en-IN" dirty="0"/>
              <a:t>11. The number of persons who did not play any of the games is</a:t>
            </a:r>
          </a:p>
          <a:p>
            <a:pPr marL="0" indent="0" algn="just">
              <a:buNone/>
            </a:pPr>
            <a:r>
              <a:rPr lang="en-IN" dirty="0"/>
              <a:t>(a) 20		(b) 30		(c) 25		(d) 15</a:t>
            </a:r>
          </a:p>
          <a:p>
            <a:pPr marL="0" indent="0" algn="just">
              <a:buNone/>
            </a:pPr>
            <a:endParaRPr lang="en-IN" dirty="0"/>
          </a:p>
        </p:txBody>
      </p:sp>
    </p:spTree>
    <p:extLst>
      <p:ext uri="{BB962C8B-B14F-4D97-AF65-F5344CB8AC3E}">
        <p14:creationId xmlns:p14="http://schemas.microsoft.com/office/powerpoint/2010/main" val="2670978206"/>
      </p:ext>
    </p:extLst>
  </p:cSld>
  <p:clrMapOvr>
    <a:masterClrMapping/>
  </p:clrMapOvr>
  <p:transition spd="slow">
    <p:fade/>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0604" y="764704"/>
            <a:ext cx="8652681" cy="5616624"/>
          </a:xfrm>
        </p:spPr>
        <p:txBody>
          <a:bodyPr>
            <a:noAutofit/>
          </a:bodyPr>
          <a:lstStyle/>
          <a:p>
            <a:pPr marL="0" indent="0" algn="just">
              <a:buNone/>
            </a:pPr>
            <a:r>
              <a:rPr lang="en-IN" b="1" dirty="0"/>
              <a:t>Directions for Q11 to Q15:</a:t>
            </a:r>
            <a:r>
              <a:rPr lang="en-IN" dirty="0"/>
              <a:t> Answer the questions based on the information given below.</a:t>
            </a:r>
          </a:p>
          <a:p>
            <a:pPr marL="0" indent="0" algn="just">
              <a:buNone/>
            </a:pPr>
            <a:r>
              <a:rPr lang="en-IN" dirty="0"/>
              <a:t>A survey was made on the games played by 170 young persons of a colony to decide which of the three games they played was the most popular.</a:t>
            </a:r>
          </a:p>
          <a:p>
            <a:pPr marL="0" indent="0" algn="just">
              <a:buNone/>
            </a:pPr>
            <a:r>
              <a:rPr lang="en-IN" dirty="0"/>
              <a:t>The survey found that 80 played cricket, 14 played cricket and chess, 76 played badminton, 18 played badminton and cricket only, 82 played chess, 22 played chess and badminton only, 17 played all the three games.</a:t>
            </a:r>
          </a:p>
          <a:p>
            <a:pPr marL="0" indent="0" algn="just">
              <a:buNone/>
            </a:pPr>
            <a:r>
              <a:rPr lang="en-IN" dirty="0"/>
              <a:t>From the above information, answer the questions 9 to 13 given below.</a:t>
            </a:r>
          </a:p>
          <a:p>
            <a:pPr marL="0" indent="0" algn="just">
              <a:buNone/>
            </a:pPr>
            <a:r>
              <a:rPr lang="en-IN" dirty="0"/>
              <a:t>12. Which is the most popular game of the three?</a:t>
            </a:r>
          </a:p>
          <a:p>
            <a:pPr marL="0" indent="0" algn="just">
              <a:buNone/>
            </a:pPr>
            <a:r>
              <a:rPr lang="en-IN" dirty="0"/>
              <a:t>	(a) Badminton 		(b) Cricket</a:t>
            </a:r>
          </a:p>
          <a:p>
            <a:pPr marL="0" indent="0" algn="just">
              <a:buNone/>
            </a:pPr>
            <a:r>
              <a:rPr lang="en-IN" dirty="0"/>
              <a:t>	(c) Chess		(d) Data not adequate</a:t>
            </a:r>
          </a:p>
        </p:txBody>
      </p:sp>
    </p:spTree>
    <p:extLst>
      <p:ext uri="{BB962C8B-B14F-4D97-AF65-F5344CB8AC3E}">
        <p14:creationId xmlns:p14="http://schemas.microsoft.com/office/powerpoint/2010/main" val="3102768934"/>
      </p:ext>
    </p:extLst>
  </p:cSld>
  <p:clrMapOvr>
    <a:masterClrMapping/>
  </p:clrMapOvr>
  <p:transition spd="slow">
    <p:fad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6955" y="764704"/>
            <a:ext cx="8570794" cy="5616624"/>
          </a:xfrm>
        </p:spPr>
        <p:txBody>
          <a:bodyPr>
            <a:normAutofit/>
          </a:bodyPr>
          <a:lstStyle/>
          <a:p>
            <a:pPr marL="0" indent="0" algn="just">
              <a:buNone/>
            </a:pPr>
            <a:r>
              <a:rPr lang="en-IN" b="1" dirty="0"/>
              <a:t>Directions for Q11 to Q15:</a:t>
            </a:r>
            <a:r>
              <a:rPr lang="en-IN" dirty="0"/>
              <a:t> Answer the questions based on the information given below.</a:t>
            </a:r>
          </a:p>
          <a:p>
            <a:pPr marL="0" indent="0" algn="just">
              <a:buNone/>
            </a:pPr>
            <a:r>
              <a:rPr lang="en-IN" dirty="0"/>
              <a:t>A survey was made on the games played by 170 young persons of a colony to decide which of the three games they played was the most popular.</a:t>
            </a:r>
          </a:p>
          <a:p>
            <a:pPr marL="0" indent="0" algn="just">
              <a:buNone/>
            </a:pPr>
            <a:r>
              <a:rPr lang="en-IN" dirty="0"/>
              <a:t>The survey found that 80 played cricket, 14 played cricket and chess, 76 played badminton, 18 played badminton and cricket only, 82 played chess, 22 played chess and badminton only, 17 played all the three games.</a:t>
            </a:r>
          </a:p>
          <a:p>
            <a:pPr marL="0" indent="0" algn="just">
              <a:buNone/>
            </a:pPr>
            <a:r>
              <a:rPr lang="en-IN" dirty="0"/>
              <a:t>From the above information, answer the questions 9 to 13 given below.</a:t>
            </a:r>
          </a:p>
          <a:p>
            <a:pPr marL="0" indent="0" algn="just">
              <a:buNone/>
            </a:pPr>
            <a:r>
              <a:rPr lang="en-IN" dirty="0"/>
              <a:t>13. What is the </a:t>
            </a:r>
            <a:r>
              <a:rPr lang="en-IN" dirty="0" err="1"/>
              <a:t>percent</a:t>
            </a:r>
            <a:r>
              <a:rPr lang="en-IN" dirty="0"/>
              <a:t> of persons who play Cricket?</a:t>
            </a:r>
          </a:p>
          <a:p>
            <a:pPr marL="0" indent="0" algn="just">
              <a:buNone/>
            </a:pPr>
            <a:r>
              <a:rPr lang="en-IN" dirty="0"/>
              <a:t>(a) 57.2%	(b) 53.3%	(c) 47%		(d) 39.8%</a:t>
            </a:r>
          </a:p>
          <a:p>
            <a:pPr marL="0" indent="0" algn="just">
              <a:buNone/>
            </a:pPr>
            <a:endParaRPr lang="en-IN" dirty="0"/>
          </a:p>
        </p:txBody>
      </p:sp>
    </p:spTree>
    <p:extLst>
      <p:ext uri="{BB962C8B-B14F-4D97-AF65-F5344CB8AC3E}">
        <p14:creationId xmlns:p14="http://schemas.microsoft.com/office/powerpoint/2010/main" val="3102768934"/>
      </p:ext>
    </p:extLst>
  </p:cSld>
  <p:clrMapOvr>
    <a:masterClrMapping/>
  </p:clrMapOvr>
  <p:transition spd="slow">
    <p:fad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1547" y="764704"/>
            <a:ext cx="8502554" cy="5616624"/>
          </a:xfrm>
        </p:spPr>
        <p:txBody>
          <a:bodyPr>
            <a:normAutofit/>
          </a:bodyPr>
          <a:lstStyle/>
          <a:p>
            <a:pPr marL="0" indent="0" algn="just">
              <a:buNone/>
            </a:pPr>
            <a:r>
              <a:rPr lang="en-IN" b="1" dirty="0"/>
              <a:t>Directions for Q11 to Q15:</a:t>
            </a:r>
            <a:r>
              <a:rPr lang="en-IN" dirty="0"/>
              <a:t> Answer the questions based on the information given below.</a:t>
            </a:r>
          </a:p>
          <a:p>
            <a:pPr marL="0" indent="0" algn="just">
              <a:buNone/>
            </a:pPr>
            <a:r>
              <a:rPr lang="en-IN" dirty="0"/>
              <a:t>A survey was made on the games played by 170 young persons of a colony to decide which of the three games they played was the most popular.</a:t>
            </a:r>
          </a:p>
          <a:p>
            <a:pPr marL="0" indent="0" algn="just">
              <a:buNone/>
            </a:pPr>
            <a:r>
              <a:rPr lang="en-IN" dirty="0"/>
              <a:t>The survey found that 80 played cricket, 14 played cricket and chess, 76 played badminton, 18 played badminton and cricket only, 82 played chess, 22 played chess and badminton only, 17 played all the three games.</a:t>
            </a:r>
          </a:p>
          <a:p>
            <a:pPr marL="0" indent="0" algn="just">
              <a:buNone/>
            </a:pPr>
            <a:r>
              <a:rPr lang="en-IN" dirty="0"/>
              <a:t>From the above information, answer the questions 9 to 13 given below.</a:t>
            </a:r>
          </a:p>
          <a:p>
            <a:pPr marL="0" indent="0" algn="just">
              <a:buNone/>
            </a:pPr>
            <a:r>
              <a:rPr lang="en-IN" dirty="0"/>
              <a:t>14. What is the difference in the number of persons, who play one game and those who play two games?</a:t>
            </a:r>
          </a:p>
          <a:p>
            <a:pPr marL="0" indent="0" algn="just">
              <a:buNone/>
            </a:pPr>
            <a:r>
              <a:rPr lang="en-IN" dirty="0"/>
              <a:t>(a) 19		(b) 25		(c) 31		(d) 27</a:t>
            </a:r>
          </a:p>
        </p:txBody>
      </p:sp>
    </p:spTree>
    <p:extLst>
      <p:ext uri="{BB962C8B-B14F-4D97-AF65-F5344CB8AC3E}">
        <p14:creationId xmlns:p14="http://schemas.microsoft.com/office/powerpoint/2010/main" val="310276893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2811026"/>
          </a:xfrm>
          <a:prstGeom prst="rect">
            <a:avLst/>
          </a:prstGeom>
        </p:spPr>
        <p:txBody>
          <a:bodyPr wrap="square">
            <a:spAutoFit/>
          </a:bodyPr>
          <a:lstStyle/>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9.	How many times in a day do the hands of a clock form 60</a:t>
            </a:r>
            <a:r>
              <a:rPr lang="en-US" sz="2000" dirty="0">
                <a:latin typeface="Cambria" panose="020405030504060302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Cambria" panose="02040503050406030204" pitchFamily="18" charset="0"/>
                <a:ea typeface="Times New Roman" panose="02020603050405020304" pitchFamily="18" charset="0"/>
                <a:cs typeface="Times New Roman" panose="02020603050405020304" pitchFamily="18" charset="0"/>
              </a:rPr>
              <a:t>?</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22</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33</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44</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55</a:t>
            </a: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819913628"/>
      </p:ext>
    </p:extLst>
  </p:cSld>
  <p:clrMapOvr>
    <a:masterClrMapping/>
  </p:clrMapOvr>
  <p:transition spd="slow">
    <p:fad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413845" cy="5616624"/>
          </a:xfrm>
        </p:spPr>
        <p:txBody>
          <a:bodyPr>
            <a:normAutofit/>
          </a:bodyPr>
          <a:lstStyle/>
          <a:p>
            <a:pPr marL="0" indent="0" algn="just">
              <a:buNone/>
            </a:pPr>
            <a:r>
              <a:rPr lang="en-IN" b="1" dirty="0"/>
              <a:t>Directions for Q11 to Q15:</a:t>
            </a:r>
            <a:r>
              <a:rPr lang="en-IN" dirty="0"/>
              <a:t> Answer the questions based on the information given below.</a:t>
            </a:r>
          </a:p>
          <a:p>
            <a:pPr marL="0" indent="0" algn="just">
              <a:buNone/>
            </a:pPr>
            <a:r>
              <a:rPr lang="en-IN" dirty="0"/>
              <a:t>A survey was made on the games played by 170 young persons of a colony to decide which of the three games they played was the most popular.</a:t>
            </a:r>
          </a:p>
          <a:p>
            <a:pPr marL="0" indent="0" algn="just">
              <a:buNone/>
            </a:pPr>
            <a:r>
              <a:rPr lang="en-IN" dirty="0"/>
              <a:t>The survey found that 80 played cricket, 14 played cricket and chess, 76 played badminton, 18 played badminton and cricket only, 82 played chess, 22 played chess and badminton only, 17 played all the three games.</a:t>
            </a:r>
          </a:p>
          <a:p>
            <a:pPr marL="0" indent="0" algn="just">
              <a:buNone/>
            </a:pPr>
            <a:r>
              <a:rPr lang="en-IN" dirty="0"/>
              <a:t>From the above information, answer the questions 9 to 13 given below.</a:t>
            </a:r>
          </a:p>
          <a:p>
            <a:pPr marL="0" indent="0" algn="just">
              <a:buNone/>
            </a:pPr>
            <a:r>
              <a:rPr lang="en-IN" dirty="0"/>
              <a:t>15. What is the </a:t>
            </a:r>
            <a:r>
              <a:rPr lang="en-IN" dirty="0" err="1"/>
              <a:t>percent</a:t>
            </a:r>
            <a:r>
              <a:rPr lang="en-IN" dirty="0"/>
              <a:t> difference of the number of persons who play chess and those who play badminton?</a:t>
            </a:r>
          </a:p>
          <a:p>
            <a:pPr marL="0" indent="0" algn="just">
              <a:buNone/>
            </a:pPr>
            <a:r>
              <a:rPr lang="en-IN" dirty="0"/>
              <a:t>(a) 6.5		(b) 4.5		(c) 5.5		(d) 3.5</a:t>
            </a:r>
          </a:p>
          <a:p>
            <a:pPr marL="0" indent="0" algn="just">
              <a:buNone/>
            </a:pPr>
            <a:endParaRPr lang="en-IN" dirty="0"/>
          </a:p>
        </p:txBody>
      </p:sp>
    </p:spTree>
    <p:extLst>
      <p:ext uri="{BB962C8B-B14F-4D97-AF65-F5344CB8AC3E}">
        <p14:creationId xmlns:p14="http://schemas.microsoft.com/office/powerpoint/2010/main" val="3102768934"/>
      </p:ext>
    </p:extLst>
  </p:cSld>
  <p:clrMapOvr>
    <a:masterClrMapping/>
  </p:clrMapOvr>
  <p:transition spd="slow">
    <p:fad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lnSpcReduction="10000"/>
          </a:bodyPr>
          <a:lstStyle/>
          <a:p>
            <a:pPr marL="0" indent="0" algn="just">
              <a:buNone/>
            </a:pPr>
            <a:r>
              <a:rPr lang="en-IN" b="1" dirty="0"/>
              <a:t>Directions for Q16 to Q20:</a:t>
            </a:r>
            <a:r>
              <a:rPr lang="en-IN" dirty="0"/>
              <a:t> ABC is a firm manufacturing engineering components. Its performance for the five year period for 2011 to 2016 was widely fluctuating due to stiff competition and also to their own factors. Its ratio of expenditure to income in 2011 was 0.5 which went up to 0.75 in 2012 due to some labour problem. However, after an agreement with the labour union, the situation improved and the ratio came down to 0.4 in 2013 and an all time low to 0.3 in 2014. However, the situation started becoming unfavourable due to slump in the market and the company ended the year 2015 with a high ratio of 1.1.</a:t>
            </a:r>
          </a:p>
          <a:p>
            <a:pPr marL="0" indent="0">
              <a:buNone/>
            </a:pPr>
            <a:r>
              <a:rPr lang="en-IN" dirty="0"/>
              <a:t>Given the above information, answer the following questions.</a:t>
            </a:r>
          </a:p>
          <a:p>
            <a:pPr marL="0" indent="0" algn="just">
              <a:buNone/>
            </a:pPr>
            <a:r>
              <a:rPr lang="en-IN" dirty="0"/>
              <a:t>16. If the income in 2012 was Rs.320 </a:t>
            </a:r>
            <a:r>
              <a:rPr lang="en-IN" dirty="0" err="1"/>
              <a:t>crores</a:t>
            </a:r>
            <a:r>
              <a:rPr lang="en-IN" dirty="0"/>
              <a:t>, then what is the expenditure for the same year (in </a:t>
            </a:r>
            <a:r>
              <a:rPr lang="en-IN" dirty="0" err="1"/>
              <a:t>Rs</a:t>
            </a:r>
            <a:r>
              <a:rPr lang="en-IN" dirty="0"/>
              <a:t>. </a:t>
            </a:r>
            <a:r>
              <a:rPr lang="en-IN" dirty="0" err="1"/>
              <a:t>Crores</a:t>
            </a:r>
            <a:r>
              <a:rPr lang="en-IN" dirty="0"/>
              <a:t>)?</a:t>
            </a:r>
          </a:p>
          <a:p>
            <a:pPr marL="0" indent="0">
              <a:buNone/>
            </a:pPr>
            <a:r>
              <a:rPr lang="en-IN" dirty="0"/>
              <a:t>(a) 280		(b) 340		(c) 240		(d) 205</a:t>
            </a:r>
          </a:p>
          <a:p>
            <a:pPr marL="0" indent="0" algn="just">
              <a:buNone/>
            </a:pPr>
            <a:endParaRPr lang="en-IN" dirty="0"/>
          </a:p>
        </p:txBody>
      </p:sp>
    </p:spTree>
    <p:extLst>
      <p:ext uri="{BB962C8B-B14F-4D97-AF65-F5344CB8AC3E}">
        <p14:creationId xmlns:p14="http://schemas.microsoft.com/office/powerpoint/2010/main" val="340373953"/>
      </p:ext>
    </p:extLst>
  </p:cSld>
  <p:clrMapOvr>
    <a:masterClrMapping/>
  </p:clrMapOvr>
  <p:transition spd="slow">
    <p:fad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lnSpcReduction="10000"/>
          </a:bodyPr>
          <a:lstStyle/>
          <a:p>
            <a:pPr marL="0" indent="0" algn="just">
              <a:buNone/>
            </a:pPr>
            <a:r>
              <a:rPr lang="en-IN" b="1" dirty="0"/>
              <a:t>Directions for Q16 to Q20:</a:t>
            </a:r>
            <a:r>
              <a:rPr lang="en-IN" dirty="0"/>
              <a:t> ABC is a firm manufacturing engineering components. Its performance for the five year period for 2011 to 2016 was widely fluctuating due to stiff competition and also to their own factors. Its ratio of expenditure to income in 2011 was 0.5 which went up to 0.75 in 2012 due to some labour problem. However, after an agreement with the labour union, the situation improved and the ratio came down to 0.4 in 2013 and an all time low to 0.3 in 2014. However, the situation started becoming unfavourable due to slump in the market and the company ended the year 2015 with a high ratio of 1.1.</a:t>
            </a:r>
          </a:p>
          <a:p>
            <a:pPr marL="0" indent="0">
              <a:buNone/>
            </a:pPr>
            <a:r>
              <a:rPr lang="en-IN" dirty="0"/>
              <a:t>Given the above information, answer the following questions.</a:t>
            </a:r>
          </a:p>
          <a:p>
            <a:pPr marL="0" indent="0" algn="just">
              <a:buNone/>
            </a:pPr>
            <a:r>
              <a:rPr lang="en-IN" dirty="0"/>
              <a:t>17. If the income had been 20% more in 2013 what would have been the ratio of expenditure to income?</a:t>
            </a:r>
          </a:p>
          <a:p>
            <a:pPr marL="0" indent="0">
              <a:buNone/>
            </a:pPr>
            <a:r>
              <a:rPr lang="en-IN" dirty="0"/>
              <a:t>(a) 0.25		(b) 0.33		(c) 0.45		(d) 0.38</a:t>
            </a:r>
          </a:p>
          <a:p>
            <a:pPr marL="0" indent="0" algn="just">
              <a:buNone/>
            </a:pPr>
            <a:endParaRPr lang="en-IN" dirty="0"/>
          </a:p>
        </p:txBody>
      </p:sp>
    </p:spTree>
    <p:extLst>
      <p:ext uri="{BB962C8B-B14F-4D97-AF65-F5344CB8AC3E}">
        <p14:creationId xmlns:p14="http://schemas.microsoft.com/office/powerpoint/2010/main" val="3051049643"/>
      </p:ext>
    </p:extLst>
  </p:cSld>
  <p:clrMapOvr>
    <a:masterClrMapping/>
  </p:clrMapOvr>
  <p:transition spd="slow">
    <p:fad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a:bodyPr>
          <a:lstStyle/>
          <a:p>
            <a:pPr marL="0" indent="0" algn="just">
              <a:buNone/>
            </a:pPr>
            <a:r>
              <a:rPr lang="en-IN" b="1" dirty="0"/>
              <a:t>Directions for Q16 to Q20:</a:t>
            </a:r>
            <a:r>
              <a:rPr lang="en-IN" dirty="0"/>
              <a:t> ABC is a firm manufacturing engineering components. Its performance for the five year period for 2011 to 2016 was widely fluctuating due to stiff competition and also to their own factors. Its ratio of expenditure to income in 2011 was 0.5 which went up to 0.75 in 2012 due to some labour problem. However, after an agreement with the labour union, the situation improved and the ratio came down to 0.4 in 2013 and an all time low to 0.3 in 2014. However, the situation started becoming unfavourable due to slump in the market and the company ended the year 2015 with a high ratio of 1.1.</a:t>
            </a:r>
          </a:p>
          <a:p>
            <a:pPr marL="0" indent="0">
              <a:buNone/>
            </a:pPr>
            <a:r>
              <a:rPr lang="en-IN" dirty="0"/>
              <a:t>Given the above information, answer the following questions.</a:t>
            </a:r>
          </a:p>
          <a:p>
            <a:pPr marL="0" indent="0">
              <a:buNone/>
            </a:pPr>
            <a:r>
              <a:rPr lang="en-IN" dirty="0"/>
              <a:t>18.In which year the company incurred a loss?</a:t>
            </a:r>
          </a:p>
          <a:p>
            <a:pPr marL="0" indent="0">
              <a:buNone/>
            </a:pPr>
            <a:r>
              <a:rPr lang="en-IN" dirty="0"/>
              <a:t>(a) 2012		(b) 2015		(c) 2013		(d) 2014</a:t>
            </a:r>
          </a:p>
          <a:p>
            <a:pPr marL="0" indent="0" algn="just">
              <a:buNone/>
            </a:pPr>
            <a:endParaRPr lang="en-IN" dirty="0"/>
          </a:p>
        </p:txBody>
      </p:sp>
    </p:spTree>
    <p:extLst>
      <p:ext uri="{BB962C8B-B14F-4D97-AF65-F5344CB8AC3E}">
        <p14:creationId xmlns:p14="http://schemas.microsoft.com/office/powerpoint/2010/main" val="3051049643"/>
      </p:ext>
    </p:extLst>
  </p:cSld>
  <p:clrMapOvr>
    <a:masterClrMapping/>
  </p:clrMapOvr>
  <p:transition spd="slow">
    <p:fade/>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lnSpcReduction="20000"/>
          </a:bodyPr>
          <a:lstStyle/>
          <a:p>
            <a:pPr marL="0" indent="0" algn="just">
              <a:buNone/>
            </a:pPr>
            <a:r>
              <a:rPr lang="en-IN" b="1" dirty="0"/>
              <a:t>Directions for Q16 to Q20:</a:t>
            </a:r>
            <a:r>
              <a:rPr lang="en-IN" dirty="0"/>
              <a:t> ABC is a firm manufacturing engineering components. Its performance for the five year period for 2011 to 2016 was widely fluctuating due to stiff competition and also to their own factors. Its ratio of expenditure to income in 2011 was 0.5 which went up to 0.75 in 2012 due to some labour problem. However, after an agreement with the labour union, the situation improved and the ratio came down to 0.4 in 2013 and an all time low to 0.3 in 2014. However, the situation started becoming unfavourable due to slump in the market and the company ended the year 2015 with a high ratio of 1.1.</a:t>
            </a:r>
          </a:p>
          <a:p>
            <a:pPr marL="0" indent="0">
              <a:buNone/>
            </a:pPr>
            <a:r>
              <a:rPr lang="en-IN" dirty="0"/>
              <a:t>Given the above information, answer the following questions.</a:t>
            </a:r>
          </a:p>
          <a:p>
            <a:pPr marL="0" indent="0" algn="just">
              <a:buNone/>
            </a:pPr>
            <a:r>
              <a:rPr lang="en-IN" dirty="0"/>
              <a:t>19. If the earnings in 2016 was Rs.480 </a:t>
            </a:r>
            <a:r>
              <a:rPr lang="en-IN" dirty="0" err="1"/>
              <a:t>crores</a:t>
            </a:r>
            <a:r>
              <a:rPr lang="en-IN" dirty="0"/>
              <a:t>, then what is the ratio of expenditure to income in 2016?</a:t>
            </a:r>
          </a:p>
          <a:p>
            <a:pPr marL="0" indent="0">
              <a:buNone/>
            </a:pPr>
            <a:r>
              <a:rPr lang="en-IN" dirty="0"/>
              <a:t>	(a) 0.6		(b) 0.7</a:t>
            </a:r>
          </a:p>
          <a:p>
            <a:pPr marL="0" indent="0">
              <a:buNone/>
            </a:pPr>
            <a:r>
              <a:rPr lang="en-IN" dirty="0"/>
              <a:t>	(c) 0.45		(d) Cannot be determined</a:t>
            </a:r>
          </a:p>
          <a:p>
            <a:pPr marL="0" indent="0" algn="just">
              <a:buNone/>
            </a:pPr>
            <a:endParaRPr lang="en-IN" dirty="0"/>
          </a:p>
        </p:txBody>
      </p:sp>
    </p:spTree>
    <p:extLst>
      <p:ext uri="{BB962C8B-B14F-4D97-AF65-F5344CB8AC3E}">
        <p14:creationId xmlns:p14="http://schemas.microsoft.com/office/powerpoint/2010/main" val="3051049643"/>
      </p:ext>
    </p:extLst>
  </p:cSld>
  <p:clrMapOvr>
    <a:masterClrMapping/>
  </p:clrMapOvr>
  <p:transition spd="slow">
    <p:fad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92500" lnSpcReduction="20000"/>
          </a:bodyPr>
          <a:lstStyle/>
          <a:p>
            <a:pPr marL="0" indent="0" algn="just">
              <a:buNone/>
            </a:pPr>
            <a:r>
              <a:rPr lang="en-IN" b="1" dirty="0"/>
              <a:t>Directions for Q16 to Q20:</a:t>
            </a:r>
            <a:r>
              <a:rPr lang="en-IN" dirty="0"/>
              <a:t> ABC is a firm manufacturing engineering components. Its performance for the five year period for 2011 to 2016 was widely fluctuating due to stiff competition and also to their own factors. Its ratio of expenditure to income in 2011 was 0.5 which went up to 0.75 in 2012 due to some labour problem. However, after an agreement with the labour union, the situation improved and the ratio came down to 0.4 in 2013 and an all time low to 0.3 in 2014. However, the situation started becoming unfavourable due to slump in the market and the company ended the year 2015 with a high ratio of 1.1.</a:t>
            </a:r>
          </a:p>
          <a:p>
            <a:pPr marL="0" indent="0">
              <a:buNone/>
            </a:pPr>
            <a:r>
              <a:rPr lang="en-IN" dirty="0"/>
              <a:t>Given the above information, answer the following questions.</a:t>
            </a:r>
          </a:p>
          <a:p>
            <a:pPr marL="0" indent="0" algn="just">
              <a:buNone/>
            </a:pPr>
            <a:r>
              <a:rPr lang="en-IN" dirty="0"/>
              <a:t>20. If the income in 2016 were Rs.480 </a:t>
            </a:r>
            <a:r>
              <a:rPr lang="en-IN" dirty="0" err="1"/>
              <a:t>crores</a:t>
            </a:r>
            <a:r>
              <a:rPr lang="en-IN" dirty="0"/>
              <a:t> and the expenditure was Rs.360 </a:t>
            </a:r>
            <a:r>
              <a:rPr lang="en-IN" dirty="0" err="1"/>
              <a:t>crore</a:t>
            </a:r>
            <a:r>
              <a:rPr lang="en-IN" dirty="0"/>
              <a:t>, what is the </a:t>
            </a:r>
            <a:r>
              <a:rPr lang="en-IN" dirty="0" err="1"/>
              <a:t>percent</a:t>
            </a:r>
            <a:r>
              <a:rPr lang="en-IN" dirty="0"/>
              <a:t> change in the ratio of expenditure to income compared to the preceding year?</a:t>
            </a:r>
          </a:p>
          <a:p>
            <a:pPr marL="0" indent="0">
              <a:buNone/>
            </a:pPr>
            <a:r>
              <a:rPr lang="en-IN" dirty="0"/>
              <a:t>(a) 28%		(b) 22%		(c) 38%		(d) 32%</a:t>
            </a:r>
          </a:p>
          <a:p>
            <a:pPr marL="0" indent="0" algn="just">
              <a:buNone/>
            </a:pPr>
            <a:endParaRPr lang="en-IN" dirty="0"/>
          </a:p>
        </p:txBody>
      </p:sp>
    </p:spTree>
    <p:extLst>
      <p:ext uri="{BB962C8B-B14F-4D97-AF65-F5344CB8AC3E}">
        <p14:creationId xmlns:p14="http://schemas.microsoft.com/office/powerpoint/2010/main" val="3051049643"/>
      </p:ext>
    </p:extLst>
  </p:cSld>
  <p:clrMapOvr>
    <a:masterClrMapping/>
  </p:clrMapOvr>
  <p:transition spd="slow">
    <p:fad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16541" y="3014550"/>
            <a:ext cx="4758931" cy="1752275"/>
          </a:xfrm>
          <a:prstGeom prst="rect">
            <a:avLst/>
          </a:prstGeom>
        </p:spPr>
        <p:txBody>
          <a:bodyPr wrap="none">
            <a:spAutoFit/>
          </a:bodyPr>
          <a:lstStyle/>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End of Session – 8</a:t>
            </a:r>
          </a:p>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Thank You</a:t>
            </a:r>
            <a:endParaRPr lang="en-US" sz="4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2913926698"/>
      </p:ext>
    </p:extLst>
  </p:cSld>
  <p:clrMapOvr>
    <a:masterClrMapping/>
  </p:clrMapOvr>
  <p:transition spd="slow">
    <p:fade/>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423592" y="2204864"/>
            <a:ext cx="8064896" cy="2160240"/>
          </a:xfrm>
        </p:spPr>
        <p:txBody>
          <a:bodyPr/>
          <a:lstStyle/>
          <a:p>
            <a:r>
              <a:rPr lang="en-US" sz="3600" dirty="0">
                <a:latin typeface="Cambria" panose="02040503050406030204" pitchFamily="18" charset="0"/>
              </a:rPr>
              <a:t>Session – 9</a:t>
            </a:r>
            <a:br>
              <a:rPr lang="en-US" sz="3600" dirty="0">
                <a:latin typeface="Cambria" panose="02040503050406030204" pitchFamily="18" charset="0"/>
              </a:rPr>
            </a:br>
            <a:r>
              <a:rPr lang="en-US" sz="3600" dirty="0">
                <a:latin typeface="Cambria" panose="02040503050406030204" pitchFamily="18" charset="0"/>
              </a:rPr>
              <a:t>DATA SUFFICIENCY - I</a:t>
            </a:r>
            <a:endParaRPr lang="en-IN" sz="36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1870457731"/>
      </p:ext>
    </p:extLst>
  </p:cSld>
  <p:clrMapOvr>
    <a:masterClrMapping/>
  </p:clrMapOvr>
  <p:transition spd="slow">
    <p:fad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US" dirty="0"/>
              <a:t>1.  </a:t>
            </a:r>
            <a:r>
              <a:rPr lang="en-IN" dirty="0"/>
              <a:t>Among P, Q, R, S and T, which bag is the lightest?</a:t>
            </a:r>
          </a:p>
          <a:p>
            <a:pPr marL="0" indent="0">
              <a:buNone/>
            </a:pPr>
            <a:r>
              <a:rPr lang="en-US" dirty="0"/>
              <a:t>I. P is heavier than Q, R is as heavy as Q, T is lighter than R.</a:t>
            </a:r>
            <a:endParaRPr lang="en-IN" dirty="0"/>
          </a:p>
          <a:p>
            <a:pPr marL="0" indent="0">
              <a:buNone/>
            </a:pPr>
            <a:r>
              <a:rPr lang="en-IN" dirty="0"/>
              <a:t>II. S is lighter than Q but heavier than T.</a:t>
            </a:r>
          </a:p>
          <a:p>
            <a:pPr marL="0" indent="0" algn="just">
              <a:buNone/>
            </a:pPr>
            <a:endParaRPr lang="en-IN" dirty="0"/>
          </a:p>
        </p:txBody>
      </p:sp>
    </p:spTree>
    <p:extLst>
      <p:ext uri="{BB962C8B-B14F-4D97-AF65-F5344CB8AC3E}">
        <p14:creationId xmlns:p14="http://schemas.microsoft.com/office/powerpoint/2010/main" val="850450916"/>
      </p:ext>
    </p:extLst>
  </p:cSld>
  <p:clrMapOvr>
    <a:masterClrMapping/>
  </p:clrMapOvr>
  <p:transition spd="slow">
    <p:fad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US" dirty="0"/>
              <a:t>2. </a:t>
            </a:r>
            <a:r>
              <a:rPr lang="en-IN" dirty="0"/>
              <a:t>Is X the wife of Y?</a:t>
            </a:r>
          </a:p>
          <a:p>
            <a:pPr marL="0" indent="0">
              <a:buNone/>
            </a:pPr>
            <a:r>
              <a:rPr lang="en-US" dirty="0"/>
              <a:t>I.  X’s daughter M is the only sister of R. R is the son of Y.</a:t>
            </a:r>
            <a:endParaRPr lang="en-IN" dirty="0"/>
          </a:p>
          <a:p>
            <a:pPr marL="0" indent="0">
              <a:buNone/>
            </a:pPr>
            <a:r>
              <a:rPr lang="en-IN" dirty="0"/>
              <a:t>II.  The mother of Y has only one grandson R.</a:t>
            </a:r>
          </a:p>
          <a:p>
            <a:pPr marL="0" indent="0" algn="just">
              <a:buNone/>
            </a:pPr>
            <a:endParaRPr lang="en-IN" dirty="0"/>
          </a:p>
        </p:txBody>
      </p:sp>
    </p:spTree>
    <p:extLst>
      <p:ext uri="{BB962C8B-B14F-4D97-AF65-F5344CB8AC3E}">
        <p14:creationId xmlns:p14="http://schemas.microsoft.com/office/powerpoint/2010/main" val="408080260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423592" y="2204864"/>
            <a:ext cx="8064896" cy="1096888"/>
          </a:xfrm>
        </p:spPr>
        <p:txBody>
          <a:bodyPr/>
          <a:lstStyle/>
          <a:p>
            <a:r>
              <a:rPr lang="en-US" sz="3600" dirty="0">
                <a:latin typeface="Cambria" panose="02040503050406030204" pitchFamily="18" charset="0"/>
              </a:rPr>
              <a:t>REASONING ABILITY </a:t>
            </a:r>
            <a:br>
              <a:rPr lang="en-US" sz="3600" dirty="0">
                <a:latin typeface="Cambria" panose="02040503050406030204" pitchFamily="18" charset="0"/>
              </a:rPr>
            </a:br>
            <a:r>
              <a:rPr lang="en-US" sz="3600" dirty="0">
                <a:latin typeface="Cambria" panose="02040503050406030204" pitchFamily="18" charset="0"/>
              </a:rPr>
              <a:t>Session – 1</a:t>
            </a:r>
            <a:br>
              <a:rPr lang="en-US" sz="3600" dirty="0">
                <a:latin typeface="Cambria" panose="02040503050406030204" pitchFamily="18" charset="0"/>
              </a:rPr>
            </a:br>
            <a:r>
              <a:rPr lang="en-US" sz="3600" dirty="0">
                <a:latin typeface="Cambria" panose="02040503050406030204" pitchFamily="18" charset="0"/>
              </a:rPr>
              <a:t>CLOCKS </a:t>
            </a:r>
            <a:endParaRPr lang="en-IN" sz="36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1739889371"/>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10"/>
            <a:ext cx="8220890" cy="3272691"/>
          </a:xfrm>
          <a:prstGeom prst="rect">
            <a:avLst/>
          </a:prstGeom>
        </p:spPr>
        <p:txBody>
          <a:bodyPr wrap="square">
            <a:spAutoFit/>
          </a:bodyPr>
          <a:lstStyle/>
          <a:p>
            <a:pPr marL="457200" indent="-457200" algn="just">
              <a:lnSpc>
                <a:spcPct val="150000"/>
              </a:lnSpc>
              <a:spcBef>
                <a:spcPts val="700"/>
              </a:spcBef>
              <a:spcAft>
                <a:spcPts val="100"/>
              </a:spcAft>
              <a:buAutoNum type="arabicPeriod" startAt="10"/>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A few times per day, the minute hand of a clock is exactly above (or below) the hour hand. How many times per day does this occur?</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11 times	</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24 times</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22 times	</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44 times</a:t>
            </a: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458273369"/>
      </p:ext>
    </p:extLst>
  </p:cSld>
  <p:clrMapOvr>
    <a:masterClrMapping/>
  </p:clrMapOvr>
  <p:transition spd="slow">
    <p:fad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775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3. On which day of the week did </a:t>
            </a:r>
            <a:r>
              <a:rPr lang="en-IN" dirty="0" err="1"/>
              <a:t>Sourav</a:t>
            </a:r>
            <a:r>
              <a:rPr lang="en-IN" dirty="0"/>
              <a:t> visit Delhi?</a:t>
            </a:r>
          </a:p>
          <a:p>
            <a:pPr marL="0" indent="0">
              <a:buNone/>
            </a:pPr>
            <a:r>
              <a:rPr lang="en-US" dirty="0"/>
              <a:t>I. </a:t>
            </a:r>
            <a:r>
              <a:rPr lang="en-US" dirty="0" err="1"/>
              <a:t>Sourav</a:t>
            </a:r>
            <a:r>
              <a:rPr lang="en-US" dirty="0"/>
              <a:t> visited Delhi after Monday, but before Thursday, but not on an odd day of the week.</a:t>
            </a:r>
            <a:endParaRPr lang="en-IN" dirty="0"/>
          </a:p>
          <a:p>
            <a:pPr marL="0" indent="0">
              <a:buNone/>
            </a:pPr>
            <a:r>
              <a:rPr lang="en-IN" dirty="0"/>
              <a:t>II. </a:t>
            </a:r>
            <a:r>
              <a:rPr lang="en-IN" dirty="0" err="1"/>
              <a:t>Sourav</a:t>
            </a:r>
            <a:r>
              <a:rPr lang="en-IN" dirty="0"/>
              <a:t> visited Delhi before Friday, but after Monday.</a:t>
            </a:r>
          </a:p>
        </p:txBody>
      </p:sp>
    </p:spTree>
    <p:extLst>
      <p:ext uri="{BB962C8B-B14F-4D97-AF65-F5344CB8AC3E}">
        <p14:creationId xmlns:p14="http://schemas.microsoft.com/office/powerpoint/2010/main" val="4152065495"/>
      </p:ext>
    </p:extLst>
  </p:cSld>
  <p:clrMapOvr>
    <a:masterClrMapping/>
  </p:clrMapOvr>
  <p:transition spd="slow">
    <p:fad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764704"/>
            <a:ext cx="8568952" cy="5616624"/>
          </a:xfrm>
        </p:spPr>
        <p:txBody>
          <a:bodyPr>
            <a:normAutofit fontScale="85000" lnSpcReduction="1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4. Chandra and </a:t>
            </a:r>
            <a:r>
              <a:rPr lang="en-IN" dirty="0" err="1"/>
              <a:t>Mauli’s</a:t>
            </a:r>
            <a:r>
              <a:rPr lang="en-IN" dirty="0"/>
              <a:t> income is in the ratio of 4:3. What is the income of Chandra?</a:t>
            </a:r>
          </a:p>
          <a:p>
            <a:pPr marL="0" indent="0">
              <a:buNone/>
            </a:pPr>
            <a:r>
              <a:rPr lang="en-US" dirty="0"/>
              <a:t>I. </a:t>
            </a:r>
            <a:r>
              <a:rPr lang="en-US" dirty="0" err="1"/>
              <a:t>Mauli’s</a:t>
            </a:r>
            <a:r>
              <a:rPr lang="en-US" dirty="0"/>
              <a:t> income is 75% of Chandra’s.</a:t>
            </a:r>
            <a:endParaRPr lang="en-IN" dirty="0"/>
          </a:p>
          <a:p>
            <a:pPr marL="0" indent="0">
              <a:buNone/>
            </a:pPr>
            <a:r>
              <a:rPr lang="en-IN" dirty="0"/>
              <a:t>II. </a:t>
            </a:r>
            <a:r>
              <a:rPr lang="en-IN" dirty="0" err="1"/>
              <a:t>Mauli’s</a:t>
            </a:r>
            <a:r>
              <a:rPr lang="en-IN" dirty="0"/>
              <a:t> income is Rs.4500.</a:t>
            </a:r>
          </a:p>
        </p:txBody>
      </p:sp>
    </p:spTree>
    <p:extLst>
      <p:ext uri="{BB962C8B-B14F-4D97-AF65-F5344CB8AC3E}">
        <p14:creationId xmlns:p14="http://schemas.microsoft.com/office/powerpoint/2010/main" val="1215697492"/>
      </p:ext>
    </p:extLst>
  </p:cSld>
  <p:clrMapOvr>
    <a:masterClrMapping/>
  </p:clrMapOvr>
  <p:transition spd="slow">
    <p:fade/>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775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5. The value of a kit depends upon the number of leaves in the kit. How many leaves are there in the kit?</a:t>
            </a:r>
          </a:p>
          <a:p>
            <a:pPr marL="0" indent="0">
              <a:buNone/>
            </a:pPr>
            <a:r>
              <a:rPr lang="en-US" dirty="0"/>
              <a:t>I. Medium size kit values Rs.850.</a:t>
            </a:r>
            <a:endParaRPr lang="en-IN" dirty="0"/>
          </a:p>
          <a:p>
            <a:pPr marL="0" indent="0">
              <a:buNone/>
            </a:pPr>
            <a:r>
              <a:rPr lang="en-IN" dirty="0"/>
              <a:t>II. There are 55 leaves in smallest sized kit.</a:t>
            </a:r>
          </a:p>
        </p:txBody>
      </p:sp>
    </p:spTree>
    <p:extLst>
      <p:ext uri="{BB962C8B-B14F-4D97-AF65-F5344CB8AC3E}">
        <p14:creationId xmlns:p14="http://schemas.microsoft.com/office/powerpoint/2010/main" val="2331186408"/>
      </p:ext>
    </p:extLst>
  </p:cSld>
  <p:clrMapOvr>
    <a:masterClrMapping/>
  </p:clrMapOvr>
  <p:transition spd="slow">
    <p:fade/>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6. What is the value of x?</a:t>
            </a:r>
          </a:p>
          <a:p>
            <a:pPr marL="0" indent="0">
              <a:buNone/>
            </a:pPr>
            <a:r>
              <a:rPr lang="en-US" dirty="0"/>
              <a:t>I. x – y = 5</a:t>
            </a:r>
            <a:endParaRPr lang="en-IN" dirty="0"/>
          </a:p>
          <a:p>
            <a:pPr marL="0" indent="0">
              <a:buNone/>
            </a:pPr>
            <a:r>
              <a:rPr lang="en-IN" dirty="0"/>
              <a:t>II. x + y = 15</a:t>
            </a:r>
          </a:p>
        </p:txBody>
      </p:sp>
    </p:spTree>
    <p:extLst>
      <p:ext uri="{BB962C8B-B14F-4D97-AF65-F5344CB8AC3E}">
        <p14:creationId xmlns:p14="http://schemas.microsoft.com/office/powerpoint/2010/main" val="2530647527"/>
      </p:ext>
    </p:extLst>
  </p:cSld>
  <p:clrMapOvr>
    <a:masterClrMapping/>
  </p:clrMapOvr>
  <p:transition spd="slow">
    <p:fade/>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7. How many Hindi students got more than 40 marks?</a:t>
            </a:r>
          </a:p>
          <a:p>
            <a:pPr marL="514350" indent="-514350">
              <a:buFont typeface="+mj-lt"/>
              <a:buAutoNum type="romanUcPeriod"/>
            </a:pPr>
            <a:r>
              <a:rPr lang="en-US" dirty="0"/>
              <a:t>70% of total students got 40% marks.</a:t>
            </a:r>
            <a:endParaRPr lang="en-IN" dirty="0"/>
          </a:p>
          <a:p>
            <a:pPr marL="514350" indent="-514350">
              <a:buFont typeface="+mj-lt"/>
              <a:buAutoNum type="romanUcPeriod"/>
            </a:pPr>
            <a:r>
              <a:rPr lang="en-IN" dirty="0"/>
              <a:t>20% of the students securing 40% marks are Hindi students.</a:t>
            </a:r>
          </a:p>
        </p:txBody>
      </p:sp>
    </p:spTree>
    <p:extLst>
      <p:ext uri="{BB962C8B-B14F-4D97-AF65-F5344CB8AC3E}">
        <p14:creationId xmlns:p14="http://schemas.microsoft.com/office/powerpoint/2010/main" val="1066620080"/>
      </p:ext>
    </p:extLst>
  </p:cSld>
  <p:clrMapOvr>
    <a:masterClrMapping/>
  </p:clrMapOvr>
  <p:transition spd="slow">
    <p:fad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8.  Does mental labour reduce weight?</a:t>
            </a:r>
          </a:p>
          <a:p>
            <a:pPr marL="514350" indent="-514350">
              <a:buFont typeface="+mj-lt"/>
              <a:buAutoNum type="romanUcPeriod"/>
            </a:pPr>
            <a:r>
              <a:rPr lang="en-US" dirty="0"/>
              <a:t>Mental </a:t>
            </a:r>
            <a:r>
              <a:rPr lang="en-US" dirty="0" err="1"/>
              <a:t>labour</a:t>
            </a:r>
            <a:r>
              <a:rPr lang="en-US" dirty="0"/>
              <a:t> is more hazardous than physical </a:t>
            </a:r>
            <a:r>
              <a:rPr lang="en-US" dirty="0" err="1"/>
              <a:t>labour</a:t>
            </a:r>
            <a:r>
              <a:rPr lang="en-US" dirty="0"/>
              <a:t>.</a:t>
            </a:r>
            <a:endParaRPr lang="en-IN" dirty="0"/>
          </a:p>
          <a:p>
            <a:pPr marL="514350" indent="-514350">
              <a:buFont typeface="+mj-lt"/>
              <a:buAutoNum type="romanUcPeriod"/>
            </a:pPr>
            <a:r>
              <a:rPr lang="en-IN" dirty="0"/>
              <a:t>Mental labour destroys both strength and concentration.</a:t>
            </a:r>
          </a:p>
        </p:txBody>
      </p:sp>
    </p:spTree>
    <p:extLst>
      <p:ext uri="{BB962C8B-B14F-4D97-AF65-F5344CB8AC3E}">
        <p14:creationId xmlns:p14="http://schemas.microsoft.com/office/powerpoint/2010/main" val="1089898830"/>
      </p:ext>
    </p:extLst>
  </p:cSld>
  <p:clrMapOvr>
    <a:masterClrMapping/>
  </p:clrMapOvr>
  <p:transition spd="slow">
    <p:fad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9. On which day is M’s birthday?</a:t>
            </a:r>
          </a:p>
          <a:p>
            <a:pPr marL="514350" indent="-514350">
              <a:buFont typeface="+mj-lt"/>
              <a:buAutoNum type="romanUcPeriod"/>
            </a:pPr>
            <a:r>
              <a:rPr lang="en-US" dirty="0"/>
              <a:t>M’s birthday is not on a working day.</a:t>
            </a:r>
            <a:endParaRPr lang="en-IN" dirty="0"/>
          </a:p>
          <a:p>
            <a:pPr marL="514350" indent="-514350">
              <a:buFont typeface="+mj-lt"/>
              <a:buAutoNum type="romanUcPeriod"/>
            </a:pPr>
            <a:r>
              <a:rPr lang="en-IN" dirty="0"/>
              <a:t>M works on Sundays.</a:t>
            </a:r>
          </a:p>
        </p:txBody>
      </p:sp>
    </p:spTree>
    <p:extLst>
      <p:ext uri="{BB962C8B-B14F-4D97-AF65-F5344CB8AC3E}">
        <p14:creationId xmlns:p14="http://schemas.microsoft.com/office/powerpoint/2010/main" val="1736567944"/>
      </p:ext>
    </p:extLst>
  </p:cSld>
  <p:clrMapOvr>
    <a:masterClrMapping/>
  </p:clrMapOvr>
  <p:transition spd="slow">
    <p:fad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10. How far is X from Z?</a:t>
            </a:r>
          </a:p>
          <a:p>
            <a:pPr marL="514350" indent="-514350">
              <a:buFont typeface="+mj-lt"/>
              <a:buAutoNum type="romanUcPeriod"/>
            </a:pPr>
            <a:r>
              <a:rPr lang="en-US" dirty="0"/>
              <a:t>X is 2 km from Y.</a:t>
            </a:r>
            <a:endParaRPr lang="en-IN" dirty="0"/>
          </a:p>
          <a:p>
            <a:pPr marL="514350" indent="-514350">
              <a:buFont typeface="+mj-lt"/>
              <a:buAutoNum type="romanUcPeriod"/>
            </a:pPr>
            <a:r>
              <a:rPr lang="en-IN" dirty="0"/>
              <a:t>Y is 5 km from Z.</a:t>
            </a:r>
          </a:p>
        </p:txBody>
      </p:sp>
    </p:spTree>
    <p:extLst>
      <p:ext uri="{BB962C8B-B14F-4D97-AF65-F5344CB8AC3E}">
        <p14:creationId xmlns:p14="http://schemas.microsoft.com/office/powerpoint/2010/main" val="3562014059"/>
      </p:ext>
    </p:extLst>
  </p:cSld>
  <p:clrMapOvr>
    <a:masterClrMapping/>
  </p:clrMapOvr>
  <p:transition spd="slow">
    <p:fad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764704"/>
            <a:ext cx="843528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11. </a:t>
            </a:r>
            <a:r>
              <a:rPr lang="en-IN" dirty="0" err="1"/>
              <a:t>Sneha</a:t>
            </a:r>
            <a:r>
              <a:rPr lang="en-IN" dirty="0"/>
              <a:t> borrowed a certain amount at compound interest and returned the amount with interest in two equal </a:t>
            </a:r>
            <a:r>
              <a:rPr lang="en-IN" dirty="0" err="1"/>
              <a:t>installments</a:t>
            </a:r>
            <a:r>
              <a:rPr lang="en-IN" dirty="0"/>
              <a:t>. What was the amount borrowed?</a:t>
            </a:r>
          </a:p>
          <a:p>
            <a:pPr marL="514350" indent="-514350">
              <a:buFont typeface="+mj-lt"/>
              <a:buAutoNum type="romanUcPeriod"/>
            </a:pPr>
            <a:r>
              <a:rPr lang="en-US" dirty="0"/>
              <a:t>The rate of interest was 10% per annum.</a:t>
            </a:r>
            <a:endParaRPr lang="en-IN" dirty="0"/>
          </a:p>
          <a:p>
            <a:pPr marL="514350" indent="-514350">
              <a:buFont typeface="+mj-lt"/>
              <a:buAutoNum type="romanUcPeriod"/>
            </a:pPr>
            <a:r>
              <a:rPr lang="en-IN" dirty="0"/>
              <a:t>Each </a:t>
            </a:r>
            <a:r>
              <a:rPr lang="en-IN" dirty="0" err="1"/>
              <a:t>installment</a:t>
            </a:r>
            <a:r>
              <a:rPr lang="en-IN" dirty="0"/>
              <a:t> was Rs.1210.</a:t>
            </a:r>
          </a:p>
        </p:txBody>
      </p:sp>
    </p:spTree>
    <p:extLst>
      <p:ext uri="{BB962C8B-B14F-4D97-AF65-F5344CB8AC3E}">
        <p14:creationId xmlns:p14="http://schemas.microsoft.com/office/powerpoint/2010/main" val="2508306106"/>
      </p:ext>
    </p:extLst>
  </p:cSld>
  <p:clrMapOvr>
    <a:masterClrMapping/>
  </p:clrMapOvr>
  <p:transition spd="slow">
    <p:fad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12.  If a and b are non-negative numbers, is (a + b) greater than </a:t>
            </a:r>
            <a:r>
              <a:rPr lang="en-IN" dirty="0" err="1"/>
              <a:t>ab</a:t>
            </a:r>
            <a:r>
              <a:rPr lang="en-IN" dirty="0"/>
              <a:t>?</a:t>
            </a:r>
          </a:p>
          <a:p>
            <a:pPr marL="514350" indent="-514350">
              <a:buFont typeface="+mj-lt"/>
              <a:buAutoNum type="romanUcPeriod"/>
            </a:pPr>
            <a:r>
              <a:rPr lang="en-US" dirty="0"/>
              <a:t>a=b</a:t>
            </a:r>
            <a:endParaRPr lang="en-IN" dirty="0"/>
          </a:p>
          <a:p>
            <a:pPr marL="514350" indent="-514350">
              <a:buFont typeface="+mj-lt"/>
              <a:buAutoNum type="romanUcPeriod"/>
            </a:pPr>
            <a:r>
              <a:rPr lang="en-IN" dirty="0"/>
              <a:t>a + b is greater than a</a:t>
            </a:r>
            <a:r>
              <a:rPr lang="en-IN" baseline="30000" dirty="0"/>
              <a:t>2</a:t>
            </a:r>
            <a:r>
              <a:rPr lang="en-IN" dirty="0"/>
              <a:t> + b</a:t>
            </a:r>
            <a:r>
              <a:rPr lang="en-IN" baseline="30000" dirty="0"/>
              <a:t>2</a:t>
            </a:r>
            <a:endParaRPr lang="en-IN" dirty="0"/>
          </a:p>
        </p:txBody>
      </p:sp>
    </p:spTree>
    <p:extLst>
      <p:ext uri="{BB962C8B-B14F-4D97-AF65-F5344CB8AC3E}">
        <p14:creationId xmlns:p14="http://schemas.microsoft.com/office/powerpoint/2010/main" val="379715801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3734356"/>
          </a:xfrm>
          <a:prstGeom prst="rect">
            <a:avLst/>
          </a:prstGeom>
        </p:spPr>
        <p:txBody>
          <a:bodyPr wrap="square">
            <a:spAutoFit/>
          </a:bodyPr>
          <a:lstStyle/>
          <a:p>
            <a:pPr marL="457200" indent="-457200" algn="just">
              <a:lnSpc>
                <a:spcPct val="150000"/>
              </a:lnSpc>
              <a:spcBef>
                <a:spcPts val="700"/>
              </a:spcBef>
              <a:spcAft>
                <a:spcPts val="100"/>
              </a:spcAft>
              <a:buAutoNum type="arabicPeriod" startAt="11"/>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At how many times between 12 o'clock and 1 o'clock are the minute hand and the hour hand of a clock at an angle of 90 degrees to each other?</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4</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6</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3</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2</a:t>
            </a: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4230165005"/>
      </p:ext>
    </p:extLst>
  </p:cSld>
  <p:clrMapOvr>
    <a:masterClrMapping/>
  </p:clrMapOvr>
  <p:transition spd="slow">
    <p:fad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764704"/>
            <a:ext cx="8568952" cy="5616624"/>
          </a:xfrm>
        </p:spPr>
        <p:txBody>
          <a:bodyPr>
            <a:normAutofit fontScale="775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lgn="just">
              <a:buNone/>
            </a:pPr>
            <a:r>
              <a:rPr lang="en-IN" dirty="0"/>
              <a:t>13. Is the average of the largest and the smallest of four given numbers greater than the average of the four numbers?</a:t>
            </a:r>
          </a:p>
          <a:p>
            <a:pPr marL="514350" indent="-514350" algn="just">
              <a:buFont typeface="+mj-lt"/>
              <a:buAutoNum type="romanUcPeriod"/>
            </a:pPr>
            <a:r>
              <a:rPr lang="en-US" dirty="0"/>
              <a:t>The difference between the largest and the second largest number is greater than the difference between the second smallest and the smallest number.</a:t>
            </a:r>
            <a:endParaRPr lang="en-IN" dirty="0"/>
          </a:p>
          <a:p>
            <a:pPr marL="514350" indent="-514350" algn="just">
              <a:buFont typeface="+mj-lt"/>
              <a:buAutoNum type="romanUcPeriod"/>
            </a:pPr>
            <a:r>
              <a:rPr lang="en-IN" dirty="0"/>
              <a:t>The difference between the largest and the second largest is less than the difference between the second largest and the second smallest number.</a:t>
            </a:r>
          </a:p>
        </p:txBody>
      </p:sp>
    </p:spTree>
    <p:extLst>
      <p:ext uri="{BB962C8B-B14F-4D97-AF65-F5344CB8AC3E}">
        <p14:creationId xmlns:p14="http://schemas.microsoft.com/office/powerpoint/2010/main" val="3010144885"/>
      </p:ext>
    </p:extLst>
  </p:cSld>
  <p:clrMapOvr>
    <a:masterClrMapping/>
  </p:clrMapOvr>
  <p:transition spd="slow">
    <p:fad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764704"/>
            <a:ext cx="8568952" cy="5616624"/>
          </a:xfrm>
        </p:spPr>
        <p:txBody>
          <a:bodyPr>
            <a:normAutofit fontScale="775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14.  </a:t>
            </a:r>
            <a:r>
              <a:rPr lang="en-IN" dirty="0" err="1"/>
              <a:t>Tarak</a:t>
            </a:r>
            <a:r>
              <a:rPr lang="en-IN" dirty="0"/>
              <a:t> is standing 2 steps to the left of a red mark and 3 steps to the right of a blue mark. He tosses a coin. If it comes up heads, he moves one step to the right; otherwise he moves one step to the left. He keeps doing this until he reaches one of the two marks and then he stops. At which mark does he stop?</a:t>
            </a:r>
          </a:p>
          <a:p>
            <a:pPr marL="514350" indent="-514350">
              <a:buFont typeface="+mj-lt"/>
              <a:buAutoNum type="romanUcPeriod"/>
            </a:pPr>
            <a:r>
              <a:rPr lang="en-US" dirty="0"/>
              <a:t>He stops after 21 coin tosses.</a:t>
            </a:r>
            <a:endParaRPr lang="en-IN" dirty="0"/>
          </a:p>
          <a:p>
            <a:pPr marL="514350" indent="-514350">
              <a:buFont typeface="+mj-lt"/>
              <a:buAutoNum type="romanUcPeriod"/>
            </a:pPr>
            <a:r>
              <a:rPr lang="en-IN" dirty="0"/>
              <a:t>He obtains three more tails than heads.</a:t>
            </a:r>
          </a:p>
        </p:txBody>
      </p:sp>
    </p:spTree>
    <p:extLst>
      <p:ext uri="{BB962C8B-B14F-4D97-AF65-F5344CB8AC3E}">
        <p14:creationId xmlns:p14="http://schemas.microsoft.com/office/powerpoint/2010/main" val="463462263"/>
      </p:ext>
    </p:extLst>
  </p:cSld>
  <p:clrMapOvr>
    <a:masterClrMapping/>
  </p:clrMapOvr>
  <p:transition spd="slow">
    <p:fad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6" y="764704"/>
            <a:ext cx="8424936"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IN" dirty="0"/>
              <a:t>15.  Ravi spent less than Rs.75 to buy one kilogram each of potato, onion and gourd. Which one of the three vegetables bought was the costliest?</a:t>
            </a:r>
          </a:p>
          <a:p>
            <a:pPr marL="514350" indent="-514350">
              <a:buFont typeface="+mj-lt"/>
              <a:buAutoNum type="romanUcPeriod"/>
            </a:pPr>
            <a:r>
              <a:rPr lang="en-US" dirty="0"/>
              <a:t>2 kg potato and 1 kg gourd cost less than 1 kg potato and 2 kg gourd.</a:t>
            </a:r>
            <a:endParaRPr lang="en-IN" dirty="0"/>
          </a:p>
          <a:p>
            <a:pPr marL="514350" indent="-514350">
              <a:buFont typeface="+mj-lt"/>
              <a:buAutoNum type="romanUcPeriod"/>
            </a:pPr>
            <a:r>
              <a:rPr lang="en-IN" dirty="0"/>
              <a:t>1 kg potato and 2 kg onion together cost the same as 1 kg onion and 2 kg gourd.</a:t>
            </a:r>
          </a:p>
        </p:txBody>
      </p:sp>
    </p:spTree>
    <p:extLst>
      <p:ext uri="{BB962C8B-B14F-4D97-AF65-F5344CB8AC3E}">
        <p14:creationId xmlns:p14="http://schemas.microsoft.com/office/powerpoint/2010/main" val="4216002879"/>
      </p:ext>
    </p:extLst>
  </p:cSld>
  <p:clrMapOvr>
    <a:masterClrMapping/>
  </p:clrMapOvr>
  <p:transition spd="slow">
    <p:fad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764704"/>
            <a:ext cx="8640960" cy="5616624"/>
          </a:xfrm>
        </p:spPr>
        <p:txBody>
          <a:bodyPr>
            <a:normAutofit fontScale="85000" lnSpcReduction="1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US" dirty="0"/>
              <a:t>16. What is the value of x?</a:t>
            </a:r>
            <a:endParaRPr lang="en-IN" dirty="0"/>
          </a:p>
          <a:p>
            <a:pPr marL="514350" indent="-514350">
              <a:buFont typeface="+mj-lt"/>
              <a:buAutoNum type="romanUcPeriod"/>
            </a:pPr>
            <a:r>
              <a:rPr lang="en-US" dirty="0"/>
              <a:t>x</a:t>
            </a:r>
            <a:r>
              <a:rPr lang="en-US" baseline="30000" dirty="0"/>
              <a:t>2</a:t>
            </a:r>
            <a:r>
              <a:rPr lang="en-US" dirty="0"/>
              <a:t> = 4</a:t>
            </a:r>
            <a:endParaRPr lang="en-IN" dirty="0"/>
          </a:p>
          <a:p>
            <a:pPr marL="514350" indent="-514350">
              <a:buFont typeface="+mj-lt"/>
              <a:buAutoNum type="romanUcPeriod"/>
            </a:pPr>
            <a:r>
              <a:rPr lang="en-IN" dirty="0"/>
              <a:t>x &lt; 0</a:t>
            </a:r>
          </a:p>
        </p:txBody>
      </p:sp>
    </p:spTree>
    <p:extLst>
      <p:ext uri="{BB962C8B-B14F-4D97-AF65-F5344CB8AC3E}">
        <p14:creationId xmlns:p14="http://schemas.microsoft.com/office/powerpoint/2010/main" val="2672308545"/>
      </p:ext>
    </p:extLst>
  </p:cSld>
  <p:clrMapOvr>
    <a:masterClrMapping/>
  </p:clrMapOvr>
  <p:transition spd="slow">
    <p:fad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US" dirty="0"/>
              <a:t>17. What is the number x?</a:t>
            </a:r>
            <a:endParaRPr lang="en-IN" dirty="0"/>
          </a:p>
          <a:p>
            <a:pPr marL="514350" indent="-514350">
              <a:buFont typeface="+mj-lt"/>
              <a:buAutoNum type="romanUcPeriod"/>
            </a:pPr>
            <a:r>
              <a:rPr lang="en-US" dirty="0"/>
              <a:t>The LCM of x and 18 is 36.</a:t>
            </a:r>
            <a:endParaRPr lang="en-IN" dirty="0"/>
          </a:p>
          <a:p>
            <a:pPr marL="514350" indent="-514350">
              <a:buFont typeface="+mj-lt"/>
              <a:buAutoNum type="romanUcPeriod"/>
            </a:pPr>
            <a:r>
              <a:rPr lang="en-IN" dirty="0"/>
              <a:t>The HCF of x and 18 is 2.</a:t>
            </a:r>
          </a:p>
        </p:txBody>
      </p:sp>
    </p:spTree>
    <p:extLst>
      <p:ext uri="{BB962C8B-B14F-4D97-AF65-F5344CB8AC3E}">
        <p14:creationId xmlns:p14="http://schemas.microsoft.com/office/powerpoint/2010/main" val="3067977380"/>
      </p:ext>
    </p:extLst>
  </p:cSld>
  <p:clrMapOvr>
    <a:masterClrMapping/>
  </p:clrMapOvr>
  <p:transition spd="slow">
    <p:fad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764704"/>
            <a:ext cx="8363272" cy="5688632"/>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US" dirty="0"/>
              <a:t>18. What will be the remainder if x is divided by 60?</a:t>
            </a:r>
            <a:endParaRPr lang="en-IN" dirty="0"/>
          </a:p>
          <a:p>
            <a:pPr marL="514350" indent="-514350">
              <a:buFont typeface="+mj-lt"/>
              <a:buAutoNum type="romanUcPeriod"/>
            </a:pPr>
            <a:r>
              <a:rPr lang="en-US" dirty="0"/>
              <a:t>x is exactly divisible by 5.</a:t>
            </a:r>
            <a:endParaRPr lang="en-IN" dirty="0"/>
          </a:p>
          <a:p>
            <a:pPr marL="514350" indent="-514350">
              <a:buFont typeface="+mj-lt"/>
              <a:buAutoNum type="romanUcPeriod"/>
            </a:pPr>
            <a:r>
              <a:rPr lang="en-IN" dirty="0"/>
              <a:t>x  is exactly divisible by 12.</a:t>
            </a:r>
          </a:p>
        </p:txBody>
      </p:sp>
    </p:spTree>
    <p:extLst>
      <p:ext uri="{BB962C8B-B14F-4D97-AF65-F5344CB8AC3E}">
        <p14:creationId xmlns:p14="http://schemas.microsoft.com/office/powerpoint/2010/main" val="3557310916"/>
      </p:ext>
    </p:extLst>
  </p:cSld>
  <p:clrMapOvr>
    <a:masterClrMapping/>
  </p:clrMapOvr>
  <p:transition spd="slow">
    <p:fad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US" dirty="0"/>
              <a:t>19. Is the integer n divisible by 9? ( Given that n is a two digit number)</a:t>
            </a:r>
            <a:endParaRPr lang="en-IN" dirty="0"/>
          </a:p>
          <a:p>
            <a:pPr marL="514350" indent="-514350">
              <a:buFont typeface="+mj-lt"/>
              <a:buAutoNum type="romanUcPeriod"/>
            </a:pPr>
            <a:r>
              <a:rPr lang="en-US" dirty="0"/>
              <a:t>When n is divided by 3, the remainder is 2.</a:t>
            </a:r>
            <a:endParaRPr lang="en-IN" dirty="0"/>
          </a:p>
          <a:p>
            <a:pPr marL="514350" indent="-514350">
              <a:buFont typeface="+mj-lt"/>
              <a:buAutoNum type="romanUcPeriod"/>
            </a:pPr>
            <a:r>
              <a:rPr lang="en-IN" dirty="0"/>
              <a:t>When n is divided by 7, the remainder is 1. </a:t>
            </a:r>
          </a:p>
        </p:txBody>
      </p:sp>
    </p:spTree>
    <p:extLst>
      <p:ext uri="{BB962C8B-B14F-4D97-AF65-F5344CB8AC3E}">
        <p14:creationId xmlns:p14="http://schemas.microsoft.com/office/powerpoint/2010/main" val="1768556950"/>
      </p:ext>
    </p:extLst>
  </p:cSld>
  <p:clrMapOvr>
    <a:masterClrMapping/>
  </p:clrMapOvr>
  <p:transition spd="slow">
    <p:fad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4"/>
            <a:ext cx="8229600" cy="5616624"/>
          </a:xfrm>
        </p:spPr>
        <p:txBody>
          <a:bodyPr>
            <a:normAutofit fontScale="85000" lnSpcReduction="20000"/>
          </a:bodyPr>
          <a:lstStyle/>
          <a:p>
            <a:pPr marL="0" indent="0" algn="just">
              <a:buNone/>
            </a:pPr>
            <a:r>
              <a:rPr lang="en-IN" b="1" dirty="0"/>
              <a:t>Directions for Q1 to Q20: </a:t>
            </a:r>
            <a:r>
              <a:rPr lang="en-IN" dirty="0"/>
              <a:t>Each of the questions below consists of a question and two statements numbered I and II given below it. You have to decide whether the data provided in the statements are sufficient to answer the question. Read both the statements and give answer as</a:t>
            </a:r>
          </a:p>
          <a:p>
            <a:pPr marL="0" indent="0" algn="just">
              <a:buNone/>
            </a:pPr>
            <a:r>
              <a:rPr lang="en-IN" dirty="0"/>
              <a:t>(A) If the data in Statement I alone is sufficient to answer the question, while the data in Statement II alone is not sufficient to answer the question</a:t>
            </a:r>
          </a:p>
          <a:p>
            <a:pPr marL="0" indent="0" algn="just">
              <a:buNone/>
            </a:pPr>
            <a:r>
              <a:rPr lang="en-IN" dirty="0"/>
              <a:t>(B) If the data in Statement II alone is sufficient to answer the question, while the data in Statement I alone is not sufficient to answer the question.</a:t>
            </a:r>
          </a:p>
          <a:p>
            <a:pPr marL="0" indent="0" algn="just">
              <a:buNone/>
            </a:pPr>
            <a:r>
              <a:rPr lang="en-IN" dirty="0"/>
              <a:t>(C)  If the data in each statement alone is sufficient to answer the question.</a:t>
            </a:r>
          </a:p>
          <a:p>
            <a:pPr marL="0" indent="0" algn="just">
              <a:buNone/>
            </a:pPr>
            <a:r>
              <a:rPr lang="en-IN" dirty="0"/>
              <a:t>(D) If the data in both the Statement I and II are not sufficient to answer the question.</a:t>
            </a:r>
          </a:p>
          <a:p>
            <a:pPr marL="0" indent="0" algn="just">
              <a:buNone/>
            </a:pPr>
            <a:r>
              <a:rPr lang="en-IN" dirty="0"/>
              <a:t>(E) If the data in both the Statements I and II together are necessary to answer the question.</a:t>
            </a:r>
          </a:p>
          <a:p>
            <a:pPr marL="0" indent="0">
              <a:buNone/>
            </a:pPr>
            <a:r>
              <a:rPr lang="en-US" dirty="0"/>
              <a:t>20. In how many days will A alone do a job?</a:t>
            </a:r>
            <a:endParaRPr lang="en-IN" dirty="0"/>
          </a:p>
          <a:p>
            <a:pPr marL="514350" indent="-514350">
              <a:buFont typeface="+mj-lt"/>
              <a:buAutoNum type="romanUcPeriod"/>
            </a:pPr>
            <a:r>
              <a:rPr lang="en-US" dirty="0"/>
              <a:t>A and B can do half of the job in 12 days.</a:t>
            </a:r>
            <a:endParaRPr lang="en-IN" dirty="0"/>
          </a:p>
          <a:p>
            <a:pPr marL="514350" indent="-514350">
              <a:buFont typeface="+mj-lt"/>
              <a:buAutoNum type="romanUcPeriod"/>
            </a:pPr>
            <a:r>
              <a:rPr lang="en-IN" dirty="0"/>
              <a:t>B alone can do it in 30 days.</a:t>
            </a:r>
          </a:p>
        </p:txBody>
      </p:sp>
    </p:spTree>
    <p:extLst>
      <p:ext uri="{BB962C8B-B14F-4D97-AF65-F5344CB8AC3E}">
        <p14:creationId xmlns:p14="http://schemas.microsoft.com/office/powerpoint/2010/main" val="3614668567"/>
      </p:ext>
    </p:extLst>
  </p:cSld>
  <p:clrMapOvr>
    <a:masterClrMapping/>
  </p:clrMapOvr>
  <p:transition spd="slow">
    <p:fad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754438" y="2319339"/>
            <a:ext cx="5084762" cy="2219325"/>
          </a:xfrm>
        </p:spPr>
        <p:txBody>
          <a:bodyPr/>
          <a:lstStyle/>
          <a:p>
            <a:r>
              <a:rPr lang="en-US" sz="4000" dirty="0">
                <a:latin typeface="Cambria" panose="02040503050406030204" pitchFamily="18" charset="0"/>
              </a:rPr>
              <a:t>End of Session - 9</a:t>
            </a:r>
            <a:br>
              <a:rPr lang="en-US" sz="4000" dirty="0">
                <a:latin typeface="Cambria" panose="02040503050406030204" pitchFamily="18" charset="0"/>
              </a:rPr>
            </a:br>
            <a:r>
              <a:rPr lang="en-US" sz="4000" dirty="0">
                <a:latin typeface="Cambria" panose="02040503050406030204" pitchFamily="18" charset="0"/>
              </a:rPr>
              <a:t>Thank You…</a:t>
            </a:r>
            <a:br>
              <a:rPr lang="en-US" sz="4000" dirty="0">
                <a:latin typeface="Cambria" panose="02040503050406030204" pitchFamily="18" charset="0"/>
              </a:rPr>
            </a:br>
            <a:endParaRPr lang="en-US" sz="4000" dirty="0">
              <a:latin typeface="Cambria" panose="02040503050406030204" pitchFamily="18" charset="0"/>
            </a:endParaRPr>
          </a:p>
        </p:txBody>
      </p:sp>
    </p:spTree>
    <p:extLst>
      <p:ext uri="{BB962C8B-B14F-4D97-AF65-F5344CB8AC3E}">
        <p14:creationId xmlns:p14="http://schemas.microsoft.com/office/powerpoint/2010/main" val="3017606903"/>
      </p:ext>
    </p:extLst>
  </p:cSld>
  <p:clrMapOvr>
    <a:masterClrMapping/>
  </p:clrMapOvr>
  <p:transition spd="slow">
    <p:blinds dir="vert"/>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836" y="2493856"/>
            <a:ext cx="8001000" cy="2488474"/>
          </a:xfrm>
        </p:spPr>
        <p:txBody>
          <a:bodyPr/>
          <a:lstStyle/>
          <a:p>
            <a:pPr>
              <a:lnSpc>
                <a:spcPct val="115000"/>
              </a:lnSpc>
              <a:spcBef>
                <a:spcPts val="0"/>
              </a:spcBef>
              <a:spcAft>
                <a:spcPts val="1000"/>
              </a:spcAft>
            </a:pPr>
            <a:r>
              <a:rPr lang="en-US" sz="4400" dirty="0">
                <a:latin typeface="Cambria" pitchFamily="18" charset="0"/>
              </a:rPr>
              <a:t>Session – 10</a:t>
            </a:r>
            <a:br>
              <a:rPr lang="en-US" sz="4400" dirty="0">
                <a:latin typeface="Cambria" pitchFamily="18" charset="0"/>
              </a:rPr>
            </a:br>
            <a:r>
              <a:rPr lang="en-US" sz="4400" dirty="0">
                <a:latin typeface="Cambria" panose="02040503050406030204" pitchFamily="18" charset="0"/>
                <a:ea typeface="Times New Roman" panose="02020603050405020304" pitchFamily="18" charset="0"/>
                <a:cs typeface="Times New Roman" panose="02020603050405020304" pitchFamily="18" charset="0"/>
              </a:rPr>
              <a:t>DATA SUFFICIENCY - II</a:t>
            </a:r>
            <a:endParaRPr lang="en-US" sz="4400" dirty="0">
              <a:latin typeface="Cambria" panose="02040503050406030204" pitchFamily="18" charset="0"/>
            </a:endParaRPr>
          </a:p>
        </p:txBody>
      </p:sp>
    </p:spTree>
    <p:extLst>
      <p:ext uri="{BB962C8B-B14F-4D97-AF65-F5344CB8AC3E}">
        <p14:creationId xmlns:p14="http://schemas.microsoft.com/office/powerpoint/2010/main" val="1250454993"/>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989910" y="1037409"/>
                <a:ext cx="8220890" cy="4219360"/>
              </a:xfrm>
              <a:prstGeom prst="rect">
                <a:avLst/>
              </a:prstGeom>
            </p:spPr>
            <p:txBody>
              <a:bodyPr wrap="square">
                <a:spAutoFit/>
              </a:bodyPr>
              <a:lstStyle/>
              <a:p>
                <a:pPr marL="457200" indent="-457200" algn="just">
                  <a:lnSpc>
                    <a:spcPct val="150000"/>
                  </a:lnSpc>
                  <a:spcBef>
                    <a:spcPts val="700"/>
                  </a:spcBef>
                  <a:spcAft>
                    <a:spcPts val="100"/>
                  </a:spcAft>
                  <a:buAutoNum type="arabicPeriod" startAt="12"/>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How much does a watch lose per day, if its hands coincide every 64 minutes?</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a:t>
                </a:r>
                <a14:m>
                  <m:oMath xmlns:m="http://schemas.openxmlformats.org/officeDocument/2006/math">
                    <m:r>
                      <a:rPr lang="en-US" sz="2000">
                        <a:latin typeface="Cambria Math" panose="02040503050406030204" pitchFamily="18" charset="0"/>
                        <a:cs typeface="Times New Roman" panose="02020603050405020304" pitchFamily="18" charset="0"/>
                      </a:rPr>
                      <m:t>32</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8</m:t>
                        </m:r>
                      </m:num>
                      <m:den>
                        <m:r>
                          <a:rPr lang="en-US" sz="2000" i="1">
                            <a:latin typeface="Cambria Math" panose="02040503050406030204" pitchFamily="18" charset="0"/>
                            <a:cs typeface="Times New Roman" panose="02020603050405020304" pitchFamily="18" charset="0"/>
                          </a:rPr>
                          <m:t>11</m:t>
                        </m:r>
                      </m:den>
                    </m:f>
                  </m:oMath>
                </a14:m>
                <a:r>
                  <a:rPr lang="en-US" sz="2000" dirty="0">
                    <a:latin typeface="Cambria" panose="02040503050406030204" pitchFamily="18" charset="0"/>
                    <a:ea typeface="Times New Roman" panose="02020603050405020304" pitchFamily="18" charset="0"/>
                    <a:cs typeface="Times New Roman" panose="02020603050405020304" pitchFamily="18" charset="0"/>
                  </a:rPr>
                  <a:t> min</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a:t>
                </a:r>
                <a14:m>
                  <m:oMath xmlns:m="http://schemas.openxmlformats.org/officeDocument/2006/math">
                    <m:r>
                      <a:rPr lang="en-US" sz="2000">
                        <a:latin typeface="Cambria Math" panose="02040503050406030204" pitchFamily="18" charset="0"/>
                        <a:cs typeface="Times New Roman" panose="02020603050405020304" pitchFamily="18" charset="0"/>
                      </a:rPr>
                      <m:t> </m:t>
                    </m:r>
                    <m:r>
                      <a:rPr lang="en-US" sz="2000">
                        <a:latin typeface="Cambria Math" panose="02040503050406030204" pitchFamily="18" charset="0"/>
                        <a:cs typeface="Times New Roman" panose="02020603050405020304" pitchFamily="18" charset="0"/>
                      </a:rPr>
                      <m:t>3</m:t>
                    </m:r>
                    <m:r>
                      <a:rPr lang="en-US" sz="2000">
                        <a:latin typeface="Cambria Math" panose="02040503050406030204" pitchFamily="18" charset="0"/>
                        <a:cs typeface="Times New Roman" panose="02020603050405020304" pitchFamily="18" charset="0"/>
                      </a:rPr>
                      <m:t>6</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5</m:t>
                        </m:r>
                      </m:num>
                      <m:den>
                        <m:r>
                          <a:rPr lang="en-US" sz="2000" i="1">
                            <a:latin typeface="Cambria Math" panose="02040503050406030204" pitchFamily="18" charset="0"/>
                            <a:cs typeface="Times New Roman" panose="02020603050405020304" pitchFamily="18" charset="0"/>
                          </a:rPr>
                          <m:t>11</m:t>
                        </m:r>
                      </m:den>
                    </m:f>
                  </m:oMath>
                </a14:m>
                <a:r>
                  <a:rPr lang="en-US" sz="2000" dirty="0">
                    <a:latin typeface="Cambria" panose="02040503050406030204" pitchFamily="18" charset="0"/>
                    <a:ea typeface="Times New Roman" panose="02020603050405020304" pitchFamily="18" charset="0"/>
                    <a:cs typeface="Times New Roman" panose="02020603050405020304" pitchFamily="18" charset="0"/>
                  </a:rPr>
                  <a:t> min</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90 min</a:t>
                </a:r>
              </a:p>
              <a:p>
                <a:pPr marL="288290" indent="-288290"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96 min</a:t>
                </a:r>
              </a:p>
              <a:p>
                <a:pPr marL="288290" indent="-288290" algn="just">
                  <a:lnSpc>
                    <a:spcPct val="150000"/>
                  </a:lnSpc>
                  <a:spcBef>
                    <a:spcPts val="700"/>
                  </a:spcBef>
                  <a:spcAft>
                    <a:spcPts val="100"/>
                  </a:spcAft>
                  <a:tabLst>
                    <a:tab pos="288290" algn="l"/>
                    <a:tab pos="900430" algn="l"/>
                    <a:tab pos="1620520" algn="l"/>
                    <a:tab pos="2340610" algn="l"/>
                  </a:tabLst>
                </a:pPr>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989910" y="1037409"/>
                <a:ext cx="8220890" cy="4219360"/>
              </a:xfrm>
              <a:prstGeom prst="rect">
                <a:avLst/>
              </a:prstGeom>
              <a:blipFill>
                <a:blip r:embed="rId3"/>
                <a:stretch>
                  <a:fillRect l="-741" r="-741"/>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2052091366"/>
      </p:ext>
    </p:extLst>
  </p:cSld>
  <p:clrMapOvr>
    <a:masterClrMapping/>
  </p:clrMapOvr>
  <p:transition spd="slow">
    <p:fade/>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766227"/>
            <a:ext cx="8229600" cy="5312095"/>
          </a:xfrm>
          <a:prstGeom prst="rect">
            <a:avLst/>
          </a:prstGeom>
        </p:spPr>
        <p:txBody>
          <a:bodyPr wrap="square">
            <a:spAutoFit/>
          </a:bodyPr>
          <a:lstStyle/>
          <a:p>
            <a:pPr algn="just">
              <a:lnSpc>
                <a:spcPct val="150000"/>
              </a:lnSpc>
              <a:spcBef>
                <a:spcPts val="700"/>
              </a:spcBef>
              <a:spcAft>
                <a:spcPts val="100"/>
              </a:spcAft>
            </a:pPr>
            <a:r>
              <a:rPr lang="en-US" sz="1780" b="1" dirty="0">
                <a:solidFill>
                  <a:srgbClr val="000000"/>
                </a:solidFill>
                <a:latin typeface="Cambria" panose="02040503050406030204" pitchFamily="18" charset="0"/>
                <a:ea typeface="Times New Roman" panose="02020603050405020304" pitchFamily="18" charset="0"/>
                <a:cs typeface="Arial" panose="020B0604020202020204" pitchFamily="34" charset="0"/>
              </a:rPr>
              <a:t>Directions for Q1 to Q20:</a:t>
            </a:r>
            <a:r>
              <a:rPr lang="en-US" sz="1780" dirty="0">
                <a:solidFill>
                  <a:srgbClr val="000000"/>
                </a:solidFill>
                <a:latin typeface="Cambria" panose="02040503050406030204" pitchFamily="18" charset="0"/>
                <a:ea typeface="Times New Roman" panose="02020603050405020304" pitchFamily="18" charset="0"/>
                <a:cs typeface="Arial" panose="020B0604020202020204" pitchFamily="34" charset="0"/>
              </a:rPr>
              <a:t> Each problem consists of a question and two statements, labelled (1) and (2), in which certain data are given. You have to decide whether the data given in the statements are sufficient for answering the question.</a:t>
            </a:r>
            <a:endParaRPr lang="en-US" sz="178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Bef>
                <a:spcPts val="500"/>
              </a:spcBef>
              <a:spcAft>
                <a:spcPts val="100"/>
              </a:spcAft>
              <a:buFont typeface="Arial" panose="020B0604020202020204" pitchFamily="34" charset="0"/>
              <a:buChar char="•"/>
            </a:pPr>
            <a:r>
              <a:rPr lang="en-US" sz="1780" dirty="0">
                <a:solidFill>
                  <a:srgbClr val="000000"/>
                </a:solidFill>
                <a:latin typeface="Cambria" panose="02040503050406030204" pitchFamily="18" charset="0"/>
                <a:ea typeface="Times New Roman" panose="02020603050405020304" pitchFamily="18" charset="0"/>
                <a:cs typeface="Arial" panose="020B0604020202020204" pitchFamily="34" charset="0"/>
              </a:rPr>
              <a:t>Mark Choice (1) If statement 1 alone is sufficient, but statement 2 alone is not sufficient to answer the question;</a:t>
            </a:r>
            <a:endParaRPr lang="en-US" sz="178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Bef>
                <a:spcPts val="400"/>
              </a:spcBef>
              <a:spcAft>
                <a:spcPts val="100"/>
              </a:spcAft>
              <a:buFont typeface="Arial" panose="020B0604020202020204" pitchFamily="34" charset="0"/>
              <a:buChar char="•"/>
            </a:pPr>
            <a:r>
              <a:rPr lang="en-US" sz="1780" dirty="0">
                <a:solidFill>
                  <a:srgbClr val="000000"/>
                </a:solidFill>
                <a:latin typeface="Cambria" panose="02040503050406030204" pitchFamily="18" charset="0"/>
                <a:ea typeface="Times New Roman" panose="02020603050405020304" pitchFamily="18" charset="0"/>
                <a:cs typeface="Arial" panose="020B0604020202020204" pitchFamily="34" charset="0"/>
              </a:rPr>
              <a:t>Choice (2) If statement 2 alone is sufficient, but statement 1 alone is not sufficient to answer the question;</a:t>
            </a:r>
            <a:endParaRPr lang="en-US" sz="178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Bef>
                <a:spcPts val="400"/>
              </a:spcBef>
              <a:spcAft>
                <a:spcPts val="100"/>
              </a:spcAft>
              <a:buFont typeface="Arial" panose="020B0604020202020204" pitchFamily="34" charset="0"/>
              <a:buChar char="•"/>
            </a:pPr>
            <a:r>
              <a:rPr lang="en-US" sz="1780" dirty="0">
                <a:solidFill>
                  <a:srgbClr val="000000"/>
                </a:solidFill>
                <a:latin typeface="Cambria" panose="02040503050406030204" pitchFamily="18" charset="0"/>
                <a:ea typeface="Times New Roman" panose="02020603050405020304" pitchFamily="18" charset="0"/>
                <a:cs typeface="Arial" panose="020B0604020202020204" pitchFamily="34" charset="0"/>
              </a:rPr>
              <a:t>Choice (3) If both the statement (1) and (2) together are sufficient to answer the question but neither statement alone is sufficient;</a:t>
            </a:r>
            <a:endParaRPr lang="en-US" sz="178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Bef>
                <a:spcPts val="400"/>
              </a:spcBef>
              <a:spcAft>
                <a:spcPts val="100"/>
              </a:spcAft>
              <a:buFont typeface="Arial" panose="020B0604020202020204" pitchFamily="34" charset="0"/>
              <a:buChar char="•"/>
            </a:pPr>
            <a:r>
              <a:rPr lang="en-US" sz="1780" dirty="0">
                <a:solidFill>
                  <a:srgbClr val="000000"/>
                </a:solidFill>
                <a:latin typeface="Cambria" panose="02040503050406030204" pitchFamily="18" charset="0"/>
                <a:ea typeface="Times New Roman" panose="02020603050405020304" pitchFamily="18" charset="0"/>
                <a:cs typeface="Arial" panose="020B0604020202020204" pitchFamily="34" charset="0"/>
              </a:rPr>
              <a:t>Choice (4) If each statement alone is sufficient to answer the question;</a:t>
            </a:r>
            <a:endParaRPr lang="en-US" sz="178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Bef>
                <a:spcPts val="400"/>
              </a:spcBef>
              <a:spcAft>
                <a:spcPts val="100"/>
              </a:spcAft>
              <a:buFont typeface="Arial" panose="020B0604020202020204" pitchFamily="34" charset="0"/>
              <a:buChar char="•"/>
            </a:pPr>
            <a:r>
              <a:rPr lang="en-US" sz="1780" dirty="0">
                <a:solidFill>
                  <a:srgbClr val="000000"/>
                </a:solidFill>
                <a:latin typeface="Cambria" panose="02040503050406030204" pitchFamily="18" charset="0"/>
                <a:ea typeface="Times New Roman" panose="02020603050405020304" pitchFamily="18" charset="0"/>
                <a:cs typeface="Arial" panose="020B0604020202020204" pitchFamily="34" charset="0"/>
              </a:rPr>
              <a:t>Choice (5) If both the statement (1) and (2) together are not sufficient to answer the question and additional data specific to the problem are needed.</a:t>
            </a:r>
            <a:endParaRPr lang="en-US" sz="178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70212"/>
      </p:ext>
    </p:extLst>
  </p:cSld>
  <p:clrMapOvr>
    <a:masterClrMapping/>
  </p:clrMapOvr>
  <p:transition spd="slow">
    <p:fade/>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6"/>
              <p:cNvSpPr/>
              <p:nvPr/>
            </p:nvSpPr>
            <p:spPr>
              <a:xfrm>
                <a:off x="1981200" y="846909"/>
                <a:ext cx="8229600" cy="1318694"/>
              </a:xfrm>
              <a:prstGeom prst="rect">
                <a:avLst/>
              </a:prstGeom>
            </p:spPr>
            <p:txBody>
              <a:bodyPr wrap="square">
                <a:spAutoFit/>
              </a:bodyPr>
              <a:lstStyle/>
              <a:p>
                <a:pPr marL="457200" indent="-457200" algn="just">
                  <a:lnSpc>
                    <a:spcPct val="115000"/>
                  </a:lnSpc>
                  <a:spcBef>
                    <a:spcPts val="600"/>
                  </a:spcBef>
                  <a:spcAft>
                    <a:spcPts val="100"/>
                  </a:spcAft>
                  <a:buAutoNum type="arabicPeriod"/>
                </a:pPr>
                <a:r>
                  <a:rPr lang="en-US" sz="2000" dirty="0">
                    <a:latin typeface="Cambria" panose="02040503050406030204" pitchFamily="18" charset="0"/>
                    <a:ea typeface="Times New Roman" panose="02020603050405020304" pitchFamily="18" charset="0"/>
                    <a:cs typeface="Times New Roman" panose="02020603050405020304" pitchFamily="18" charset="0"/>
                  </a:rPr>
                  <a:t>Is a= b?</a:t>
                </a:r>
              </a:p>
              <a:p>
                <a:pPr marL="288290" indent="-288290" algn="just">
                  <a:lnSpc>
                    <a:spcPct val="11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(a + b)(</a:t>
                </a:r>
                <a14:m>
                  <m:oMath xmlns:m="http://schemas.openxmlformats.org/officeDocument/2006/math">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𝑎</m:t>
                        </m:r>
                      </m:den>
                    </m:f>
                    <m:r>
                      <a:rPr lang="en-US"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a:latin typeface="Cambria Math" panose="02040503050406030204" pitchFamily="18" charset="0"/>
                            <a:ea typeface="Times New Roman" panose="02020603050405020304" pitchFamily="18" charset="0"/>
                            <a:cs typeface="Times New Roman" panose="02020603050405020304" pitchFamily="18" charset="0"/>
                          </a:rPr>
                          <m:t>𝑏</m:t>
                        </m:r>
                      </m:den>
                    </m:f>
                  </m:oMath>
                </a14:m>
                <a:r>
                  <a:rPr lang="en-US" sz="2000" dirty="0">
                    <a:latin typeface="Cambria" panose="02040503050406030204" pitchFamily="18" charset="0"/>
                    <a:ea typeface="Times New Roman" panose="02020603050405020304" pitchFamily="18" charset="0"/>
                    <a:cs typeface="Times New Roman" panose="02020603050405020304" pitchFamily="18" charset="0"/>
                  </a:rPr>
                  <a:t>) = 4</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1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14:m>
                  <m:oMath xmlns:m="http://schemas.openxmlformats.org/officeDocument/2006/math">
                    <m:sSup>
                      <m:sSupPr>
                        <m:ctrlPr>
                          <a:rPr lang="en-US" sz="2000" i="1">
                            <a:latin typeface="Cambria Math" panose="02040503050406030204" pitchFamily="18" charset="0"/>
                            <a:cs typeface="Times New Roman" panose="02020603050405020304" pitchFamily="18" charset="0"/>
                          </a:rPr>
                        </m:ctrlPr>
                      </m:sSupPr>
                      <m:e>
                        <m:r>
                          <a:rPr lang="en-US" sz="2000">
                            <a:latin typeface="Cambria Math" panose="02040503050406030204" pitchFamily="18" charset="0"/>
                            <a:cs typeface="Times New Roman" panose="02020603050405020304" pitchFamily="18" charset="0"/>
                          </a:rPr>
                          <m:t>(</m:t>
                        </m:r>
                        <m:r>
                          <m:rPr>
                            <m:sty m:val="p"/>
                          </m:rPr>
                          <a:rPr lang="en-US" sz="2000">
                            <a:latin typeface="Cambria Math" panose="02040503050406030204" pitchFamily="18" charset="0"/>
                            <a:cs typeface="Times New Roman" panose="02020603050405020304" pitchFamily="18" charset="0"/>
                          </a:rPr>
                          <m:t>a</m:t>
                        </m:r>
                        <m:r>
                          <a:rPr lang="en-US" sz="2000">
                            <a:latin typeface="Cambria Math" panose="02040503050406030204" pitchFamily="18" charset="0"/>
                            <a:cs typeface="Times New Roman" panose="02020603050405020304" pitchFamily="18" charset="0"/>
                          </a:rPr>
                          <m:t>−50)</m:t>
                        </m:r>
                      </m:e>
                      <m:sup>
                        <m:r>
                          <a:rPr lang="en-US" sz="2000">
                            <a:latin typeface="Cambria Math" panose="02040503050406030204" pitchFamily="18" charset="0"/>
                            <a:cs typeface="Times New Roman" panose="02020603050405020304" pitchFamily="18" charset="0"/>
                          </a:rPr>
                          <m:t>2</m:t>
                        </m:r>
                      </m:sup>
                    </m:sSup>
                    <m:r>
                      <a:rPr lang="en-US" sz="2000">
                        <a:latin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cs typeface="Times New Roman" panose="02020603050405020304" pitchFamily="18" charset="0"/>
                          </a:rPr>
                        </m:ctrlPr>
                      </m:sSupPr>
                      <m:e>
                        <m:r>
                          <a:rPr lang="en-US" sz="2000">
                            <a:latin typeface="Cambria Math" panose="02040503050406030204" pitchFamily="18" charset="0"/>
                            <a:cs typeface="Times New Roman" panose="02020603050405020304" pitchFamily="18" charset="0"/>
                          </a:rPr>
                          <m:t>(</m:t>
                        </m:r>
                        <m:r>
                          <m:rPr>
                            <m:sty m:val="p"/>
                          </m:rPr>
                          <a:rPr lang="en-US" sz="2000">
                            <a:latin typeface="Cambria Math" panose="02040503050406030204" pitchFamily="18" charset="0"/>
                            <a:cs typeface="Times New Roman" panose="02020603050405020304" pitchFamily="18" charset="0"/>
                          </a:rPr>
                          <m:t>b</m:t>
                        </m:r>
                        <m:r>
                          <a:rPr lang="en-US" sz="2000">
                            <a:latin typeface="Cambria Math" panose="02040503050406030204" pitchFamily="18" charset="0"/>
                            <a:cs typeface="Times New Roman" panose="02020603050405020304" pitchFamily="18" charset="0"/>
                          </a:rPr>
                          <m:t>−50)</m:t>
                        </m:r>
                      </m:e>
                      <m:sup>
                        <m:r>
                          <a:rPr lang="en-US" sz="2000">
                            <a:latin typeface="Cambria Math" panose="02040503050406030204" pitchFamily="18" charset="0"/>
                            <a:cs typeface="Times New Roman" panose="02020603050405020304" pitchFamily="18" charset="0"/>
                          </a:rPr>
                          <m:t>2</m:t>
                        </m:r>
                      </m:sup>
                    </m:sSup>
                  </m:oMath>
                </a14:m>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1981200" y="846909"/>
                <a:ext cx="8229600" cy="1318694"/>
              </a:xfrm>
              <a:prstGeom prst="rect">
                <a:avLst/>
              </a:prstGeom>
              <a:blipFill>
                <a:blip r:embed="rId3"/>
                <a:stretch>
                  <a:fillRect l="-741" t="-1852" b="-5093"/>
                </a:stretch>
              </a:blipFill>
            </p:spPr>
            <p:txBody>
              <a:bodyPr/>
              <a:lstStyle/>
              <a:p>
                <a:r>
                  <a:rPr lang="en-US">
                    <a:noFill/>
                  </a:rPr>
                  <a:t> </a:t>
                </a:r>
              </a:p>
            </p:txBody>
          </p:sp>
        </mc:Fallback>
      </mc:AlternateContent>
    </p:spTree>
    <p:extLst>
      <p:ext uri="{BB962C8B-B14F-4D97-AF65-F5344CB8AC3E}">
        <p14:creationId xmlns:p14="http://schemas.microsoft.com/office/powerpoint/2010/main" val="3874226812"/>
      </p:ext>
    </p:extLst>
  </p:cSld>
  <p:clrMapOvr>
    <a:masterClrMapping/>
  </p:clrMapOvr>
  <p:transition spd="slow">
    <p:fade/>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10"/>
            <a:ext cx="8229600" cy="4298613"/>
          </a:xfrm>
          <a:prstGeom prst="rect">
            <a:avLst/>
          </a:prstGeom>
        </p:spPr>
        <p:txBody>
          <a:bodyPr wrap="square">
            <a:spAutoFit/>
          </a:bodyPr>
          <a:lstStyle/>
          <a:p>
            <a:pPr marL="342900" indent="-342900" algn="just">
              <a:lnSpc>
                <a:spcPct val="150000"/>
              </a:lnSpc>
              <a:spcBef>
                <a:spcPts val="600"/>
              </a:spcBef>
              <a:spcAft>
                <a:spcPts val="100"/>
              </a:spcAft>
              <a:buAutoNum type="arabicPeriod" startAt="2"/>
            </a:pPr>
            <a:r>
              <a:rPr lang="en-US" sz="2000" dirty="0">
                <a:latin typeface="Cambria" panose="02040503050406030204" pitchFamily="18" charset="0"/>
                <a:ea typeface="Times New Roman" panose="02020603050405020304" pitchFamily="18" charset="0"/>
                <a:cs typeface="Times New Roman" panose="02020603050405020304" pitchFamily="18" charset="0"/>
              </a:rPr>
              <a:t>If a salesman received a commission of 3% of the sales that he has booked in a month, what was the sales booked by the salesman in November 2003?</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The sales booked by the salesman in the month of November 2003 after subtracting the salesman’s commission was Rs.245,000.</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The value of the sales booked by the salesman in the month of November 2003 was 125 percent of the original purchase price of Rs.225,000.</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494050"/>
      </p:ext>
    </p:extLst>
  </p:cSld>
  <p:clrMapOvr>
    <a:masterClrMapping/>
  </p:clrMapOvr>
  <p:transition spd="slow">
    <p:fade/>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2913618"/>
          </a:xfrm>
          <a:prstGeom prst="rect">
            <a:avLst/>
          </a:prstGeom>
        </p:spPr>
        <p:txBody>
          <a:bodyPr wrap="square">
            <a:spAutoFit/>
          </a:bodyPr>
          <a:lstStyle/>
          <a:p>
            <a:pPr marL="457200" indent="-457200" algn="just">
              <a:lnSpc>
                <a:spcPct val="150000"/>
              </a:lnSpc>
              <a:spcBef>
                <a:spcPts val="600"/>
              </a:spcBef>
              <a:spcAft>
                <a:spcPts val="100"/>
              </a:spcAft>
              <a:buAutoNum type="arabicPeriod" startAt="3"/>
            </a:pPr>
            <a:r>
              <a:rPr lang="en-US" sz="2000" spc="-15" dirty="0">
                <a:latin typeface="Cambria" panose="02040503050406030204" pitchFamily="18" charset="0"/>
                <a:ea typeface="Times New Roman" panose="02020603050405020304" pitchFamily="18" charset="0"/>
                <a:cs typeface="Times New Roman" panose="02020603050405020304" pitchFamily="18" charset="0"/>
              </a:rPr>
              <a:t>If only people who paid the deposits attended the Management Seminar, how many people attended this year?</a:t>
            </a:r>
          </a:p>
          <a:p>
            <a:pPr marL="288290" indent="-288290" algn="just">
              <a:lnSpc>
                <a:spcPct val="150000"/>
              </a:lnSpc>
              <a:spcBef>
                <a:spcPts val="100"/>
              </a:spcBef>
              <a:spcAft>
                <a:spcPts val="100"/>
              </a:spcAf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70 people sent in deposits to attend the Management Seminar this year.</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spc="-5"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spc="-5" dirty="0">
                <a:latin typeface="Cambria" panose="02040503050406030204" pitchFamily="18" charset="0"/>
                <a:ea typeface="Times New Roman" panose="02020603050405020304" pitchFamily="18" charset="0"/>
                <a:cs typeface="Times New Roman" panose="02020603050405020304" pitchFamily="18" charset="0"/>
              </a:rPr>
              <a:t>60 percent of the people who sent deposits to attend the Management Seminar this year actually went.</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712933"/>
      </p:ext>
    </p:extLst>
  </p:cSld>
  <p:clrMapOvr>
    <a:masterClrMapping/>
  </p:clrMapOvr>
  <p:transition spd="slow">
    <p:fad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10"/>
            <a:ext cx="8229600" cy="2451953"/>
          </a:xfrm>
          <a:prstGeom prst="rect">
            <a:avLst/>
          </a:prstGeom>
        </p:spPr>
        <p:txBody>
          <a:bodyPr wrap="square">
            <a:spAutoFit/>
          </a:bodyPr>
          <a:lstStyle/>
          <a:p>
            <a:pPr marL="457200" indent="-457200" algn="just">
              <a:lnSpc>
                <a:spcPct val="150000"/>
              </a:lnSpc>
              <a:spcBef>
                <a:spcPts val="600"/>
              </a:spcBef>
              <a:spcAft>
                <a:spcPts val="100"/>
              </a:spcAft>
              <a:buAutoNum type="arabicPeriod" startAt="4"/>
            </a:pPr>
            <a:r>
              <a:rPr lang="en-US" sz="2000" dirty="0">
                <a:latin typeface="Cambria" panose="02040503050406030204" pitchFamily="18" charset="0"/>
                <a:ea typeface="Times New Roman" panose="02020603050405020304" pitchFamily="18" charset="0"/>
                <a:cs typeface="Times New Roman" panose="02020603050405020304" pitchFamily="18" charset="0"/>
              </a:rPr>
              <a:t>A car drives along a straight road from A to B, going through Madurai along the way. What is the total distance travelled by the car from A to B?</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The distance from A to C is 3/5 of the entire distance.</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The distance from C to B is 12 km.</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172457"/>
      </p:ext>
    </p:extLst>
  </p:cSld>
  <p:clrMapOvr>
    <a:masterClrMapping/>
  </p:clrMapOvr>
  <p:transition spd="slow">
    <p:fad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2913618"/>
          </a:xfrm>
          <a:prstGeom prst="rect">
            <a:avLst/>
          </a:prstGeom>
        </p:spPr>
        <p:txBody>
          <a:bodyPr wrap="square">
            <a:spAutoFit/>
          </a:bodyPr>
          <a:lstStyle/>
          <a:p>
            <a:pPr marL="288290" indent="-288290" algn="just">
              <a:lnSpc>
                <a:spcPct val="150000"/>
              </a:lnSpc>
              <a:spcBef>
                <a:spcPts val="6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5.	</a:t>
            </a:r>
            <a:r>
              <a:rPr lang="en-US" sz="2000" spc="-10" dirty="0">
                <a:latin typeface="Cambria" panose="02040503050406030204" pitchFamily="18" charset="0"/>
                <a:ea typeface="Times New Roman" panose="02020603050405020304" pitchFamily="18" charset="0"/>
                <a:cs typeface="Times New Roman" panose="02020603050405020304" pitchFamily="18" charset="0"/>
              </a:rPr>
              <a:t>Hari purchased 18 cans of soda, some of which contained diet soda. How many of the cans did not contain diet soda?</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1541463" algn="l"/>
              </a:tabLs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Of the cans Hari purchased, the number containing diet soda is equal to the number not containing diet soda.</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79425" algn="l"/>
                <a:tab pos="1489075" algn="l"/>
              </a:tabLs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Of the cans Hari purchased, the number of cans containing diet soda is odd.</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761395"/>
      </p:ext>
    </p:extLst>
  </p:cSld>
  <p:clrMapOvr>
    <a:masterClrMapping/>
  </p:clrMapOvr>
  <p:transition spd="slow">
    <p:fade/>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10"/>
            <a:ext cx="8229600" cy="3375283"/>
          </a:xfrm>
          <a:prstGeom prst="rect">
            <a:avLst/>
          </a:prstGeom>
        </p:spPr>
        <p:txBody>
          <a:bodyPr wrap="square">
            <a:spAutoFit/>
          </a:bodyPr>
          <a:lstStyle/>
          <a:p>
            <a:pPr marL="288290" indent="-288290" algn="just">
              <a:lnSpc>
                <a:spcPct val="150000"/>
              </a:lnSpc>
              <a:spcBef>
                <a:spcPts val="7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6.	In 2000, was the number of people in city X greater than three times the number of people in city Y?</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In 2000, there were approximately 1.1 million more people in city X than in city Y.</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spc="-10"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spc="-10" dirty="0">
                <a:latin typeface="Cambria" panose="02040503050406030204" pitchFamily="18" charset="0"/>
                <a:ea typeface="Times New Roman" panose="02020603050405020304" pitchFamily="18" charset="0"/>
                <a:cs typeface="Times New Roman" panose="02020603050405020304" pitchFamily="18" charset="0"/>
              </a:rPr>
              <a:t>In 2000, the 300,000 Hindus in city X made up for 20 percent of its population and the 141,000 Buddhists in city Y made up for 30 percent of its population.</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732013"/>
      </p:ext>
    </p:extLst>
  </p:cSld>
  <p:clrMapOvr>
    <a:masterClrMapping/>
  </p:clrMapOvr>
  <p:transition spd="slow">
    <p:fade/>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990288"/>
          </a:xfrm>
          <a:prstGeom prst="rect">
            <a:avLst/>
          </a:prstGeom>
        </p:spPr>
        <p:txBody>
          <a:bodyPr wrap="square">
            <a:spAutoFit/>
          </a:bodyPr>
          <a:lstStyle/>
          <a:p>
            <a:pPr marL="288290" indent="-288290" algn="just">
              <a:lnSpc>
                <a:spcPct val="150000"/>
              </a:lnSpc>
              <a:spcBef>
                <a:spcPts val="7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7.	What is the surface area of the rectangular solid y?</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The dimensions of one face of the rectangular solid y are 2 by 3.</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The area of another face of the rectangular solid y is 6.</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116099"/>
      </p:ext>
    </p:extLst>
  </p:cSld>
  <p:clrMapOvr>
    <a:masterClrMapping/>
  </p:clrMapOvr>
  <p:transition spd="slow">
    <p:fade/>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10"/>
            <a:ext cx="8229600" cy="3375283"/>
          </a:xfrm>
          <a:prstGeom prst="rect">
            <a:avLst/>
          </a:prstGeom>
        </p:spPr>
        <p:txBody>
          <a:bodyPr wrap="square">
            <a:spAutoFit/>
          </a:bodyPr>
          <a:lstStyle/>
          <a:p>
            <a:pPr marL="288290" indent="-288290" algn="just">
              <a:lnSpc>
                <a:spcPct val="150000"/>
              </a:lnSpc>
              <a:spcBef>
                <a:spcPts val="7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8.	During a five-day period, Monday through Friday, the average (arithmetic mean) high temperature was 86 degrees Fahrenheit. What was the high temperature on Friday?</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The average high temperature for Monday through Thursday was 87 degrees Fahrenheit.</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The high temperature on Friday reduced the average high temperature for the week by 1 degree Fahrenheit.</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836825"/>
      </p:ext>
    </p:extLst>
  </p:cSld>
  <p:clrMapOvr>
    <a:masterClrMapping/>
  </p:clrMapOvr>
  <p:transition spd="slow">
    <p:fade/>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528624"/>
          </a:xfrm>
          <a:prstGeom prst="rect">
            <a:avLst/>
          </a:prstGeom>
        </p:spPr>
        <p:txBody>
          <a:bodyPr wrap="square">
            <a:spAutoFit/>
          </a:bodyPr>
          <a:lstStyle/>
          <a:p>
            <a:pPr marL="288290" indent="-288290" algn="just">
              <a:lnSpc>
                <a:spcPct val="150000"/>
              </a:lnSpc>
              <a:spcBef>
                <a:spcPts val="7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9.	If q is an integer, then </a:t>
            </a:r>
            <a:r>
              <a:rPr lang="en-US" sz="2000" dirty="0" err="1">
                <a:latin typeface="Cambria" panose="02040503050406030204" pitchFamily="18" charset="0"/>
                <a:ea typeface="Times New Roman" panose="02020603050405020304" pitchFamily="18" charset="0"/>
                <a:cs typeface="Times New Roman" panose="02020603050405020304" pitchFamily="18" charset="0"/>
              </a:rPr>
              <a:t>sqrt</a:t>
            </a:r>
            <a:r>
              <a:rPr lang="en-US" sz="2000" dirty="0">
                <a:latin typeface="Cambria" panose="02040503050406030204" pitchFamily="18" charset="0"/>
                <a:ea typeface="Times New Roman" panose="02020603050405020304" pitchFamily="18" charset="0"/>
                <a:cs typeface="Times New Roman" panose="02020603050405020304" pitchFamily="18" charset="0"/>
              </a:rPr>
              <a:t> (p</a:t>
            </a:r>
            <a:r>
              <a:rPr lang="en-US" sz="2000" baseline="30000" dirty="0">
                <a:latin typeface="Cambria" panose="02040503050406030204" pitchFamily="18" charset="0"/>
                <a:ea typeface="Times New Roman" panose="02020603050405020304" pitchFamily="18" charset="0"/>
                <a:cs typeface="Times New Roman" panose="02020603050405020304" pitchFamily="18" charset="0"/>
              </a:rPr>
              <a:t>2</a:t>
            </a:r>
            <a:r>
              <a:rPr lang="en-US" sz="2000" dirty="0">
                <a:latin typeface="Cambria" panose="02040503050406030204" pitchFamily="18" charset="0"/>
                <a:ea typeface="Times New Roman" panose="02020603050405020304" pitchFamily="18" charset="0"/>
                <a:cs typeface="Arial" panose="020B0604020202020204" pitchFamily="34" charset="0"/>
              </a:rPr>
              <a:t> </a:t>
            </a:r>
            <a:r>
              <a:rPr lang="en-US" sz="2000" dirty="0">
                <a:latin typeface="Cambria" panose="02040503050406030204" pitchFamily="18" charset="0"/>
                <a:ea typeface="Times New Roman" panose="02020603050405020304" pitchFamily="18" charset="0"/>
                <a:cs typeface="Times New Roman" panose="02020603050405020304" pitchFamily="18" charset="0"/>
              </a:rPr>
              <a:t>+ q</a:t>
            </a:r>
            <a:r>
              <a:rPr lang="en-US" sz="2000" baseline="30000" dirty="0">
                <a:latin typeface="Cambria" panose="02040503050406030204" pitchFamily="18" charset="0"/>
                <a:ea typeface="Times New Roman" panose="02020603050405020304" pitchFamily="18" charset="0"/>
                <a:cs typeface="Times New Roman" panose="02020603050405020304" pitchFamily="18" charset="0"/>
              </a:rPr>
              <a:t>2</a:t>
            </a:r>
            <a:r>
              <a:rPr lang="en-US" sz="2000" dirty="0">
                <a:latin typeface="Cambria" panose="02040503050406030204" pitchFamily="18" charset="0"/>
                <a:ea typeface="Times New Roman" panose="02020603050405020304" pitchFamily="18" charset="0"/>
                <a:cs typeface="Times New Roman" panose="02020603050405020304" pitchFamily="18" charset="0"/>
              </a:rPr>
              <a:t>) is an integer?</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p</a:t>
            </a:r>
            <a:r>
              <a:rPr lang="en-US" sz="2000" baseline="30000" dirty="0">
                <a:latin typeface="Cambria" panose="02040503050406030204" pitchFamily="18" charset="0"/>
                <a:ea typeface="Times New Roman" panose="02020603050405020304" pitchFamily="18" charset="0"/>
                <a:cs typeface="Times New Roman" panose="02020603050405020304" pitchFamily="18" charset="0"/>
              </a:rPr>
              <a:t>2</a:t>
            </a:r>
            <a:r>
              <a:rPr lang="en-US" sz="2000" dirty="0">
                <a:latin typeface="Cambria" panose="02040503050406030204" pitchFamily="18" charset="0"/>
                <a:ea typeface="Times New Roman" panose="02020603050405020304" pitchFamily="18" charset="0"/>
                <a:cs typeface="Times New Roman" panose="02020603050405020304" pitchFamily="18" charset="0"/>
              </a:rPr>
              <a:t> + q</a:t>
            </a:r>
            <a:r>
              <a:rPr lang="en-US" sz="2000" baseline="30000" dirty="0">
                <a:latin typeface="Cambria" panose="02040503050406030204" pitchFamily="18" charset="0"/>
                <a:ea typeface="Times New Roman" panose="02020603050405020304" pitchFamily="18" charset="0"/>
                <a:cs typeface="Times New Roman" panose="02020603050405020304" pitchFamily="18" charset="0"/>
              </a:rPr>
              <a:t>2</a:t>
            </a:r>
            <a:r>
              <a:rPr lang="en-US" sz="2000" dirty="0">
                <a:latin typeface="Cambria" panose="02040503050406030204" pitchFamily="18" charset="0"/>
                <a:ea typeface="Times New Roman" panose="02020603050405020304" pitchFamily="18" charset="0"/>
                <a:cs typeface="Arial" panose="020B0604020202020204" pitchFamily="34" charset="0"/>
              </a:rPr>
              <a:t> </a:t>
            </a:r>
            <a:r>
              <a:rPr lang="en-US" sz="2000" dirty="0">
                <a:latin typeface="Cambria" panose="02040503050406030204" pitchFamily="18" charset="0"/>
                <a:ea typeface="Times New Roman" panose="02020603050405020304" pitchFamily="18" charset="0"/>
                <a:cs typeface="Times New Roman" panose="02020603050405020304" pitchFamily="18" charset="0"/>
              </a:rPr>
              <a:t>is an integer.</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p</a:t>
            </a:r>
            <a:r>
              <a:rPr lang="en-US" sz="2000" baseline="30000" dirty="0">
                <a:latin typeface="Cambria" panose="02040503050406030204" pitchFamily="18" charset="0"/>
                <a:ea typeface="Times New Roman" panose="02020603050405020304" pitchFamily="18" charset="0"/>
                <a:cs typeface="Times New Roman" panose="02020603050405020304" pitchFamily="18" charset="0"/>
              </a:rPr>
              <a:t>2</a:t>
            </a:r>
            <a:r>
              <a:rPr lang="en-US" sz="2000" dirty="0">
                <a:latin typeface="Cambria" panose="02040503050406030204" pitchFamily="18" charset="0"/>
                <a:ea typeface="Times New Roman" panose="02020603050405020304" pitchFamily="18" charset="0"/>
                <a:cs typeface="Arial" panose="020B0604020202020204" pitchFamily="34" charset="0"/>
              </a:rPr>
              <a:t> –</a:t>
            </a:r>
            <a:r>
              <a:rPr lang="en-US" sz="2000" dirty="0">
                <a:latin typeface="Cambria" panose="02040503050406030204" pitchFamily="18" charset="0"/>
                <a:ea typeface="Times New Roman" panose="02020603050405020304" pitchFamily="18" charset="0"/>
                <a:cs typeface="Times New Roman" panose="02020603050405020304" pitchFamily="18" charset="0"/>
              </a:rPr>
              <a:t> 3q</a:t>
            </a:r>
            <a:r>
              <a:rPr lang="en-US" sz="2000" baseline="30000" dirty="0">
                <a:latin typeface="Cambria" panose="02040503050406030204" pitchFamily="18" charset="0"/>
                <a:ea typeface="Times New Roman" panose="02020603050405020304" pitchFamily="18" charset="0"/>
                <a:cs typeface="Times New Roman" panose="02020603050405020304" pitchFamily="18" charset="0"/>
              </a:rPr>
              <a:t>2</a:t>
            </a:r>
            <a:r>
              <a:rPr lang="en-US" sz="2000" dirty="0">
                <a:latin typeface="Cambria" panose="02040503050406030204" pitchFamily="18" charset="0"/>
                <a:ea typeface="Times New Roman" panose="02020603050405020304" pitchFamily="18" charset="0"/>
                <a:cs typeface="Arial" panose="020B0604020202020204" pitchFamily="34" charset="0"/>
              </a:rPr>
              <a:t> </a:t>
            </a:r>
            <a:r>
              <a:rPr lang="en-US" sz="2000" dirty="0">
                <a:latin typeface="Cambria" panose="02040503050406030204" pitchFamily="18" charset="0"/>
                <a:ea typeface="Times New Roman" panose="02020603050405020304" pitchFamily="18" charset="0"/>
                <a:cs typeface="Times New Roman" panose="02020603050405020304" pitchFamily="18" charset="0"/>
              </a:rPr>
              <a:t>= 0</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107117"/>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3836948"/>
          </a:xfrm>
          <a:prstGeom prst="rect">
            <a:avLst/>
          </a:prstGeom>
        </p:spPr>
        <p:txBody>
          <a:bodyPr wrap="square">
            <a:spAutoFit/>
          </a:bodyPr>
          <a:lstStyle/>
          <a:p>
            <a:pPr marL="457200" indent="-457200" algn="just">
              <a:lnSpc>
                <a:spcPct val="150000"/>
              </a:lnSpc>
              <a:spcBef>
                <a:spcPts val="700"/>
              </a:spcBef>
              <a:spcAft>
                <a:spcPts val="100"/>
              </a:spcAft>
              <a:buAutoNum type="arabicPeriod" startAt="13"/>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How many minutes is it until six o’clock if fifty minutes ago it was four times as many minutes past three o’clock?</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26 minutes</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27 minutes</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30 minutes</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None of these</a:t>
            </a:r>
          </a:p>
          <a:p>
            <a:pPr algn="just">
              <a:lnSpc>
                <a:spcPct val="150000"/>
              </a:lnSpc>
              <a:spcBef>
                <a:spcPts val="700"/>
              </a:spcBef>
              <a:spcAft>
                <a:spcPts val="100"/>
              </a:spcAft>
              <a:tabLst>
                <a:tab pos="288290" algn="l"/>
                <a:tab pos="900430" algn="l"/>
                <a:tab pos="1620520" algn="l"/>
                <a:tab pos="2340610" algn="l"/>
              </a:tabLst>
            </a:pPr>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77187231"/>
      </p:ext>
    </p:extLst>
  </p:cSld>
  <p:clrMapOvr>
    <a:masterClrMapping/>
  </p:clrMapOvr>
  <p:transition spd="slow">
    <p:fade/>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10"/>
            </a:pPr>
            <a:r>
              <a:rPr lang="en-US" sz="2000" dirty="0">
                <a:latin typeface="Cambria" panose="02040503050406030204" pitchFamily="18" charset="0"/>
                <a:ea typeface="Times New Roman" panose="02020603050405020304" pitchFamily="18" charset="0"/>
                <a:cs typeface="Times New Roman" panose="02020603050405020304" pitchFamily="18" charset="0"/>
              </a:rPr>
              <a:t>Is p + q = zero ?</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err="1">
                <a:latin typeface="Cambria" panose="02040503050406030204" pitchFamily="18" charset="0"/>
                <a:ea typeface="Times New Roman" panose="02020603050405020304" pitchFamily="18" charset="0"/>
                <a:cs typeface="Times New Roman" panose="02020603050405020304" pitchFamily="18" charset="0"/>
              </a:rPr>
              <a:t>pq</a:t>
            </a:r>
            <a:r>
              <a:rPr lang="en-US" sz="2000" dirty="0">
                <a:latin typeface="Cambria" panose="02040503050406030204" pitchFamily="18" charset="0"/>
                <a:ea typeface="Times New Roman" panose="02020603050405020304" pitchFamily="18" charset="0"/>
                <a:cs typeface="Times New Roman" panose="02020603050405020304" pitchFamily="18" charset="0"/>
              </a:rPr>
              <a:t> &lt; 0</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p</a:t>
            </a:r>
            <a:r>
              <a:rPr lang="en-US" sz="2000" baseline="30000" dirty="0">
                <a:latin typeface="Cambria" panose="02040503050406030204" pitchFamily="18" charset="0"/>
                <a:ea typeface="Times New Roman" panose="02020603050405020304" pitchFamily="18" charset="0"/>
                <a:cs typeface="Times New Roman" panose="02020603050405020304" pitchFamily="18" charset="0"/>
              </a:rPr>
              <a:t>2</a:t>
            </a:r>
            <a:r>
              <a:rPr lang="en-US" sz="2000" dirty="0">
                <a:latin typeface="Cambria" panose="02040503050406030204" pitchFamily="18" charset="0"/>
                <a:ea typeface="Times New Roman" panose="02020603050405020304" pitchFamily="18" charset="0"/>
                <a:cs typeface="Times New Roman" panose="02020603050405020304" pitchFamily="18" charset="0"/>
              </a:rPr>
              <a:t> = q</a:t>
            </a:r>
            <a:r>
              <a:rPr lang="en-US" sz="2000" baseline="30000" dirty="0">
                <a:latin typeface="Cambria" panose="02040503050406030204" pitchFamily="18" charset="0"/>
                <a:ea typeface="Times New Roman" panose="02020603050405020304" pitchFamily="18" charset="0"/>
                <a:cs typeface="Times New Roman" panose="02020603050405020304" pitchFamily="18" charset="0"/>
              </a:rPr>
              <a:t>2</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975546"/>
      </p:ext>
    </p:extLst>
  </p:cSld>
  <p:clrMapOvr>
    <a:masterClrMapping/>
  </p:clrMapOvr>
  <p:transition spd="slow">
    <p:fade/>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11"/>
            </a:pPr>
            <a:r>
              <a:rPr lang="en-US" sz="2000" dirty="0">
                <a:latin typeface="Cambria" panose="02040503050406030204" pitchFamily="18" charset="0"/>
                <a:ea typeface="Times New Roman" panose="02020603050405020304" pitchFamily="18" charset="0"/>
                <a:cs typeface="Times New Roman" panose="02020603050405020304" pitchFamily="18" charset="0"/>
              </a:rPr>
              <a:t>Is a – b is greater than p – q?</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a &gt; p and b &lt; q.</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b = 7, q = 8, a = 14 and p = 12.</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396600"/>
      </p:ext>
    </p:extLst>
  </p:cSld>
  <p:clrMapOvr>
    <a:masterClrMapping/>
  </p:clrMapOvr>
  <p:transition spd="slow">
    <p:fade/>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12"/>
            </a:pPr>
            <a:r>
              <a:rPr lang="en-US" sz="2000" dirty="0">
                <a:latin typeface="Cambria" panose="02040503050406030204" pitchFamily="18" charset="0"/>
                <a:ea typeface="Times New Roman" panose="02020603050405020304" pitchFamily="18" charset="0"/>
                <a:cs typeface="Times New Roman" panose="02020603050405020304" pitchFamily="18" charset="0"/>
              </a:rPr>
              <a:t>How many people are there in the plane?</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25% passengers are women and 35% are children.</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There are 24 men in the plane.</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616855"/>
      </p:ext>
    </p:extLst>
  </p:cSld>
  <p:clrMapOvr>
    <a:masterClrMapping/>
  </p:clrMapOvr>
  <p:transition spd="slow">
    <p:fade/>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13"/>
            </a:pPr>
            <a:r>
              <a:rPr lang="en-US" sz="2000" dirty="0">
                <a:latin typeface="Cambria" panose="02040503050406030204" pitchFamily="18" charset="0"/>
                <a:ea typeface="Times New Roman" panose="02020603050405020304" pitchFamily="18" charset="0"/>
                <a:cs typeface="Times New Roman" panose="02020603050405020304" pitchFamily="18" charset="0"/>
              </a:rPr>
              <a:t>Is x divisible by 28?</a:t>
            </a:r>
          </a:p>
          <a:p>
            <a:pPr marL="288290" indent="-288290" algn="just">
              <a:lnSpc>
                <a:spcPct val="150000"/>
              </a:lnSpc>
              <a:spcBef>
                <a:spcPts val="100"/>
              </a:spcBef>
              <a:spcAft>
                <a:spcPts val="100"/>
              </a:spcAf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1 : </a:t>
            </a:r>
            <a:r>
              <a:rPr lang="en-US" sz="2000" dirty="0">
                <a:latin typeface="Cambria" panose="02040503050406030204" pitchFamily="18" charset="0"/>
                <a:ea typeface="Times New Roman" panose="02020603050405020304" pitchFamily="18" charset="0"/>
                <a:cs typeface="Times New Roman" panose="02020603050405020304" pitchFamily="18" charset="0"/>
              </a:rPr>
              <a:t>x is divisible by 20.</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 </a:t>
            </a:r>
            <a:r>
              <a:rPr lang="en-US" sz="2000" dirty="0">
                <a:latin typeface="Cambria" panose="02040503050406030204" pitchFamily="18" charset="0"/>
                <a:ea typeface="Times New Roman" panose="02020603050405020304" pitchFamily="18" charset="0"/>
                <a:cs typeface="Times New Roman" panose="02020603050405020304" pitchFamily="18" charset="0"/>
              </a:rPr>
              <a:t>x is divisible by 84.</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503500"/>
      </p:ext>
    </p:extLst>
  </p:cSld>
  <p:clrMapOvr>
    <a:masterClrMapping/>
  </p:clrMapOvr>
  <p:transition spd="slow">
    <p:fade/>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14"/>
            </a:pPr>
            <a:r>
              <a:rPr lang="en-US" sz="2000" dirty="0">
                <a:latin typeface="Cambria" panose="02040503050406030204" pitchFamily="18" charset="0"/>
                <a:ea typeface="Times New Roman" panose="02020603050405020304" pitchFamily="18" charset="0"/>
                <a:cs typeface="Times New Roman" panose="02020603050405020304" pitchFamily="18" charset="0"/>
              </a:rPr>
              <a:t>What is the two-digit number?</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The difference between the two digits is 3.</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The sum of the two digits is 4 more than their difference.</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31910"/>
      </p:ext>
    </p:extLst>
  </p:cSld>
  <p:clrMapOvr>
    <a:masterClrMapping/>
  </p:clrMapOvr>
  <p:transition spd="slow">
    <p:fade/>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498541"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15"/>
            </a:pPr>
            <a:r>
              <a:rPr lang="en-US" sz="2000" dirty="0">
                <a:latin typeface="Cambria" panose="02040503050406030204" pitchFamily="18" charset="0"/>
                <a:ea typeface="Times New Roman" panose="02020603050405020304" pitchFamily="18" charset="0"/>
                <a:cs typeface="Times New Roman" panose="02020603050405020304" pitchFamily="18" charset="0"/>
              </a:rPr>
              <a:t>What is the sum of the digits of a two-digit number?</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The difference between the digits of that number is 1.</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One-seventh of the number is 7 more than one-third of 21.</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886248"/>
      </p:ext>
    </p:extLst>
  </p:cSld>
  <p:clrMapOvr>
    <a:masterClrMapping/>
  </p:clrMapOvr>
  <p:transition spd="slow">
    <p:fade/>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846909"/>
            <a:ext cx="8740588"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16"/>
            </a:pPr>
            <a:r>
              <a:rPr lang="en-US" sz="2000" dirty="0">
                <a:latin typeface="Cambria" panose="02040503050406030204" pitchFamily="18" charset="0"/>
                <a:ea typeface="Times New Roman" panose="02020603050405020304" pitchFamily="18" charset="0"/>
                <a:cs typeface="Times New Roman" panose="02020603050405020304" pitchFamily="18" charset="0"/>
              </a:rPr>
              <a:t>What will be the ratio between the two digits in the two digit number?</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The largest digit is 9.</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nSpc>
                <a:spcPct val="150000"/>
              </a:lnSpc>
              <a:spcBef>
                <a:spcPts val="100"/>
              </a:spcBef>
              <a:spcAft>
                <a:spcPts val="100"/>
              </a:spcAft>
              <a:tabLst>
                <a:tab pos="1428750" algn="l"/>
              </a:tabLs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The sum of the digits in the number is 5 times their difference.</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182605"/>
      </p:ext>
    </p:extLst>
  </p:cSld>
  <p:clrMapOvr>
    <a:masterClrMapping/>
  </p:clrMapOvr>
  <p:transition spd="slow">
    <p:fad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364071" cy="1990288"/>
          </a:xfrm>
          <a:prstGeom prst="rect">
            <a:avLst/>
          </a:prstGeom>
        </p:spPr>
        <p:txBody>
          <a:bodyPr wrap="square">
            <a:spAutoFit/>
          </a:bodyPr>
          <a:lstStyle/>
          <a:p>
            <a:pPr marL="457200" indent="-457200">
              <a:lnSpc>
                <a:spcPct val="150000"/>
              </a:lnSpc>
              <a:spcBef>
                <a:spcPts val="700"/>
              </a:spcBef>
              <a:spcAft>
                <a:spcPts val="100"/>
              </a:spcAft>
              <a:buAutoNum type="arabicPeriod" startAt="17"/>
            </a:pPr>
            <a:r>
              <a:rPr lang="en-US" sz="2000" dirty="0">
                <a:latin typeface="Cambria" panose="02040503050406030204" pitchFamily="18" charset="0"/>
                <a:ea typeface="Times New Roman" panose="02020603050405020304" pitchFamily="18" charset="0"/>
                <a:cs typeface="Arial" panose="020B0604020202020204" pitchFamily="34" charset="0"/>
              </a:rPr>
              <a:t>What is the two-digit number?</a:t>
            </a:r>
          </a:p>
          <a:p>
            <a:pPr marL="288290" indent="-288290">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Arial" panose="020B0604020202020204" pitchFamily="34" charset="0"/>
              </a:rPr>
              <a:t>The product of two digits in the number is 32 and the ratio of their digits is 2:1.</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Arial" panose="020B0604020202020204" pitchFamily="34"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Arial" panose="020B0604020202020204" pitchFamily="34" charset="0"/>
              </a:rPr>
              <a:t>Sum of the two digits is 12 and their difference is 4.</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99462"/>
      </p:ext>
    </p:extLst>
  </p:cSld>
  <p:clrMapOvr>
    <a:masterClrMapping/>
  </p:clrMapOvr>
  <p:transition spd="slow">
    <p:fade/>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18"/>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What is the standard deviation (SD) of the four numbers p, q, r, s?</a:t>
            </a:r>
          </a:p>
          <a:p>
            <a:pPr marL="288290" indent="-288290" algn="just">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imes New Roman" panose="02020603050405020304" pitchFamily="18" charset="0"/>
              </a:rPr>
              <a:t>The sum of p, q, r and s is 24.</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80695" algn="l"/>
              </a:tabLst>
            </a:pPr>
            <a:r>
              <a:rPr lang="en-US" sz="2000" b="1" dirty="0">
                <a:latin typeface="Cambria" panose="02040503050406030204" pitchFamily="18" charset="0"/>
                <a:ea typeface="Times New Roman" panose="02020603050405020304" pitchFamily="18" charset="0"/>
                <a:cs typeface="Times New Roman" panose="02020603050405020304" pitchFamily="18" charset="0"/>
              </a:rPr>
              <a:t>	Statement 2: </a:t>
            </a:r>
            <a:r>
              <a:rPr lang="en-US" sz="2000" dirty="0">
                <a:latin typeface="Cambria" panose="02040503050406030204" pitchFamily="18" charset="0"/>
                <a:ea typeface="Times New Roman" panose="02020603050405020304" pitchFamily="18" charset="0"/>
                <a:cs typeface="Times New Roman" panose="02020603050405020304" pitchFamily="18" charset="0"/>
              </a:rPr>
              <a:t>The sum of the squares of p, q, r and s is 224.</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213165"/>
      </p:ext>
    </p:extLst>
  </p:cSld>
  <p:clrMapOvr>
    <a:masterClrMapping/>
  </p:clrMapOvr>
  <p:transition spd="slow">
    <p:fade/>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940596"/>
          </a:xfrm>
          <a:prstGeom prst="rect">
            <a:avLst/>
          </a:prstGeom>
        </p:spPr>
        <p:txBody>
          <a:bodyPr wrap="square">
            <a:spAutoFit/>
          </a:bodyPr>
          <a:lstStyle/>
          <a:p>
            <a:pPr marL="457200" indent="-457200" algn="just">
              <a:lnSpc>
                <a:spcPct val="150000"/>
              </a:lnSpc>
              <a:spcBef>
                <a:spcPts val="700"/>
              </a:spcBef>
              <a:spcAft>
                <a:spcPts val="100"/>
              </a:spcAft>
              <a:buAutoNum type="arabicPeriod" startAt="19"/>
              <a:tabLst>
                <a:tab pos="480695" algn="l"/>
              </a:tabLst>
            </a:pPr>
            <a:r>
              <a:rPr lang="en-US" sz="2000" dirty="0">
                <a:latin typeface="Cambria" panose="02040503050406030204" pitchFamily="18" charset="0"/>
                <a:ea typeface="Times New Roman" panose="02020603050405020304" pitchFamily="18" charset="0"/>
                <a:cs typeface="Tahoma" panose="020B0604030504040204" pitchFamily="34" charset="0"/>
              </a:rPr>
              <a:t>How is Bill related to Betty?</a:t>
            </a:r>
          </a:p>
          <a:p>
            <a:pPr marL="288290" indent="-288290">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 </a:t>
            </a:r>
            <a:r>
              <a:rPr lang="en-US" sz="2000" dirty="0">
                <a:latin typeface="Cambria" panose="02040503050406030204" pitchFamily="18" charset="0"/>
                <a:ea typeface="Times New Roman" panose="02020603050405020304" pitchFamily="18" charset="0"/>
                <a:cs typeface="Tahoma" panose="020B0604030504040204" pitchFamily="34" charset="0"/>
              </a:rPr>
              <a:t>Cindy, the wife of Bill's only brother Chris does not have any siblings.</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480695" algn="l"/>
              </a:tabLst>
            </a:pPr>
            <a:r>
              <a:rPr lang="en-US" sz="2000" dirty="0">
                <a:latin typeface="Cambria" panose="02040503050406030204" pitchFamily="18" charset="0"/>
                <a:ea typeface="Times New Roman" panose="02020603050405020304" pitchFamily="18" charset="0"/>
                <a:cs typeface="Tahoma" panose="020B0604030504040204" pitchFamily="34"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Tahoma" panose="020B0604030504040204" pitchFamily="34" charset="0"/>
              </a:rPr>
              <a:t>Betty is Cindy's brother in law's wife.</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833966"/>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989910" y="1037410"/>
                <a:ext cx="8220890" cy="4314323"/>
              </a:xfrm>
              <a:prstGeom prst="rect">
                <a:avLst/>
              </a:prstGeom>
            </p:spPr>
            <p:txBody>
              <a:bodyPr wrap="square">
                <a:spAutoFit/>
              </a:bodyPr>
              <a:lstStyle/>
              <a:p>
                <a:pPr marL="457200" indent="-457200" algn="just">
                  <a:lnSpc>
                    <a:spcPct val="150000"/>
                  </a:lnSpc>
                  <a:spcBef>
                    <a:spcPts val="700"/>
                  </a:spcBef>
                  <a:spcAft>
                    <a:spcPts val="100"/>
                  </a:spcAft>
                  <a:buAutoNum type="arabicPeriod" startAt="14"/>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A man who went out between 3 and 4 and returned between 8 and 9, found that the hands of the watch had exactly changed places. When did he return?</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14 min past 8</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a:t>
                </a:r>
                <a14:m>
                  <m:oMath xmlns:m="http://schemas.openxmlformats.org/officeDocument/2006/math">
                    <m:r>
                      <a:rPr lang="en-US" sz="2000">
                        <a:latin typeface="Cambria Math" panose="02040503050406030204" pitchFamily="18" charset="0"/>
                        <a:cs typeface="Times New Roman" panose="02020603050405020304" pitchFamily="18" charset="0"/>
                      </a:rPr>
                      <m:t> 21</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cs typeface="Times New Roman" panose="02020603050405020304" pitchFamily="18" charset="0"/>
                          </a:rPr>
                          <m:t>3</m:t>
                        </m:r>
                      </m:den>
                    </m:f>
                    <m:r>
                      <a:rPr lang="en-US" sz="2000" i="1">
                        <a:latin typeface="Cambria Math" panose="02040503050406030204" pitchFamily="18" charset="0"/>
                        <a:cs typeface="Times New Roman" panose="02020603050405020304" pitchFamily="18" charset="0"/>
                      </a:rPr>
                      <m:t> </m:t>
                    </m:r>
                  </m:oMath>
                </a14:m>
                <a:r>
                  <a:rPr lang="en-US" sz="2000" dirty="0">
                    <a:latin typeface="Cambria" panose="02040503050406030204" pitchFamily="18" charset="0"/>
                    <a:ea typeface="Times New Roman" panose="02020603050405020304" pitchFamily="18" charset="0"/>
                    <a:cs typeface="Times New Roman" panose="02020603050405020304" pitchFamily="18" charset="0"/>
                  </a:rPr>
                  <a:t>min past 8</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a:t>
                </a:r>
                <a14:m>
                  <m:oMath xmlns:m="http://schemas.openxmlformats.org/officeDocument/2006/math">
                    <m:r>
                      <a:rPr lang="en-US" sz="2000">
                        <a:latin typeface="Cambria Math" panose="02040503050406030204" pitchFamily="18" charset="0"/>
                        <a:cs typeface="Times New Roman" panose="02020603050405020304" pitchFamily="18" charset="0"/>
                      </a:rPr>
                      <m:t> 19</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2</m:t>
                        </m:r>
                      </m:num>
                      <m:den>
                        <m:r>
                          <a:rPr lang="en-US" sz="2000" i="1">
                            <a:latin typeface="Cambria Math" panose="02040503050406030204" pitchFamily="18" charset="0"/>
                            <a:cs typeface="Times New Roman" panose="02020603050405020304" pitchFamily="18" charset="0"/>
                          </a:rPr>
                          <m:t>3</m:t>
                        </m:r>
                      </m:den>
                    </m:f>
                  </m:oMath>
                </a14:m>
                <a:r>
                  <a:rPr lang="en-US" sz="2000" dirty="0">
                    <a:latin typeface="Cambria" panose="02040503050406030204" pitchFamily="18" charset="0"/>
                    <a:ea typeface="Times New Roman" panose="02020603050405020304" pitchFamily="18" charset="0"/>
                    <a:cs typeface="Times New Roman" panose="02020603050405020304" pitchFamily="18" charset="0"/>
                  </a:rPr>
                  <a:t> min past 8 </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a:t>
                </a:r>
                <a14:m>
                  <m:oMath xmlns:m="http://schemas.openxmlformats.org/officeDocument/2006/math">
                    <m:r>
                      <a:rPr lang="en-US" sz="2000">
                        <a:latin typeface="Cambria Math" panose="02040503050406030204" pitchFamily="18" charset="0"/>
                        <a:cs typeface="Times New Roman" panose="02020603050405020304" pitchFamily="18" charset="0"/>
                      </a:rPr>
                      <m:t>  18</m:t>
                    </m:r>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6</m:t>
                        </m:r>
                      </m:num>
                      <m:den>
                        <m:r>
                          <a:rPr lang="en-US" sz="2000" i="1">
                            <a:latin typeface="Cambria Math" panose="02040503050406030204" pitchFamily="18" charset="0"/>
                            <a:cs typeface="Times New Roman" panose="02020603050405020304" pitchFamily="18" charset="0"/>
                          </a:rPr>
                          <m:t>13</m:t>
                        </m:r>
                      </m:den>
                    </m:f>
                  </m:oMath>
                </a14:m>
                <a:r>
                  <a:rPr lang="en-US" sz="2000" dirty="0">
                    <a:latin typeface="Cambria" panose="02040503050406030204" pitchFamily="18" charset="0"/>
                    <a:ea typeface="Times New Roman" panose="02020603050405020304" pitchFamily="18" charset="0"/>
                    <a:cs typeface="Times New Roman" panose="02020603050405020304" pitchFamily="18" charset="0"/>
                  </a:rPr>
                  <a:t> min past 8 </a:t>
                </a:r>
              </a:p>
            </p:txBody>
          </p:sp>
        </mc:Choice>
        <mc:Fallback>
          <p:sp>
            <p:nvSpPr>
              <p:cNvPr id="2" name="Rectangle 1"/>
              <p:cNvSpPr>
                <a:spLocks noRot="1" noChangeAspect="1" noMove="1" noResize="1" noEditPoints="1" noAdjustHandles="1" noChangeArrowheads="1" noChangeShapeType="1" noTextEdit="1"/>
              </p:cNvSpPr>
              <p:nvPr/>
            </p:nvSpPr>
            <p:spPr>
              <a:xfrm>
                <a:off x="1989910" y="1037410"/>
                <a:ext cx="8220890" cy="4314323"/>
              </a:xfrm>
              <a:prstGeom prst="rect">
                <a:avLst/>
              </a:prstGeom>
              <a:blipFill>
                <a:blip r:embed="rId3"/>
                <a:stretch>
                  <a:fillRect l="-741" r="-741"/>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4288871258"/>
      </p:ext>
    </p:extLst>
  </p:cSld>
  <p:clrMapOvr>
    <a:masterClrMapping/>
  </p:clrMapOvr>
  <p:transition spd="slow">
    <p:fade/>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846909"/>
            <a:ext cx="8229600" cy="1528624"/>
          </a:xfrm>
          <a:prstGeom prst="rect">
            <a:avLst/>
          </a:prstGeom>
        </p:spPr>
        <p:txBody>
          <a:bodyPr wrap="square">
            <a:spAutoFit/>
          </a:bodyPr>
          <a:lstStyle/>
          <a:p>
            <a:pPr marL="457200" indent="-457200" algn="just">
              <a:lnSpc>
                <a:spcPct val="150000"/>
              </a:lnSpc>
              <a:spcBef>
                <a:spcPts val="700"/>
              </a:spcBef>
              <a:spcAft>
                <a:spcPts val="100"/>
              </a:spcAft>
              <a:buAutoNum type="arabicPeriod" startAt="20"/>
            </a:pPr>
            <a:r>
              <a:rPr lang="en-US" sz="2000" dirty="0">
                <a:latin typeface="Cambria" panose="02040503050406030204" pitchFamily="18" charset="0"/>
                <a:ea typeface="Times New Roman" panose="02020603050405020304" pitchFamily="18" charset="0"/>
                <a:cs typeface="Arial" panose="020B0604020202020204" pitchFamily="34" charset="0"/>
              </a:rPr>
              <a:t>When Y is divided by 2, is the remainder 1?</a:t>
            </a: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1:</a:t>
            </a:r>
            <a:r>
              <a:rPr lang="en-US" sz="2000" b="1" dirty="0">
                <a:latin typeface="Cambria" panose="02040503050406030204" pitchFamily="18" charset="0"/>
                <a:ea typeface="Times New Roman" panose="02020603050405020304" pitchFamily="18" charset="0"/>
                <a:cs typeface="Arial" panose="020B0604020202020204" pitchFamily="34" charset="0"/>
              </a:rPr>
              <a:t> </a:t>
            </a:r>
            <a:r>
              <a:rPr lang="en-US" sz="2000" dirty="0">
                <a:latin typeface="Cambria" panose="02040503050406030204" pitchFamily="18" charset="0"/>
                <a:ea typeface="Times New Roman" panose="02020603050405020304" pitchFamily="18" charset="0"/>
                <a:cs typeface="Arial" panose="020B0604020202020204" pitchFamily="34" charset="0"/>
              </a:rPr>
              <a:t>(– 1)</a:t>
            </a:r>
            <a:r>
              <a:rPr lang="en-US" sz="2000" baseline="30000" dirty="0">
                <a:latin typeface="Cambria" panose="02040503050406030204" pitchFamily="18" charset="0"/>
                <a:ea typeface="Times New Roman" panose="02020603050405020304" pitchFamily="18" charset="0"/>
                <a:cs typeface="Arial" panose="020B0604020202020204" pitchFamily="34" charset="0"/>
              </a:rPr>
              <a:t>(Y + 2) </a:t>
            </a:r>
            <a:r>
              <a:rPr lang="en-US" sz="2000" dirty="0">
                <a:latin typeface="Cambria" panose="02040503050406030204" pitchFamily="18" charset="0"/>
                <a:ea typeface="Times New Roman" panose="02020603050405020304" pitchFamily="18" charset="0"/>
                <a:cs typeface="Arial" panose="020B0604020202020204" pitchFamily="34" charset="0"/>
              </a:rPr>
              <a:t>= –1</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pPr>
            <a:r>
              <a:rPr lang="en-US" sz="2000" dirty="0">
                <a:latin typeface="Cambria" panose="02040503050406030204" pitchFamily="18" charset="0"/>
                <a:ea typeface="Times New Roman" panose="02020603050405020304" pitchFamily="18" charset="0"/>
                <a:cs typeface="Times New Roman" panose="02020603050405020304" pitchFamily="18" charset="0"/>
              </a:rPr>
              <a:t>	</a:t>
            </a:r>
            <a:r>
              <a:rPr lang="en-US" sz="2000" b="1" dirty="0">
                <a:latin typeface="Cambria" panose="02040503050406030204" pitchFamily="18" charset="0"/>
                <a:ea typeface="Times New Roman" panose="02020603050405020304" pitchFamily="18" charset="0"/>
                <a:cs typeface="Times New Roman" panose="02020603050405020304" pitchFamily="18" charset="0"/>
              </a:rPr>
              <a:t>Statement 2: </a:t>
            </a:r>
            <a:r>
              <a:rPr lang="en-US" sz="2000" dirty="0">
                <a:latin typeface="Cambria" panose="02040503050406030204" pitchFamily="18" charset="0"/>
                <a:ea typeface="Times New Roman" panose="02020603050405020304" pitchFamily="18" charset="0"/>
                <a:cs typeface="Arial" panose="020B0604020202020204" pitchFamily="34" charset="0"/>
              </a:rPr>
              <a:t>Y is prime.</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475062"/>
      </p:ext>
    </p:extLst>
  </p:cSld>
  <p:clrMapOvr>
    <a:masterClrMapping/>
  </p:clrMapOvr>
  <p:transition spd="slow">
    <p:fade/>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02647" y="3265227"/>
            <a:ext cx="4232366" cy="1077218"/>
          </a:xfrm>
          <a:prstGeom prst="rect">
            <a:avLst/>
          </a:prstGeom>
          <a:noFill/>
        </p:spPr>
        <p:txBody>
          <a:bodyPr wrap="square" rtlCol="0">
            <a:spAutoFit/>
          </a:bodyPr>
          <a:lstStyle/>
          <a:p>
            <a:pPr algn="ctr"/>
            <a:r>
              <a:rPr lang="en-US" sz="3200" b="1" dirty="0">
                <a:latin typeface="Cambria" panose="02040503050406030204" pitchFamily="18" charset="0"/>
                <a:ea typeface="Times New Roman" panose="02020603050405020304" pitchFamily="18" charset="0"/>
                <a:cs typeface="Times New Roman" panose="02020603050405020304" pitchFamily="18" charset="0"/>
              </a:rPr>
              <a:t>End of Session - 10</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algn="ctr"/>
            <a:r>
              <a:rPr lang="en-US" sz="3200" b="1" dirty="0">
                <a:solidFill>
                  <a:prstClr val="black"/>
                </a:solidFill>
                <a:latin typeface="Cambria" panose="02040503050406030204" pitchFamily="18" charset="0"/>
              </a:rPr>
              <a:t>Thank You</a:t>
            </a:r>
          </a:p>
        </p:txBody>
      </p:sp>
    </p:spTree>
    <p:extLst>
      <p:ext uri="{BB962C8B-B14F-4D97-AF65-F5344CB8AC3E}">
        <p14:creationId xmlns:p14="http://schemas.microsoft.com/office/powerpoint/2010/main" val="132699227"/>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3734356"/>
          </a:xfrm>
          <a:prstGeom prst="rect">
            <a:avLst/>
          </a:prstGeom>
        </p:spPr>
        <p:txBody>
          <a:bodyPr wrap="square">
            <a:spAutoFit/>
          </a:bodyPr>
          <a:lstStyle/>
          <a:p>
            <a:pPr marL="457200" indent="-457200" algn="just">
              <a:lnSpc>
                <a:spcPct val="150000"/>
              </a:lnSpc>
              <a:spcBef>
                <a:spcPts val="700"/>
              </a:spcBef>
              <a:spcAft>
                <a:spcPts val="100"/>
              </a:spcAft>
              <a:buAutoNum type="arabicPeriod" startAt="15"/>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My watch was 8 minutes behind at 8 p.m. on Sunday but it was 7 minutes ahead of time at 8 p.m. on Wednesday. During this period, at which time has this watch shown the correct time?</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Tuesday 10.24 a.m.	</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Wednesday 9.16 p.m.</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Tuesday 10.24 p.m.	</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Wednesday 9.16 a.m.</a:t>
            </a: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104918025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3734356"/>
          </a:xfrm>
          <a:prstGeom prst="rect">
            <a:avLst/>
          </a:prstGeom>
        </p:spPr>
        <p:txBody>
          <a:bodyPr wrap="square">
            <a:spAutoFit/>
          </a:bodyPr>
          <a:lstStyle/>
          <a:p>
            <a:pPr marL="457200" indent="-457200" algn="just">
              <a:lnSpc>
                <a:spcPct val="150000"/>
              </a:lnSpc>
              <a:spcBef>
                <a:spcPts val="700"/>
              </a:spcBef>
              <a:spcAft>
                <a:spcPts val="100"/>
              </a:spcAft>
              <a:buAutoNum type="arabicPeriod" startAt="16"/>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A friend of mine invented a new clock. It times an entire day in 10 hours, each hour in 100 minutes and each minute in 100 seconds. What normal time is it when it reads 5:41?</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12:59:02</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12:59:01</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11:59:02</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None of these</a:t>
            </a: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2222231067"/>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989910" y="1037410"/>
                <a:ext cx="8220890" cy="4488665"/>
              </a:xfrm>
              <a:prstGeom prst="rect">
                <a:avLst/>
              </a:prstGeom>
            </p:spPr>
            <p:txBody>
              <a:bodyPr wrap="square">
                <a:spAutoFit/>
              </a:bodyPr>
              <a:lstStyle/>
              <a:p>
                <a:pPr marL="457200" indent="-457200" algn="just">
                  <a:lnSpc>
                    <a:spcPct val="150000"/>
                  </a:lnSpc>
                  <a:spcBef>
                    <a:spcPts val="700"/>
                  </a:spcBef>
                  <a:spcAft>
                    <a:spcPts val="100"/>
                  </a:spcAft>
                  <a:buAutoNum type="arabicPeriod" startAt="17"/>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The minute hand of a clock overtakes the hour hand at intervals of 65 minutes of the correct time. How much a day does the clock gain or lose in minutes?</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1440</m:t>
                        </m:r>
                      </m:num>
                      <m:den>
                        <m:r>
                          <a:rPr lang="en-US" sz="2000" i="1">
                            <a:latin typeface="Cambria Math" panose="02040503050406030204" pitchFamily="18" charset="0"/>
                            <a:cs typeface="Times New Roman" panose="02020603050405020304" pitchFamily="18" charset="0"/>
                          </a:rPr>
                          <m:t>143</m:t>
                        </m:r>
                      </m:den>
                    </m:f>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1444</m:t>
                        </m:r>
                      </m:num>
                      <m:den>
                        <m:r>
                          <a:rPr lang="en-US" sz="2000" i="1">
                            <a:latin typeface="Cambria Math" panose="02040503050406030204" pitchFamily="18" charset="0"/>
                            <a:cs typeface="Times New Roman" panose="02020603050405020304" pitchFamily="18" charset="0"/>
                          </a:rPr>
                          <m:t>143</m:t>
                        </m:r>
                      </m:den>
                    </m:f>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1400</m:t>
                        </m:r>
                      </m:num>
                      <m:den>
                        <m:r>
                          <a:rPr lang="en-US" sz="2000" i="1">
                            <a:latin typeface="Cambria Math" panose="02040503050406030204" pitchFamily="18" charset="0"/>
                            <a:cs typeface="Times New Roman" panose="02020603050405020304" pitchFamily="18" charset="0"/>
                          </a:rPr>
                          <m:t>143</m:t>
                        </m:r>
                      </m:den>
                    </m:f>
                  </m:oMath>
                </a14:m>
                <a:endParaRPr lang="en-US" sz="2000" dirty="0">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4440</m:t>
                        </m:r>
                      </m:num>
                      <m:den>
                        <m:r>
                          <a:rPr lang="en-US" sz="2000" i="1">
                            <a:latin typeface="Cambria Math" panose="02040503050406030204" pitchFamily="18" charset="0"/>
                            <a:cs typeface="Times New Roman" panose="02020603050405020304" pitchFamily="18" charset="0"/>
                          </a:rPr>
                          <m:t>143</m:t>
                        </m:r>
                      </m:den>
                    </m:f>
                  </m:oMath>
                </a14:m>
                <a:r>
                  <a:rPr lang="en-US" sz="2000" dirty="0">
                    <a:latin typeface="Cambria" panose="02040503050406030204" pitchFamily="18" charset="0"/>
                    <a:ea typeface="Times New Roman" panose="02020603050405020304" pitchFamily="18" charset="0"/>
                    <a:cs typeface="Times New Roman" panose="02020603050405020304" pitchFamily="18" charset="0"/>
                  </a:rPr>
                  <a:t> </a:t>
                </a:r>
              </a:p>
            </p:txBody>
          </p:sp>
        </mc:Choice>
        <mc:Fallback>
          <p:sp>
            <p:nvSpPr>
              <p:cNvPr id="2" name="Rectangle 1"/>
              <p:cNvSpPr>
                <a:spLocks noRot="1" noChangeAspect="1" noMove="1" noResize="1" noEditPoints="1" noAdjustHandles="1" noChangeArrowheads="1" noChangeShapeType="1" noTextEdit="1"/>
              </p:cNvSpPr>
              <p:nvPr/>
            </p:nvSpPr>
            <p:spPr>
              <a:xfrm>
                <a:off x="1989910" y="1037410"/>
                <a:ext cx="8220890" cy="4488665"/>
              </a:xfrm>
              <a:prstGeom prst="rect">
                <a:avLst/>
              </a:prstGeom>
              <a:blipFill>
                <a:blip r:embed="rId3"/>
                <a:stretch>
                  <a:fillRect l="-741" r="-741"/>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1068846456"/>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3734356"/>
          </a:xfrm>
          <a:prstGeom prst="rect">
            <a:avLst/>
          </a:prstGeom>
        </p:spPr>
        <p:txBody>
          <a:bodyPr wrap="square">
            <a:spAutoFit/>
          </a:bodyPr>
          <a:lstStyle/>
          <a:p>
            <a:pPr marL="457200" indent="-457200" algn="just">
              <a:lnSpc>
                <a:spcPct val="150000"/>
              </a:lnSpc>
              <a:spcBef>
                <a:spcPts val="700"/>
              </a:spcBef>
              <a:spcAft>
                <a:spcPts val="100"/>
              </a:spcAft>
              <a:buAutoNum type="arabicPeriod" startAt="18"/>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Between 11 o'clock and 12 o'clock, how often will the difference between the minute and hour hands of a clock have an integral number of minutes? </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4</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6</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3</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5</a:t>
            </a: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998224859"/>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4196020"/>
          </a:xfrm>
          <a:prstGeom prst="rect">
            <a:avLst/>
          </a:prstGeom>
        </p:spPr>
        <p:txBody>
          <a:bodyPr wrap="square">
            <a:spAutoFit/>
          </a:bodyPr>
          <a:lstStyle/>
          <a:p>
            <a:pPr marL="457200" indent="-457200" algn="just">
              <a:lnSpc>
                <a:spcPct val="150000"/>
              </a:lnSpc>
              <a:spcBef>
                <a:spcPts val="700"/>
              </a:spcBef>
              <a:spcAft>
                <a:spcPts val="100"/>
              </a:spcAft>
              <a:buAutoNum type="arabicPeriod" startAt="19"/>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A clock loses 1% time during the first week and then gains 2% time during the next one week. If the clock was set right at 12 noon on a Sunday, what will be the time shown by the clock exactly after 14 days from the time it was set right? </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1:40:48 p.m.</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1:40:28 p.m.</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1:40:46 p.m.</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1:40:26 p.m.</a:t>
            </a: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1976761817"/>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229600" cy="5328592"/>
          </a:xfrm>
        </p:spPr>
        <p:txBody>
          <a:bodyPr/>
          <a:lstStyle/>
          <a:p>
            <a:pPr marL="0" indent="0" algn="just">
              <a:buNone/>
            </a:pPr>
            <a:r>
              <a:rPr lang="en-US" b="1" dirty="0"/>
              <a:t>CLOCKS</a:t>
            </a:r>
            <a:endParaRPr lang="en-IN" dirty="0"/>
          </a:p>
          <a:p>
            <a:pPr marL="0" indent="0" algn="just">
              <a:buNone/>
            </a:pPr>
            <a:r>
              <a:rPr lang="en-US" b="1" dirty="0"/>
              <a:t>Unit of Time</a:t>
            </a:r>
            <a:endParaRPr lang="en-IN" dirty="0"/>
          </a:p>
          <a:p>
            <a:pPr algn="just"/>
            <a:r>
              <a:rPr lang="en-US" dirty="0"/>
              <a:t>The unit of time in clocks is seconds. A second, the SI unit of time, is defined as the natural periodicity of the radiation of a caesium-133 atom. A duration of 60 seconds is defined as a minute. In clocks, it is also defined as the time taken by the minute hand to move across a minute space. </a:t>
            </a:r>
            <a:endParaRPr lang="en-IN" dirty="0"/>
          </a:p>
          <a:p>
            <a:pPr algn="just"/>
            <a:r>
              <a:rPr lang="en-US" dirty="0"/>
              <a:t>A duration of 60 minutes is defined as an hour. In clocks, it is also defined as the time taken by the hour hand or short hand to move across five minute spaces or one hour space. A day is also defined as the duration of 24 hours.</a:t>
            </a:r>
            <a:endParaRPr lang="en-IN" dirty="0"/>
          </a:p>
        </p:txBody>
      </p:sp>
    </p:spTree>
    <p:extLst>
      <p:ext uri="{BB962C8B-B14F-4D97-AF65-F5344CB8AC3E}">
        <p14:creationId xmlns:p14="http://schemas.microsoft.com/office/powerpoint/2010/main" val="2210663638"/>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910" y="1037409"/>
            <a:ext cx="8220890" cy="3734356"/>
          </a:xfrm>
          <a:prstGeom prst="rect">
            <a:avLst/>
          </a:prstGeom>
        </p:spPr>
        <p:txBody>
          <a:bodyPr wrap="square">
            <a:spAutoFit/>
          </a:bodyPr>
          <a:lstStyle/>
          <a:p>
            <a:pPr marL="457200" indent="-457200" algn="just">
              <a:lnSpc>
                <a:spcPct val="150000"/>
              </a:lnSpc>
              <a:spcBef>
                <a:spcPts val="700"/>
              </a:spcBef>
              <a:spcAft>
                <a:spcPts val="100"/>
              </a:spcAft>
              <a:buAutoNum type="arabicPeriod" startAt="20"/>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A clock is set right at 8 a.m. The clock gains 10 minutes in 24 hours. What will be the true time when the clock indicates 1 p.m. on the following day?</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(a) 48 min past 12</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(b) 48 min past 11</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(c) 45 min past 12</a:t>
            </a:r>
          </a:p>
          <a:p>
            <a:pPr algn="just">
              <a:lnSpc>
                <a:spcPct val="150000"/>
              </a:lnSpc>
              <a:spcBef>
                <a:spcPts val="700"/>
              </a:spcBef>
              <a:spcAft>
                <a:spcPts val="100"/>
              </a:spcAft>
              <a:tabLst>
                <a:tab pos="288290" algn="l"/>
                <a:tab pos="900430" algn="l"/>
                <a:tab pos="1620520" algn="l"/>
                <a:tab pos="2340610" algn="l"/>
              </a:tabLst>
            </a:pPr>
            <a:r>
              <a:rPr lang="en-US" sz="2000" dirty="0">
                <a:latin typeface="Cambria" panose="02040503050406030204" pitchFamily="18" charset="0"/>
                <a:ea typeface="Times New Roman" panose="02020603050405020304" pitchFamily="18" charset="0"/>
                <a:cs typeface="Times New Roman" panose="02020603050405020304" pitchFamily="18" charset="0"/>
              </a:rPr>
              <a:t> 	(d) 45 min past 11</a:t>
            </a:r>
          </a:p>
        </p:txBody>
      </p:sp>
      <p:sp>
        <p:nvSpPr>
          <p:cNvPr id="3" name="Footer Placeholder 2"/>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233098885"/>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754438" y="2319339"/>
            <a:ext cx="5084762" cy="2219325"/>
          </a:xfrm>
        </p:spPr>
        <p:txBody>
          <a:bodyPr/>
          <a:lstStyle/>
          <a:p>
            <a:r>
              <a:rPr lang="en-US" sz="4000" dirty="0">
                <a:latin typeface="Cambria" panose="02040503050406030204" pitchFamily="18" charset="0"/>
              </a:rPr>
              <a:t>End of Session - 1</a:t>
            </a:r>
            <a:br>
              <a:rPr lang="en-US" sz="4000" dirty="0">
                <a:latin typeface="Cambria" panose="02040503050406030204" pitchFamily="18" charset="0"/>
              </a:rPr>
            </a:br>
            <a:r>
              <a:rPr lang="en-US" sz="4000" dirty="0">
                <a:latin typeface="Cambria" panose="02040503050406030204" pitchFamily="18" charset="0"/>
              </a:rPr>
              <a:t>Thank You…</a:t>
            </a:r>
            <a:br>
              <a:rPr lang="en-US" sz="4000" dirty="0">
                <a:latin typeface="Cambria" panose="02040503050406030204" pitchFamily="18" charset="0"/>
              </a:rPr>
            </a:br>
            <a:endParaRPr lang="en-US" sz="4000" dirty="0">
              <a:latin typeface="Cambria" panose="02040503050406030204" pitchFamily="18" charset="0"/>
            </a:endParaRPr>
          </a:p>
        </p:txBody>
      </p:sp>
    </p:spTree>
    <p:extLst>
      <p:ext uri="{BB962C8B-B14F-4D97-AF65-F5344CB8AC3E}">
        <p14:creationId xmlns:p14="http://schemas.microsoft.com/office/powerpoint/2010/main" val="2916643926"/>
      </p:ext>
    </p:extLst>
  </p:cSld>
  <p:clrMapOvr>
    <a:masterClrMapping/>
  </p:clrMapOvr>
  <p:transition spd="slow">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423592" y="2204864"/>
            <a:ext cx="8064896" cy="1096888"/>
          </a:xfrm>
        </p:spPr>
        <p:txBody>
          <a:bodyPr/>
          <a:lstStyle/>
          <a:p>
            <a:r>
              <a:rPr lang="en-US" sz="3600" dirty="0">
                <a:latin typeface="Cambria" panose="02040503050406030204" pitchFamily="18" charset="0"/>
              </a:rPr>
              <a:t>Session – 2</a:t>
            </a:r>
            <a:br>
              <a:rPr lang="en-US" sz="3600" dirty="0">
                <a:latin typeface="Cambria" panose="02040503050406030204" pitchFamily="18" charset="0"/>
              </a:rPr>
            </a:br>
            <a:r>
              <a:rPr lang="en-US" sz="3600" dirty="0">
                <a:latin typeface="Cambria" panose="02040503050406030204" pitchFamily="18" charset="0"/>
              </a:rPr>
              <a:t>CALENDARS </a:t>
            </a:r>
            <a:endParaRPr lang="en-IN" sz="3600" dirty="0">
              <a:latin typeface="Cambria" panose="02040503050406030204" pitchFamily="18" charset="0"/>
            </a:endParaRPr>
          </a:p>
        </p:txBody>
      </p:sp>
    </p:spTree>
    <p:custDataLst>
      <p:tags r:id="rId1"/>
    </p:custDataLst>
    <p:extLst>
      <p:ext uri="{BB962C8B-B14F-4D97-AF65-F5344CB8AC3E}">
        <p14:creationId xmlns:p14="http://schemas.microsoft.com/office/powerpoint/2010/main" val="486899490"/>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229600" cy="5328592"/>
          </a:xfrm>
        </p:spPr>
        <p:txBody>
          <a:bodyPr/>
          <a:lstStyle/>
          <a:p>
            <a:pPr marL="0" indent="0" algn="just">
              <a:buNone/>
            </a:pPr>
            <a:r>
              <a:rPr lang="en-US" b="1" dirty="0"/>
              <a:t>CALENDARS</a:t>
            </a:r>
            <a:endParaRPr lang="en-IN" dirty="0"/>
          </a:p>
          <a:p>
            <a:pPr marL="0" indent="0" algn="just">
              <a:buNone/>
            </a:pPr>
            <a:r>
              <a:rPr lang="en-US" b="1" dirty="0"/>
              <a:t>Leap Year </a:t>
            </a:r>
            <a:endParaRPr lang="en-IN" dirty="0"/>
          </a:p>
          <a:p>
            <a:pPr algn="just"/>
            <a:r>
              <a:rPr lang="en-US" dirty="0"/>
              <a:t>Leap Years are needed to keep our modern day Gregorian calendar in alignment with the Earth's revolutions around the sun. It takes the Earth approximately 365.242199 days – or 365 days, 5 hours, 48 minutes and 46 seconds – to circle once around the Sun. This is called a tropical year. </a:t>
            </a:r>
            <a:endParaRPr lang="en-IN" dirty="0"/>
          </a:p>
          <a:p>
            <a:pPr algn="just"/>
            <a:r>
              <a:rPr lang="en-US" dirty="0"/>
              <a:t>However, the Gregorian calendar has only 365 days in a year, so if we didn't add a day on February 29 nearly every 4 years, we would lose almost six hours off our calendar every year. After only 100 years, our calendar would be off by approximately 24 days!</a:t>
            </a:r>
            <a:endParaRPr lang="en-IN" dirty="0"/>
          </a:p>
          <a:p>
            <a:pPr marL="0" indent="0" algn="just">
              <a:buNone/>
            </a:pPr>
            <a:endParaRPr lang="en-IN" dirty="0"/>
          </a:p>
        </p:txBody>
      </p:sp>
    </p:spTree>
    <p:extLst>
      <p:ext uri="{BB962C8B-B14F-4D97-AF65-F5344CB8AC3E}">
        <p14:creationId xmlns:p14="http://schemas.microsoft.com/office/powerpoint/2010/main" val="3643598688"/>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847528" y="764704"/>
            <a:ext cx="8352928" cy="5544616"/>
          </a:xfrm>
        </p:spPr>
        <p:txBody>
          <a:bodyPr>
            <a:normAutofit fontScale="92500" lnSpcReduction="20000"/>
          </a:bodyPr>
          <a:lstStyle/>
          <a:p>
            <a:pPr marL="0" indent="0" algn="just">
              <a:buNone/>
            </a:pPr>
            <a:r>
              <a:rPr lang="en-US" b="1" dirty="0"/>
              <a:t>Which Years are Leap Years?</a:t>
            </a:r>
            <a:endParaRPr lang="en-IN" dirty="0"/>
          </a:p>
          <a:p>
            <a:pPr algn="just"/>
            <a:r>
              <a:rPr lang="en-US" dirty="0"/>
              <a:t>In the Gregorian calendar 3 criteria must be taken into account to identify leap years:</a:t>
            </a:r>
            <a:endParaRPr lang="en-IN" dirty="0"/>
          </a:p>
          <a:p>
            <a:pPr lvl="1" algn="just"/>
            <a:r>
              <a:rPr lang="en-US" dirty="0"/>
              <a:t>The year is evenly divisible by 4;</a:t>
            </a:r>
            <a:endParaRPr lang="en-IN" dirty="0"/>
          </a:p>
          <a:p>
            <a:pPr lvl="1" algn="just"/>
            <a:r>
              <a:rPr lang="en-US" dirty="0"/>
              <a:t>If the year can be evenly divided by 100, it is NOT a leap year, unless the year is also evenly divisible by 400. Then it is a leap year. </a:t>
            </a:r>
            <a:endParaRPr lang="en-IN" dirty="0"/>
          </a:p>
          <a:p>
            <a:pPr algn="just"/>
            <a:r>
              <a:rPr lang="en-US" dirty="0"/>
              <a:t>This means </a:t>
            </a:r>
            <a:r>
              <a:rPr lang="en-US" b="1" dirty="0"/>
              <a:t>2000</a:t>
            </a:r>
            <a:r>
              <a:rPr lang="en-US" dirty="0"/>
              <a:t> and </a:t>
            </a:r>
            <a:r>
              <a:rPr lang="en-US" b="1" dirty="0"/>
              <a:t>2400</a:t>
            </a:r>
            <a:r>
              <a:rPr lang="en-US" dirty="0"/>
              <a:t> are leap years but </a:t>
            </a:r>
            <a:r>
              <a:rPr lang="en-US" b="1" dirty="0"/>
              <a:t>1800, 1900, 2100, 2200, 2300</a:t>
            </a:r>
            <a:r>
              <a:rPr lang="en-US" dirty="0"/>
              <a:t> and </a:t>
            </a:r>
            <a:r>
              <a:rPr lang="en-US" b="1" dirty="0"/>
              <a:t>2500</a:t>
            </a:r>
            <a:r>
              <a:rPr lang="en-US" dirty="0"/>
              <a:t> are NOT leap years.</a:t>
            </a:r>
            <a:endParaRPr lang="en-IN" dirty="0"/>
          </a:p>
          <a:p>
            <a:pPr algn="just"/>
            <a:r>
              <a:rPr lang="en-US" dirty="0"/>
              <a:t>REASON: Every ordinary year, 0.25 days short of 10 minutes and 48 seconds is carried forward. This adds to exactly 259200 seconds i.e. 3 days for every 400 years and hence these three days are reduced one by one for every 100 years with no reduction in the 400</a:t>
            </a:r>
            <a:r>
              <a:rPr lang="en-US" baseline="30000" dirty="0"/>
              <a:t>th</a:t>
            </a:r>
            <a:r>
              <a:rPr lang="en-US" dirty="0"/>
              <a:t> year, which is therefore a leap year. That’s the reason for most of the centuries not being leap years.</a:t>
            </a:r>
            <a:endParaRPr lang="en-IN" dirty="0"/>
          </a:p>
          <a:p>
            <a:pPr marL="0" indent="0" algn="just">
              <a:buNone/>
            </a:pPr>
            <a:endParaRPr lang="en-IN" dirty="0"/>
          </a:p>
        </p:txBody>
      </p:sp>
    </p:spTree>
    <p:extLst>
      <p:ext uri="{BB962C8B-B14F-4D97-AF65-F5344CB8AC3E}">
        <p14:creationId xmlns:p14="http://schemas.microsoft.com/office/powerpoint/2010/main" val="4077558112"/>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229600" cy="5328592"/>
          </a:xfrm>
        </p:spPr>
        <p:txBody>
          <a:bodyPr/>
          <a:lstStyle/>
          <a:p>
            <a:pPr algn="just"/>
            <a:r>
              <a:rPr lang="en-US" b="1" dirty="0"/>
              <a:t>So every year which is exactly divisible by 4 is a leap year, except centuries.</a:t>
            </a:r>
            <a:endParaRPr lang="en-IN" dirty="0"/>
          </a:p>
          <a:p>
            <a:pPr lvl="1" algn="just"/>
            <a:r>
              <a:rPr lang="en-US" dirty="0"/>
              <a:t>E.g.: 1968, 1972, 1984, 1988 and so on are examples of Leap Years. 1986, 1990, 1994, 1998, and so on are examples of non-leap years.</a:t>
            </a:r>
            <a:endParaRPr lang="en-IN" dirty="0"/>
          </a:p>
          <a:p>
            <a:pPr algn="just"/>
            <a:r>
              <a:rPr lang="en-US" b="1" dirty="0"/>
              <a:t>However, centuries which are divisible by 400 are leap years. </a:t>
            </a:r>
            <a:endParaRPr lang="en-IN" dirty="0"/>
          </a:p>
          <a:p>
            <a:pPr lvl="1" algn="just"/>
            <a:r>
              <a:rPr lang="en-US" dirty="0"/>
              <a:t>E.g.: 400, 800, 1200 are leap years but 100, 200, 300, 500, 600 are not leap years. Last day of a century cannot be Tuesday, Thursday or Saturday.</a:t>
            </a:r>
            <a:endParaRPr lang="en-IN" dirty="0"/>
          </a:p>
          <a:p>
            <a:pPr algn="just"/>
            <a:r>
              <a:rPr lang="en-US" dirty="0"/>
              <a:t>First day of a century must be Monday, Tuesday, Thursday or Saturday.</a:t>
            </a:r>
            <a:endParaRPr lang="en-IN" dirty="0"/>
          </a:p>
          <a:p>
            <a:pPr algn="just"/>
            <a:endParaRPr lang="en-IN" dirty="0"/>
          </a:p>
        </p:txBody>
      </p:sp>
    </p:spTree>
    <p:extLst>
      <p:ext uri="{BB962C8B-B14F-4D97-AF65-F5344CB8AC3E}">
        <p14:creationId xmlns:p14="http://schemas.microsoft.com/office/powerpoint/2010/main" val="1483762098"/>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435280" cy="5328592"/>
          </a:xfrm>
        </p:spPr>
        <p:txBody>
          <a:bodyPr>
            <a:normAutofit fontScale="85000" lnSpcReduction="10000"/>
          </a:bodyPr>
          <a:lstStyle/>
          <a:p>
            <a:pPr marL="0" indent="0">
              <a:buNone/>
            </a:pPr>
            <a:r>
              <a:rPr lang="en-US" b="1" dirty="0"/>
              <a:t>The days more than the complete number of weeks in a given period are called odd days.</a:t>
            </a:r>
            <a:endParaRPr lang="en-IN" dirty="0"/>
          </a:p>
          <a:p>
            <a:pPr marL="0" indent="0">
              <a:buNone/>
            </a:pPr>
            <a:r>
              <a:rPr lang="en-US" dirty="0"/>
              <a:t>An ordinary year has 365 days	=	52 weeks and 1 odd day</a:t>
            </a:r>
            <a:endParaRPr lang="en-IN" dirty="0"/>
          </a:p>
          <a:p>
            <a:pPr marL="0" indent="0">
              <a:buNone/>
            </a:pPr>
            <a:r>
              <a:rPr lang="en-US" dirty="0"/>
              <a:t>A leap year has 366 days		=	52 weeks and 2 odd days</a:t>
            </a:r>
            <a:endParaRPr lang="en-IN" dirty="0"/>
          </a:p>
          <a:p>
            <a:pPr marL="0" indent="0">
              <a:buNone/>
            </a:pPr>
            <a:r>
              <a:rPr lang="en-US" dirty="0"/>
              <a:t>Century (100 years)		=	76 ordinary years + 24 leap years</a:t>
            </a:r>
            <a:endParaRPr lang="en-IN" dirty="0"/>
          </a:p>
          <a:p>
            <a:pPr marL="0" indent="0">
              <a:buNone/>
            </a:pPr>
            <a:r>
              <a:rPr lang="en-US" b="1" dirty="0"/>
              <a:t>Which means…</a:t>
            </a:r>
            <a:endParaRPr lang="en-IN" dirty="0"/>
          </a:p>
          <a:p>
            <a:pPr marL="0" indent="0">
              <a:buNone/>
            </a:pPr>
            <a:r>
              <a:rPr lang="en-US" dirty="0"/>
              <a:t>100 years = 76 ordinary years + 24 leap years</a:t>
            </a:r>
            <a:endParaRPr lang="en-IN" dirty="0"/>
          </a:p>
          <a:p>
            <a:pPr marL="0" indent="0">
              <a:buNone/>
            </a:pPr>
            <a:r>
              <a:rPr lang="en-US" dirty="0"/>
              <a:t>	 = 76 odd days + 24 </a:t>
            </a:r>
            <a:r>
              <a:rPr lang="en-US" dirty="0">
                <a:sym typeface="Symbol" panose="05050102010706020507" pitchFamily="18" charset="2"/>
              </a:rPr>
              <a:t></a:t>
            </a:r>
            <a:r>
              <a:rPr lang="en-US" dirty="0"/>
              <a:t> 2 odd days </a:t>
            </a:r>
            <a:endParaRPr lang="en-IN" dirty="0"/>
          </a:p>
          <a:p>
            <a:pPr marL="0" indent="0">
              <a:buNone/>
            </a:pPr>
            <a:r>
              <a:rPr lang="en-US" dirty="0"/>
              <a:t>	= 124 odd days </a:t>
            </a:r>
            <a:endParaRPr lang="en-IN" dirty="0"/>
          </a:p>
          <a:p>
            <a:pPr marL="0" indent="0">
              <a:buNone/>
            </a:pPr>
            <a:r>
              <a:rPr lang="en-US" dirty="0"/>
              <a:t>	= 17 weeks + 5 days</a:t>
            </a:r>
            <a:endParaRPr lang="en-IN" dirty="0"/>
          </a:p>
          <a:p>
            <a:pPr marL="0" indent="0">
              <a:buNone/>
            </a:pPr>
            <a:r>
              <a:rPr lang="en-US" dirty="0"/>
              <a:t>So,	100 years have 5 odd days. </a:t>
            </a:r>
            <a:endParaRPr lang="en-IN" dirty="0"/>
          </a:p>
          <a:p>
            <a:pPr marL="0" indent="0">
              <a:buNone/>
            </a:pPr>
            <a:r>
              <a:rPr lang="en-US" dirty="0"/>
              <a:t>	200 years have 3 odd days.</a:t>
            </a:r>
            <a:endParaRPr lang="en-IN" dirty="0"/>
          </a:p>
          <a:p>
            <a:pPr marL="0" indent="0">
              <a:buNone/>
            </a:pPr>
            <a:r>
              <a:rPr lang="en-US" dirty="0"/>
              <a:t>	300 years have 1 odd day.</a:t>
            </a:r>
            <a:endParaRPr lang="en-IN" dirty="0"/>
          </a:p>
          <a:p>
            <a:pPr marL="0" indent="0">
              <a:buNone/>
            </a:pPr>
            <a:r>
              <a:rPr lang="en-US" dirty="0"/>
              <a:t>	400 years have 0 odd days.</a:t>
            </a:r>
            <a:endParaRPr lang="en-IN" dirty="0"/>
          </a:p>
          <a:p>
            <a:pPr marL="0" indent="0">
              <a:buNone/>
            </a:pPr>
            <a:endParaRPr lang="en-IN" dirty="0"/>
          </a:p>
        </p:txBody>
      </p:sp>
    </p:spTree>
    <p:extLst>
      <p:ext uri="{BB962C8B-B14F-4D97-AF65-F5344CB8AC3E}">
        <p14:creationId xmlns:p14="http://schemas.microsoft.com/office/powerpoint/2010/main" val="326949336"/>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229600" cy="5328592"/>
          </a:xfrm>
        </p:spPr>
        <p:txBody>
          <a:bodyPr/>
          <a:lstStyle/>
          <a:p>
            <a:pPr marL="0" indent="0" algn="just">
              <a:buNone/>
            </a:pPr>
            <a:r>
              <a:rPr lang="en-US" b="1" dirty="0"/>
              <a:t>Working Rules: </a:t>
            </a:r>
            <a:endParaRPr lang="en-IN" dirty="0"/>
          </a:p>
          <a:p>
            <a:pPr marL="0" indent="0" algn="just">
              <a:buNone/>
            </a:pPr>
            <a:r>
              <a:rPr lang="en-US" dirty="0"/>
              <a:t>I. Finding the day of the week on a particular date when reference day is given.</a:t>
            </a:r>
            <a:endParaRPr lang="en-IN" dirty="0"/>
          </a:p>
          <a:p>
            <a:pPr algn="just"/>
            <a:r>
              <a:rPr lang="en-US" b="1" dirty="0"/>
              <a:t>Step 1:</a:t>
            </a:r>
            <a:r>
              <a:rPr lang="en-US" dirty="0"/>
              <a:t> Find the net number of odd days for the period between the reference day and the given date (exclude the reference day but count the given date for counting the number of net odd days).</a:t>
            </a:r>
            <a:endParaRPr lang="en-IN" dirty="0"/>
          </a:p>
          <a:p>
            <a:pPr algn="just"/>
            <a:r>
              <a:rPr lang="en-US" b="1" dirty="0"/>
              <a:t>Step 2: </a:t>
            </a:r>
            <a:r>
              <a:rPr lang="en-US" dirty="0"/>
              <a:t>The day of the week on the particular date is equal to the number of net odd days ahead of the reference day (if the reference day was before this date) but behind the reference day (if this date was behind the reference day).</a:t>
            </a:r>
            <a:endParaRPr lang="en-IN" dirty="0"/>
          </a:p>
          <a:p>
            <a:pPr marL="0" indent="0" algn="just">
              <a:buNone/>
            </a:pPr>
            <a:endParaRPr lang="en-IN" dirty="0"/>
          </a:p>
        </p:txBody>
      </p:sp>
    </p:spTree>
    <p:extLst>
      <p:ext uri="{BB962C8B-B14F-4D97-AF65-F5344CB8AC3E}">
        <p14:creationId xmlns:p14="http://schemas.microsoft.com/office/powerpoint/2010/main" val="1294334274"/>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229600" cy="5328592"/>
          </a:xfrm>
        </p:spPr>
        <p:txBody>
          <a:bodyPr>
            <a:normAutofit/>
          </a:bodyPr>
          <a:lstStyle/>
          <a:p>
            <a:pPr marL="0" indent="0">
              <a:buNone/>
            </a:pPr>
            <a:r>
              <a:rPr lang="en-US" dirty="0"/>
              <a:t>II. Finding the day of the week on a particular date when no reference day is given.</a:t>
            </a:r>
            <a:endParaRPr lang="en-IN" dirty="0"/>
          </a:p>
          <a:p>
            <a:pPr marL="0" indent="0">
              <a:buNone/>
            </a:pPr>
            <a:r>
              <a:rPr lang="en-US" dirty="0"/>
              <a:t>To find out the day, we have to find out the number of odd days by the following 4 steps: </a:t>
            </a:r>
            <a:endParaRPr lang="en-IN" dirty="0"/>
          </a:p>
          <a:p>
            <a:pPr marL="0" indent="0">
              <a:buNone/>
            </a:pPr>
            <a:r>
              <a:rPr lang="en-US" dirty="0"/>
              <a:t>1.	Number of odd days in the past century. </a:t>
            </a:r>
            <a:endParaRPr lang="en-IN" dirty="0"/>
          </a:p>
          <a:p>
            <a:pPr marL="0" indent="0">
              <a:buNone/>
            </a:pPr>
            <a:r>
              <a:rPr lang="en-US" dirty="0"/>
              <a:t>2.	Number of odd days in the past year. </a:t>
            </a:r>
            <a:endParaRPr lang="en-IN" dirty="0"/>
          </a:p>
          <a:p>
            <a:pPr marL="0" indent="0">
              <a:buNone/>
            </a:pPr>
            <a:r>
              <a:rPr lang="en-US" dirty="0"/>
              <a:t>3.	Number of odd days in the continuing year month-wise. </a:t>
            </a:r>
            <a:endParaRPr lang="en-IN" dirty="0"/>
          </a:p>
          <a:p>
            <a:pPr marL="0" indent="0">
              <a:buNone/>
            </a:pPr>
            <a:r>
              <a:rPr lang="en-US" dirty="0"/>
              <a:t>4.	Number of odd days in the continuing month till the </a:t>
            </a:r>
            <a:br>
              <a:rPr lang="en-US" dirty="0"/>
            </a:br>
            <a:r>
              <a:rPr lang="en-US" dirty="0"/>
              <a:t>	exact day.</a:t>
            </a:r>
            <a:endParaRPr lang="en-IN" dirty="0"/>
          </a:p>
          <a:p>
            <a:pPr marL="0" indent="0">
              <a:buNone/>
            </a:pPr>
            <a:endParaRPr lang="en-IN" dirty="0"/>
          </a:p>
        </p:txBody>
      </p:sp>
    </p:spTree>
    <p:extLst>
      <p:ext uri="{BB962C8B-B14F-4D97-AF65-F5344CB8AC3E}">
        <p14:creationId xmlns:p14="http://schemas.microsoft.com/office/powerpoint/2010/main" val="3153800046"/>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229600" cy="5328592"/>
          </a:xfrm>
        </p:spPr>
        <p:txBody>
          <a:bodyPr/>
          <a:lstStyle/>
          <a:p>
            <a:pPr marL="0" indent="0" algn="just">
              <a:buNone/>
            </a:pPr>
            <a:r>
              <a:rPr lang="en-US" dirty="0"/>
              <a:t>III. We consider the first date as 1.1.1. It has only one odd day, hence it is Monday.</a:t>
            </a:r>
            <a:endParaRPr lang="en-IN" dirty="0"/>
          </a:p>
          <a:p>
            <a:pPr marL="0" indent="0" algn="just">
              <a:buNone/>
            </a:pPr>
            <a:r>
              <a:rPr lang="en-US" dirty="0"/>
              <a:t>IV. In an ordinary year (Jan, Oct), (Feb, March, Nov), (April, July), (Sep, Dec) are pairs of months that start with the same day.</a:t>
            </a:r>
            <a:endParaRPr lang="en-IN" dirty="0"/>
          </a:p>
          <a:p>
            <a:pPr marL="0" indent="0" algn="just">
              <a:buNone/>
            </a:pPr>
            <a:r>
              <a:rPr lang="en-US" dirty="0"/>
              <a:t>V. The first day and the last day of an ordinary year are always the same. The last day will always be the next day of its first day in a leap year.</a:t>
            </a:r>
            <a:endParaRPr lang="en-IN" dirty="0"/>
          </a:p>
          <a:p>
            <a:pPr marL="0" indent="0" algn="just">
              <a:buNone/>
            </a:pPr>
            <a:endParaRPr lang="en-IN" dirty="0"/>
          </a:p>
        </p:txBody>
      </p:sp>
    </p:spTree>
    <p:extLst>
      <p:ext uri="{BB962C8B-B14F-4D97-AF65-F5344CB8AC3E}">
        <p14:creationId xmlns:p14="http://schemas.microsoft.com/office/powerpoint/2010/main" val="64644675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981200" y="980728"/>
                <a:ext cx="8229600" cy="5328592"/>
              </a:xfrm>
            </p:spPr>
            <p:txBody>
              <a:bodyPr>
                <a:normAutofit/>
              </a:bodyPr>
              <a:lstStyle/>
              <a:p>
                <a:pPr marL="0" indent="0" algn="just">
                  <a:buNone/>
                </a:pPr>
                <a:r>
                  <a:rPr lang="en-US" b="1" dirty="0"/>
                  <a:t>Angles in the Face of a Clock</a:t>
                </a:r>
                <a:endParaRPr lang="en-IN" dirty="0"/>
              </a:p>
              <a:p>
                <a:pPr marL="0" indent="0" algn="just">
                  <a:buNone/>
                </a:pPr>
                <a:r>
                  <a:rPr lang="en-IN" dirty="0"/>
                  <a:t>Hour hand covers an angle of 360</a:t>
                </a:r>
                <a:r>
                  <a:rPr lang="en-IN" baseline="30000" dirty="0"/>
                  <a:t>o</a:t>
                </a:r>
                <a:r>
                  <a:rPr lang="en-IN" dirty="0"/>
                  <a:t> in 12 hours. So, the hour hand in one hour will cover </a:t>
                </a:r>
                <a14:m>
                  <m:oMath xmlns:m="http://schemas.openxmlformats.org/officeDocument/2006/math">
                    <m:f>
                      <m:fPr>
                        <m:ctrlPr>
                          <a:rPr lang="en-IN" i="1">
                            <a:latin typeface="Cambria Math" panose="02040503050406030204" pitchFamily="18" charset="0"/>
                          </a:rPr>
                        </m:ctrlPr>
                      </m:fPr>
                      <m:num>
                        <m:r>
                          <a:rPr lang="en-IN">
                            <a:latin typeface="Cambria Math" panose="02040503050406030204" pitchFamily="18" charset="0"/>
                          </a:rPr>
                          <m:t>360°</m:t>
                        </m:r>
                      </m:num>
                      <m:den>
                        <m:r>
                          <a:rPr lang="en-IN">
                            <a:latin typeface="Cambria Math" panose="02040503050406030204" pitchFamily="18" charset="0"/>
                          </a:rPr>
                          <m:t>12</m:t>
                        </m:r>
                      </m:den>
                    </m:f>
                    <m:r>
                      <a:rPr lang="en-IN">
                        <a:latin typeface="Cambria Math" panose="02040503050406030204" pitchFamily="18" charset="0"/>
                      </a:rPr>
                      <m:t>=30°</m:t>
                    </m:r>
                  </m:oMath>
                </a14:m>
                <a:r>
                  <a:rPr lang="en-IN" dirty="0"/>
                  <a:t>. So for every minute, the hour hand moves through </a:t>
                </a:r>
                <a14:m>
                  <m:oMath xmlns:m="http://schemas.openxmlformats.org/officeDocument/2006/math">
                    <m:f>
                      <m:fPr>
                        <m:ctrlPr>
                          <a:rPr lang="en-IN" i="1">
                            <a:latin typeface="Cambria Math" panose="02040503050406030204" pitchFamily="18" charset="0"/>
                          </a:rPr>
                        </m:ctrlPr>
                      </m:fPr>
                      <m:num>
                        <m:r>
                          <a:rPr lang="en-IN">
                            <a:latin typeface="Cambria Math" panose="02040503050406030204" pitchFamily="18" charset="0"/>
                          </a:rPr>
                          <m:t>30°</m:t>
                        </m:r>
                      </m:num>
                      <m:den>
                        <m:r>
                          <a:rPr lang="en-US" i="1">
                            <a:latin typeface="Cambria Math" panose="02040503050406030204" pitchFamily="18" charset="0"/>
                          </a:rPr>
                          <m:t>60</m:t>
                        </m:r>
                      </m:den>
                    </m:f>
                    <m:r>
                      <a:rPr lang="en-IN">
                        <a:latin typeface="Cambria Math" panose="02040503050406030204" pitchFamily="18" charset="0"/>
                      </a:rPr>
                      <m:t>=0</m:t>
                    </m:r>
                    <m:r>
                      <a:rPr lang="en-US">
                        <a:latin typeface="Cambria Math" panose="02040503050406030204" pitchFamily="18" charset="0"/>
                      </a:rPr>
                      <m:t>.5</m:t>
                    </m:r>
                    <m:r>
                      <a:rPr lang="en-IN">
                        <a:latin typeface="Cambria Math" panose="02040503050406030204" pitchFamily="18" charset="0"/>
                      </a:rPr>
                      <m:t>°</m:t>
                    </m:r>
                  </m:oMath>
                </a14:m>
                <a:r>
                  <a:rPr lang="en-IN" dirty="0"/>
                  <a:t>. </a:t>
                </a:r>
              </a:p>
              <a:p>
                <a:pPr marL="0" indent="0" algn="just">
                  <a:buNone/>
                </a:pPr>
                <a:r>
                  <a:rPr lang="en-IN" dirty="0"/>
                  <a:t>Minute hand covers an angle of 360</a:t>
                </a:r>
                <a:r>
                  <a:rPr lang="en-IN" baseline="30000" dirty="0"/>
                  <a:t>o</a:t>
                </a:r>
                <a:r>
                  <a:rPr lang="en-IN" dirty="0"/>
                  <a:t> in 1 hour. So for every minute, the minute hand moves through </a:t>
                </a:r>
                <a14:m>
                  <m:oMath xmlns:m="http://schemas.openxmlformats.org/officeDocument/2006/math">
                    <m:f>
                      <m:fPr>
                        <m:ctrlPr>
                          <a:rPr lang="en-IN" i="1">
                            <a:latin typeface="Cambria Math" panose="02040503050406030204" pitchFamily="18" charset="0"/>
                          </a:rPr>
                        </m:ctrlPr>
                      </m:fPr>
                      <m:num>
                        <m:r>
                          <a:rPr lang="en-IN">
                            <a:latin typeface="Cambria Math" panose="02040503050406030204" pitchFamily="18" charset="0"/>
                          </a:rPr>
                          <m:t>3</m:t>
                        </m:r>
                        <m:r>
                          <a:rPr lang="en-US">
                            <a:latin typeface="Cambria Math" panose="02040503050406030204" pitchFamily="18" charset="0"/>
                          </a:rPr>
                          <m:t>6</m:t>
                        </m:r>
                        <m:r>
                          <a:rPr lang="en-IN">
                            <a:latin typeface="Cambria Math" panose="02040503050406030204" pitchFamily="18" charset="0"/>
                          </a:rPr>
                          <m:t>0°</m:t>
                        </m:r>
                      </m:num>
                      <m:den>
                        <m:r>
                          <a:rPr lang="en-US" i="1">
                            <a:latin typeface="Cambria Math" panose="02040503050406030204" pitchFamily="18" charset="0"/>
                          </a:rPr>
                          <m:t>60</m:t>
                        </m:r>
                      </m:den>
                    </m:f>
                    <m:r>
                      <a:rPr lang="en-IN">
                        <a:latin typeface="Cambria Math" panose="02040503050406030204" pitchFamily="18" charset="0"/>
                      </a:rPr>
                      <m:t>=</m:t>
                    </m:r>
                    <m:r>
                      <a:rPr lang="en-US">
                        <a:latin typeface="Cambria Math" panose="02040503050406030204" pitchFamily="18" charset="0"/>
                      </a:rPr>
                      <m:t>6</m:t>
                    </m:r>
                    <m:r>
                      <a:rPr lang="en-IN">
                        <a:latin typeface="Cambria Math" panose="02040503050406030204" pitchFamily="18" charset="0"/>
                      </a:rPr>
                      <m:t>°</m:t>
                    </m:r>
                  </m:oMath>
                </a14:m>
                <a:r>
                  <a:rPr lang="en-IN" dirty="0"/>
                  <a:t>. </a:t>
                </a:r>
              </a:p>
              <a:p>
                <a:pPr marL="0" indent="0" algn="just">
                  <a:buNone/>
                </a:pPr>
                <a:r>
                  <a:rPr lang="en-IN" dirty="0"/>
                  <a:t>Both the hands of the clock move in same direction. So, their relative displacement for every minute is 5.5</a:t>
                </a:r>
                <a:r>
                  <a:rPr lang="en-IN" baseline="30000" dirty="0"/>
                  <a:t>o</a:t>
                </a:r>
                <a:r>
                  <a:rPr lang="en-IN" dirty="0"/>
                  <a:t>. This 5.5</a:t>
                </a:r>
                <a:r>
                  <a:rPr lang="en-IN" baseline="30000" dirty="0"/>
                  <a:t>o</a:t>
                </a:r>
                <a:r>
                  <a:rPr lang="en-IN" dirty="0"/>
                  <a:t> movement constitutes the movements of both the hands. So for every minute, both the hands give a relative displacement of 5.5</a:t>
                </a:r>
                <a:r>
                  <a:rPr lang="en-IN" baseline="30000" dirty="0"/>
                  <a:t>o</a:t>
                </a:r>
                <a:r>
                  <a:rPr lang="en-IN" dirty="0"/>
                  <a:t>.</a:t>
                </a:r>
              </a:p>
              <a:p>
                <a:pPr marL="0" indent="0" algn="just">
                  <a:buNone/>
                </a:pPr>
                <a:endParaRPr lang="en-IN"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81200" y="980728"/>
                <a:ext cx="8229600" cy="5328592"/>
              </a:xfrm>
              <a:blipFill>
                <a:blip r:embed="rId2"/>
                <a:stretch>
                  <a:fillRect l="-741" r="-741"/>
                </a:stretch>
              </a:blipFill>
            </p:spPr>
            <p:txBody>
              <a:bodyPr/>
              <a:lstStyle/>
              <a:p>
                <a:r>
                  <a:rPr lang="en-US">
                    <a:noFill/>
                  </a:rPr>
                  <a:t> </a:t>
                </a:r>
              </a:p>
            </p:txBody>
          </p:sp>
        </mc:Fallback>
      </mc:AlternateContent>
    </p:spTree>
    <p:extLst>
      <p:ext uri="{BB962C8B-B14F-4D97-AF65-F5344CB8AC3E}">
        <p14:creationId xmlns:p14="http://schemas.microsoft.com/office/powerpoint/2010/main" val="2976340081"/>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2528897"/>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1.	Find the day of the week on 16</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July 1776.</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Monday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Tuesday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Wednesday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Thursday</a:t>
            </a:r>
          </a:p>
        </p:txBody>
      </p:sp>
    </p:spTree>
    <p:extLst>
      <p:ext uri="{BB962C8B-B14F-4D97-AF65-F5344CB8AC3E}">
        <p14:creationId xmlns:p14="http://schemas.microsoft.com/office/powerpoint/2010/main" val="548977691"/>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2528897"/>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2.	What was the day of the week on 17</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June 1998?</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Monday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Tuesday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Wednesday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Thursday</a:t>
            </a:r>
          </a:p>
        </p:txBody>
      </p:sp>
    </p:spTree>
    <p:extLst>
      <p:ext uri="{BB962C8B-B14F-4D97-AF65-F5344CB8AC3E}">
        <p14:creationId xmlns:p14="http://schemas.microsoft.com/office/powerpoint/2010/main" val="1316253776"/>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2528897"/>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3.	What was the day of the week on 15</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August 2010?</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Sunday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Monday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Tuesday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Friday</a:t>
            </a:r>
          </a:p>
        </p:txBody>
      </p:sp>
    </p:spTree>
    <p:extLst>
      <p:ext uri="{BB962C8B-B14F-4D97-AF65-F5344CB8AC3E}">
        <p14:creationId xmlns:p14="http://schemas.microsoft.com/office/powerpoint/2010/main" val="996261531"/>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2944396"/>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4.	The first Republic day of India was celebrated on 26</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January 1950. It was _______.</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Tuesday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Wednesday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Thursday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Friday</a:t>
            </a:r>
          </a:p>
        </p:txBody>
      </p:sp>
    </p:spTree>
    <p:extLst>
      <p:ext uri="{BB962C8B-B14F-4D97-AF65-F5344CB8AC3E}">
        <p14:creationId xmlns:p14="http://schemas.microsoft.com/office/powerpoint/2010/main" val="2939909102"/>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2528897"/>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5.	What was the day on 1</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st</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January 1901?</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Monday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Wednesday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Sunday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Tuesday</a:t>
            </a:r>
          </a:p>
        </p:txBody>
      </p:sp>
    </p:spTree>
    <p:extLst>
      <p:ext uri="{BB962C8B-B14F-4D97-AF65-F5344CB8AC3E}">
        <p14:creationId xmlns:p14="http://schemas.microsoft.com/office/powerpoint/2010/main" val="462622961"/>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2528897"/>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6.	First day of 1999 was a Sunday. What day was the last day of that year?</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Sunday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Monday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Tuesday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Wednesday</a:t>
            </a:r>
          </a:p>
        </p:txBody>
      </p:sp>
    </p:spTree>
    <p:extLst>
      <p:ext uri="{BB962C8B-B14F-4D97-AF65-F5344CB8AC3E}">
        <p14:creationId xmlns:p14="http://schemas.microsoft.com/office/powerpoint/2010/main" val="651044561"/>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2944396"/>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7.	If 11</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January 1997 was a Sunday, then what was the day on 10</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January 2000?</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Monday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Tuesday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Wednesday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Friday</a:t>
            </a:r>
          </a:p>
        </p:txBody>
      </p:sp>
    </p:spTree>
    <p:extLst>
      <p:ext uri="{BB962C8B-B14F-4D97-AF65-F5344CB8AC3E}">
        <p14:creationId xmlns:p14="http://schemas.microsoft.com/office/powerpoint/2010/main" val="2414343623"/>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3775393"/>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8.	Consider the dates 9.11.99 or 11.9.99, depending on how you write the date. Either way, Day * Month = Year, where the year is written as the last two digits. How many other days in the 20</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century can you find that will have this property?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211 days</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212 days</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214 days</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215 days</a:t>
            </a:r>
          </a:p>
        </p:txBody>
      </p:sp>
    </p:spTree>
    <p:extLst>
      <p:ext uri="{BB962C8B-B14F-4D97-AF65-F5344CB8AC3E}">
        <p14:creationId xmlns:p14="http://schemas.microsoft.com/office/powerpoint/2010/main" val="3846236088"/>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2528897"/>
          </a:xfrm>
          <a:prstGeom prst="rect">
            <a:avLst/>
          </a:prstGeom>
        </p:spPr>
        <p:txBody>
          <a:bodyPr wrap="square">
            <a:spAutoFit/>
          </a:bodyPr>
          <a:lstStyle/>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9.	20</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March, 1995 was a Monday. What was the day on 3</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rd</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November, 1994?</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Thursday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Tuesday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Sunday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Saturday</a:t>
            </a:r>
          </a:p>
        </p:txBody>
      </p:sp>
    </p:spTree>
    <p:extLst>
      <p:ext uri="{BB962C8B-B14F-4D97-AF65-F5344CB8AC3E}">
        <p14:creationId xmlns:p14="http://schemas.microsoft.com/office/powerpoint/2010/main" val="213387074"/>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2528897"/>
          </a:xfrm>
          <a:prstGeom prst="rect">
            <a:avLst/>
          </a:prstGeom>
        </p:spPr>
        <p:txBody>
          <a:bodyPr wrap="square">
            <a:spAutoFit/>
          </a:bodyPr>
          <a:lstStyle/>
          <a:p>
            <a:pPr marL="288290" indent="-288290" algn="just" defTabSz="339725">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10.	6</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May, 1993 was a Thursday. What day of the week was 6</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May, 1992?</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Saturday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Wednesday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Tuesday</a:t>
            </a:r>
          </a:p>
          <a:p>
            <a:pPr marL="288290" indent="-288290" algn="just">
              <a:lnSpc>
                <a:spcPct val="150000"/>
              </a:lnSpc>
              <a:spcBef>
                <a:spcPts val="700"/>
              </a:spcBef>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Friday</a:t>
            </a:r>
          </a:p>
        </p:txBody>
      </p:sp>
    </p:spTree>
    <p:extLst>
      <p:ext uri="{BB962C8B-B14F-4D97-AF65-F5344CB8AC3E}">
        <p14:creationId xmlns:p14="http://schemas.microsoft.com/office/powerpoint/2010/main" val="196889247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981200" y="980728"/>
                <a:ext cx="8229600" cy="5328592"/>
              </a:xfrm>
            </p:spPr>
            <p:txBody>
              <a:bodyPr/>
              <a:lstStyle/>
              <a:p>
                <a:pPr marL="0" indent="0">
                  <a:buNone/>
                </a:pPr>
                <a:r>
                  <a:rPr lang="en-US" b="1" dirty="0"/>
                  <a:t>Formula to find the angle between the hands of the clock</a:t>
                </a:r>
                <a:endParaRPr lang="en-IN" dirty="0"/>
              </a:p>
              <a:p>
                <a:pPr marL="0" indent="0">
                  <a:buNone/>
                </a:pPr>
                <a:r>
                  <a:rPr lang="en-IN" dirty="0"/>
                  <a:t> </a:t>
                </a:r>
                <a14:m>
                  <m:oMath xmlns:m="http://schemas.openxmlformats.org/officeDocument/2006/math">
                    <m:r>
                      <a:rPr lang="en-IN" i="1">
                        <a:latin typeface="Cambria Math" panose="02040503050406030204" pitchFamily="18" charset="0"/>
                      </a:rPr>
                      <m:t>𝜃</m:t>
                    </m:r>
                    <m:r>
                      <a:rPr lang="en-IN">
                        <a:latin typeface="Cambria Math" panose="02040503050406030204" pitchFamily="18" charset="0"/>
                      </a:rPr>
                      <m:t>=30</m:t>
                    </m:r>
                    <m:r>
                      <m:rPr>
                        <m:nor/>
                      </m:rPr>
                      <a:rPr lang="en-IN" i="1">
                        <a:latin typeface="Cambria Math" panose="02040503050406030204" pitchFamily="18" charset="0"/>
                      </a:rPr>
                      <m:t> </m:t>
                    </m:r>
                    <m:r>
                      <a:rPr lang="en-IN" i="1">
                        <a:latin typeface="Cambria Math" panose="02040503050406030204" pitchFamily="18" charset="0"/>
                      </a:rPr>
                      <m:t>𝐻</m:t>
                    </m:r>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11</m:t>
                        </m:r>
                      </m:num>
                      <m:den>
                        <m:r>
                          <a:rPr lang="en-IN">
                            <a:latin typeface="Cambria Math" panose="02040503050406030204" pitchFamily="18" charset="0"/>
                          </a:rPr>
                          <m:t>2</m:t>
                        </m:r>
                      </m:den>
                    </m:f>
                    <m:r>
                      <m:rPr>
                        <m:nor/>
                      </m:rPr>
                      <a:rPr lang="en-IN" i="1">
                        <a:latin typeface="Cambria Math" panose="02040503050406030204" pitchFamily="18" charset="0"/>
                      </a:rPr>
                      <m:t> </m:t>
                    </m:r>
                    <m:r>
                      <a:rPr lang="en-IN" i="1">
                        <a:latin typeface="Cambria Math" panose="02040503050406030204" pitchFamily="18" charset="0"/>
                      </a:rPr>
                      <m:t>𝑀</m:t>
                    </m:r>
                    <m:r>
                      <a:rPr lang="en-US" b="0" i="0" smtClean="0">
                        <a:latin typeface="Cambria Math" panose="02040503050406030204" pitchFamily="18" charset="0"/>
                      </a:rPr>
                      <m:t> </m:t>
                    </m:r>
                  </m:oMath>
                </a14:m>
                <a:r>
                  <a:rPr lang="en-IN" dirty="0"/>
                  <a:t> (When minute hand is trailing the hour hand)</a:t>
                </a:r>
              </a:p>
              <a:p>
                <a:pPr marL="0" indent="0">
                  <a:buNone/>
                </a:pPr>
                <a:endParaRPr lang="en-IN" dirty="0"/>
              </a:p>
              <a:p>
                <a:pPr marL="0" indent="0">
                  <a:buNone/>
                </a:pPr>
                <a:r>
                  <a:rPr lang="en-IN" dirty="0"/>
                  <a:t> </a:t>
                </a:r>
                <a14:m>
                  <m:oMath xmlns:m="http://schemas.openxmlformats.org/officeDocument/2006/math">
                    <m:r>
                      <a:rPr lang="en-IN" i="1">
                        <a:latin typeface="Cambria Math" panose="02040503050406030204" pitchFamily="18" charset="0"/>
                      </a:rPr>
                      <m:t>𝜃</m:t>
                    </m:r>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11</m:t>
                        </m:r>
                      </m:num>
                      <m:den>
                        <m:r>
                          <a:rPr lang="en-IN">
                            <a:latin typeface="Cambria Math" panose="02040503050406030204" pitchFamily="18" charset="0"/>
                          </a:rPr>
                          <m:t>2</m:t>
                        </m:r>
                      </m:den>
                    </m:f>
                    <m:r>
                      <m:rPr>
                        <m:nor/>
                      </m:rPr>
                      <a:rPr lang="en-IN" i="1">
                        <a:latin typeface="Cambria Math" panose="02040503050406030204" pitchFamily="18" charset="0"/>
                      </a:rPr>
                      <m:t> </m:t>
                    </m:r>
                    <m:r>
                      <a:rPr lang="en-IN" i="1">
                        <a:latin typeface="Cambria Math" panose="02040503050406030204" pitchFamily="18" charset="0"/>
                      </a:rPr>
                      <m:t>𝑀</m:t>
                    </m:r>
                    <m:r>
                      <a:rPr lang="en-IN">
                        <a:latin typeface="Cambria Math" panose="02040503050406030204" pitchFamily="18" charset="0"/>
                      </a:rPr>
                      <m:t>−30</m:t>
                    </m:r>
                    <m:r>
                      <m:rPr>
                        <m:nor/>
                      </m:rPr>
                      <a:rPr lang="en-IN" i="1">
                        <a:latin typeface="Cambria Math" panose="02040503050406030204" pitchFamily="18" charset="0"/>
                      </a:rPr>
                      <m:t> </m:t>
                    </m:r>
                    <m:r>
                      <a:rPr lang="en-IN" i="1">
                        <a:latin typeface="Cambria Math" panose="02040503050406030204" pitchFamily="18" charset="0"/>
                      </a:rPr>
                      <m:t>𝐻</m:t>
                    </m:r>
                  </m:oMath>
                </a14:m>
                <a:r>
                  <a:rPr lang="en-IN" dirty="0"/>
                  <a:t>  (When minute hand is leading the hour hand)</a:t>
                </a:r>
              </a:p>
              <a:p>
                <a:pPr marL="0" indent="0">
                  <a:buNone/>
                </a:pPr>
                <a:endParaRPr lang="en-IN" dirty="0"/>
              </a:p>
              <a:p>
                <a:pPr marL="0" indent="0">
                  <a:buNone/>
                </a:pPr>
                <a:r>
                  <a:rPr lang="en-IN" dirty="0"/>
                  <a:t>Where </a:t>
                </a:r>
                <a14:m>
                  <m:oMath xmlns:m="http://schemas.openxmlformats.org/officeDocument/2006/math">
                    <m:r>
                      <a:rPr lang="en-IN" i="1">
                        <a:latin typeface="Cambria Math" panose="02040503050406030204" pitchFamily="18" charset="0"/>
                      </a:rPr>
                      <m:t>𝜃</m:t>
                    </m:r>
                  </m:oMath>
                </a14:m>
                <a:r>
                  <a:rPr lang="en-IN" dirty="0"/>
                  <a:t> is the angle between the hands, H and M are the positions of hour hand and minute hand at that instant respectively.</a:t>
                </a:r>
              </a:p>
              <a:p>
                <a:pPr marL="0" indent="0">
                  <a:buNone/>
                </a:pPr>
                <a:endParaRPr lang="en-IN"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81200" y="980728"/>
                <a:ext cx="8229600" cy="5328592"/>
              </a:xfrm>
              <a:blipFill>
                <a:blip r:embed="rId2"/>
                <a:stretch>
                  <a:fillRect l="-741"/>
                </a:stretch>
              </a:blipFill>
            </p:spPr>
            <p:txBody>
              <a:bodyPr/>
              <a:lstStyle/>
              <a:p>
                <a:r>
                  <a:rPr lang="en-US">
                    <a:noFill/>
                  </a:rPr>
                  <a:t> </a:t>
                </a:r>
              </a:p>
            </p:txBody>
          </p:sp>
        </mc:Fallback>
      </mc:AlternateContent>
    </p:spTree>
    <p:extLst>
      <p:ext uri="{BB962C8B-B14F-4D97-AF65-F5344CB8AC3E}">
        <p14:creationId xmlns:p14="http://schemas.microsoft.com/office/powerpoint/2010/main" val="3936148450"/>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3161250"/>
          </a:xfrm>
          <a:prstGeom prst="rect">
            <a:avLst/>
          </a:prstGeom>
        </p:spPr>
        <p:txBody>
          <a:bodyPr wrap="square">
            <a:spAutoFit/>
          </a:bodyPr>
          <a:lstStyle/>
          <a:p>
            <a:pPr algn="just">
              <a:lnSpc>
                <a:spcPct val="150000"/>
              </a:lnSpc>
              <a:spcBef>
                <a:spcPts val="700"/>
              </a:spcBef>
              <a:spcAft>
                <a:spcPts val="700"/>
              </a:spcAft>
              <a:tabLst>
                <a:tab pos="288290" algn="l"/>
                <a:tab pos="339090" algn="l"/>
                <a:tab pos="900430" algn="l"/>
                <a:tab pos="1620520" algn="l"/>
                <a:tab pos="2340610" algn="l"/>
              </a:tabLst>
            </a:pPr>
            <a:r>
              <a:rPr lang="en-IN" b="1"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Directions for Question 11 to 15:</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B, C, D, E are five consecutive years. 292</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nd</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A is Sunday. 240</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E is Tuesday.</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11.	The middle of the span of given five years falls on?</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Saturday	</a:t>
            </a:r>
          </a:p>
          <a:p>
            <a:pPr marL="288290" indent="-288290" algn="just">
              <a:lnSpc>
                <a:spcPct val="150000"/>
              </a:lnSpc>
              <a:spcBef>
                <a:spcPts val="100"/>
              </a:spcBef>
              <a:spcAft>
                <a:spcPts val="100"/>
              </a:spcAft>
              <a:tabLst>
                <a:tab pos="288290" algn="l"/>
                <a:tab pos="900430" algn="l"/>
                <a:tab pos="1620520" algn="l"/>
                <a:tab pos="23406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Monday</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900430" algn="l"/>
                <a:tab pos="1620520" algn="l"/>
                <a:tab pos="23406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Tuesday</a:t>
            </a:r>
          </a:p>
          <a:p>
            <a:pPr marL="288290" indent="-288290" algn="just">
              <a:lnSpc>
                <a:spcPct val="150000"/>
              </a:lnSpc>
              <a:spcBef>
                <a:spcPts val="100"/>
              </a:spcBef>
              <a:spcAft>
                <a:spcPts val="100"/>
              </a:spcAft>
              <a:tabLst>
                <a:tab pos="288290" algn="l"/>
                <a:tab pos="900430" algn="l"/>
                <a:tab pos="1620520" algn="l"/>
                <a:tab pos="23406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Sunday</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401472"/>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3206006"/>
          </a:xfrm>
          <a:prstGeom prst="rect">
            <a:avLst/>
          </a:prstGeom>
        </p:spPr>
        <p:txBody>
          <a:bodyPr wrap="square">
            <a:spAutoFit/>
          </a:bodyPr>
          <a:lstStyle/>
          <a:p>
            <a:pPr algn="just">
              <a:lnSpc>
                <a:spcPct val="150000"/>
              </a:lnSpc>
              <a:spcBef>
                <a:spcPts val="700"/>
              </a:spcBef>
              <a:spcAft>
                <a:spcPts val="700"/>
              </a:spcAft>
              <a:tabLst>
                <a:tab pos="288290" algn="l"/>
                <a:tab pos="339090" algn="l"/>
                <a:tab pos="900430" algn="l"/>
                <a:tab pos="1620520" algn="l"/>
                <a:tab pos="2340610" algn="l"/>
              </a:tabLst>
            </a:pPr>
            <a:r>
              <a:rPr lang="en-IN" b="1"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Directions for Question 11 to 15:</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B, C, D, E are five consecutive years. 292</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nd</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A is Sunday. 240</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E is Tuesday.</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12.	What was last day of the year D?</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Saturday	</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Monday</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Tuesday	</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Sunday</a:t>
            </a:r>
          </a:p>
        </p:txBody>
      </p:sp>
    </p:spTree>
    <p:extLst>
      <p:ext uri="{BB962C8B-B14F-4D97-AF65-F5344CB8AC3E}">
        <p14:creationId xmlns:p14="http://schemas.microsoft.com/office/powerpoint/2010/main" val="1872339306"/>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3206006"/>
          </a:xfrm>
          <a:prstGeom prst="rect">
            <a:avLst/>
          </a:prstGeom>
        </p:spPr>
        <p:txBody>
          <a:bodyPr wrap="square">
            <a:spAutoFit/>
          </a:bodyPr>
          <a:lstStyle/>
          <a:p>
            <a:pPr algn="just">
              <a:lnSpc>
                <a:spcPct val="150000"/>
              </a:lnSpc>
              <a:spcBef>
                <a:spcPts val="700"/>
              </a:spcBef>
              <a:spcAft>
                <a:spcPts val="700"/>
              </a:spcAft>
              <a:tabLst>
                <a:tab pos="288290" algn="l"/>
                <a:tab pos="339090" algn="l"/>
                <a:tab pos="900430" algn="l"/>
                <a:tab pos="1620520" algn="l"/>
                <a:tab pos="2340610" algn="l"/>
              </a:tabLst>
            </a:pPr>
            <a:r>
              <a:rPr lang="en-IN" b="1"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Directions for Question 11 to 15:</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B, C, D, E are five consecutive years. 292</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nd</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A is Sunday. 240</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E is Tuesday.</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13.	What is 151</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 </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day of year B?</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Saturday</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Monday</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Tuesday</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Sunday</a:t>
            </a:r>
          </a:p>
        </p:txBody>
      </p:sp>
    </p:spTree>
    <p:extLst>
      <p:ext uri="{BB962C8B-B14F-4D97-AF65-F5344CB8AC3E}">
        <p14:creationId xmlns:p14="http://schemas.microsoft.com/office/powerpoint/2010/main" val="3312396624"/>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3206006"/>
          </a:xfrm>
          <a:prstGeom prst="rect">
            <a:avLst/>
          </a:prstGeom>
        </p:spPr>
        <p:txBody>
          <a:bodyPr wrap="square">
            <a:spAutoFit/>
          </a:bodyPr>
          <a:lstStyle/>
          <a:p>
            <a:pPr algn="just">
              <a:lnSpc>
                <a:spcPct val="150000"/>
              </a:lnSpc>
              <a:spcBef>
                <a:spcPts val="700"/>
              </a:spcBef>
              <a:spcAft>
                <a:spcPts val="700"/>
              </a:spcAft>
              <a:tabLst>
                <a:tab pos="288290" algn="l"/>
                <a:tab pos="339090" algn="l"/>
                <a:tab pos="900430" algn="l"/>
                <a:tab pos="1620520" algn="l"/>
                <a:tab pos="2340610" algn="l"/>
              </a:tabLst>
            </a:pPr>
            <a:r>
              <a:rPr lang="en-IN" b="1"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Directions for Question 11 to 15:</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B, C, D, E are five consecutive years. 292</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nd</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A is Sunday. 240</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E is Tuesday.</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14.	What is the first day of the year C?</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Saturday	</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Monday</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Tuesday	</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Sunday</a:t>
            </a:r>
          </a:p>
        </p:txBody>
      </p:sp>
    </p:spTree>
    <p:extLst>
      <p:ext uri="{BB962C8B-B14F-4D97-AF65-F5344CB8AC3E}">
        <p14:creationId xmlns:p14="http://schemas.microsoft.com/office/powerpoint/2010/main" val="1450685974"/>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3206006"/>
          </a:xfrm>
          <a:prstGeom prst="rect">
            <a:avLst/>
          </a:prstGeom>
        </p:spPr>
        <p:txBody>
          <a:bodyPr wrap="square">
            <a:spAutoFit/>
          </a:bodyPr>
          <a:lstStyle/>
          <a:p>
            <a:pPr algn="just">
              <a:lnSpc>
                <a:spcPct val="150000"/>
              </a:lnSpc>
              <a:spcBef>
                <a:spcPts val="700"/>
              </a:spcBef>
              <a:spcAft>
                <a:spcPts val="700"/>
              </a:spcAft>
              <a:tabLst>
                <a:tab pos="288290" algn="l"/>
                <a:tab pos="339090" algn="l"/>
                <a:tab pos="900430" algn="l"/>
                <a:tab pos="1620520" algn="l"/>
                <a:tab pos="2340610" algn="l"/>
              </a:tabLst>
            </a:pPr>
            <a:r>
              <a:rPr lang="en-IN" b="1"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Directions for Question 11 to 15:</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B, C, D, E are five consecutive years. 292</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nd</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A is Sunday. 240</a:t>
            </a:r>
            <a:r>
              <a:rPr lang="en-IN"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E is Tuesday.</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15.	Which one of the following is odd man out in the year E?</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Saturday</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Monday</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Friday</a:t>
            </a:r>
          </a:p>
          <a:p>
            <a:pPr marL="288290" indent="-288290" algn="just">
              <a:lnSpc>
                <a:spcPct val="150000"/>
              </a:lnSpc>
              <a:spcBef>
                <a:spcPts val="1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Sunday</a:t>
            </a:r>
          </a:p>
        </p:txBody>
      </p:sp>
    </p:spTree>
    <p:extLst>
      <p:ext uri="{BB962C8B-B14F-4D97-AF65-F5344CB8AC3E}">
        <p14:creationId xmlns:p14="http://schemas.microsoft.com/office/powerpoint/2010/main" val="2618815251"/>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10"/>
            <a:ext cx="8229600" cy="2687915"/>
          </a:xfrm>
          <a:prstGeom prst="rect">
            <a:avLst/>
          </a:prstGeom>
        </p:spPr>
        <p:txBody>
          <a:bodyPr wrap="square">
            <a:spAutoFit/>
          </a:bodyPr>
          <a:lstStyle/>
          <a:p>
            <a:pPr marL="342900" indent="-342900" algn="just">
              <a:lnSpc>
                <a:spcPct val="150000"/>
              </a:lnSpc>
              <a:spcBef>
                <a:spcPts val="700"/>
              </a:spcBef>
              <a:spcAft>
                <a:spcPts val="100"/>
              </a:spcAft>
              <a:buFontTx/>
              <a:buAutoNum type="arabicPeriod" startAt="16"/>
              <a:tabLst>
                <a:tab pos="288290" algn="l"/>
                <a:tab pos="339090" algn="l"/>
                <a:tab pos="900430" algn="l"/>
                <a:tab pos="1620520" algn="l"/>
                <a:tab pos="23406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Find the percentage of people whose birthdays falls on the last day of February in a leap year if number of births everyday remains the same?</a:t>
            </a:r>
          </a:p>
          <a:p>
            <a:pPr marL="288290" indent="-288290" algn="just">
              <a:lnSpc>
                <a:spcPct val="150000"/>
              </a:lnSpc>
              <a:spcBef>
                <a:spcPts val="100"/>
              </a:spcBef>
              <a:spcAft>
                <a:spcPts val="100"/>
              </a:spcAft>
              <a:tabLst>
                <a:tab pos="288290" algn="l"/>
                <a:tab pos="339090" algn="l"/>
                <a:tab pos="900430" algn="l"/>
                <a:tab pos="1620520" algn="l"/>
                <a:tab pos="1871345" algn="l"/>
                <a:tab pos="2340610" algn="l"/>
                <a:tab pos="3274695" algn="l"/>
                <a:tab pos="46774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2.74 </a:t>
            </a:r>
          </a:p>
          <a:p>
            <a:pPr marL="288290" indent="-288290" algn="just">
              <a:lnSpc>
                <a:spcPct val="150000"/>
              </a:lnSpc>
              <a:spcBef>
                <a:spcPts val="100"/>
              </a:spcBef>
              <a:spcAft>
                <a:spcPts val="100"/>
              </a:spcAft>
              <a:tabLst>
                <a:tab pos="288290" algn="l"/>
                <a:tab pos="339090" algn="l"/>
                <a:tab pos="900430" algn="l"/>
                <a:tab pos="1620520" algn="l"/>
                <a:tab pos="1871345" algn="l"/>
                <a:tab pos="2340610" algn="l"/>
                <a:tab pos="3274695" algn="l"/>
                <a:tab pos="46774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0.2732</a:t>
            </a:r>
          </a:p>
          <a:p>
            <a:pPr marL="288290" indent="-288290" algn="just">
              <a:lnSpc>
                <a:spcPct val="150000"/>
              </a:lnSpc>
              <a:spcBef>
                <a:spcPts val="100"/>
              </a:spcBef>
              <a:spcAft>
                <a:spcPts val="100"/>
              </a:spcAft>
              <a:tabLst>
                <a:tab pos="288290" algn="l"/>
                <a:tab pos="339090" algn="l"/>
                <a:tab pos="900430" algn="l"/>
                <a:tab pos="1620520" algn="l"/>
                <a:tab pos="1871345" algn="l"/>
                <a:tab pos="2340610" algn="l"/>
                <a:tab pos="3274695" algn="l"/>
                <a:tab pos="46774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0.0684</a:t>
            </a:r>
          </a:p>
          <a:p>
            <a:pPr marL="288290" indent="-288290" algn="just">
              <a:lnSpc>
                <a:spcPct val="150000"/>
              </a:lnSpc>
              <a:spcBef>
                <a:spcPts val="100"/>
              </a:spcBef>
              <a:spcAft>
                <a:spcPts val="100"/>
              </a:spcAft>
              <a:tabLst>
                <a:tab pos="288290" algn="l"/>
                <a:tab pos="339090" algn="l"/>
                <a:tab pos="900430" algn="l"/>
                <a:tab pos="1620520" algn="l"/>
                <a:tab pos="1871345" algn="l"/>
                <a:tab pos="2340610" algn="l"/>
                <a:tab pos="3274695" algn="l"/>
                <a:tab pos="4677410" algn="l"/>
              </a:tabLst>
            </a:pPr>
            <a:r>
              <a:rPr lang="en-IN"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0.024</a:t>
            </a:r>
            <a:endParaRPr lang="en-US" sz="28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189052"/>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3411190"/>
          </a:xfrm>
          <a:prstGeom prst="rect">
            <a:avLst/>
          </a:prstGeom>
        </p:spPr>
        <p:txBody>
          <a:bodyPr wrap="square">
            <a:spAutoFit/>
          </a:bodyPr>
          <a:lstStyle/>
          <a:p>
            <a:pPr marL="342900" indent="-342900" algn="just">
              <a:lnSpc>
                <a:spcPct val="150000"/>
              </a:lnSpc>
              <a:spcBef>
                <a:spcPts val="700"/>
              </a:spcBef>
              <a:spcAft>
                <a:spcPts val="100"/>
              </a:spcAft>
              <a:buFontTx/>
              <a:buAutoNum type="arabicPeriod" startAt="17"/>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A person born on 25 March 1925 used to enjoy every Monday as a holiday after attaining his 25</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birthday. How many weekends could he have enjoyed such a holiday before attaining his 30</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birthday?</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260</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261</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272</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250</a:t>
            </a:r>
          </a:p>
        </p:txBody>
      </p:sp>
    </p:spTree>
    <p:extLst>
      <p:ext uri="{BB962C8B-B14F-4D97-AF65-F5344CB8AC3E}">
        <p14:creationId xmlns:p14="http://schemas.microsoft.com/office/powerpoint/2010/main" val="1986875922"/>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2995692"/>
          </a:xfrm>
          <a:prstGeom prst="rect">
            <a:avLst/>
          </a:prstGeom>
        </p:spPr>
        <p:txBody>
          <a:bodyPr wrap="square">
            <a:spAutoFit/>
          </a:bodyPr>
          <a:lstStyle/>
          <a:p>
            <a:pPr marL="342900" indent="-342900" algn="just">
              <a:lnSpc>
                <a:spcPct val="150000"/>
              </a:lnSpc>
              <a:spcBef>
                <a:spcPts val="700"/>
              </a:spcBef>
              <a:spcAft>
                <a:spcPts val="100"/>
              </a:spcAft>
              <a:buFontTx/>
              <a:buAutoNum type="arabicPeriod" startAt="18"/>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How many times does the 29</a:t>
            </a:r>
            <a:r>
              <a:rPr lang="en-US" baseline="30000"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a:t>
            </a: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day of the month occurs in 400 consecutive years?</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4500</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4498</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4497</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4495</a:t>
            </a:r>
          </a:p>
        </p:txBody>
      </p:sp>
    </p:spTree>
    <p:extLst>
      <p:ext uri="{BB962C8B-B14F-4D97-AF65-F5344CB8AC3E}">
        <p14:creationId xmlns:p14="http://schemas.microsoft.com/office/powerpoint/2010/main" val="26480908"/>
      </p:ext>
    </p:extLst>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2995692"/>
          </a:xfrm>
          <a:prstGeom prst="rect">
            <a:avLst/>
          </a:prstGeom>
        </p:spPr>
        <p:txBody>
          <a:bodyPr wrap="square">
            <a:spAutoFit/>
          </a:bodyPr>
          <a:lstStyle/>
          <a:p>
            <a:pPr marL="342900" indent="-342900" algn="just">
              <a:lnSpc>
                <a:spcPct val="150000"/>
              </a:lnSpc>
              <a:spcBef>
                <a:spcPts val="700"/>
              </a:spcBef>
              <a:spcAft>
                <a:spcPts val="100"/>
              </a:spcAft>
              <a:buFontTx/>
              <a:buAutoNum type="arabicPeriod" startAt="19"/>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The calendar for the year 2007 would be the same for which of the following years?</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2014</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2016</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2017</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2013</a:t>
            </a:r>
          </a:p>
        </p:txBody>
      </p:sp>
    </p:spTree>
    <p:extLst>
      <p:ext uri="{BB962C8B-B14F-4D97-AF65-F5344CB8AC3E}">
        <p14:creationId xmlns:p14="http://schemas.microsoft.com/office/powerpoint/2010/main" val="2564544209"/>
      </p:ext>
    </p:extLst>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81200" y="1037409"/>
            <a:ext cx="8229600" cy="2580194"/>
          </a:xfrm>
          <a:prstGeom prst="rect">
            <a:avLst/>
          </a:prstGeom>
        </p:spPr>
        <p:txBody>
          <a:bodyPr wrap="square">
            <a:spAutoFit/>
          </a:bodyPr>
          <a:lstStyle/>
          <a:p>
            <a:pPr marL="342900" indent="-342900" algn="just">
              <a:lnSpc>
                <a:spcPct val="150000"/>
              </a:lnSpc>
              <a:spcBef>
                <a:spcPts val="700"/>
              </a:spcBef>
              <a:spcAft>
                <a:spcPts val="100"/>
              </a:spcAft>
              <a:buFontTx/>
              <a:buAutoNum type="arabicPeriod" startAt="20"/>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If today is Monday, what will be the day 350 days from now?</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(a) Monday</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(b) Tuesday</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(c) Sunday</a:t>
            </a:r>
          </a:p>
          <a:p>
            <a:pPr algn="just">
              <a:lnSpc>
                <a:spcPct val="150000"/>
              </a:lnSpc>
              <a:spcBef>
                <a:spcPts val="700"/>
              </a:spcBef>
              <a:spcAft>
                <a:spcPts val="100"/>
              </a:spcAft>
              <a:tabLst>
                <a:tab pos="288290" algn="l"/>
                <a:tab pos="339090" algn="l"/>
                <a:tab pos="900430" algn="l"/>
                <a:tab pos="1620520" algn="l"/>
                <a:tab pos="2340610" algn="l"/>
              </a:tabLst>
            </a:pPr>
            <a:r>
              <a:rPr lang="en-US" dirty="0">
                <a:solidFill>
                  <a:prstClr val="black"/>
                </a:solidFill>
                <a:latin typeface="Cambria" panose="02040503050406030204" pitchFamily="18" charset="0"/>
                <a:ea typeface="Times New Roman" panose="02020603050405020304" pitchFamily="18" charset="0"/>
                <a:cs typeface="Times New Roman" panose="02020603050405020304" pitchFamily="18" charset="0"/>
              </a:rPr>
              <a:t>	(d) Friday</a:t>
            </a:r>
          </a:p>
        </p:txBody>
      </p:sp>
    </p:spTree>
    <p:extLst>
      <p:ext uri="{BB962C8B-B14F-4D97-AF65-F5344CB8AC3E}">
        <p14:creationId xmlns:p14="http://schemas.microsoft.com/office/powerpoint/2010/main" val="21366759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981200" y="980728"/>
                <a:ext cx="8229600" cy="5328592"/>
              </a:xfrm>
            </p:spPr>
            <p:txBody>
              <a:bodyPr>
                <a:normAutofit fontScale="92500" lnSpcReduction="20000"/>
              </a:bodyPr>
              <a:lstStyle/>
              <a:p>
                <a:pPr marL="0" indent="0">
                  <a:buNone/>
                </a:pPr>
                <a:r>
                  <a:rPr lang="en-US" b="1" dirty="0"/>
                  <a:t>Frequency of formation of angles between the hands of the clock</a:t>
                </a:r>
                <a:endParaRPr lang="en-IN" dirty="0"/>
              </a:p>
              <a:p>
                <a:pPr marL="0" indent="0">
                  <a:buNone/>
                </a:pPr>
                <a:r>
                  <a:rPr lang="en-IN" dirty="0"/>
                  <a:t>With the relative displacement, it is easier to find the frequency at which the hands of a clock form a particular angle. Let's find the number of times the hands of the clock form </a:t>
                </a:r>
                <a:r>
                  <a:rPr lang="en-US" dirty="0"/>
                  <a:t>0</a:t>
                </a:r>
                <a:r>
                  <a:rPr lang="en-US" dirty="0">
                    <a:sym typeface="Symbol" panose="05050102010706020507" pitchFamily="18" charset="2"/>
                  </a:rPr>
                  <a:t></a:t>
                </a:r>
                <a:r>
                  <a:rPr lang="en-IN" dirty="0"/>
                  <a:t> in a day. </a:t>
                </a:r>
              </a:p>
              <a:p>
                <a:pPr marL="0" indent="0">
                  <a:buNone/>
                </a:pPr>
                <a:r>
                  <a:rPr lang="en-IN" dirty="0"/>
                  <a:t>The hands of the clock coincide every 65 </a:t>
                </a:r>
                <a14:m>
                  <m:oMath xmlns:m="http://schemas.openxmlformats.org/officeDocument/2006/math">
                    <m:f>
                      <m:fPr>
                        <m:ctrlPr>
                          <a:rPr lang="en-IN" i="1">
                            <a:latin typeface="Cambria Math" panose="02040503050406030204" pitchFamily="18" charset="0"/>
                          </a:rPr>
                        </m:ctrlPr>
                      </m:fPr>
                      <m:num>
                        <m:r>
                          <a:rPr lang="en-IN">
                            <a:latin typeface="Cambria Math" panose="02040503050406030204" pitchFamily="18" charset="0"/>
                          </a:rPr>
                          <m:t>5</m:t>
                        </m:r>
                      </m:num>
                      <m:den>
                        <m:r>
                          <a:rPr lang="en-IN">
                            <a:latin typeface="Cambria Math" panose="02040503050406030204" pitchFamily="18" charset="0"/>
                          </a:rPr>
                          <m:t>11</m:t>
                        </m:r>
                      </m:den>
                    </m:f>
                    <m:r>
                      <m:rPr>
                        <m:nor/>
                      </m:rPr>
                      <a:rPr lang="en-IN">
                        <a:latin typeface="Cambria Math" panose="02040503050406030204" pitchFamily="18" charset="0"/>
                      </a:rPr>
                      <m:t>  </m:t>
                    </m:r>
                    <m:r>
                      <m:rPr>
                        <m:sty m:val="p"/>
                      </m:rPr>
                      <a:rPr lang="en-IN">
                        <a:latin typeface="Cambria Math" panose="02040503050406030204" pitchFamily="18" charset="0"/>
                      </a:rPr>
                      <m:t>or</m:t>
                    </m:r>
                    <m:r>
                      <m:rPr>
                        <m:nor/>
                      </m:rPr>
                      <a:rPr lang="en-IN">
                        <a:latin typeface="Cambria Math" panose="02040503050406030204" pitchFamily="18" charset="0"/>
                      </a:rPr>
                      <m:t>  </m:t>
                    </m:r>
                    <m:f>
                      <m:fPr>
                        <m:ctrlPr>
                          <a:rPr lang="en-IN" i="1">
                            <a:latin typeface="Cambria Math" panose="02040503050406030204" pitchFamily="18" charset="0"/>
                          </a:rPr>
                        </m:ctrlPr>
                      </m:fPr>
                      <m:num>
                        <m:r>
                          <a:rPr lang="en-IN">
                            <a:latin typeface="Cambria Math" panose="02040503050406030204" pitchFamily="18" charset="0"/>
                          </a:rPr>
                          <m:t>720</m:t>
                        </m:r>
                      </m:num>
                      <m:den>
                        <m:r>
                          <a:rPr lang="en-IN">
                            <a:latin typeface="Cambria Math" panose="02040503050406030204" pitchFamily="18" charset="0"/>
                          </a:rPr>
                          <m:t>11</m:t>
                        </m:r>
                      </m:den>
                    </m:f>
                    <m:r>
                      <m:rPr>
                        <m:nor/>
                      </m:rPr>
                      <a:rPr lang="en-IN">
                        <a:latin typeface="Cambria Math" panose="02040503050406030204" pitchFamily="18" charset="0"/>
                      </a:rPr>
                      <m:t>  </m:t>
                    </m:r>
                    <m:r>
                      <m:rPr>
                        <m:nor/>
                      </m:rPr>
                      <a:rPr lang="en-IN">
                        <a:latin typeface="Cambria Math" panose="02040503050406030204" pitchFamily="18" charset="0"/>
                      </a:rPr>
                      <m:t>minutes</m:t>
                    </m:r>
                    <m:r>
                      <m:rPr>
                        <m:nor/>
                      </m:rPr>
                      <a:rPr lang="en-IN">
                        <a:latin typeface="Cambria Math" panose="02040503050406030204" pitchFamily="18" charset="0"/>
                      </a:rPr>
                      <m:t>.</m:t>
                    </m:r>
                  </m:oMath>
                </a14:m>
                <a:endParaRPr lang="en-IN" dirty="0"/>
              </a:p>
              <a:p>
                <a:pPr marL="0" indent="0">
                  <a:buNone/>
                </a:pPr>
                <a:r>
                  <a:rPr lang="en-IN" dirty="0"/>
                  <a:t>In a day there are 24 </a:t>
                </a:r>
                <a:r>
                  <a:rPr lang="en-US" dirty="0">
                    <a:sym typeface="Symbol" panose="05050102010706020507" pitchFamily="18" charset="2"/>
                  </a:rPr>
                  <a:t></a:t>
                </a:r>
                <a:r>
                  <a:rPr lang="en-US" dirty="0"/>
                  <a:t> </a:t>
                </a:r>
                <a:r>
                  <a:rPr lang="en-IN" dirty="0"/>
                  <a:t> 60 = 1440 minutes</a:t>
                </a:r>
              </a:p>
              <a:p>
                <a:pPr marL="0" indent="0">
                  <a:buNone/>
                </a:pPr>
                <a:r>
                  <a:rPr lang="en-US" dirty="0">
                    <a:sym typeface="Symbol" panose="05050102010706020507" pitchFamily="18" charset="2"/>
                  </a:rPr>
                  <a:t></a:t>
                </a:r>
                <a:r>
                  <a:rPr lang="en-IN" dirty="0"/>
                  <a:t> In a day the hands of the clock coincide </a:t>
                </a:r>
                <a14:m>
                  <m:oMath xmlns:m="http://schemas.openxmlformats.org/officeDocument/2006/math">
                    <m:r>
                      <a:rPr lang="en-IN">
                        <a:latin typeface="Cambria Math" panose="02040503050406030204" pitchFamily="18" charset="0"/>
                      </a:rPr>
                      <m:t>1440×</m:t>
                    </m:r>
                    <m:f>
                      <m:fPr>
                        <m:ctrlPr>
                          <a:rPr lang="en-IN" i="1">
                            <a:latin typeface="Cambria Math" panose="02040503050406030204" pitchFamily="18" charset="0"/>
                          </a:rPr>
                        </m:ctrlPr>
                      </m:fPr>
                      <m:num>
                        <m:r>
                          <a:rPr lang="en-IN">
                            <a:latin typeface="Cambria Math" panose="02040503050406030204" pitchFamily="18" charset="0"/>
                          </a:rPr>
                          <m:t>11</m:t>
                        </m:r>
                      </m:num>
                      <m:den>
                        <m:r>
                          <a:rPr lang="en-IN">
                            <a:latin typeface="Cambria Math" panose="02040503050406030204" pitchFamily="18" charset="0"/>
                          </a:rPr>
                          <m:t>720</m:t>
                        </m:r>
                      </m:den>
                    </m:f>
                    <m:r>
                      <a:rPr lang="en-IN">
                        <a:latin typeface="Cambria Math" panose="02040503050406030204" pitchFamily="18" charset="0"/>
                      </a:rPr>
                      <m:t>=22</m:t>
                    </m:r>
                    <m:r>
                      <m:rPr>
                        <m:nor/>
                      </m:rPr>
                      <a:rPr lang="en-IN">
                        <a:latin typeface="Cambria Math" panose="02040503050406030204" pitchFamily="18" charset="0"/>
                      </a:rPr>
                      <m:t>  </m:t>
                    </m:r>
                    <m:r>
                      <m:rPr>
                        <m:sty m:val="p"/>
                      </m:rPr>
                      <a:rPr lang="en-IN">
                        <a:latin typeface="Cambria Math" panose="02040503050406030204" pitchFamily="18" charset="0"/>
                      </a:rPr>
                      <m:t>times</m:t>
                    </m:r>
                  </m:oMath>
                </a14:m>
                <a:endParaRPr lang="en-IN" dirty="0"/>
              </a:p>
              <a:p>
                <a:pPr marL="0" indent="0">
                  <a:buNone/>
                </a:pPr>
                <a:r>
                  <a:rPr lang="en-IN" dirty="0"/>
                  <a:t>It can be inferred that the hands of the clock coincide once in every hour except for two occasions i.e. from 11 to 1 o'clock they coincide only once at 12 o'clock. So, it is 11 times in 12 hours and thus 22 times in 24 hours.</a:t>
                </a:r>
              </a:p>
              <a:p>
                <a:pPr marL="0" indent="0">
                  <a:buNone/>
                </a:pPr>
                <a:r>
                  <a:rPr lang="en-IN" dirty="0"/>
                  <a:t>The finding can be extended to other angles by applying the formula </a:t>
                </a:r>
                <a14:m>
                  <m:oMath xmlns:m="http://schemas.openxmlformats.org/officeDocument/2006/math">
                    <m:r>
                      <m:rPr>
                        <m:sty m:val="p"/>
                      </m:rPr>
                      <a:rPr lang="en-IN">
                        <a:latin typeface="Cambria Math" panose="02040503050406030204" pitchFamily="18" charset="0"/>
                      </a:rPr>
                      <m:t>θ</m:t>
                    </m:r>
                    <m:r>
                      <a:rPr lang="en-IN">
                        <a:latin typeface="Cambria Math" panose="02040503050406030204" pitchFamily="18" charset="0"/>
                      </a:rPr>
                      <m:t>=30</m:t>
                    </m:r>
                    <m:r>
                      <m:rPr>
                        <m:nor/>
                      </m:rPr>
                      <a:rPr lang="en-IN">
                        <a:latin typeface="Cambria Math" panose="02040503050406030204" pitchFamily="18" charset="0"/>
                      </a:rPr>
                      <m:t> </m:t>
                    </m:r>
                    <m:r>
                      <m:rPr>
                        <m:sty m:val="p"/>
                      </m:rPr>
                      <a:rPr lang="en-IN">
                        <a:latin typeface="Cambria Math" panose="02040503050406030204" pitchFamily="18" charset="0"/>
                      </a:rPr>
                      <m:t>H</m:t>
                    </m:r>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11</m:t>
                        </m:r>
                      </m:num>
                      <m:den>
                        <m:r>
                          <a:rPr lang="en-IN">
                            <a:latin typeface="Cambria Math" panose="02040503050406030204" pitchFamily="18" charset="0"/>
                          </a:rPr>
                          <m:t>2</m:t>
                        </m:r>
                      </m:den>
                    </m:f>
                    <m:r>
                      <m:rPr>
                        <m:nor/>
                      </m:rPr>
                      <a:rPr lang="en-IN">
                        <a:latin typeface="Cambria Math" panose="02040503050406030204" pitchFamily="18" charset="0"/>
                      </a:rPr>
                      <m:t> </m:t>
                    </m:r>
                    <m:r>
                      <m:rPr>
                        <m:sty m:val="p"/>
                      </m:rPr>
                      <a:rPr lang="en-IN">
                        <a:latin typeface="Cambria Math" panose="02040503050406030204" pitchFamily="18" charset="0"/>
                      </a:rPr>
                      <m:t>M</m:t>
                    </m:r>
                  </m:oMath>
                </a14:m>
                <a:r>
                  <a:rPr lang="en-IN" dirty="0"/>
                  <a:t>, or </a:t>
                </a:r>
                <a14:m>
                  <m:oMath xmlns:m="http://schemas.openxmlformats.org/officeDocument/2006/math">
                    <m:r>
                      <m:rPr>
                        <m:sty m:val="p"/>
                      </m:rPr>
                      <a:rPr lang="en-IN">
                        <a:latin typeface="Cambria Math" panose="02040503050406030204" pitchFamily="18" charset="0"/>
                      </a:rPr>
                      <m:t>θ</m:t>
                    </m:r>
                    <m:r>
                      <a:rPr lang="en-IN">
                        <a:latin typeface="Cambria Math" panose="02040503050406030204" pitchFamily="18" charset="0"/>
                      </a:rPr>
                      <m:t>=</m:t>
                    </m:r>
                    <m:f>
                      <m:fPr>
                        <m:ctrlPr>
                          <a:rPr lang="en-IN" i="1">
                            <a:latin typeface="Cambria Math" panose="02040503050406030204" pitchFamily="18" charset="0"/>
                          </a:rPr>
                        </m:ctrlPr>
                      </m:fPr>
                      <m:num>
                        <m:r>
                          <a:rPr lang="en-IN">
                            <a:latin typeface="Cambria Math" panose="02040503050406030204" pitchFamily="18" charset="0"/>
                          </a:rPr>
                          <m:t>11</m:t>
                        </m:r>
                      </m:num>
                      <m:den>
                        <m:r>
                          <a:rPr lang="en-IN">
                            <a:latin typeface="Cambria Math" panose="02040503050406030204" pitchFamily="18" charset="0"/>
                          </a:rPr>
                          <m:t>2</m:t>
                        </m:r>
                      </m:den>
                    </m:f>
                    <m:r>
                      <m:rPr>
                        <m:nor/>
                      </m:rPr>
                      <a:rPr lang="en-IN">
                        <a:latin typeface="Cambria Math" panose="02040503050406030204" pitchFamily="18" charset="0"/>
                      </a:rPr>
                      <m:t> </m:t>
                    </m:r>
                    <m:r>
                      <m:rPr>
                        <m:sty m:val="p"/>
                      </m:rPr>
                      <a:rPr lang="en-IN">
                        <a:latin typeface="Cambria Math" panose="02040503050406030204" pitchFamily="18" charset="0"/>
                      </a:rPr>
                      <m:t>M</m:t>
                    </m:r>
                    <m:r>
                      <a:rPr lang="en-IN">
                        <a:latin typeface="Cambria Math" panose="02040503050406030204" pitchFamily="18" charset="0"/>
                      </a:rPr>
                      <m:t>−30</m:t>
                    </m:r>
                    <m:r>
                      <m:rPr>
                        <m:nor/>
                      </m:rPr>
                      <a:rPr lang="en-IN">
                        <a:latin typeface="Cambria Math" panose="02040503050406030204" pitchFamily="18" charset="0"/>
                      </a:rPr>
                      <m:t> </m:t>
                    </m:r>
                    <m:r>
                      <m:rPr>
                        <m:sty m:val="p"/>
                      </m:rPr>
                      <a:rPr lang="en-IN">
                        <a:latin typeface="Cambria Math" panose="02040503050406030204" pitchFamily="18" charset="0"/>
                      </a:rPr>
                      <m:t>H</m:t>
                    </m:r>
                  </m:oMath>
                </a14:m>
                <a:r>
                  <a:rPr lang="en-IN" dirty="0"/>
                  <a:t>  for every hour in the clock.</a:t>
                </a:r>
              </a:p>
              <a:p>
                <a:pPr marL="0" indent="0">
                  <a:buNone/>
                </a:pPr>
                <a:endParaRPr lang="en-IN"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81200" y="980728"/>
                <a:ext cx="8229600" cy="5328592"/>
              </a:xfrm>
              <a:blipFill>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692247084"/>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754438" y="2319339"/>
            <a:ext cx="5084762" cy="2219325"/>
          </a:xfrm>
        </p:spPr>
        <p:txBody>
          <a:bodyPr/>
          <a:lstStyle/>
          <a:p>
            <a:r>
              <a:rPr lang="en-US" sz="4000" dirty="0">
                <a:latin typeface="Cambria" panose="02040503050406030204" pitchFamily="18" charset="0"/>
              </a:rPr>
              <a:t>End of Session - 2</a:t>
            </a:r>
            <a:br>
              <a:rPr lang="en-US" sz="4000" dirty="0">
                <a:latin typeface="Cambria" panose="02040503050406030204" pitchFamily="18" charset="0"/>
              </a:rPr>
            </a:br>
            <a:r>
              <a:rPr lang="en-US" sz="4000" dirty="0">
                <a:latin typeface="Cambria" panose="02040503050406030204" pitchFamily="18" charset="0"/>
              </a:rPr>
              <a:t>Thank You…</a:t>
            </a:r>
            <a:br>
              <a:rPr lang="en-US" sz="4000" dirty="0">
                <a:latin typeface="Cambria" panose="02040503050406030204" pitchFamily="18" charset="0"/>
              </a:rPr>
            </a:br>
            <a:endParaRPr lang="en-US" sz="4000" dirty="0">
              <a:latin typeface="Cambria" panose="02040503050406030204" pitchFamily="18" charset="0"/>
            </a:endParaRPr>
          </a:p>
        </p:txBody>
      </p:sp>
    </p:spTree>
    <p:extLst>
      <p:ext uri="{BB962C8B-B14F-4D97-AF65-F5344CB8AC3E}">
        <p14:creationId xmlns:p14="http://schemas.microsoft.com/office/powerpoint/2010/main" val="1984806907"/>
      </p:ext>
    </p:extLst>
  </p:cSld>
  <p:clrMapOvr>
    <a:masterClrMapping/>
  </p:clrMapOvr>
  <p:transition spd="slow">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r>
              <a:rPr lang="en-US" dirty="0"/>
              <a:t>© 2016 SMART Training Resources Pvt. Ltd.</a:t>
            </a:r>
          </a:p>
        </p:txBody>
      </p:sp>
      <p:sp>
        <p:nvSpPr>
          <p:cNvPr id="4" name="Rectangle 3"/>
          <p:cNvSpPr/>
          <p:nvPr/>
        </p:nvSpPr>
        <p:spPr>
          <a:xfrm>
            <a:off x="4672982" y="2091356"/>
            <a:ext cx="3420424" cy="1752275"/>
          </a:xfrm>
          <a:prstGeom prst="rect">
            <a:avLst/>
          </a:prstGeom>
        </p:spPr>
        <p:txBody>
          <a:bodyPr wrap="none">
            <a:spAutoFit/>
          </a:bodyPr>
          <a:lstStyle/>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Session – 3</a:t>
            </a:r>
          </a:p>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DIRECTIONS</a:t>
            </a:r>
            <a:endParaRPr lang="en-US" sz="4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569994"/>
      </p:ext>
    </p:extLst>
  </p:cSld>
  <p:clrMapOvr>
    <a:masterClrMapping/>
  </p:clrMapOvr>
  <p:transition spd="slow">
    <p:blinds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7899" y="696037"/>
            <a:ext cx="8570794" cy="5431809"/>
          </a:xfrm>
        </p:spPr>
        <p:txBody>
          <a:bodyPr>
            <a:normAutofit/>
          </a:bodyPr>
          <a:lstStyle/>
          <a:p>
            <a:pPr marL="0" indent="0" algn="just">
              <a:buNone/>
            </a:pPr>
            <a:r>
              <a:rPr lang="en-US" dirty="0"/>
              <a:t>Direction sense is one of the prime topics in Logical Reasoning. Questions from this topic generally involve an individual travelling certain distances in certain directions. The best way to solve these problems is to represent the traces of the path traversed by the person, as provided by the questions.</a:t>
            </a:r>
            <a:endParaRPr lang="en-IN" dirty="0"/>
          </a:p>
          <a:p>
            <a:pPr marL="0" indent="0" algn="just">
              <a:buNone/>
            </a:pPr>
            <a:r>
              <a:rPr lang="en-US" dirty="0"/>
              <a:t>Four directions and four sub directions are shown in the image.</a:t>
            </a: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100000" contrast="100000"/>
                    </a14:imgEffect>
                  </a14:imgLayer>
                </a14:imgProps>
              </a:ext>
            </a:extLst>
          </a:blip>
          <a:stretch>
            <a:fillRect/>
          </a:stretch>
        </p:blipFill>
        <p:spPr>
          <a:xfrm>
            <a:off x="7365243" y="3602503"/>
            <a:ext cx="2885451" cy="2679346"/>
          </a:xfrm>
          <a:prstGeom prst="rect">
            <a:avLst/>
          </a:prstGeom>
        </p:spPr>
      </p:pic>
      <p:sp>
        <p:nvSpPr>
          <p:cNvPr id="7" name="Rectangle 6"/>
          <p:cNvSpPr/>
          <p:nvPr/>
        </p:nvSpPr>
        <p:spPr>
          <a:xfrm>
            <a:off x="1837899" y="3859499"/>
            <a:ext cx="5322626" cy="1874872"/>
          </a:xfrm>
          <a:prstGeom prst="rect">
            <a:avLst/>
          </a:prstGeom>
        </p:spPr>
        <p:txBody>
          <a:bodyPr wrap="square">
            <a:spAutoFit/>
          </a:bodyPr>
          <a:lstStyle/>
          <a:p>
            <a:pPr marL="252095" indent="-252095" algn="just">
              <a:lnSpc>
                <a:spcPct val="125000"/>
              </a:lnSpc>
              <a:spcBef>
                <a:spcPts val="200"/>
              </a:spcBef>
              <a:spcAft>
                <a:spcPts val="200"/>
              </a:spcAft>
              <a:tabLst>
                <a:tab pos="180340" algn="r"/>
                <a:tab pos="252095" algn="l"/>
              </a:tabLst>
            </a:pPr>
            <a:r>
              <a:rPr lang="en-US"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I.	North (N), East (E), South (S) and West (W) are four directions.</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252095" indent="-252095" algn="just">
              <a:lnSpc>
                <a:spcPct val="125000"/>
              </a:lnSpc>
              <a:spcBef>
                <a:spcPts val="200"/>
              </a:spcBef>
              <a:spcAft>
                <a:spcPts val="200"/>
              </a:spcAft>
              <a:tabLst>
                <a:tab pos="180340" algn="r"/>
                <a:tab pos="252095" algn="l"/>
              </a:tabLst>
            </a:pPr>
            <a:r>
              <a:rPr lang="en-US"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	II.	While South-East (SE), South-West (SW), North-West (NW) and North-East (NE) are four cardinal directions.</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678009"/>
      </p:ext>
    </p:extLst>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dirty="0"/>
              <a:t>1. One day, </a:t>
            </a:r>
            <a:r>
              <a:rPr lang="en-US" dirty="0" err="1"/>
              <a:t>Raviraj</a:t>
            </a:r>
            <a:r>
              <a:rPr lang="en-US" dirty="0"/>
              <a:t> left home and cycled 20 km southwards, turned right and cycled 10 km and turned right and cycled 20 km and turned left and cycled 20 km. How many </a:t>
            </a:r>
            <a:r>
              <a:rPr lang="en-US" dirty="0" err="1"/>
              <a:t>kilometres</a:t>
            </a:r>
            <a:r>
              <a:rPr lang="en-US" dirty="0"/>
              <a:t> will he have to cycle to reach his home straight?</a:t>
            </a:r>
            <a:endParaRPr lang="en-IN" dirty="0"/>
          </a:p>
          <a:p>
            <a:pPr marL="0" indent="0" algn="just">
              <a:buNone/>
            </a:pPr>
            <a:r>
              <a:rPr lang="en-US" dirty="0"/>
              <a:t>	(a) 50 km		(b) 30 km</a:t>
            </a:r>
          </a:p>
          <a:p>
            <a:pPr marL="0" indent="0" algn="just">
              <a:buNone/>
            </a:pPr>
            <a:r>
              <a:rPr lang="en-US" dirty="0"/>
              <a:t>	(c) 40 km		(d) 60 km</a:t>
            </a:r>
            <a:endParaRPr lang="en-IN" dirty="0"/>
          </a:p>
          <a:p>
            <a:pPr marL="0" indent="0" algn="just">
              <a:buNone/>
            </a:pPr>
            <a:endParaRPr lang="en-US" dirty="0"/>
          </a:p>
          <a:p>
            <a:pPr marL="0" indent="0" algn="just">
              <a:buNone/>
            </a:pPr>
            <a:r>
              <a:rPr lang="en-US" dirty="0"/>
              <a:t>2. If South-East becomes North, North-East becomes West and so on. What will West become?</a:t>
            </a:r>
            <a:endParaRPr lang="en-IN" dirty="0"/>
          </a:p>
          <a:p>
            <a:pPr marL="0" indent="0" algn="just">
              <a:buNone/>
            </a:pPr>
            <a:r>
              <a:rPr lang="en-US" dirty="0"/>
              <a:t>	(a) North-East		(b) North-West</a:t>
            </a:r>
            <a:endParaRPr lang="en-IN" dirty="0"/>
          </a:p>
          <a:p>
            <a:pPr marL="0" indent="0" algn="just">
              <a:buNone/>
            </a:pPr>
            <a:r>
              <a:rPr lang="en-US" dirty="0"/>
              <a:t>	(c) South-East		(d) South-West</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590553341"/>
      </p:ext>
    </p:extLst>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dirty="0"/>
              <a:t>3. Y is in the East of X which is in the North of Z. If P is in the South of Z, then in which direction of Y, is P?</a:t>
            </a:r>
            <a:endParaRPr lang="en-IN" dirty="0"/>
          </a:p>
          <a:p>
            <a:pPr marL="0" indent="0" algn="just">
              <a:buNone/>
            </a:pPr>
            <a:r>
              <a:rPr lang="en-US" dirty="0"/>
              <a:t>	(a) North		(b) South </a:t>
            </a:r>
            <a:endParaRPr lang="en-IN" dirty="0"/>
          </a:p>
          <a:p>
            <a:pPr marL="0" indent="0" algn="just">
              <a:buNone/>
            </a:pPr>
            <a:r>
              <a:rPr lang="en-US" dirty="0"/>
              <a:t>	(c) South-East		(d) South-West </a:t>
            </a:r>
            <a:endParaRPr lang="en-IN" dirty="0"/>
          </a:p>
          <a:p>
            <a:pPr marL="0" indent="0" algn="just">
              <a:buNone/>
            </a:pPr>
            <a:endParaRPr lang="en-US" dirty="0"/>
          </a:p>
          <a:p>
            <a:pPr marL="0" indent="0" algn="just">
              <a:buNone/>
            </a:pPr>
            <a:r>
              <a:rPr lang="en-US" dirty="0"/>
              <a:t>4. </a:t>
            </a:r>
            <a:r>
              <a:rPr lang="en-US" dirty="0" err="1"/>
              <a:t>Golu</a:t>
            </a:r>
            <a:r>
              <a:rPr lang="en-US" dirty="0"/>
              <a:t> started from his house towards North. After covering a distance of 8 km. he turned towards left and covered a distance of 6 km. What is the shortest distance now from his house?</a:t>
            </a:r>
            <a:endParaRPr lang="en-IN" dirty="0"/>
          </a:p>
          <a:p>
            <a:pPr marL="0" indent="0" algn="just">
              <a:buNone/>
            </a:pPr>
            <a:r>
              <a:rPr lang="en-US" dirty="0"/>
              <a:t>	(a) 10 km		(b) 16 km	</a:t>
            </a:r>
          </a:p>
          <a:p>
            <a:pPr marL="0" indent="0" algn="just">
              <a:buNone/>
            </a:pPr>
            <a:r>
              <a:rPr lang="en-US" dirty="0"/>
              <a:t>	(c) 14 km		(d) 2 km</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574806962"/>
      </p:ext>
    </p:extLst>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dirty="0"/>
              <a:t>5. </a:t>
            </a:r>
            <a:r>
              <a:rPr lang="en-US" dirty="0" err="1"/>
              <a:t>Vishwanath</a:t>
            </a:r>
            <a:r>
              <a:rPr lang="en-US" dirty="0"/>
              <a:t> was walking on the road early morning after the sunrise and his shadow was failing to his left. Which direction was he facing?</a:t>
            </a:r>
            <a:endParaRPr lang="en-IN" dirty="0"/>
          </a:p>
          <a:p>
            <a:pPr marL="0" indent="0" algn="just">
              <a:buNone/>
            </a:pPr>
            <a:r>
              <a:rPr lang="en-US" dirty="0"/>
              <a:t>	(a) East		(b) North</a:t>
            </a:r>
            <a:endParaRPr lang="en-IN" dirty="0"/>
          </a:p>
          <a:p>
            <a:pPr marL="0" indent="0" algn="just">
              <a:buNone/>
            </a:pPr>
            <a:r>
              <a:rPr lang="en-US" dirty="0"/>
              <a:t>	(c) West	(d) Either East or West</a:t>
            </a:r>
            <a:endParaRPr lang="en-IN" dirty="0"/>
          </a:p>
          <a:p>
            <a:pPr marL="0" indent="0" algn="just">
              <a:buNone/>
            </a:pPr>
            <a:endParaRPr lang="en-US" dirty="0"/>
          </a:p>
          <a:p>
            <a:pPr marL="0" indent="0" algn="just">
              <a:buNone/>
            </a:pPr>
            <a:r>
              <a:rPr lang="en-US" dirty="0"/>
              <a:t>6. A, B, C, D are playing game of carom. A, B and C, D are partners. C is to the left of B who is facing east. Then D is facing </a:t>
            </a:r>
            <a:endParaRPr lang="en-IN" dirty="0"/>
          </a:p>
          <a:p>
            <a:pPr marL="0" indent="0" algn="just">
              <a:buNone/>
            </a:pPr>
            <a:r>
              <a:rPr lang="en-US" dirty="0"/>
              <a:t>	(a) North	(b) South </a:t>
            </a:r>
          </a:p>
          <a:p>
            <a:pPr marL="0" indent="0" algn="just">
              <a:buNone/>
            </a:pPr>
            <a:r>
              <a:rPr lang="en-US" dirty="0"/>
              <a:t>	(c) East		(d) West </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764576111"/>
      </p:ext>
    </p:extLst>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dirty="0"/>
              <a:t>7. A is 40 m South-West of B. C is 40 m South-East of B. Then C is in which direction of A?</a:t>
            </a:r>
            <a:endParaRPr lang="en-IN" dirty="0"/>
          </a:p>
          <a:p>
            <a:pPr marL="0" indent="0" algn="just">
              <a:buNone/>
            </a:pPr>
            <a:r>
              <a:rPr lang="en-US" dirty="0"/>
              <a:t>	(a) East			(b) West</a:t>
            </a:r>
            <a:endParaRPr lang="en-IN" dirty="0"/>
          </a:p>
          <a:p>
            <a:pPr marL="0" indent="0" algn="just">
              <a:buNone/>
            </a:pPr>
            <a:r>
              <a:rPr lang="en-US" dirty="0"/>
              <a:t>	(c) North-east		(d) South</a:t>
            </a:r>
            <a:endParaRPr lang="en-IN" dirty="0"/>
          </a:p>
          <a:p>
            <a:pPr marL="0" indent="0" algn="just">
              <a:buNone/>
            </a:pPr>
            <a:endParaRPr lang="en-US" dirty="0"/>
          </a:p>
          <a:p>
            <a:pPr marL="0" indent="0" algn="just">
              <a:buNone/>
            </a:pPr>
            <a:r>
              <a:rPr lang="en-US" dirty="0"/>
              <a:t>8. After walking 6 km, I turned right and covered a distance of 2 km, then turned left and covered a distance of 10 km. In the end, I was moving towards the north. From which direction did I start my journey?</a:t>
            </a:r>
            <a:endParaRPr lang="en-IN" dirty="0"/>
          </a:p>
          <a:p>
            <a:pPr marL="0" indent="0" algn="just">
              <a:buNone/>
            </a:pPr>
            <a:r>
              <a:rPr lang="en-US" dirty="0"/>
              <a:t>	(a) North		(b) South</a:t>
            </a:r>
          </a:p>
          <a:p>
            <a:pPr marL="0" indent="0" algn="just">
              <a:buNone/>
            </a:pPr>
            <a:r>
              <a:rPr lang="en-US" dirty="0"/>
              <a:t>	(c) East			(d) West</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1656255026"/>
      </p:ext>
    </p:extLst>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dirty="0"/>
              <a:t>9. If 'South-east' is called 'East', 'North-West' is called 'West', 'South-West' is called 'South' and so on, what will 'North' be called?</a:t>
            </a:r>
            <a:endParaRPr lang="en-IN" dirty="0"/>
          </a:p>
          <a:p>
            <a:pPr marL="0" indent="0" algn="just">
              <a:buNone/>
            </a:pPr>
            <a:r>
              <a:rPr lang="en-US" dirty="0"/>
              <a:t>	(a) East			(b) North-East</a:t>
            </a:r>
            <a:endParaRPr lang="en-IN" dirty="0"/>
          </a:p>
          <a:p>
            <a:pPr marL="0" indent="0" algn="just">
              <a:buNone/>
            </a:pPr>
            <a:r>
              <a:rPr lang="en-US" dirty="0"/>
              <a:t>	(c) North-West		(d) South</a:t>
            </a:r>
            <a:endParaRPr lang="en-IN" dirty="0"/>
          </a:p>
          <a:p>
            <a:pPr marL="0" indent="0" algn="just">
              <a:buNone/>
            </a:pPr>
            <a:endParaRPr lang="en-US" dirty="0"/>
          </a:p>
          <a:p>
            <a:pPr marL="0" indent="0" algn="just">
              <a:buNone/>
            </a:pPr>
            <a:r>
              <a:rPr lang="en-US" dirty="0"/>
              <a:t>10. </a:t>
            </a:r>
            <a:r>
              <a:rPr lang="en-US" dirty="0" err="1"/>
              <a:t>Sanmitra</a:t>
            </a:r>
            <a:r>
              <a:rPr lang="en-US" dirty="0"/>
              <a:t> walks 4 km. Towards North, turns right and walks 5 km. Then he turns towards South and walks 2 km. Again he takes a turn towards west walks 3 km and stops for a while. Then he further walks 2 km. What is the distance of </a:t>
            </a:r>
            <a:r>
              <a:rPr lang="en-US" dirty="0" err="1"/>
              <a:t>Sanmitra</a:t>
            </a:r>
            <a:r>
              <a:rPr lang="en-US" dirty="0"/>
              <a:t> from starting point?</a:t>
            </a:r>
            <a:endParaRPr lang="en-IN" dirty="0"/>
          </a:p>
          <a:p>
            <a:pPr marL="0" indent="0" algn="just">
              <a:buNone/>
            </a:pPr>
            <a:r>
              <a:rPr lang="en-US" dirty="0"/>
              <a:t>	(a) 16 km		(b) 2 km</a:t>
            </a:r>
          </a:p>
          <a:p>
            <a:pPr marL="0" indent="0" algn="just">
              <a:buNone/>
            </a:pPr>
            <a:r>
              <a:rPr lang="en-US" dirty="0"/>
              <a:t>	(c) 4 km		(d) 3 km</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1039272086"/>
      </p:ext>
    </p:extLst>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dirty="0"/>
              <a:t>11. A boy is facing towards North-West and turns 180º clockwise, again 45º clockwise and then turns through 270º anti-clockwise. In which direction is he facing now?</a:t>
            </a:r>
            <a:endParaRPr lang="en-IN" dirty="0"/>
          </a:p>
          <a:p>
            <a:pPr marL="0" indent="0" algn="just">
              <a:buNone/>
            </a:pPr>
            <a:r>
              <a:rPr lang="en-US" dirty="0"/>
              <a:t>	(a) West		(b) North-West</a:t>
            </a:r>
            <a:endParaRPr lang="en-IN" dirty="0"/>
          </a:p>
          <a:p>
            <a:pPr marL="0" indent="0" algn="just">
              <a:buNone/>
            </a:pPr>
            <a:r>
              <a:rPr lang="en-US" dirty="0"/>
              <a:t>	(c) South-West		(d) South</a:t>
            </a:r>
            <a:endParaRPr lang="en-IN" dirty="0"/>
          </a:p>
          <a:p>
            <a:pPr marL="0" indent="0" algn="just">
              <a:buNone/>
            </a:pPr>
            <a:endParaRPr lang="en-US" dirty="0"/>
          </a:p>
          <a:p>
            <a:pPr marL="0" indent="0" algn="just">
              <a:buNone/>
            </a:pPr>
            <a:r>
              <a:rPr lang="en-US" dirty="0"/>
              <a:t>12. A river flows West to East and on the way turns left and runs in a semi-circular path around a hillock and then turns left at right angle. In which direction is the river finally flowing?</a:t>
            </a:r>
            <a:endParaRPr lang="en-IN" dirty="0"/>
          </a:p>
          <a:p>
            <a:pPr marL="0" indent="0" algn="just">
              <a:buNone/>
            </a:pPr>
            <a:r>
              <a:rPr lang="en-US" dirty="0"/>
              <a:t>	(a) North		(b) West</a:t>
            </a:r>
          </a:p>
          <a:p>
            <a:pPr marL="0" indent="0" algn="just">
              <a:buNone/>
            </a:pPr>
            <a:r>
              <a:rPr lang="en-US" dirty="0"/>
              <a:t>	(c) South		(d) East</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563928811"/>
      </p:ext>
    </p:extLst>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96037"/>
                <a:ext cx="8229600" cy="5527343"/>
              </a:xfrm>
            </p:spPr>
            <p:txBody>
              <a:bodyPr>
                <a:normAutofit/>
              </a:bodyPr>
              <a:lstStyle/>
              <a:p>
                <a:pPr marL="0" indent="0" algn="just">
                  <a:buNone/>
                </a:pPr>
                <a:r>
                  <a:rPr lang="en-US" dirty="0"/>
                  <a:t>13. A man goes North 5 km, turns right and goes for 10 km, then turns right again for 5 km and then moves left for 7 km. At what distance and in which direction is he now from the starting point.</a:t>
                </a:r>
                <a:endParaRPr lang="en-IN" dirty="0"/>
              </a:p>
              <a:p>
                <a:pPr marL="0" indent="0" algn="just">
                  <a:buNone/>
                </a:pPr>
                <a:r>
                  <a:rPr lang="en-US" dirty="0"/>
                  <a:t>	(a) 15 km, West		(b) 17 km, East</a:t>
                </a:r>
                <a:endParaRPr lang="en-IN" dirty="0"/>
              </a:p>
              <a:p>
                <a:pPr marL="0" indent="0" algn="just">
                  <a:buNone/>
                </a:pPr>
                <a:r>
                  <a:rPr lang="en-US" dirty="0"/>
                  <a:t>	(c) 16 km South		(d) 18 km North</a:t>
                </a:r>
                <a:endParaRPr lang="en-IN" dirty="0"/>
              </a:p>
              <a:p>
                <a:pPr marL="0" indent="0" algn="just">
                  <a:buNone/>
                </a:pPr>
                <a:endParaRPr lang="en-US" dirty="0"/>
              </a:p>
              <a:p>
                <a:pPr marL="0" indent="0" algn="just">
                  <a:buNone/>
                </a:pPr>
                <a:r>
                  <a:rPr lang="en-US" dirty="0"/>
                  <a:t>14. </a:t>
                </a:r>
                <a:r>
                  <a:rPr lang="en-US" dirty="0" err="1"/>
                  <a:t>Kunal</a:t>
                </a:r>
                <a:r>
                  <a:rPr lang="en-US" dirty="0"/>
                  <a:t> walks 18 km towards North. From there, he walks 12 km towards South. Then he walks 6 km towards East. How far and in which direction is he with reference to his starting point?</a:t>
                </a:r>
                <a:endParaRPr lang="en-IN" dirty="0"/>
              </a:p>
              <a:p>
                <a:pPr marL="0" indent="0" algn="just">
                  <a:buNone/>
                </a:pPr>
                <a:r>
                  <a:rPr lang="en-IN" dirty="0"/>
                  <a:t>	(a) </a:t>
                </a:r>
                <a14:m>
                  <m:oMath xmlns:m="http://schemas.openxmlformats.org/officeDocument/2006/math">
                    <m:r>
                      <a:rPr lang="en-IN">
                        <a:latin typeface="Cambria Math" panose="02040503050406030204" pitchFamily="18" charset="0"/>
                      </a:rPr>
                      <m:t>8</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West	(b) </a:t>
                </a:r>
                <a14:m>
                  <m:oMath xmlns:m="http://schemas.openxmlformats.org/officeDocument/2006/math">
                    <m:r>
                      <a:rPr lang="en-IN">
                        <a:latin typeface="Cambria Math" panose="02040503050406030204" pitchFamily="18" charset="0"/>
                      </a:rPr>
                      <m:t>6</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North-East</a:t>
                </a:r>
              </a:p>
              <a:p>
                <a:pPr marL="0" indent="0" algn="just">
                  <a:buNone/>
                </a:pPr>
                <a:r>
                  <a:rPr lang="en-IN" dirty="0"/>
                  <a:t>	(c) </a:t>
                </a:r>
                <a14:m>
                  <m:oMath xmlns:m="http://schemas.openxmlformats.org/officeDocument/2006/math">
                    <m:r>
                      <a:rPr lang="en-US">
                        <a:latin typeface="Cambria Math" panose="02040503050406030204" pitchFamily="18" charset="0"/>
                      </a:rPr>
                      <m:t>7</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East		(d) </a:t>
                </a:r>
                <a14:m>
                  <m:oMath xmlns:m="http://schemas.openxmlformats.org/officeDocument/2006/math">
                    <m:r>
                      <a:rPr lang="en-US" b="0" i="0" smtClean="0">
                        <a:latin typeface="Cambria Math" panose="02040503050406030204" pitchFamily="18" charset="0"/>
                      </a:rPr>
                      <m:t>5</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West</a:t>
                </a:r>
              </a:p>
              <a:p>
                <a:pPr marL="0" indent="0" algn="just">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96037"/>
                <a:ext cx="8229600" cy="5527343"/>
              </a:xfrm>
              <a:blipFill>
                <a:blip r:embed="rId2"/>
                <a:stretch>
                  <a:fillRect l="-741" r="-741"/>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176156743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50423182"/>
              </p:ext>
            </p:extLst>
          </p:nvPr>
        </p:nvGraphicFramePr>
        <p:xfrm>
          <a:off x="2207569" y="1700808"/>
          <a:ext cx="7416823" cy="3096344"/>
        </p:xfrm>
        <a:graphic>
          <a:graphicData uri="http://schemas.openxmlformats.org/drawingml/2006/table">
            <a:tbl>
              <a:tblPr firstRow="1" firstCol="1" bandRow="1"/>
              <a:tblGrid>
                <a:gridCol w="1085389">
                  <a:extLst>
                    <a:ext uri="{9D8B030D-6E8A-4147-A177-3AD203B41FA5}">
                      <a16:colId xmlns:a16="http://schemas.microsoft.com/office/drawing/2014/main" val="20000"/>
                    </a:ext>
                  </a:extLst>
                </a:gridCol>
                <a:gridCol w="2803921">
                  <a:extLst>
                    <a:ext uri="{9D8B030D-6E8A-4147-A177-3AD203B41FA5}">
                      <a16:colId xmlns:a16="http://schemas.microsoft.com/office/drawing/2014/main" val="20001"/>
                    </a:ext>
                  </a:extLst>
                </a:gridCol>
                <a:gridCol w="3527513">
                  <a:extLst>
                    <a:ext uri="{9D8B030D-6E8A-4147-A177-3AD203B41FA5}">
                      <a16:colId xmlns:a16="http://schemas.microsoft.com/office/drawing/2014/main" val="20002"/>
                    </a:ext>
                  </a:extLst>
                </a:gridCol>
              </a:tblGrid>
              <a:tr h="387043">
                <a:tc>
                  <a:txBody>
                    <a:bodyPr/>
                    <a:lstStyle/>
                    <a:p>
                      <a:pPr algn="just">
                        <a:lnSpc>
                          <a:spcPct val="115000"/>
                        </a:lnSpc>
                        <a:spcBef>
                          <a:spcPts val="100"/>
                        </a:spcBef>
                        <a:spcAft>
                          <a:spcPts val="100"/>
                        </a:spcAft>
                      </a:pPr>
                      <a:r>
                        <a:rPr lang="en-IN" sz="2200" b="1"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Angle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Occurrence in a day</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b="1">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Reference time</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7043">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0</a:t>
                      </a:r>
                      <a:r>
                        <a:rPr lang="en-IN" sz="2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º</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22 times</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12 o'clock</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7043">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30</a:t>
                      </a:r>
                      <a:r>
                        <a:rPr lang="en-IN" sz="2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º</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44 times</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11 o'clock and 1 o'clock</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7043">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60</a:t>
                      </a:r>
                      <a:r>
                        <a:rPr lang="en-IN" sz="2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º</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44 times</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10 o'clock and 2 o'clock</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7043">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90</a:t>
                      </a:r>
                      <a:r>
                        <a:rPr lang="en-IN" sz="2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º</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44 times</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9 o'clock and 3 o'clock</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7043">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120</a:t>
                      </a:r>
                      <a:r>
                        <a:rPr lang="en-IN" sz="2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º</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44 times</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8 o'clock and 4 o'clock</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7043">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150</a:t>
                      </a:r>
                      <a:r>
                        <a:rPr lang="en-IN" sz="2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º</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44 times</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7 o'clock and 5 o'clock</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7043">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180</a:t>
                      </a:r>
                      <a:r>
                        <a:rPr lang="en-IN" sz="2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º</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22 times</a:t>
                      </a:r>
                      <a:endParaRPr lang="en-IN"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100"/>
                        </a:spcBef>
                        <a:spcAft>
                          <a:spcPts val="100"/>
                        </a:spcAft>
                      </a:pPr>
                      <a:r>
                        <a:rPr lang="en-IN" sz="2200" dirty="0">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6 o'clock</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1152220"/>
      </p:ext>
    </p:extLst>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IN" dirty="0"/>
                  <a:t>15. City D is 9 km to the West of City M. City R is 8 km to the South of City D. If the city K is to the East of City R and is also exactly to the South-east of D, then what is its distance from the city D?</a:t>
                </a:r>
              </a:p>
              <a:p>
                <a:pPr marL="0" indent="0" algn="just">
                  <a:buNone/>
                </a:pPr>
                <a:r>
                  <a:rPr lang="en-IN" dirty="0"/>
                  <a:t>	(a) </a:t>
                </a:r>
                <a14:m>
                  <m:oMath xmlns:m="http://schemas.openxmlformats.org/officeDocument/2006/math">
                    <m:r>
                      <a:rPr lang="en-US" b="0" i="0" smtClean="0">
                        <a:latin typeface="Cambria Math" panose="02040503050406030204" pitchFamily="18" charset="0"/>
                      </a:rPr>
                      <m:t>10</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(b) </a:t>
                </a:r>
                <a14:m>
                  <m:oMath xmlns:m="http://schemas.openxmlformats.org/officeDocument/2006/math">
                    <m:r>
                      <a:rPr lang="en-US" b="0" i="0" smtClean="0">
                        <a:latin typeface="Cambria Math" panose="02040503050406030204" pitchFamily="18" charset="0"/>
                      </a:rPr>
                      <m:t>11</m:t>
                    </m:r>
                    <m:rad>
                      <m:radPr>
                        <m:degHide m:val="on"/>
                        <m:ctrlPr>
                          <a:rPr lang="en-IN" i="1">
                            <a:latin typeface="Cambria Math" panose="02040503050406030204" pitchFamily="18" charset="0"/>
                          </a:rPr>
                        </m:ctrlPr>
                      </m:radPr>
                      <m:deg/>
                      <m:e>
                        <m:r>
                          <a:rPr lang="en-US" b="0" i="1" smtClean="0">
                            <a:latin typeface="Cambria Math" panose="02040503050406030204" pitchFamily="18" charset="0"/>
                          </a:rPr>
                          <m:t>3</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a:t>
                </a:r>
              </a:p>
              <a:p>
                <a:pPr marL="0" indent="0" algn="just">
                  <a:buNone/>
                </a:pPr>
                <a:r>
                  <a:rPr lang="en-IN" dirty="0"/>
                  <a:t>	(c) </a:t>
                </a:r>
                <a14:m>
                  <m:oMath xmlns:m="http://schemas.openxmlformats.org/officeDocument/2006/math">
                    <m:r>
                      <a:rPr lang="en-IN">
                        <a:latin typeface="Cambria Math" panose="02040503050406030204" pitchFamily="18" charset="0"/>
                      </a:rPr>
                      <m:t>8</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(d) </a:t>
                </a:r>
                <a14:m>
                  <m:oMath xmlns:m="http://schemas.openxmlformats.org/officeDocument/2006/math">
                    <m:r>
                      <a:rPr lang="en-US" b="0" i="0" smtClean="0">
                        <a:latin typeface="Cambria Math" panose="02040503050406030204" pitchFamily="18" charset="0"/>
                      </a:rPr>
                      <m:t>9</m:t>
                    </m:r>
                    <m:rad>
                      <m:radPr>
                        <m:degHide m:val="on"/>
                        <m:ctrlPr>
                          <a:rPr lang="en-IN" i="1">
                            <a:latin typeface="Cambria Math" panose="02040503050406030204" pitchFamily="18" charset="0"/>
                          </a:rPr>
                        </m:ctrlPr>
                      </m:radPr>
                      <m:deg/>
                      <m:e>
                        <m:r>
                          <a:rPr lang="en-US" i="1">
                            <a:latin typeface="Cambria Math" panose="02040503050406030204" pitchFamily="18" charset="0"/>
                          </a:rPr>
                          <m:t>3</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a:t>
                </a:r>
              </a:p>
              <a:p>
                <a:pPr marL="0" indent="0" algn="just">
                  <a:buNone/>
                </a:pPr>
                <a:endParaRPr lang="en-IN" dirty="0"/>
              </a:p>
              <a:p>
                <a:pPr marL="0" indent="0" algn="just">
                  <a:buNone/>
                </a:pPr>
                <a:r>
                  <a:rPr lang="en-IN" dirty="0"/>
                  <a:t>16. Ram walks 1 km towards East and he turns to South and walks 5 km. Again he turns to East and walks 2 km, after which he turns to North and walks 9 km. Now, how far is he from his starting point?</a:t>
                </a:r>
              </a:p>
              <a:p>
                <a:pPr marL="0" indent="0" algn="just">
                  <a:buNone/>
                </a:pPr>
                <a:r>
                  <a:rPr lang="en-IN" dirty="0"/>
                  <a:t>	(a) 3 km		(b) 4 km</a:t>
                </a:r>
              </a:p>
              <a:p>
                <a:pPr marL="0" indent="0" algn="just">
                  <a:buNone/>
                </a:pPr>
                <a:r>
                  <a:rPr lang="en-IN" dirty="0"/>
                  <a:t>	(c) 5 km		(d) 7 km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96037"/>
                <a:ext cx="8229600" cy="5277727"/>
              </a:xfrm>
              <a:blipFill>
                <a:blip r:embed="rId2"/>
                <a:stretch>
                  <a:fillRect l="-741" r="-741"/>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982204788"/>
      </p:ext>
    </p:extLst>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6"/>
            <a:ext cx="8229600" cy="5568286"/>
          </a:xfrm>
        </p:spPr>
        <p:txBody>
          <a:bodyPr>
            <a:normAutofit/>
          </a:bodyPr>
          <a:lstStyle/>
          <a:p>
            <a:pPr marL="0" indent="0" algn="just">
              <a:buNone/>
            </a:pPr>
            <a:r>
              <a:rPr lang="en-IN" dirty="0"/>
              <a:t>17. X walks 10 metres towards East and then 10 metres to the right. Then, every time turning to his left, he walks 5, 15 and 15 metres respectively. How far and in which direction is he now from the starting point?</a:t>
            </a:r>
          </a:p>
          <a:p>
            <a:pPr marL="0" indent="0" algn="just">
              <a:buNone/>
            </a:pPr>
            <a:r>
              <a:rPr lang="en-IN" dirty="0"/>
              <a:t>	(a) 5 metres, North</a:t>
            </a:r>
          </a:p>
          <a:p>
            <a:pPr marL="0" indent="0" algn="just">
              <a:buNone/>
            </a:pPr>
            <a:r>
              <a:rPr lang="en-IN" dirty="0"/>
              <a:t>	(b) 10 metres, North-East</a:t>
            </a:r>
          </a:p>
          <a:p>
            <a:pPr marL="0" indent="0" algn="just">
              <a:buNone/>
            </a:pPr>
            <a:r>
              <a:rPr lang="en-IN" dirty="0"/>
              <a:t>	(c) 7 metres, South</a:t>
            </a:r>
          </a:p>
          <a:p>
            <a:pPr marL="0" indent="0" algn="just">
              <a:buNone/>
            </a:pPr>
            <a:r>
              <a:rPr lang="en-IN" dirty="0"/>
              <a:t>	(d) 12 metres, North-West</a:t>
            </a:r>
          </a:p>
          <a:p>
            <a:pPr marL="0" indent="0" algn="just">
              <a:buNone/>
            </a:pP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1084742711"/>
      </p:ext>
    </p:extLst>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6"/>
            <a:ext cx="8229600" cy="5568286"/>
          </a:xfrm>
        </p:spPr>
        <p:txBody>
          <a:bodyPr>
            <a:normAutofit/>
          </a:bodyPr>
          <a:lstStyle/>
          <a:p>
            <a:pPr marL="0" indent="0" algn="just">
              <a:buNone/>
            </a:pPr>
            <a:r>
              <a:rPr lang="en-IN" dirty="0"/>
              <a:t>18. A and B start moving towards each other from two places 200 m apart. After walking 60 m, B turns left and goes 20 m, then he turns right and goes 40 m. He then turns right again and comes back to the road on which he was initially walking. If A and B walk with the same speed, what is the distance between them now?</a:t>
            </a:r>
          </a:p>
          <a:p>
            <a:pPr marL="0" indent="0" algn="just">
              <a:buNone/>
            </a:pPr>
            <a:r>
              <a:rPr lang="en-IN" dirty="0"/>
              <a:t>	(a) 20 m	(b) 30 m</a:t>
            </a:r>
          </a:p>
          <a:p>
            <a:pPr marL="0" indent="0" algn="just">
              <a:buNone/>
            </a:pPr>
            <a:r>
              <a:rPr lang="en-IN" dirty="0"/>
              <a:t>	(c) 40 m	(d) 50 m</a:t>
            </a:r>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1613469870"/>
      </p:ext>
    </p:extLst>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527343"/>
          </a:xfrm>
        </p:spPr>
        <p:txBody>
          <a:bodyPr>
            <a:normAutofit lnSpcReduction="10000"/>
          </a:bodyPr>
          <a:lstStyle/>
          <a:p>
            <a:pPr marL="0" indent="0" algn="just">
              <a:buNone/>
            </a:pPr>
            <a:r>
              <a:rPr lang="en-IN" dirty="0"/>
              <a:t>19. Five villages P, Q, R, S and T are situated close to one another. P is 2 km to the West of Q, R is 2 km to the South of P, T is 2 km to the North of Q and S is 2 km to the East of T. Then how far and in which direction is R located with reference to S?</a:t>
            </a:r>
          </a:p>
          <a:p>
            <a:pPr marL="0" indent="0" algn="just">
              <a:buNone/>
            </a:pPr>
            <a:r>
              <a:rPr lang="en-IN" dirty="0"/>
              <a:t>	(a) 5 km, North-West		(b) 5 km, South-East</a:t>
            </a:r>
          </a:p>
          <a:p>
            <a:pPr marL="0" indent="0" algn="just">
              <a:buNone/>
            </a:pPr>
            <a:r>
              <a:rPr lang="en-IN" dirty="0"/>
              <a:t>	(c) 6 km, South-West		(d) None of these</a:t>
            </a:r>
          </a:p>
          <a:p>
            <a:pPr marL="0" indent="0" algn="just">
              <a:buNone/>
            </a:pPr>
            <a:endParaRPr lang="en-IN" dirty="0"/>
          </a:p>
          <a:p>
            <a:pPr marL="0" indent="0" algn="just">
              <a:buNone/>
            </a:pPr>
            <a:r>
              <a:rPr lang="en-IN" dirty="0"/>
              <a:t>20. The time in a clock is exactly 3 p.m.. Now the clock is turned in such a way that the minute hand points to East. What is the direction now opposite to the hour hand?</a:t>
            </a:r>
          </a:p>
          <a:p>
            <a:pPr marL="0" indent="0" algn="just">
              <a:buNone/>
            </a:pPr>
            <a:r>
              <a:rPr lang="en-IN" dirty="0"/>
              <a:t>	(a) South-West			(b) South</a:t>
            </a:r>
          </a:p>
          <a:p>
            <a:pPr marL="0" indent="0" algn="just">
              <a:buNone/>
            </a:pPr>
            <a:r>
              <a:rPr lang="en-IN" dirty="0"/>
              <a:t>	(c) West			(d) North</a:t>
            </a:r>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117729235"/>
      </p:ext>
    </p:extLst>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IN" dirty="0"/>
                  <a:t>21. </a:t>
                </a:r>
                <a:r>
                  <a:rPr lang="en-IN" dirty="0" err="1"/>
                  <a:t>Rai</a:t>
                </a:r>
                <a:r>
                  <a:rPr lang="en-IN" dirty="0"/>
                  <a:t> is standing in the middle of a square field with side </a:t>
                </a:r>
                <a14:m>
                  <m:oMath xmlns:m="http://schemas.openxmlformats.org/officeDocument/2006/math">
                    <m:r>
                      <a:rPr lang="en-US" b="0" i="0" smtClean="0">
                        <a:latin typeface="Cambria Math" panose="02040503050406030204" pitchFamily="18" charset="0"/>
                      </a:rPr>
                      <m:t>2</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r>
                      <m:rPr>
                        <m:nor/>
                      </m:rPr>
                      <a:rPr lang="en-IN">
                        <a:latin typeface="Cambria Math" panose="02040503050406030204" pitchFamily="18" charset="0"/>
                      </a:rPr>
                      <m:t> </m:t>
                    </m:r>
                    <m:r>
                      <m:rPr>
                        <m:sty m:val="p"/>
                      </m:rPr>
                      <a:rPr lang="en-IN">
                        <a:latin typeface="Cambria Math" panose="02040503050406030204" pitchFamily="18" charset="0"/>
                      </a:rPr>
                      <m:t>km</m:t>
                    </m:r>
                  </m:oMath>
                </a14:m>
                <a:r>
                  <a:rPr lang="en-IN" dirty="0"/>
                  <a:t>.  He start walking diagonally towards North-East to the corner of the field. Halfway, he turns right and reaches the far end of the field. Then, he turns right and starts walking. In the midway, he again turns right and starts walking to the starting point from where he then turns left and walks to reach the corner of the field. In what direction and at what distance is </a:t>
                </a:r>
                <a:r>
                  <a:rPr lang="en-IN" dirty="0" err="1"/>
                  <a:t>Rai</a:t>
                </a:r>
                <a:r>
                  <a:rPr lang="en-IN" dirty="0"/>
                  <a:t> now from the starting point?</a:t>
                </a:r>
              </a:p>
              <a:p>
                <a:pPr marL="0" indent="0" algn="just">
                  <a:buNone/>
                </a:pPr>
                <a:r>
                  <a:rPr lang="en-IN" dirty="0"/>
                  <a:t>	(a) North, 3 km		(b) South, 2 km	</a:t>
                </a:r>
              </a:p>
              <a:p>
                <a:pPr marL="0" indent="0" algn="just">
                  <a:buNone/>
                </a:pPr>
                <a:r>
                  <a:rPr lang="en-IN" dirty="0"/>
                  <a:t>	(c) North-West, 3 km	(d) South-West, 2 km</a:t>
                </a:r>
              </a:p>
              <a:p>
                <a:pPr marL="0" indent="0" algn="just">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96037"/>
                <a:ext cx="8229600" cy="5277727"/>
              </a:xfrm>
              <a:blipFill>
                <a:blip r:embed="rId2"/>
                <a:stretch>
                  <a:fillRect l="-741" r="-741"/>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534004168"/>
      </p:ext>
    </p:extLst>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IN" dirty="0"/>
              <a:t>22. Ram and Roy started from a place X. Ram went West and Roy went North, both travelling with the same speed. After some time, both turned to the left and walked a few steps. They again turned to the left and walked the same distance. Then Ram turned 45º clockwise and Roy turned 45º anti-clockwise. Which directions will they be facing now?</a:t>
            </a:r>
          </a:p>
          <a:p>
            <a:pPr marL="0" indent="0" algn="just">
              <a:buNone/>
            </a:pPr>
            <a:r>
              <a:rPr lang="en-IN" dirty="0"/>
              <a:t>	(a) South-East, North-East</a:t>
            </a:r>
          </a:p>
          <a:p>
            <a:pPr marL="0" indent="0" algn="just">
              <a:buNone/>
            </a:pPr>
            <a:r>
              <a:rPr lang="en-IN" dirty="0"/>
              <a:t>	(b) South-West, North-West</a:t>
            </a:r>
          </a:p>
          <a:p>
            <a:pPr marL="0" indent="0" algn="just">
              <a:buNone/>
            </a:pPr>
            <a:r>
              <a:rPr lang="en-IN" dirty="0"/>
              <a:t>	(c) South, North</a:t>
            </a:r>
          </a:p>
          <a:p>
            <a:pPr marL="0" indent="0" algn="just">
              <a:buNone/>
            </a:pPr>
            <a:r>
              <a:rPr lang="en-IN" dirty="0"/>
              <a:t>	(d) West, East</a:t>
            </a:r>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856600783"/>
      </p:ext>
    </p:extLst>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dirty="0"/>
              <a:t>23. W walked 40 m towards West took a left turn and walked 30 m. He, then, took a right turn and walked 20 m. He again took a right turn and walked 30 m after which he once again turned right and walked one-third of the previous distance. How far and in what direction is he now from the starting point?</a:t>
            </a:r>
            <a:endParaRPr lang="en-IN" dirty="0"/>
          </a:p>
          <a:p>
            <a:pPr marL="0" indent="0" algn="just">
              <a:buNone/>
            </a:pPr>
            <a:r>
              <a:rPr lang="en-US" dirty="0"/>
              <a:t>	(a) 40 m, West		(b) 45 m, East</a:t>
            </a:r>
            <a:endParaRPr lang="en-IN" dirty="0"/>
          </a:p>
          <a:p>
            <a:pPr marL="0" indent="0" algn="just">
              <a:buNone/>
            </a:pPr>
            <a:r>
              <a:rPr lang="en-US" dirty="0"/>
              <a:t>	(c) 50 m, West		(d) 50, South</a:t>
            </a: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898111307"/>
      </p:ext>
    </p:extLst>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dirty="0"/>
              <a:t>24. Two buses start from the opposite points A and B, on the main road, 150 km apart. The first bus runs 25 km and takes a right turn and then runs for 15 km. It then turns left and runs for another 25 km and takes the direction to reach back the main road. In the meantime, the other bus runs 40 km along the main road and then turns left to run 25 km. At this stage, what is the distance between the two buses?</a:t>
            </a:r>
            <a:endParaRPr lang="en-IN" dirty="0"/>
          </a:p>
          <a:p>
            <a:pPr marL="0" indent="0" algn="just">
              <a:buNone/>
            </a:pPr>
            <a:r>
              <a:rPr lang="en-US" dirty="0"/>
              <a:t>	(a) 70 km	(b) 55 km</a:t>
            </a:r>
          </a:p>
          <a:p>
            <a:pPr marL="0" indent="0" algn="just">
              <a:buNone/>
            </a:pPr>
            <a:r>
              <a:rPr lang="en-US" dirty="0"/>
              <a:t>	(c) 60 km	(d) 65 km</a:t>
            </a: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008227203"/>
      </p:ext>
    </p:extLst>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865195" y="696037"/>
                <a:ext cx="8529850" cy="5277727"/>
              </a:xfrm>
            </p:spPr>
            <p:txBody>
              <a:bodyPr>
                <a:normAutofit/>
              </a:bodyPr>
              <a:lstStyle/>
              <a:p>
                <a:pPr marL="0" indent="0" algn="just">
                  <a:buNone/>
                </a:pPr>
                <a:r>
                  <a:rPr lang="en-IN" dirty="0"/>
                  <a:t>25. City Y is at a distance of 40 km to the East of city X which is 20 km to the North of city Z. If the city P is 20 km South of 2, then in which direction of Y is P? Also find the distance between the cities P and Y.</a:t>
                </a:r>
              </a:p>
              <a:p>
                <a:pPr marL="0" indent="0" algn="just">
                  <a:buNone/>
                </a:pPr>
                <a:r>
                  <a:rPr lang="en-IN" dirty="0"/>
                  <a:t>	(a) North, 50 km		(b) East, </a:t>
                </a:r>
                <a14:m>
                  <m:oMath xmlns:m="http://schemas.openxmlformats.org/officeDocument/2006/math">
                    <m:r>
                      <a:rPr lang="en-IN" i="0">
                        <a:latin typeface="Cambria Math" panose="02040503050406030204" pitchFamily="18" charset="0"/>
                      </a:rPr>
                      <m:t>5</m:t>
                    </m:r>
                    <m:r>
                      <a:rPr lang="en-US" b="0" i="0" smtClean="0">
                        <a:latin typeface="Cambria Math" panose="02040503050406030204" pitchFamily="18" charset="0"/>
                      </a:rPr>
                      <m:t>0</m:t>
                    </m:r>
                    <m:rad>
                      <m:radPr>
                        <m:degHide m:val="on"/>
                        <m:ctrlPr>
                          <a:rPr lang="en-IN" i="1">
                            <a:latin typeface="Cambria Math" panose="02040503050406030204" pitchFamily="18" charset="0"/>
                          </a:rPr>
                        </m:ctrlPr>
                      </m:radPr>
                      <m:deg/>
                      <m:e>
                        <m:r>
                          <a:rPr lang="en-IN" i="0">
                            <a:latin typeface="Cambria Math" panose="02040503050406030204" pitchFamily="18" charset="0"/>
                          </a:rPr>
                          <m:t>2</m:t>
                        </m:r>
                      </m:e>
                    </m:rad>
                  </m:oMath>
                </a14:m>
                <a:r>
                  <a:rPr lang="en-IN" dirty="0"/>
                  <a:t> km</a:t>
                </a:r>
              </a:p>
              <a:p>
                <a:pPr marL="0" indent="0" algn="just">
                  <a:buNone/>
                </a:pPr>
                <a:r>
                  <a:rPr lang="en-IN" dirty="0"/>
                  <a:t>	(c) South-East, 40 km		(d) South-West, </a:t>
                </a:r>
                <a14:m>
                  <m:oMath xmlns:m="http://schemas.openxmlformats.org/officeDocument/2006/math">
                    <m:r>
                      <a:rPr lang="en-US" b="0" i="0" smtClean="0">
                        <a:latin typeface="Cambria Math" panose="02040503050406030204" pitchFamily="18" charset="0"/>
                      </a:rPr>
                      <m:t>40</m:t>
                    </m:r>
                    <m:rad>
                      <m:radPr>
                        <m:degHide m:val="on"/>
                        <m:ctrlPr>
                          <a:rPr lang="en-IN" i="1">
                            <a:latin typeface="Cambria Math" panose="02040503050406030204" pitchFamily="18" charset="0"/>
                          </a:rPr>
                        </m:ctrlPr>
                      </m:radPr>
                      <m:deg/>
                      <m:e>
                        <m:r>
                          <a:rPr lang="en-IN" i="0">
                            <a:latin typeface="Cambria Math" panose="02040503050406030204" pitchFamily="18" charset="0"/>
                          </a:rPr>
                          <m:t>2</m:t>
                        </m:r>
                      </m:e>
                    </m:rad>
                  </m:oMath>
                </a14:m>
                <a:r>
                  <a:rPr lang="en-IN" dirty="0"/>
                  <a:t> km</a:t>
                </a:r>
              </a:p>
              <a:p>
                <a:pPr marL="0" indent="0" algn="just">
                  <a:buNone/>
                </a:pPr>
                <a:endParaRPr lang="en-IN" dirty="0"/>
              </a:p>
              <a:p>
                <a:pPr marL="0" indent="0" algn="just">
                  <a:buNone/>
                </a:pPr>
                <a:r>
                  <a:rPr lang="en-IN" dirty="0"/>
                  <a:t>26. Joe and Jane are both walking away from point ‘O’ in opposite directions. Joe walked 2 m and Jane 3 m from it, then Joe walked 5 m North while Jane walked 7 m South. What is the distance between them now?</a:t>
                </a:r>
              </a:p>
              <a:p>
                <a:pPr marL="0" indent="0" algn="just">
                  <a:buNone/>
                </a:pPr>
                <a:r>
                  <a:rPr lang="en-IN" dirty="0"/>
                  <a:t>	(a) 6 m		(b) 8 m		(c) 13 m		(d) 12 m</a:t>
                </a:r>
              </a:p>
              <a:p>
                <a:pPr marL="0" indent="0" algn="just">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65195" y="696037"/>
                <a:ext cx="8529850" cy="5277727"/>
              </a:xfrm>
              <a:blipFill>
                <a:blip r:embed="rId2"/>
                <a:stretch>
                  <a:fillRect l="-786" r="-715"/>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54388953"/>
      </p:ext>
    </p:extLst>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636525"/>
          </a:xfrm>
        </p:spPr>
        <p:txBody>
          <a:bodyPr>
            <a:normAutofit fontScale="92500" lnSpcReduction="10000"/>
          </a:bodyPr>
          <a:lstStyle/>
          <a:p>
            <a:pPr marL="0" indent="0" algn="just">
              <a:buNone/>
            </a:pPr>
            <a:r>
              <a:rPr lang="en-US" dirty="0"/>
              <a:t>27. Town D is 20 km to the West of town M. Town R is 15 km to the South of town D. Town K is to the East of town R and at a distance of 15 km from the town M. Town K is in what direction and at what distance from the town D?</a:t>
            </a:r>
            <a:endParaRPr lang="en-IN" dirty="0"/>
          </a:p>
          <a:p>
            <a:pPr marL="0" indent="0" algn="just">
              <a:buNone/>
            </a:pPr>
            <a:r>
              <a:rPr lang="en-US" dirty="0"/>
              <a:t>	(a) 25 km, South-West	(b) 28 km, East</a:t>
            </a:r>
            <a:endParaRPr lang="en-IN" dirty="0"/>
          </a:p>
          <a:p>
            <a:pPr marL="0" indent="0" algn="just">
              <a:buNone/>
            </a:pPr>
            <a:r>
              <a:rPr lang="en-US" dirty="0"/>
              <a:t>	(c) 30 km, South		(d) 25 km, South-East</a:t>
            </a:r>
          </a:p>
          <a:p>
            <a:pPr marL="0" indent="0" algn="just">
              <a:buNone/>
            </a:pPr>
            <a:endParaRPr lang="en-IN" dirty="0"/>
          </a:p>
          <a:p>
            <a:pPr marL="0" indent="0" algn="just">
              <a:buNone/>
            </a:pPr>
            <a:r>
              <a:rPr lang="en-US" dirty="0"/>
              <a:t>28. Karim walked 5 m towards North, took a left turn and walked for 10 m. He then took a right turn and walked for 20 m and again took a right turn and walked 10 m. How far is he then from the starting point and also in what direction?</a:t>
            </a:r>
            <a:endParaRPr lang="en-IN" dirty="0"/>
          </a:p>
          <a:p>
            <a:pPr marL="0" indent="0" algn="just">
              <a:buNone/>
            </a:pPr>
            <a:r>
              <a:rPr lang="en-US" dirty="0"/>
              <a:t>	(a) 20 m, East		(b) 15 m, South	</a:t>
            </a:r>
            <a:endParaRPr lang="en-IN" dirty="0"/>
          </a:p>
          <a:p>
            <a:pPr marL="0" indent="0" algn="just">
              <a:buNone/>
            </a:pPr>
            <a:r>
              <a:rPr lang="en-US" dirty="0"/>
              <a:t>	(c) 25 m, North		(d) 30 m, West</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0582092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229600" cy="5328592"/>
          </a:xfrm>
        </p:spPr>
        <p:txBody>
          <a:bodyPr/>
          <a:lstStyle/>
          <a:p>
            <a:pPr algn="just"/>
            <a:r>
              <a:rPr lang="en-US" dirty="0"/>
              <a:t>From the table, we find that there are two reference times for all angles except 0</a:t>
            </a:r>
            <a:r>
              <a:rPr lang="en-US" dirty="0">
                <a:sym typeface="Symbol" panose="05050102010706020507" pitchFamily="18" charset="2"/>
              </a:rPr>
              <a:t></a:t>
            </a:r>
            <a:r>
              <a:rPr lang="en-US" i="1" dirty="0"/>
              <a:t> </a:t>
            </a:r>
            <a:r>
              <a:rPr lang="en-US" dirty="0"/>
              <a:t>and 180</a:t>
            </a:r>
            <a:r>
              <a:rPr lang="en-US" dirty="0">
                <a:sym typeface="Symbol" panose="05050102010706020507" pitchFamily="18" charset="2"/>
              </a:rPr>
              <a:t></a:t>
            </a:r>
            <a:r>
              <a:rPr lang="en-US" dirty="0"/>
              <a:t>. As seen already, the angle 30</a:t>
            </a:r>
            <a:r>
              <a:rPr lang="en-US" dirty="0">
                <a:sym typeface="Symbol" panose="05050102010706020507" pitchFamily="18" charset="2"/>
              </a:rPr>
              <a:t></a:t>
            </a:r>
            <a:r>
              <a:rPr lang="en-US" i="1" dirty="0"/>
              <a:t> </a:t>
            </a:r>
            <a:r>
              <a:rPr lang="en-US" dirty="0"/>
              <a:t>is formed twice for every hour but occurs only thrice in the following periods of time. </a:t>
            </a:r>
            <a:endParaRPr lang="en-IN" dirty="0"/>
          </a:p>
          <a:p>
            <a:pPr lvl="0" algn="just"/>
            <a:r>
              <a:rPr lang="en-US" dirty="0"/>
              <a:t>From 10 o'clock to 12 o'clock (Reference time 11 o'clock)</a:t>
            </a:r>
            <a:endParaRPr lang="en-IN" dirty="0"/>
          </a:p>
          <a:p>
            <a:pPr lvl="0" algn="just"/>
            <a:r>
              <a:rPr lang="en-US" dirty="0"/>
              <a:t>From 12 o'clock to 2 o'clock (Reference time 1 o'clock)</a:t>
            </a:r>
            <a:endParaRPr lang="en-IN" dirty="0"/>
          </a:p>
          <a:p>
            <a:pPr algn="just"/>
            <a:r>
              <a:rPr lang="en-US" dirty="0"/>
              <a:t>Hence, in 12 hours the no. of times the hands of the clock form 30</a:t>
            </a:r>
            <a:r>
              <a:rPr lang="en-US" dirty="0">
                <a:sym typeface="Symbol" panose="05050102010706020507" pitchFamily="18" charset="2"/>
              </a:rPr>
              <a:t></a:t>
            </a:r>
            <a:r>
              <a:rPr lang="en-US" dirty="0"/>
              <a:t> is 22. Therefore, in 24 hours the no. of times is 44. Similar approach can be used to conclude the frequency of formation for other angles.</a:t>
            </a:r>
            <a:endParaRPr lang="en-IN" dirty="0"/>
          </a:p>
          <a:p>
            <a:pPr marL="0" indent="0" algn="just">
              <a:buNone/>
            </a:pPr>
            <a:endParaRPr lang="en-IN" dirty="0"/>
          </a:p>
        </p:txBody>
      </p:sp>
    </p:spTree>
    <p:extLst>
      <p:ext uri="{BB962C8B-B14F-4D97-AF65-F5344CB8AC3E}">
        <p14:creationId xmlns:p14="http://schemas.microsoft.com/office/powerpoint/2010/main" val="876963892"/>
      </p:ext>
    </p:extLst>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IN" dirty="0"/>
              <a:t>29. </a:t>
            </a:r>
            <a:r>
              <a:rPr lang="en-IN" dirty="0" err="1"/>
              <a:t>Kunal</a:t>
            </a:r>
            <a:r>
              <a:rPr lang="en-IN" dirty="0"/>
              <a:t> walks 10 km towards North. From there he walks 6 km towards South. Then, he walks 3 km towards his left. How far and in which direction is he with reference to his starting point?</a:t>
            </a:r>
          </a:p>
          <a:p>
            <a:pPr marL="0" indent="0" algn="just">
              <a:buNone/>
            </a:pPr>
            <a:r>
              <a:rPr lang="en-IN" dirty="0"/>
              <a:t>	(a) 5 km, West	</a:t>
            </a:r>
          </a:p>
          <a:p>
            <a:pPr marL="0" indent="0" algn="just">
              <a:buNone/>
            </a:pPr>
            <a:r>
              <a:rPr lang="en-IN" dirty="0"/>
              <a:t>	(b) 7 km, West</a:t>
            </a:r>
          </a:p>
          <a:p>
            <a:pPr marL="0" indent="0" algn="just">
              <a:buNone/>
            </a:pPr>
            <a:r>
              <a:rPr lang="en-IN" dirty="0"/>
              <a:t>	(c) 6 km, East	</a:t>
            </a:r>
          </a:p>
          <a:p>
            <a:pPr marL="0" indent="0" algn="just">
              <a:buNone/>
            </a:pPr>
            <a:r>
              <a:rPr lang="en-IN" dirty="0"/>
              <a:t>	(d) 5 km, North-East</a:t>
            </a:r>
          </a:p>
          <a:p>
            <a:pPr marL="0" indent="0" algn="just">
              <a:buNone/>
            </a:pP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962290615"/>
      </p:ext>
    </p:extLst>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IN" dirty="0"/>
                  <a:t>30. The post office is 5 km to the East of my school while my house is 10 km to the South of my school. The market is to the North of the post office. If the distance of the market from the post-office is half the distance of my house from the school, in which direction and how far is the market from the school?</a:t>
                </a:r>
              </a:p>
              <a:p>
                <a:pPr marL="0" indent="0" algn="just">
                  <a:buNone/>
                </a:pPr>
                <a:r>
                  <a:rPr lang="en-IN" dirty="0"/>
                  <a:t>	(a) North, 5 km		</a:t>
                </a:r>
              </a:p>
              <a:p>
                <a:pPr marL="0" indent="0" algn="just">
                  <a:buNone/>
                </a:pPr>
                <a:r>
                  <a:rPr lang="en-IN" dirty="0"/>
                  <a:t>	(b) East, 6 km</a:t>
                </a:r>
              </a:p>
              <a:p>
                <a:pPr marL="0" indent="0" algn="just">
                  <a:buNone/>
                </a:pPr>
                <a:r>
                  <a:rPr lang="en-IN" dirty="0"/>
                  <a:t>	(c) North-East, </a:t>
                </a:r>
                <a14:m>
                  <m:oMath xmlns:m="http://schemas.openxmlformats.org/officeDocument/2006/math">
                    <m:r>
                      <a:rPr lang="en-IN">
                        <a:latin typeface="Cambria Math" panose="02040503050406030204" pitchFamily="18" charset="0"/>
                      </a:rPr>
                      <m:t>5</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oMath>
                </a14:m>
                <a:r>
                  <a:rPr lang="en-IN" dirty="0"/>
                  <a:t> km	</a:t>
                </a:r>
              </a:p>
              <a:p>
                <a:pPr marL="0" indent="0" algn="just">
                  <a:buNone/>
                </a:pPr>
                <a:r>
                  <a:rPr lang="en-IN" dirty="0"/>
                  <a:t>	(d) South-West, </a:t>
                </a:r>
                <a14:m>
                  <m:oMath xmlns:m="http://schemas.openxmlformats.org/officeDocument/2006/math">
                    <m:r>
                      <a:rPr lang="en-IN" smtClean="0">
                        <a:latin typeface="Cambria Math" panose="02040503050406030204" pitchFamily="18" charset="0"/>
                      </a:rPr>
                      <m:t>6</m:t>
                    </m:r>
                    <m:rad>
                      <m:radPr>
                        <m:degHide m:val="on"/>
                        <m:ctrlPr>
                          <a:rPr lang="en-IN" i="1">
                            <a:latin typeface="Cambria Math" panose="02040503050406030204" pitchFamily="18" charset="0"/>
                          </a:rPr>
                        </m:ctrlPr>
                      </m:radPr>
                      <m:deg/>
                      <m:e>
                        <m:r>
                          <a:rPr lang="en-IN">
                            <a:latin typeface="Cambria Math" panose="02040503050406030204" pitchFamily="18" charset="0"/>
                          </a:rPr>
                          <m:t>2</m:t>
                        </m:r>
                      </m:e>
                    </m:rad>
                  </m:oMath>
                </a14:m>
                <a:r>
                  <a:rPr lang="en-IN" dirty="0"/>
                  <a:t> km</a:t>
                </a:r>
              </a:p>
              <a:p>
                <a:pPr marL="0" indent="0" algn="just">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96037"/>
                <a:ext cx="8229600" cy="5277727"/>
              </a:xfrm>
              <a:blipFill>
                <a:blip r:embed="rId2"/>
                <a:stretch>
                  <a:fillRect l="-741" r="-741"/>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923672440"/>
      </p:ext>
    </p:extLst>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62224" y="3014549"/>
            <a:ext cx="4667560" cy="820866"/>
          </a:xfrm>
          <a:prstGeom prst="rect">
            <a:avLst/>
          </a:prstGeom>
        </p:spPr>
        <p:txBody>
          <a:bodyPr wrap="none">
            <a:spAutoFit/>
          </a:bodyPr>
          <a:lstStyle/>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End of Session - 3</a:t>
            </a:r>
            <a:endParaRPr lang="en-US" sz="4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3377101782"/>
      </p:ext>
    </p:extLst>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r>
              <a:rPr lang="en-US" dirty="0"/>
              <a:t>© 2016 SMART Training Resources Pvt. Ltd.</a:t>
            </a:r>
          </a:p>
        </p:txBody>
      </p:sp>
      <p:sp>
        <p:nvSpPr>
          <p:cNvPr id="5" name="Rectangle 4"/>
          <p:cNvSpPr/>
          <p:nvPr/>
        </p:nvSpPr>
        <p:spPr>
          <a:xfrm>
            <a:off x="4695851" y="2036351"/>
            <a:ext cx="2910670" cy="1681486"/>
          </a:xfrm>
          <a:prstGeom prst="rect">
            <a:avLst/>
          </a:prstGeom>
        </p:spPr>
        <p:txBody>
          <a:bodyPr wrap="none">
            <a:spAutoFit/>
          </a:bodyPr>
          <a:lstStyle/>
          <a:p>
            <a:pPr marL="288290" indent="-288290" algn="ctr">
              <a:lnSpc>
                <a:spcPct val="115000"/>
              </a:lnSpc>
              <a:spcBef>
                <a:spcPts val="100"/>
              </a:spcBef>
              <a:spcAft>
                <a:spcPts val="700"/>
              </a:spcAft>
              <a:tabLst>
                <a:tab pos="288290" algn="l"/>
                <a:tab pos="900430" algn="l"/>
                <a:tab pos="1620520" algn="l"/>
                <a:tab pos="2340610" algn="l"/>
              </a:tabLst>
            </a:pPr>
            <a:r>
              <a:rPr lang="en-US" sz="4400" b="1" dirty="0">
                <a:latin typeface="Cambria" panose="02040503050406030204" pitchFamily="18" charset="0"/>
                <a:ea typeface="Times New Roman" panose="02020603050405020304" pitchFamily="18" charset="0"/>
                <a:cs typeface="Times New Roman" panose="02020603050405020304" pitchFamily="18" charset="0"/>
              </a:rPr>
              <a:t>Session - 4</a:t>
            </a:r>
            <a:endParaRPr lang="en-US" sz="4400" dirty="0">
              <a:latin typeface="Calibri" panose="020F0502020204030204" pitchFamily="34" charset="0"/>
              <a:ea typeface="Times New Roman" panose="02020603050405020304" pitchFamily="18" charset="0"/>
              <a:cs typeface="Times New Roman" panose="02020603050405020304" pitchFamily="18" charset="0"/>
            </a:endParaRPr>
          </a:p>
          <a:p>
            <a:pPr marL="288290" indent="-288290" algn="ctr">
              <a:lnSpc>
                <a:spcPct val="115000"/>
              </a:lnSpc>
              <a:spcBef>
                <a:spcPts val="100"/>
              </a:spcBef>
              <a:spcAft>
                <a:spcPts val="700"/>
              </a:spcAft>
              <a:tabLst>
                <a:tab pos="288290" algn="l"/>
                <a:tab pos="900430" algn="l"/>
                <a:tab pos="1620520" algn="l"/>
                <a:tab pos="2340610" algn="l"/>
              </a:tabLst>
            </a:pPr>
            <a:r>
              <a:rPr lang="en-US" sz="4000" b="1" dirty="0">
                <a:latin typeface="Cambria" panose="02040503050406030204" pitchFamily="18" charset="0"/>
                <a:ea typeface="Times New Roman" panose="02020603050405020304" pitchFamily="18" charset="0"/>
                <a:cs typeface="Times New Roman" panose="02020603050405020304" pitchFamily="18" charset="0"/>
              </a:rPr>
              <a:t>CUBES</a:t>
            </a:r>
            <a:endParaRPr lang="en-US" sz="4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956232"/>
      </p:ext>
    </p:extLst>
  </p:cSld>
  <p:clrMapOvr>
    <a:masterClrMapping/>
  </p:clrMapOvr>
  <p:transition spd="slow">
    <p:blinds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540991"/>
          </a:xfrm>
        </p:spPr>
        <p:txBody>
          <a:bodyPr>
            <a:normAutofit lnSpcReduction="10000"/>
          </a:bodyPr>
          <a:lstStyle/>
          <a:p>
            <a:pPr marL="0" indent="0">
              <a:buNone/>
            </a:pPr>
            <a:r>
              <a:rPr lang="en-US" b="1" dirty="0"/>
              <a:t>Directions for Q1 to Q5:</a:t>
            </a:r>
            <a:r>
              <a:rPr lang="en-US" dirty="0"/>
              <a:t> Read the following passage and answer the questions below.</a:t>
            </a:r>
            <a:endParaRPr lang="en-IN" dirty="0"/>
          </a:p>
          <a:p>
            <a:pPr marL="0" indent="0" algn="just">
              <a:buNone/>
            </a:pPr>
            <a:r>
              <a:rPr lang="en-US" dirty="0"/>
              <a:t>A solid block is formed by arranging some cubes of equal dimensions, as shown in the figure below. The block is painted pink on all of its surfaces except the base. </a:t>
            </a:r>
            <a:endParaRPr lang="en-IN"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buNone/>
            </a:pPr>
            <a:r>
              <a:rPr lang="en-US" dirty="0"/>
              <a:t>1.	How many cubes have four faces </a:t>
            </a:r>
            <a:r>
              <a:rPr lang="en-US" dirty="0" err="1"/>
              <a:t>coloured</a:t>
            </a:r>
            <a:r>
              <a:rPr lang="en-US" dirty="0"/>
              <a:t>?</a:t>
            </a:r>
            <a:endParaRPr lang="en-IN" dirty="0"/>
          </a:p>
          <a:p>
            <a:pPr marL="0" indent="0">
              <a:buNone/>
            </a:pPr>
            <a:r>
              <a:rPr lang="en-US" dirty="0"/>
              <a:t>	(a) 0	(b) 1	(c) 2	(d) 3</a:t>
            </a: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pic>
        <p:nvPicPr>
          <p:cNvPr id="5" name="Picture 4"/>
          <p:cNvPicPr/>
          <p:nvPr/>
        </p:nvPicPr>
        <p:blipFill>
          <a:blip r:embed="rId2"/>
          <a:srcRect/>
          <a:stretch>
            <a:fillRect/>
          </a:stretch>
        </p:blipFill>
        <p:spPr bwMode="auto">
          <a:xfrm>
            <a:off x="5352733" y="2743201"/>
            <a:ext cx="3213513" cy="2006221"/>
          </a:xfrm>
          <a:prstGeom prst="rect">
            <a:avLst/>
          </a:prstGeom>
          <a:noFill/>
          <a:ln w="9525">
            <a:noFill/>
            <a:miter lim="800000"/>
            <a:headEnd/>
            <a:tailEnd/>
          </a:ln>
        </p:spPr>
      </p:pic>
    </p:spTree>
    <p:extLst>
      <p:ext uri="{BB962C8B-B14F-4D97-AF65-F5344CB8AC3E}">
        <p14:creationId xmlns:p14="http://schemas.microsoft.com/office/powerpoint/2010/main" val="3595107028"/>
      </p:ext>
    </p:extLst>
  </p:cSld>
  <p:clrMapOvr>
    <a:masterClrMapping/>
  </p:clrMapOvr>
  <p:transition spd="slow">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540991"/>
          </a:xfrm>
        </p:spPr>
        <p:txBody>
          <a:bodyPr>
            <a:normAutofit/>
          </a:bodyPr>
          <a:lstStyle/>
          <a:p>
            <a:pPr marL="0" indent="0">
              <a:buNone/>
            </a:pPr>
            <a:r>
              <a:rPr lang="en-US" b="1" dirty="0"/>
              <a:t>Directions for Q1 to Q5:</a:t>
            </a:r>
            <a:r>
              <a:rPr lang="en-US" dirty="0"/>
              <a:t> Read the following passage and answer the questions below.</a:t>
            </a:r>
            <a:endParaRPr lang="en-IN" dirty="0"/>
          </a:p>
          <a:p>
            <a:pPr marL="0" indent="0" algn="just">
              <a:buNone/>
            </a:pPr>
            <a:r>
              <a:rPr lang="en-US" dirty="0"/>
              <a:t>A solid block is formed by arranging some cubes of equal dimensions, as shown in the figure below. The block is painted pink on all of its surfaces except the base. </a:t>
            </a:r>
            <a:endParaRPr lang="en-IN"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buNone/>
            </a:pPr>
            <a:r>
              <a:rPr lang="en-IN" dirty="0"/>
              <a:t>2.	How many cubes have exactly three faces coloured?</a:t>
            </a:r>
          </a:p>
          <a:p>
            <a:pPr marL="0" indent="0">
              <a:buNone/>
            </a:pPr>
            <a:r>
              <a:rPr lang="en-IN" dirty="0"/>
              <a:t>	(a) 2	(b) 4	(c) 6	(d) 11</a:t>
            </a:r>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pic>
        <p:nvPicPr>
          <p:cNvPr id="5" name="Picture 4"/>
          <p:cNvPicPr/>
          <p:nvPr/>
        </p:nvPicPr>
        <p:blipFill>
          <a:blip r:embed="rId2"/>
          <a:srcRect/>
          <a:stretch>
            <a:fillRect/>
          </a:stretch>
        </p:blipFill>
        <p:spPr bwMode="auto">
          <a:xfrm>
            <a:off x="5352733" y="2743201"/>
            <a:ext cx="3213513" cy="2006221"/>
          </a:xfrm>
          <a:prstGeom prst="rect">
            <a:avLst/>
          </a:prstGeom>
          <a:noFill/>
          <a:ln w="9525">
            <a:noFill/>
            <a:miter lim="800000"/>
            <a:headEnd/>
            <a:tailEnd/>
          </a:ln>
        </p:spPr>
      </p:pic>
    </p:spTree>
    <p:extLst>
      <p:ext uri="{BB962C8B-B14F-4D97-AF65-F5344CB8AC3E}">
        <p14:creationId xmlns:p14="http://schemas.microsoft.com/office/powerpoint/2010/main" val="606994019"/>
      </p:ext>
    </p:extLst>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540991"/>
          </a:xfrm>
        </p:spPr>
        <p:txBody>
          <a:bodyPr>
            <a:normAutofit lnSpcReduction="10000"/>
          </a:bodyPr>
          <a:lstStyle/>
          <a:p>
            <a:pPr marL="0" indent="0">
              <a:buNone/>
            </a:pPr>
            <a:r>
              <a:rPr lang="en-US" b="1" dirty="0"/>
              <a:t>Directions for Q1 to Q5:</a:t>
            </a:r>
            <a:r>
              <a:rPr lang="en-US" dirty="0"/>
              <a:t> Read the following passage and answer the questions below.</a:t>
            </a:r>
            <a:endParaRPr lang="en-IN" dirty="0"/>
          </a:p>
          <a:p>
            <a:pPr marL="0" indent="0" algn="just">
              <a:buNone/>
            </a:pPr>
            <a:r>
              <a:rPr lang="en-US" dirty="0"/>
              <a:t>A solid block is formed by arranging some cubes of equal dimensions, as shown in the figure below. The block is painted pink on all of its surfaces except the base. </a:t>
            </a:r>
            <a:endParaRPr lang="en-IN"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buNone/>
            </a:pPr>
            <a:r>
              <a:rPr lang="en-IN" dirty="0"/>
              <a:t>3.	How many cubes have exactly two faces coloured?</a:t>
            </a:r>
          </a:p>
          <a:p>
            <a:pPr marL="0" indent="0">
              <a:buNone/>
            </a:pPr>
            <a:r>
              <a:rPr lang="en-IN" dirty="0"/>
              <a:t>	(a) 9	(b) 11	(c) 18	(d) 15</a:t>
            </a:r>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pic>
        <p:nvPicPr>
          <p:cNvPr id="5" name="Picture 4"/>
          <p:cNvPicPr/>
          <p:nvPr/>
        </p:nvPicPr>
        <p:blipFill>
          <a:blip r:embed="rId2"/>
          <a:srcRect/>
          <a:stretch>
            <a:fillRect/>
          </a:stretch>
        </p:blipFill>
        <p:spPr bwMode="auto">
          <a:xfrm>
            <a:off x="5352733" y="2743201"/>
            <a:ext cx="3213513" cy="2006221"/>
          </a:xfrm>
          <a:prstGeom prst="rect">
            <a:avLst/>
          </a:prstGeom>
          <a:noFill/>
          <a:ln w="9525">
            <a:noFill/>
            <a:miter lim="800000"/>
            <a:headEnd/>
            <a:tailEnd/>
          </a:ln>
        </p:spPr>
      </p:pic>
    </p:spTree>
    <p:extLst>
      <p:ext uri="{BB962C8B-B14F-4D97-AF65-F5344CB8AC3E}">
        <p14:creationId xmlns:p14="http://schemas.microsoft.com/office/powerpoint/2010/main" val="2927667677"/>
      </p:ext>
    </p:extLst>
  </p:cSld>
  <p:clrMapOvr>
    <a:masterClrMapping/>
  </p:clrMapOvr>
  <p:transition spd="slow">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540991"/>
          </a:xfrm>
        </p:spPr>
        <p:txBody>
          <a:bodyPr>
            <a:normAutofit lnSpcReduction="10000"/>
          </a:bodyPr>
          <a:lstStyle/>
          <a:p>
            <a:pPr marL="0" indent="0">
              <a:buNone/>
            </a:pPr>
            <a:r>
              <a:rPr lang="en-US" b="1" dirty="0"/>
              <a:t>Directions for Q1 to Q5:</a:t>
            </a:r>
            <a:r>
              <a:rPr lang="en-US" dirty="0"/>
              <a:t> Read the following passage and answer the questions below.</a:t>
            </a:r>
            <a:endParaRPr lang="en-IN" dirty="0"/>
          </a:p>
          <a:p>
            <a:pPr marL="0" indent="0" algn="just">
              <a:buNone/>
            </a:pPr>
            <a:r>
              <a:rPr lang="en-US" dirty="0"/>
              <a:t>A solid block is formed by arranging some cubes of equal dimensions, as shown in the figure below. The block is painted pink on all of its surfaces except the base. </a:t>
            </a:r>
            <a:endParaRPr lang="en-IN"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buNone/>
            </a:pPr>
            <a:r>
              <a:rPr lang="en-IN" dirty="0"/>
              <a:t>4.	How many cubes are not coloured on any face?</a:t>
            </a:r>
          </a:p>
          <a:p>
            <a:pPr marL="0" indent="0">
              <a:buNone/>
            </a:pPr>
            <a:r>
              <a:rPr lang="en-IN" dirty="0"/>
              <a:t>	(a) 6	(b) 8	(c) 12	(d) 11</a:t>
            </a:r>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pic>
        <p:nvPicPr>
          <p:cNvPr id="5" name="Picture 4"/>
          <p:cNvPicPr/>
          <p:nvPr/>
        </p:nvPicPr>
        <p:blipFill>
          <a:blip r:embed="rId2"/>
          <a:srcRect/>
          <a:stretch>
            <a:fillRect/>
          </a:stretch>
        </p:blipFill>
        <p:spPr bwMode="auto">
          <a:xfrm>
            <a:off x="5352733" y="2743201"/>
            <a:ext cx="3213513" cy="2006221"/>
          </a:xfrm>
          <a:prstGeom prst="rect">
            <a:avLst/>
          </a:prstGeom>
          <a:noFill/>
          <a:ln w="9525">
            <a:noFill/>
            <a:miter lim="800000"/>
            <a:headEnd/>
            <a:tailEnd/>
          </a:ln>
        </p:spPr>
      </p:pic>
    </p:spTree>
    <p:extLst>
      <p:ext uri="{BB962C8B-B14F-4D97-AF65-F5344CB8AC3E}">
        <p14:creationId xmlns:p14="http://schemas.microsoft.com/office/powerpoint/2010/main" val="3957481340"/>
      </p:ext>
    </p:extLst>
  </p:cSld>
  <p:clrMapOvr>
    <a:masterClrMapping/>
  </p:clrMapOvr>
  <p:transition spd="slow">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540991"/>
          </a:xfrm>
        </p:spPr>
        <p:txBody>
          <a:bodyPr>
            <a:normAutofit lnSpcReduction="10000"/>
          </a:bodyPr>
          <a:lstStyle/>
          <a:p>
            <a:pPr marL="0" indent="0">
              <a:buNone/>
            </a:pPr>
            <a:r>
              <a:rPr lang="en-US" b="1" dirty="0"/>
              <a:t>Directions for Q1 to Q5:</a:t>
            </a:r>
            <a:r>
              <a:rPr lang="en-US" dirty="0"/>
              <a:t> Read the following passage and answer the questions below.</a:t>
            </a:r>
            <a:endParaRPr lang="en-IN" dirty="0"/>
          </a:p>
          <a:p>
            <a:pPr marL="0" indent="0" algn="just">
              <a:buNone/>
            </a:pPr>
            <a:r>
              <a:rPr lang="en-US" dirty="0"/>
              <a:t>A solid block is formed by arranging some cubes of equal dimensions, as shown in the figure below. The block is painted pink on all of its surfaces except the base. </a:t>
            </a:r>
            <a:endParaRPr lang="en-IN"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buNone/>
            </a:pPr>
            <a:r>
              <a:rPr lang="en-IN" dirty="0"/>
              <a:t>5.	How many cubes have only one face coloured?</a:t>
            </a:r>
          </a:p>
          <a:p>
            <a:pPr marL="0" indent="0">
              <a:buNone/>
            </a:pPr>
            <a:r>
              <a:rPr lang="en-IN" dirty="0"/>
              <a:t>	(a) 22	(b) 24	(c) 25	(d) 27</a:t>
            </a:r>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pic>
        <p:nvPicPr>
          <p:cNvPr id="5" name="Picture 4"/>
          <p:cNvPicPr/>
          <p:nvPr/>
        </p:nvPicPr>
        <p:blipFill>
          <a:blip r:embed="rId2"/>
          <a:srcRect/>
          <a:stretch>
            <a:fillRect/>
          </a:stretch>
        </p:blipFill>
        <p:spPr bwMode="auto">
          <a:xfrm>
            <a:off x="5352733" y="2743201"/>
            <a:ext cx="3213513" cy="2006221"/>
          </a:xfrm>
          <a:prstGeom prst="rect">
            <a:avLst/>
          </a:prstGeom>
          <a:noFill/>
          <a:ln w="9525">
            <a:noFill/>
            <a:miter lim="800000"/>
            <a:headEnd/>
            <a:tailEnd/>
          </a:ln>
        </p:spPr>
      </p:pic>
    </p:spTree>
    <p:extLst>
      <p:ext uri="{BB962C8B-B14F-4D97-AF65-F5344CB8AC3E}">
        <p14:creationId xmlns:p14="http://schemas.microsoft.com/office/powerpoint/2010/main" val="1960770674"/>
      </p:ext>
    </p:extLst>
  </p:cSld>
  <p:clrMapOvr>
    <a:masterClrMapping/>
  </p:clrMapOvr>
  <p:transition spd="slow">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Q6 to Q10:</a:t>
            </a:r>
            <a:r>
              <a:rPr lang="en-US" dirty="0"/>
              <a:t> Read the following passage and answer the questions below.</a:t>
            </a:r>
            <a:endParaRPr lang="en-IN" dirty="0"/>
          </a:p>
          <a:p>
            <a:pPr marL="0" indent="0" algn="just">
              <a:buNone/>
            </a:pPr>
            <a:r>
              <a:rPr lang="en-US" dirty="0"/>
              <a:t>A cube is </a:t>
            </a:r>
            <a:r>
              <a:rPr lang="en-US" dirty="0" err="1"/>
              <a:t>coloured</a:t>
            </a:r>
            <a:r>
              <a:rPr lang="en-US" dirty="0"/>
              <a:t> orange on one face, pink on the opposite face, brown on one face and silver on one face adjacent to the brown face. The other two faces are left </a:t>
            </a:r>
            <a:r>
              <a:rPr lang="en-US" dirty="0" err="1"/>
              <a:t>uncoloured</a:t>
            </a:r>
            <a:r>
              <a:rPr lang="en-US" dirty="0"/>
              <a:t>. It is then cut into 125 smaller cubes of equal size. </a:t>
            </a:r>
            <a:endParaRPr lang="en-IN" dirty="0"/>
          </a:p>
          <a:p>
            <a:pPr marL="0" indent="0" algn="just">
              <a:buNone/>
            </a:pPr>
            <a:r>
              <a:rPr lang="en-US" dirty="0"/>
              <a:t>6.	How many cubes have at least one face painted pink?</a:t>
            </a:r>
            <a:endParaRPr lang="en-IN" dirty="0"/>
          </a:p>
          <a:p>
            <a:pPr marL="0" indent="0" algn="just">
              <a:buNone/>
            </a:pPr>
            <a:r>
              <a:rPr lang="en-US" dirty="0"/>
              <a:t>	(a) 1	(b) 9	(c) 16	(d) 25</a:t>
            </a: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29372688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80728"/>
            <a:ext cx="8229600" cy="5328592"/>
          </a:xfrm>
        </p:spPr>
        <p:txBody>
          <a:bodyPr>
            <a:normAutofit lnSpcReduction="10000"/>
          </a:bodyPr>
          <a:lstStyle/>
          <a:p>
            <a:pPr marL="0" indent="0" algn="just">
              <a:buNone/>
            </a:pPr>
            <a:r>
              <a:rPr lang="en-US" b="1" dirty="0"/>
              <a:t>Gain and loss of time in an incorrect clock</a:t>
            </a:r>
            <a:endParaRPr lang="en-IN" dirty="0"/>
          </a:p>
          <a:p>
            <a:pPr marL="0" indent="0" algn="just">
              <a:buNone/>
            </a:pPr>
            <a:r>
              <a:rPr lang="en-US" dirty="0"/>
              <a:t>A normal clock becomes incorrect when there is a change in the speeds of the hands of the clock. As seen already, duration of a day is measured by the time taken by the hour hand to move across the 12 divisions twice. </a:t>
            </a:r>
          </a:p>
          <a:p>
            <a:pPr marL="0" indent="0" algn="just">
              <a:buNone/>
            </a:pPr>
            <a:r>
              <a:rPr lang="en-US" dirty="0"/>
              <a:t>So, when the speed of the hands of the clock increases they complete their rotation for a day sooner. Thus, they result in loss of time when actually compared with the duration for a day in a correct clock . </a:t>
            </a:r>
          </a:p>
          <a:p>
            <a:pPr marL="0" indent="0" algn="just">
              <a:buNone/>
            </a:pPr>
            <a:r>
              <a:rPr lang="en-US" dirty="0"/>
              <a:t>Similarly, when the hands of the clock move slower than usual, they take more time to complete the rotations for a day. Thus, they result in gaining more time for a day when compared with that in a correct clock.</a:t>
            </a:r>
            <a:endParaRPr lang="en-IN" dirty="0"/>
          </a:p>
          <a:p>
            <a:pPr marL="0" indent="0" algn="just">
              <a:buNone/>
            </a:pPr>
            <a:endParaRPr lang="en-IN" dirty="0"/>
          </a:p>
        </p:txBody>
      </p:sp>
    </p:spTree>
    <p:extLst>
      <p:ext uri="{BB962C8B-B14F-4D97-AF65-F5344CB8AC3E}">
        <p14:creationId xmlns:p14="http://schemas.microsoft.com/office/powerpoint/2010/main" val="3799611305"/>
      </p:ext>
    </p:extLst>
  </p:cSld>
  <p:clrMapOvr>
    <a:masterClrMapping/>
  </p:clrMapOvr>
  <p:transition spd="slow">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Q6 to Q10:</a:t>
            </a:r>
            <a:r>
              <a:rPr lang="en-US" dirty="0"/>
              <a:t> Read the following passage and answer the questions below.</a:t>
            </a:r>
            <a:endParaRPr lang="en-IN" dirty="0"/>
          </a:p>
          <a:p>
            <a:pPr marL="0" indent="0" algn="just">
              <a:buNone/>
            </a:pPr>
            <a:r>
              <a:rPr lang="en-US" dirty="0"/>
              <a:t>A cube is </a:t>
            </a:r>
            <a:r>
              <a:rPr lang="en-US" dirty="0" err="1"/>
              <a:t>coloured</a:t>
            </a:r>
            <a:r>
              <a:rPr lang="en-US" dirty="0"/>
              <a:t> orange on one face, pink on the opposite face, brown on one face and silver on one face adjacent to the brown face. The other two faces are left </a:t>
            </a:r>
            <a:r>
              <a:rPr lang="en-US" dirty="0" err="1"/>
              <a:t>uncoloured</a:t>
            </a:r>
            <a:r>
              <a:rPr lang="en-US" dirty="0"/>
              <a:t>. It is then cut into 125 smaller cubes of equal size. </a:t>
            </a:r>
            <a:endParaRPr lang="en-IN" dirty="0"/>
          </a:p>
          <a:p>
            <a:pPr marL="0" indent="0" algn="just">
              <a:buNone/>
            </a:pPr>
            <a:r>
              <a:rPr lang="en-US" dirty="0"/>
              <a:t>7.	How many cubes are </a:t>
            </a:r>
            <a:r>
              <a:rPr lang="en-US" dirty="0" err="1"/>
              <a:t>coloured</a:t>
            </a:r>
            <a:r>
              <a:rPr lang="en-US" dirty="0"/>
              <a:t> silver on one face, orange or pink on another face and have four </a:t>
            </a:r>
            <a:r>
              <a:rPr lang="en-US" dirty="0" err="1"/>
              <a:t>uncoloured</a:t>
            </a:r>
            <a:r>
              <a:rPr lang="en-US" dirty="0"/>
              <a:t> faces?</a:t>
            </a:r>
            <a:endParaRPr lang="en-IN" dirty="0"/>
          </a:p>
          <a:p>
            <a:pPr marL="0" indent="0" algn="just">
              <a:buNone/>
            </a:pPr>
            <a:r>
              <a:rPr lang="en-US" dirty="0"/>
              <a:t>	(a) 8	(b) 10	(c) 12	(d) 16</a:t>
            </a: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4105225816"/>
      </p:ext>
    </p:extLst>
  </p:cSld>
  <p:clrMapOvr>
    <a:masterClrMapping/>
  </p:clrMapOvr>
  <p:transition spd="slow">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Q6 to Q10:</a:t>
            </a:r>
            <a:r>
              <a:rPr lang="en-US" dirty="0"/>
              <a:t> Read the following passage and answer the questions below.</a:t>
            </a:r>
            <a:endParaRPr lang="en-IN" dirty="0"/>
          </a:p>
          <a:p>
            <a:pPr marL="0" indent="0" algn="just">
              <a:buNone/>
            </a:pPr>
            <a:r>
              <a:rPr lang="en-US" dirty="0"/>
              <a:t>A cube is </a:t>
            </a:r>
            <a:r>
              <a:rPr lang="en-US" dirty="0" err="1"/>
              <a:t>coloured</a:t>
            </a:r>
            <a:r>
              <a:rPr lang="en-US" dirty="0"/>
              <a:t> orange on one face, pink on the opposite face, brown on one face and silver on one face adjacent to the brown face. The other two faces are left </a:t>
            </a:r>
            <a:r>
              <a:rPr lang="en-US" dirty="0" err="1"/>
              <a:t>uncoloured</a:t>
            </a:r>
            <a:r>
              <a:rPr lang="en-US" dirty="0"/>
              <a:t>. It is then cut into 125 smaller cubes of equal size. </a:t>
            </a:r>
            <a:endParaRPr lang="en-IN" dirty="0"/>
          </a:p>
          <a:p>
            <a:pPr marL="0" indent="0" algn="just">
              <a:buNone/>
            </a:pPr>
            <a:r>
              <a:rPr lang="en-US" dirty="0"/>
              <a:t>8.	How many cubes have all the faces </a:t>
            </a:r>
            <a:r>
              <a:rPr lang="en-US" dirty="0" err="1"/>
              <a:t>uncoloured</a:t>
            </a:r>
            <a:r>
              <a:rPr lang="en-US" dirty="0"/>
              <a:t>?</a:t>
            </a:r>
            <a:endParaRPr lang="en-IN" dirty="0"/>
          </a:p>
          <a:p>
            <a:pPr marL="0" indent="0" algn="just">
              <a:buNone/>
            </a:pPr>
            <a:r>
              <a:rPr lang="en-US" dirty="0"/>
              <a:t>	(a) 24		(b) 36		(c) 48		(d) 64</a:t>
            </a: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296291876"/>
      </p:ext>
    </p:extLst>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Q6 to Q10:</a:t>
            </a:r>
            <a:r>
              <a:rPr lang="en-US" dirty="0"/>
              <a:t> Read the following passage and answer the questions below.</a:t>
            </a:r>
            <a:endParaRPr lang="en-IN" dirty="0"/>
          </a:p>
          <a:p>
            <a:pPr marL="0" indent="0" algn="just">
              <a:buNone/>
            </a:pPr>
            <a:r>
              <a:rPr lang="en-US" dirty="0"/>
              <a:t>A cube is </a:t>
            </a:r>
            <a:r>
              <a:rPr lang="en-US" dirty="0" err="1"/>
              <a:t>coloured</a:t>
            </a:r>
            <a:r>
              <a:rPr lang="en-US" dirty="0"/>
              <a:t> orange on one face, pink on the opposite face, brown on one face and silver on one face adjacent to the brown face. The other two faces are left </a:t>
            </a:r>
            <a:r>
              <a:rPr lang="en-US" dirty="0" err="1"/>
              <a:t>uncoloured</a:t>
            </a:r>
            <a:r>
              <a:rPr lang="en-US" dirty="0"/>
              <a:t>. It is then cut into 125 smaller cubes of equal size. </a:t>
            </a:r>
            <a:endParaRPr lang="en-IN" dirty="0"/>
          </a:p>
          <a:p>
            <a:pPr marL="0" indent="0" algn="just">
              <a:buNone/>
            </a:pPr>
            <a:r>
              <a:rPr lang="en-US" dirty="0"/>
              <a:t>9.	How many cubes are </a:t>
            </a:r>
            <a:r>
              <a:rPr lang="en-US" dirty="0" err="1"/>
              <a:t>coloured</a:t>
            </a:r>
            <a:r>
              <a:rPr lang="en-US" dirty="0"/>
              <a:t> orange on one face and have the remaining faces </a:t>
            </a:r>
            <a:r>
              <a:rPr lang="en-US" dirty="0" err="1"/>
              <a:t>uncoloured</a:t>
            </a:r>
            <a:r>
              <a:rPr lang="en-US" dirty="0"/>
              <a:t>?</a:t>
            </a:r>
            <a:endParaRPr lang="en-IN" dirty="0"/>
          </a:p>
          <a:p>
            <a:pPr marL="0" indent="0" algn="just">
              <a:buNone/>
            </a:pPr>
            <a:r>
              <a:rPr lang="en-US" dirty="0"/>
              <a:t>	(a) 16		(b) 20		(c) 21		(d) 23</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2997901047"/>
      </p:ext>
    </p:extLst>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Q6 to Q10:</a:t>
            </a:r>
            <a:r>
              <a:rPr lang="en-US" dirty="0"/>
              <a:t> Read the following passage and answer the questions below.</a:t>
            </a:r>
            <a:endParaRPr lang="en-IN" dirty="0"/>
          </a:p>
          <a:p>
            <a:pPr marL="0" indent="0" algn="just">
              <a:buNone/>
            </a:pPr>
            <a:r>
              <a:rPr lang="en-US" dirty="0"/>
              <a:t>A cube is </a:t>
            </a:r>
            <a:r>
              <a:rPr lang="en-US" dirty="0" err="1"/>
              <a:t>coloured</a:t>
            </a:r>
            <a:r>
              <a:rPr lang="en-US" dirty="0"/>
              <a:t> orange on one face, pink on the opposite face, brown on one face and silver on one face adjacent to the brown face. The other two faces are left </a:t>
            </a:r>
            <a:r>
              <a:rPr lang="en-US" dirty="0" err="1"/>
              <a:t>uncoloured</a:t>
            </a:r>
            <a:r>
              <a:rPr lang="en-US" dirty="0"/>
              <a:t>. It is then cut into 125 smaller cubes of equal size. </a:t>
            </a:r>
            <a:endParaRPr lang="en-IN" dirty="0"/>
          </a:p>
          <a:p>
            <a:pPr marL="0" indent="0" algn="just">
              <a:buNone/>
            </a:pPr>
            <a:r>
              <a:rPr lang="en-US" dirty="0"/>
              <a:t>10.	How many cubes have at least two faces </a:t>
            </a:r>
            <a:r>
              <a:rPr lang="en-US" dirty="0" err="1"/>
              <a:t>coloured</a:t>
            </a:r>
            <a:r>
              <a:rPr lang="en-US" dirty="0"/>
              <a:t>?</a:t>
            </a:r>
            <a:endParaRPr lang="en-IN" dirty="0"/>
          </a:p>
          <a:p>
            <a:pPr marL="0" indent="0" algn="just">
              <a:buNone/>
            </a:pPr>
            <a:r>
              <a:rPr lang="en-US" dirty="0"/>
              <a:t>	(a) 16		(b) 20		(c) 21		(d) 23</a:t>
            </a:r>
            <a:endParaRPr lang="en-IN" dirty="0"/>
          </a:p>
          <a:p>
            <a:pPr marL="0" indent="0" algn="just">
              <a:buNone/>
            </a:pP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072827447"/>
      </p:ext>
    </p:extLst>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Q11 to Q15:</a:t>
            </a:r>
            <a:r>
              <a:rPr lang="en-US" dirty="0"/>
              <a:t> Read the following passage and answer the questions below.</a:t>
            </a:r>
            <a:endParaRPr lang="en-IN" dirty="0"/>
          </a:p>
          <a:p>
            <a:pPr marL="0" indent="0" algn="just">
              <a:buNone/>
            </a:pPr>
            <a:r>
              <a:rPr lang="en-US" dirty="0"/>
              <a:t>A cube is having the dimensions of 30 x 30 x 30 cm</a:t>
            </a:r>
            <a:r>
              <a:rPr lang="en-US" baseline="30000" dirty="0"/>
              <a:t>3</a:t>
            </a:r>
            <a:r>
              <a:rPr lang="en-US" dirty="0"/>
              <a:t>. Join two cubes having the same dimensions with the previous one on any two adjacent faces. Cut it to get a smaller number of cubes having dimensions of 10 x 10 x 10 cm</a:t>
            </a:r>
            <a:r>
              <a:rPr lang="en-US" baseline="30000" dirty="0"/>
              <a:t>3</a:t>
            </a:r>
            <a:r>
              <a:rPr lang="en-US" dirty="0"/>
              <a:t> after it was painted.</a:t>
            </a:r>
            <a:endParaRPr lang="en-IN" dirty="0"/>
          </a:p>
          <a:p>
            <a:pPr marL="0" indent="0" algn="just">
              <a:buNone/>
            </a:pPr>
            <a:r>
              <a:rPr lang="en-US" dirty="0"/>
              <a:t>11.	How many cubes are not painted?</a:t>
            </a:r>
            <a:endParaRPr lang="en-IN" dirty="0"/>
          </a:p>
          <a:p>
            <a:pPr marL="0" indent="0" algn="just">
              <a:buNone/>
            </a:pPr>
            <a:r>
              <a:rPr lang="en-US" dirty="0"/>
              <a:t>	(a) 3	(b) 4	(c) 7	(d) 8</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667582710"/>
      </p:ext>
    </p:extLst>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Q11 to Q15:</a:t>
            </a:r>
            <a:r>
              <a:rPr lang="en-US" dirty="0"/>
              <a:t> Read the following passage and answer the questions below.</a:t>
            </a:r>
            <a:endParaRPr lang="en-IN" dirty="0"/>
          </a:p>
          <a:p>
            <a:pPr marL="0" indent="0" algn="just">
              <a:buNone/>
            </a:pPr>
            <a:r>
              <a:rPr lang="en-US" dirty="0"/>
              <a:t>A cube is having the dimensions of 30 x 30 x 30 cm</a:t>
            </a:r>
            <a:r>
              <a:rPr lang="en-US" baseline="30000" dirty="0"/>
              <a:t>3</a:t>
            </a:r>
            <a:r>
              <a:rPr lang="en-US" dirty="0"/>
              <a:t>. Join two cubes having the same dimensions with the previous one on any two adjacent faces. Cut it to get a smaller number of cubes having dimensions of 10 x 10 x 10 cm</a:t>
            </a:r>
            <a:r>
              <a:rPr lang="en-US" baseline="30000" dirty="0"/>
              <a:t>3</a:t>
            </a:r>
            <a:r>
              <a:rPr lang="en-US" dirty="0"/>
              <a:t> after it was painted.</a:t>
            </a:r>
            <a:endParaRPr lang="en-IN" dirty="0"/>
          </a:p>
          <a:p>
            <a:pPr marL="0" indent="0" algn="just">
              <a:buNone/>
            </a:pPr>
            <a:r>
              <a:rPr lang="en-US" dirty="0"/>
              <a:t>12.	How many cubes are having 2 faces painted?</a:t>
            </a:r>
            <a:endParaRPr lang="en-IN" dirty="0"/>
          </a:p>
          <a:p>
            <a:pPr marL="0" indent="0" algn="just">
              <a:buNone/>
            </a:pPr>
            <a:r>
              <a:rPr lang="en-US" dirty="0"/>
              <a:t>	(a) 18		(b) 24		(c) 28		(d) 25</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1798112634"/>
      </p:ext>
    </p:extLst>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Q11 to Q15:</a:t>
            </a:r>
            <a:r>
              <a:rPr lang="en-US" dirty="0"/>
              <a:t> Read the following passage and answer the questions below.</a:t>
            </a:r>
            <a:endParaRPr lang="en-IN" dirty="0"/>
          </a:p>
          <a:p>
            <a:pPr marL="0" indent="0" algn="just">
              <a:buNone/>
            </a:pPr>
            <a:r>
              <a:rPr lang="en-US" dirty="0"/>
              <a:t>A cube is having the dimensions of 30 x 30 x 30 cm</a:t>
            </a:r>
            <a:r>
              <a:rPr lang="en-US" baseline="30000" dirty="0"/>
              <a:t>3</a:t>
            </a:r>
            <a:r>
              <a:rPr lang="en-US" dirty="0"/>
              <a:t>. Join two cubes having the same dimensions with the previous one on any two adjacent faces. Cut it to get a smaller number of cubes having dimensions of 10 x 10 x 10 cm</a:t>
            </a:r>
            <a:r>
              <a:rPr lang="en-US" baseline="30000" dirty="0"/>
              <a:t>3</a:t>
            </a:r>
            <a:r>
              <a:rPr lang="en-US" dirty="0"/>
              <a:t> after it was painted.</a:t>
            </a:r>
            <a:endParaRPr lang="en-IN" dirty="0"/>
          </a:p>
          <a:p>
            <a:pPr marL="0" indent="0" algn="just">
              <a:buNone/>
            </a:pPr>
            <a:r>
              <a:rPr lang="en-US" dirty="0"/>
              <a:t>13.	How many cubes are having 1 face painted?</a:t>
            </a:r>
            <a:endParaRPr lang="en-IN" dirty="0"/>
          </a:p>
          <a:p>
            <a:pPr marL="0" indent="0" algn="just">
              <a:buNone/>
            </a:pPr>
            <a:r>
              <a:rPr lang="en-US" dirty="0"/>
              <a:t>	(a) 28		(b) 18		(c) 30	(d) None of these</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588711208"/>
      </p:ext>
    </p:extLst>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Q11 to Q15:</a:t>
            </a:r>
            <a:r>
              <a:rPr lang="en-US" dirty="0"/>
              <a:t> Read the following passage and answer the questions below.</a:t>
            </a:r>
            <a:endParaRPr lang="en-IN" dirty="0"/>
          </a:p>
          <a:p>
            <a:pPr marL="0" indent="0" algn="just">
              <a:buNone/>
            </a:pPr>
            <a:r>
              <a:rPr lang="en-US" dirty="0"/>
              <a:t>A cube is having the dimensions of 30 x 30 x 30 cm</a:t>
            </a:r>
            <a:r>
              <a:rPr lang="en-US" baseline="30000" dirty="0"/>
              <a:t>3</a:t>
            </a:r>
            <a:r>
              <a:rPr lang="en-US" dirty="0"/>
              <a:t>. Join two cubes having the same dimensions with the previous one on any two adjacent faces. Cut it to get a smaller number of cubes having dimensions of 10 x 10 x 10 cm</a:t>
            </a:r>
            <a:r>
              <a:rPr lang="en-US" baseline="30000" dirty="0"/>
              <a:t>3</a:t>
            </a:r>
            <a:r>
              <a:rPr lang="en-US" dirty="0"/>
              <a:t> after it was painted.</a:t>
            </a:r>
            <a:endParaRPr lang="en-IN" dirty="0"/>
          </a:p>
          <a:p>
            <a:pPr marL="0" indent="0" algn="just">
              <a:buNone/>
            </a:pPr>
            <a:r>
              <a:rPr lang="en-US" dirty="0"/>
              <a:t>14.	If we join one more cube of same dimensions on any adjacent face, how many more no face painted cube will be possible?</a:t>
            </a:r>
            <a:endParaRPr lang="en-IN" dirty="0"/>
          </a:p>
          <a:p>
            <a:pPr marL="0" indent="0" algn="just">
              <a:buNone/>
            </a:pPr>
            <a:r>
              <a:rPr lang="en-US" dirty="0"/>
              <a:t>	(a) 10		(b) 11		(c) 3		(d) 2</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120176514"/>
      </p:ext>
    </p:extLst>
  </p:cSld>
  <p:clrMapOvr>
    <a:masterClrMapping/>
  </p:clrMapOvr>
  <p:transition spd="slow">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6037"/>
            <a:ext cx="8229600" cy="5277727"/>
          </a:xfrm>
        </p:spPr>
        <p:txBody>
          <a:bodyPr>
            <a:normAutofit/>
          </a:bodyPr>
          <a:lstStyle/>
          <a:p>
            <a:pPr marL="0" indent="0" algn="just">
              <a:buNone/>
            </a:pPr>
            <a:r>
              <a:rPr lang="en-US" b="1" dirty="0"/>
              <a:t>Directions for Q11 to Q15:</a:t>
            </a:r>
            <a:r>
              <a:rPr lang="en-US" dirty="0"/>
              <a:t> Read the following passage and answer the questions below.</a:t>
            </a:r>
            <a:endParaRPr lang="en-IN" dirty="0"/>
          </a:p>
          <a:p>
            <a:pPr marL="0" indent="0" algn="just">
              <a:buNone/>
            </a:pPr>
            <a:r>
              <a:rPr lang="en-US" dirty="0"/>
              <a:t>A cube is having the dimensions of 30 x 30 x 30 cm</a:t>
            </a:r>
            <a:r>
              <a:rPr lang="en-US" baseline="30000" dirty="0"/>
              <a:t>3</a:t>
            </a:r>
            <a:r>
              <a:rPr lang="en-US" dirty="0"/>
              <a:t>. Join two cubes having the same dimensions with the previous one on any two adjacent faces. Cut it to get a smaller number of cubes having dimensions of 10 x 10 x 10 cm</a:t>
            </a:r>
            <a:r>
              <a:rPr lang="en-US" baseline="30000" dirty="0"/>
              <a:t>3</a:t>
            </a:r>
            <a:r>
              <a:rPr lang="en-US" dirty="0"/>
              <a:t> after it was painted.</a:t>
            </a:r>
            <a:endParaRPr lang="en-IN" dirty="0"/>
          </a:p>
          <a:p>
            <a:pPr marL="0" indent="0" algn="just">
              <a:buNone/>
            </a:pPr>
            <a:r>
              <a:rPr lang="en-US" dirty="0"/>
              <a:t>15.	What percentage of cubes are having 3 faces painted?</a:t>
            </a:r>
            <a:endParaRPr lang="en-IN" dirty="0"/>
          </a:p>
          <a:p>
            <a:pPr marL="0" indent="0" algn="just">
              <a:buNone/>
            </a:pPr>
            <a:r>
              <a:rPr lang="en-US" dirty="0"/>
              <a:t>	(a) 12.32%		(b) 12.30%</a:t>
            </a:r>
            <a:endParaRPr lang="en-IN" dirty="0"/>
          </a:p>
          <a:p>
            <a:pPr marL="0" indent="0" algn="just">
              <a:buNone/>
            </a:pPr>
            <a:r>
              <a:rPr lang="en-US" dirty="0"/>
              <a:t>	(c) 12.42%		(d) 12.34%</a:t>
            </a:r>
            <a:endParaRPr lang="en-IN" dirty="0"/>
          </a:p>
        </p:txBody>
      </p:sp>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3345231512"/>
      </p:ext>
    </p:extLst>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696037"/>
                <a:ext cx="8400197" cy="5650173"/>
              </a:xfrm>
            </p:spPr>
            <p:txBody>
              <a:bodyPr>
                <a:noAutofit/>
              </a:bodyPr>
              <a:lstStyle/>
              <a:p>
                <a:pPr marL="0" indent="0" algn="just">
                  <a:lnSpc>
                    <a:spcPct val="130000"/>
                  </a:lnSpc>
                  <a:buNone/>
                </a:pPr>
                <a:r>
                  <a:rPr lang="en-US" sz="1500" b="1" dirty="0"/>
                  <a:t>Directions for Q16 to Q20: </a:t>
                </a:r>
                <a:r>
                  <a:rPr lang="en-US" sz="1500" dirty="0"/>
                  <a:t>Read the following passage and answer the questions below.</a:t>
                </a:r>
                <a:endParaRPr lang="en-IN" sz="1500" dirty="0"/>
              </a:p>
              <a:p>
                <a:pPr marL="0" indent="0" algn="just">
                  <a:lnSpc>
                    <a:spcPct val="130000"/>
                  </a:lnSpc>
                  <a:buNone/>
                </a:pPr>
                <a:r>
                  <a:rPr lang="en-US" sz="1500" dirty="0"/>
                  <a:t>A cube is having the dimensions of 30 x 30 x 30. There are 3 layers in both horizontal and vertical. We can rotate horizontal layers by 360</a:t>
                </a:r>
                <a14:m>
                  <m:oMath xmlns:m="http://schemas.openxmlformats.org/officeDocument/2006/math">
                    <m:r>
                      <a:rPr lang="en-US" sz="1500" i="1">
                        <a:latin typeface="Cambria Math" panose="02040503050406030204" pitchFamily="18" charset="0"/>
                      </a:rPr>
                      <m:t>°</m:t>
                    </m:r>
                  </m:oMath>
                </a14:m>
                <a:r>
                  <a:rPr lang="en-US" sz="1500" dirty="0"/>
                  <a:t> in horizontal directions. And also vertical layers by 360° in vertical direction. Now,</a:t>
                </a:r>
                <a:endParaRPr lang="en-IN" sz="1500" dirty="0"/>
              </a:p>
              <a:p>
                <a:pPr marL="457200" indent="-457200" algn="just">
                  <a:lnSpc>
                    <a:spcPct val="130000"/>
                  </a:lnSpc>
                  <a:buFont typeface="+mj-lt"/>
                  <a:buAutoNum type="alphaLcPeriod"/>
                </a:pPr>
                <a:r>
                  <a:rPr lang="en-US" sz="1500" dirty="0"/>
                  <a:t>Top layer is painted with red. </a:t>
                </a:r>
                <a:endParaRPr lang="en-IN" sz="1500" dirty="0"/>
              </a:p>
              <a:p>
                <a:pPr marL="457200" indent="-457200" algn="just">
                  <a:lnSpc>
                    <a:spcPct val="130000"/>
                  </a:lnSpc>
                  <a:buFont typeface="+mj-lt"/>
                  <a:buAutoNum type="alphaLcPeriod"/>
                </a:pPr>
                <a:r>
                  <a:rPr lang="en-US" sz="1500" dirty="0"/>
                  <a:t>Bottom layer is painted with orange.</a:t>
                </a:r>
                <a:endParaRPr lang="en-IN" sz="1500" dirty="0"/>
              </a:p>
              <a:p>
                <a:pPr marL="457200" indent="-457200" algn="just">
                  <a:lnSpc>
                    <a:spcPct val="130000"/>
                  </a:lnSpc>
                  <a:buFont typeface="+mj-lt"/>
                  <a:buAutoNum type="alphaLcPeriod"/>
                </a:pPr>
                <a:r>
                  <a:rPr lang="en-US" sz="1500" dirty="0"/>
                  <a:t>Yellow should come at left adjacent side of blue.</a:t>
                </a:r>
                <a:endParaRPr lang="en-IN" sz="1500" dirty="0"/>
              </a:p>
              <a:p>
                <a:pPr marL="457200" indent="-457200" algn="just">
                  <a:lnSpc>
                    <a:spcPct val="130000"/>
                  </a:lnSpc>
                  <a:buFont typeface="+mj-lt"/>
                  <a:buAutoNum type="alphaLcPeriod"/>
                </a:pPr>
                <a:r>
                  <a:rPr lang="en-US" sz="1500" dirty="0"/>
                  <a:t>White is painted opposite to yellow.</a:t>
                </a:r>
                <a:endParaRPr lang="en-IN" sz="1500" dirty="0"/>
              </a:p>
              <a:p>
                <a:pPr marL="457200" indent="-457200" algn="just">
                  <a:lnSpc>
                    <a:spcPct val="130000"/>
                  </a:lnSpc>
                  <a:buFont typeface="+mj-lt"/>
                  <a:buAutoNum type="alphaLcPeriod"/>
                </a:pPr>
                <a:r>
                  <a:rPr lang="en-US" sz="1500" dirty="0"/>
                  <a:t>Green is painted opposite to blue.</a:t>
                </a:r>
                <a:endParaRPr lang="en-IN" sz="1500" dirty="0"/>
              </a:p>
              <a:p>
                <a:pPr marL="0" indent="0" algn="just">
                  <a:lnSpc>
                    <a:spcPct val="130000"/>
                  </a:lnSpc>
                  <a:buNone/>
                </a:pPr>
                <a:r>
                  <a:rPr lang="en-US" sz="1500" dirty="0"/>
                  <a:t>Note: [Rotate all the layers in your front view as per the conditions given below.]</a:t>
                </a:r>
                <a:endParaRPr lang="en-IN" sz="1500" dirty="0"/>
              </a:p>
              <a:p>
                <a:pPr marL="0" indent="0" algn="just">
                  <a:lnSpc>
                    <a:spcPct val="130000"/>
                  </a:lnSpc>
                  <a:buNone/>
                </a:pPr>
                <a:r>
                  <a:rPr lang="en-US" sz="1500" dirty="0"/>
                  <a:t>(1)	Place red </a:t>
                </a:r>
                <a:r>
                  <a:rPr lang="en-US" sz="1500" dirty="0" err="1"/>
                  <a:t>colour</a:t>
                </a:r>
                <a:r>
                  <a:rPr lang="en-US" sz="1500" dirty="0"/>
                  <a:t> on top horizontal layer and make it as face 1.</a:t>
                </a:r>
                <a:endParaRPr lang="en-IN" sz="1500" dirty="0"/>
              </a:p>
              <a:p>
                <a:pPr marL="0" indent="0" algn="just">
                  <a:lnSpc>
                    <a:spcPct val="130000"/>
                  </a:lnSpc>
                  <a:buNone/>
                </a:pPr>
                <a:r>
                  <a:rPr lang="en-US" sz="1500" dirty="0"/>
                  <a:t>(2)	Take orange </a:t>
                </a:r>
                <a:r>
                  <a:rPr lang="en-US" sz="1500" dirty="0" err="1"/>
                  <a:t>colour</a:t>
                </a:r>
                <a:r>
                  <a:rPr lang="en-US" sz="1500" dirty="0"/>
                  <a:t> in bottom horizontal layer and keep it as face 6.</a:t>
                </a:r>
                <a:endParaRPr lang="en-IN" sz="1500" dirty="0"/>
              </a:p>
              <a:p>
                <a:pPr marL="0" indent="0" algn="just">
                  <a:lnSpc>
                    <a:spcPct val="130000"/>
                  </a:lnSpc>
                  <a:buNone/>
                </a:pPr>
                <a:r>
                  <a:rPr lang="en-US" sz="1500" dirty="0"/>
                  <a:t>(3)	Take yellow </a:t>
                </a:r>
                <a:r>
                  <a:rPr lang="en-US" sz="1500" dirty="0" err="1"/>
                  <a:t>colour</a:t>
                </a:r>
                <a:r>
                  <a:rPr lang="en-US" sz="1500" dirty="0"/>
                  <a:t> in your left view and name it as face 3.</a:t>
                </a:r>
                <a:endParaRPr lang="en-IN" sz="1500" dirty="0"/>
              </a:p>
              <a:p>
                <a:pPr marL="0" indent="0" algn="just">
                  <a:lnSpc>
                    <a:spcPct val="130000"/>
                  </a:lnSpc>
                  <a:buNone/>
                </a:pPr>
                <a:r>
                  <a:rPr lang="en-US" sz="1500" dirty="0"/>
                  <a:t>(4)	Keep the face opposite to face 3 as face 5[white]. </a:t>
                </a:r>
                <a:endParaRPr lang="en-IN" sz="1500" dirty="0"/>
              </a:p>
              <a:p>
                <a:pPr marL="0" indent="0" algn="just">
                  <a:lnSpc>
                    <a:spcPct val="130000"/>
                  </a:lnSpc>
                  <a:buNone/>
                </a:pPr>
                <a:r>
                  <a:rPr lang="en-US" sz="1500" dirty="0"/>
                  <a:t>(5)	Face 2 will be having blue </a:t>
                </a:r>
                <a:r>
                  <a:rPr lang="en-US" sz="1500" dirty="0" err="1"/>
                  <a:t>colour</a:t>
                </a:r>
                <a:r>
                  <a:rPr lang="en-US" sz="1500" dirty="0"/>
                  <a:t> and keep it in your right side view.</a:t>
                </a:r>
                <a:r>
                  <a:rPr lang="en-US" sz="1500" b="1" dirty="0"/>
                  <a:t> </a:t>
                </a:r>
                <a:endParaRPr lang="en-IN" sz="1500" dirty="0"/>
              </a:p>
              <a:p>
                <a:pPr marL="0" indent="0" algn="just">
                  <a:lnSpc>
                    <a:spcPct val="130000"/>
                  </a:lnSpc>
                  <a:buNone/>
                </a:pPr>
                <a:r>
                  <a:rPr lang="en-US" sz="1500" dirty="0"/>
                  <a:t>16.	Rotate the face 2 layer by 180°. Now what </a:t>
                </a:r>
                <a:r>
                  <a:rPr lang="en-US" sz="1500" dirty="0" err="1"/>
                  <a:t>colours</a:t>
                </a:r>
                <a:r>
                  <a:rPr lang="en-US" sz="1500" dirty="0"/>
                  <a:t> will be there in face 3?</a:t>
                </a:r>
                <a:endParaRPr lang="en-IN" sz="1500" dirty="0"/>
              </a:p>
              <a:p>
                <a:pPr marL="0" indent="0" algn="just">
                  <a:lnSpc>
                    <a:spcPct val="130000"/>
                  </a:lnSpc>
                  <a:buNone/>
                </a:pPr>
                <a:r>
                  <a:rPr lang="en-US" sz="1500" dirty="0"/>
                  <a:t>	(a) White &amp; Orange		(b) Yellow &amp; White</a:t>
                </a:r>
                <a:endParaRPr lang="en-IN" sz="1500" dirty="0"/>
              </a:p>
              <a:p>
                <a:pPr marL="0" indent="0" algn="just">
                  <a:lnSpc>
                    <a:spcPct val="130000"/>
                  </a:lnSpc>
                  <a:buNone/>
                </a:pPr>
                <a:r>
                  <a:rPr lang="en-US" sz="1500" dirty="0"/>
                  <a:t>	(c) Orange &amp; White		(d) Yellow &amp; Green</a:t>
                </a:r>
                <a:endParaRPr lang="en-IN" sz="15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696037"/>
                <a:ext cx="8400197" cy="5650173"/>
              </a:xfrm>
              <a:blipFill>
                <a:blip r:embed="rId2"/>
                <a:stretch>
                  <a:fillRect l="-653" r="-290"/>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solidFill>
                  <a:prstClr val="black">
                    <a:tint val="75000"/>
                  </a:prstClr>
                </a:solidFill>
              </a:rPr>
              <a:t>© 2016 SMART Training Resources Pvt. Ltd.</a:t>
            </a:r>
          </a:p>
        </p:txBody>
      </p:sp>
    </p:spTree>
    <p:extLst>
      <p:ext uri="{BB962C8B-B14F-4D97-AF65-F5344CB8AC3E}">
        <p14:creationId xmlns:p14="http://schemas.microsoft.com/office/powerpoint/2010/main" val="890346984"/>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4.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5.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6.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2" ma:contentTypeDescription="Create a new document." ma:contentTypeScope="" ma:versionID="6c9ac33c9a6f2d3f06840e023ddfcbe3">
  <xsd:schema xmlns:xsd="http://www.w3.org/2001/XMLSchema" xmlns:xs="http://www.w3.org/2001/XMLSchema" xmlns:p="http://schemas.microsoft.com/office/2006/metadata/properties" xmlns:ns2="ea698f68-e4a3-4119-8942-1798ec9a9ae4" targetNamespace="http://schemas.microsoft.com/office/2006/metadata/properties" ma:root="true" ma:fieldsID="3ed5573f357102af4ad00723061e2bcd" ns2:_="">
    <xsd:import namespace="ea698f68-e4a3-4119-8942-1798ec9a9a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E30420-9124-4965-B807-E9C934DFA8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698f68-e4a3-4119-8942-1798ec9a9a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A07487-799B-4DE0-8633-DB8DC3136516}">
  <ds:schemaRefs>
    <ds:schemaRef ds:uri="http://schemas.microsoft.com/sharepoint/v3/contenttype/forms"/>
  </ds:schemaRefs>
</ds:datastoreItem>
</file>

<file path=customXml/itemProps3.xml><?xml version="1.0" encoding="utf-8"?>
<ds:datastoreItem xmlns:ds="http://schemas.openxmlformats.org/officeDocument/2006/customXml" ds:itemID="{C703D852-2580-490F-991B-EAD9074F546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1842</TotalTime>
  <Words>31085</Words>
  <Application>Microsoft Office PowerPoint</Application>
  <PresentationFormat>Widescreen</PresentationFormat>
  <Paragraphs>2057</Paragraphs>
  <Slides>241</Slides>
  <Notes>141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241</vt:i4>
      </vt:variant>
    </vt:vector>
  </HeadingPairs>
  <TitlesOfParts>
    <vt:vector size="251" baseType="lpstr">
      <vt:lpstr>Arial</vt:lpstr>
      <vt:lpstr>Calibri</vt:lpstr>
      <vt:lpstr>Cambria</vt:lpstr>
      <vt:lpstr>Cambria Math</vt:lpstr>
      <vt:lpstr>Courier New</vt:lpstr>
      <vt:lpstr>Georgia</vt:lpstr>
      <vt:lpstr>Times New Roman</vt:lpstr>
      <vt:lpstr>Smart_ppt_Theme</vt:lpstr>
      <vt:lpstr>1_Smart_ppt_Theme</vt:lpstr>
      <vt:lpstr>Visio</vt:lpstr>
      <vt:lpstr>REASONING ABILITY </vt:lpstr>
      <vt:lpstr>REASONING ABILITY  Session – 1 CLOCKS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 - 1 Thank You… </vt:lpstr>
      <vt:lpstr>Session – 2 CALENDARS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 - 2 Thank You…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 5 DATA INTERPRETATION -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INTERPRETATION – PIE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 6 DATA INTERPRETATION – BAR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INTERPRETATION – LINE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 7 DATA INTERPRETATION – DOUBLE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 8 DATA INTERPRETATION – CASELETS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 9 DATA SUFFICIENCY -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Session - 9 Thank You… </vt:lpstr>
      <vt:lpstr>Session – 10 DATA SUFFICIENCY -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Ashokraj</dc:creator>
  <cp:lastModifiedBy>Arvind Boominathan</cp:lastModifiedBy>
  <cp:revision>160</cp:revision>
  <dcterms:created xsi:type="dcterms:W3CDTF">2016-06-26T04:16:06Z</dcterms:created>
  <dcterms:modified xsi:type="dcterms:W3CDTF">2020-08-13T15:34:51Z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