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60" r:id="rId4"/>
    <p:sldId id="261" r:id="rId5"/>
    <p:sldId id="262" r:id="rId6"/>
    <p:sldId id="263" r:id="rId7"/>
    <p:sldId id="282" r:id="rId8"/>
    <p:sldId id="283" r:id="rId9"/>
    <p:sldId id="266" r:id="rId10"/>
    <p:sldId id="267" r:id="rId11"/>
    <p:sldId id="273" r:id="rId12"/>
    <p:sldId id="274" r:id="rId13"/>
    <p:sldId id="275" r:id="rId14"/>
    <p:sldId id="276" r:id="rId15"/>
    <p:sldId id="277" r:id="rId16"/>
    <p:sldId id="278" r:id="rId17"/>
    <p:sldId id="279" r:id="rId18"/>
    <p:sldId id="280" r:id="rId19"/>
    <p:sldId id="281" r:id="rId20"/>
    <p:sldId id="272" r:id="rId21"/>
    <p:sldId id="269" r:id="rId22"/>
    <p:sldId id="271" r:id="rId23"/>
    <p:sldId id="270"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99CC"/>
    <a:srgbClr val="727272"/>
    <a:srgbClr val="FFFFFF"/>
    <a:srgbClr val="007A8D"/>
    <a:srgbClr val="0091FE"/>
    <a:srgbClr val="2DD7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8385" autoAdjust="0"/>
  </p:normalViewPr>
  <p:slideViewPr>
    <p:cSldViewPr snapToGrid="0">
      <p:cViewPr varScale="1">
        <p:scale>
          <a:sx n="58" d="100"/>
          <a:sy n="58" d="100"/>
        </p:scale>
        <p:origin x="103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77DA9-0B47-4F62-B675-CEC19A287196}" type="datetimeFigureOut">
              <a:rPr lang="en-US" smtClean="0"/>
              <a:pPr/>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33815-F32F-4D2F-8B05-D87E5C27D3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9BB6449B-D34D-43BD-8A62-73B488548A49}" type="datetimeFigureOut">
              <a:rPr lang="en-US" smtClean="0"/>
              <a:pPr/>
              <a:t>3/14/2023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9BB6449B-D34D-43BD-8A62-73B488548A49}" type="datetimeFigureOut">
              <a:rPr lang="en-US" smtClean="0"/>
              <a:pPr/>
              <a:t>3/14/2023</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777E145A-C1A7-4FED-8D7C-AAF761F49D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6449B-D34D-43BD-8A62-73B488548A4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9BB6449B-D34D-43BD-8A62-73B488548A49}" type="datetimeFigureOut">
              <a:rPr lang="en-US" smtClean="0"/>
              <a:pPr/>
              <a:t>3/14/2023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777E145A-C1A7-4FED-8D7C-AAF761F49D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B6449B-D34D-43BD-8A62-73B488548A49}" type="datetimeFigureOut">
              <a:rPr lang="en-US" smtClean="0"/>
              <a:pPr/>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BB6449B-D34D-43BD-8A62-73B488548A49}" type="datetimeFigureOut">
              <a:rPr lang="en-US" smtClean="0"/>
              <a:pPr/>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BB6449B-D34D-43BD-8A62-73B488548A49}" type="datetimeFigureOut">
              <a:rPr lang="en-US" smtClean="0"/>
              <a:pPr/>
              <a:t>3/14/2023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B6449B-D34D-43BD-8A62-73B488548A4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a:t>Click to edit Master text styles</a:t>
            </a:r>
          </a:p>
        </p:txBody>
      </p:sp>
      <p:sp>
        <p:nvSpPr>
          <p:cNvPr id="5" name="Date Placeholder 4"/>
          <p:cNvSpPr>
            <a:spLocks noGrp="1"/>
          </p:cNvSpPr>
          <p:nvPr>
            <p:ph type="dt" sz="half" idx="10"/>
          </p:nvPr>
        </p:nvSpPr>
        <p:spPr/>
        <p:txBody>
          <a:bodyPr/>
          <a:lstStyle/>
          <a:p>
            <a:fld id="{9BB6449B-D34D-43BD-8A62-73B488548A4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145A-C1A7-4FED-8D7C-AAF761F49D00}"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9BB6449B-D34D-43BD-8A62-73B488548A49}" type="datetimeFigureOut">
              <a:rPr lang="en-US" smtClean="0"/>
              <a:pPr/>
              <a:t>3/14/2023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777E145A-C1A7-4FED-8D7C-AAF761F49D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react/" TargetMode="External"/><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reactjs.org/" TargetMode="External"/><Relationship Id="rId5" Type="http://schemas.openxmlformats.org/officeDocument/2006/relationships/hyperlink" Target="https://docs.spring.io/spring-data/jpa/docs/current/reference/html/" TargetMode="External"/><Relationship Id="rId4" Type="http://schemas.openxmlformats.org/officeDocument/2006/relationships/hyperlink" Target="https://www.baeldung.com/spring-boot"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mailto:richa.sharma2226@gmail.com" TargetMode="External"/><Relationship Id="rId5" Type="http://schemas.openxmlformats.org/officeDocument/2006/relationships/hyperlink" Target="mailto:avchandan1@gmail.com" TargetMode="External"/><Relationship Id="rId4" Type="http://schemas.openxmlformats.org/officeDocument/2006/relationships/image" Target="../media/image4.jpe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7" name="Title 1"/>
          <p:cNvSpPr>
            <a:spLocks noGrp="1"/>
          </p:cNvSpPr>
          <p:nvPr>
            <p:ph type="ctrTitle"/>
          </p:nvPr>
        </p:nvSpPr>
        <p:spPr>
          <a:xfrm>
            <a:off x="6290631" y="269822"/>
            <a:ext cx="5659356" cy="1629799"/>
          </a:xfrm>
        </p:spPr>
        <p:txBody>
          <a:bodyPr>
            <a:scene3d>
              <a:camera prst="orthographicFront"/>
              <a:lightRig rig="soft" dir="t">
                <a:rot lat="0" lon="0" rev="10800000"/>
              </a:lightRig>
            </a:scene3d>
            <a:sp3d>
              <a:bevelT w="27940" h="12700"/>
              <a:contourClr>
                <a:srgbClr val="DDDDDD"/>
              </a:contourClr>
            </a:sp3d>
          </a:bodyPr>
          <a:lstStyle/>
          <a:p>
            <a:pPr eaLnBrk="1" fontAlgn="auto" hangingPunct="1">
              <a:spcAft>
                <a:spcPts val="0"/>
              </a:spcAft>
              <a:defRPr/>
            </a:pPr>
            <a:r>
              <a:rPr lang="en-US" spc="150" dirty="0">
                <a:ln w="11430"/>
                <a:solidFill>
                  <a:schemeClr val="tx1"/>
                </a:solidFill>
                <a:effectLst>
                  <a:outerShdw blurRad="25400" algn="tl" rotWithShape="0">
                    <a:srgbClr val="000000">
                      <a:alpha val="43000"/>
                    </a:srgbClr>
                  </a:outerShdw>
                </a:effectLst>
              </a:rPr>
              <a:t>ONLINE PLACEMENT AGENCY</a:t>
            </a:r>
            <a:endParaRPr lang="en-IN" spc="150" dirty="0">
              <a:ln w="11430"/>
              <a:solidFill>
                <a:schemeClr val="tx1"/>
              </a:solidFill>
              <a:effectLst>
                <a:outerShdw blurRad="25400" algn="tl" rotWithShape="0">
                  <a:srgbClr val="000000">
                    <a:alpha val="43000"/>
                  </a:srgbClr>
                </a:outerShdw>
              </a:effectLst>
            </a:endParaRPr>
          </a:p>
        </p:txBody>
      </p:sp>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20" name="TextBox 19"/>
          <p:cNvSpPr txBox="1"/>
          <p:nvPr/>
        </p:nvSpPr>
        <p:spPr>
          <a:xfrm>
            <a:off x="10683294" y="2282859"/>
            <a:ext cx="1266693" cy="461665"/>
          </a:xfrm>
          <a:prstGeom prst="rect">
            <a:avLst/>
          </a:prstGeom>
          <a:noFill/>
        </p:spPr>
        <p:txBody>
          <a:bodyPr wrap="none" rtlCol="0">
            <a:spAutoFit/>
          </a:bodyPr>
          <a:lstStyle/>
          <a:p>
            <a:r>
              <a:rPr lang="en-IN" sz="2400" b="1" dirty="0"/>
              <a:t>PG-DAC</a:t>
            </a:r>
          </a:p>
        </p:txBody>
      </p:sp>
      <p:sp>
        <p:nvSpPr>
          <p:cNvPr id="21" name="TextBox 20"/>
          <p:cNvSpPr txBox="1"/>
          <p:nvPr/>
        </p:nvSpPr>
        <p:spPr>
          <a:xfrm>
            <a:off x="7093995" y="3025101"/>
            <a:ext cx="4855992" cy="2487861"/>
          </a:xfrm>
          <a:prstGeom prst="rect">
            <a:avLst/>
          </a:prstGeom>
          <a:noFill/>
        </p:spPr>
        <p:txBody>
          <a:bodyPr wrap="square" rtlCol="0">
            <a:spAutoFit/>
          </a:bodyPr>
          <a:lstStyle/>
          <a:p>
            <a:pPr algn="r"/>
            <a:r>
              <a:rPr lang="en-IN" b="1" dirty="0"/>
              <a:t>Project Group No.  09</a:t>
            </a:r>
          </a:p>
          <a:p>
            <a:pPr algn="r"/>
            <a:endParaRPr lang="en-IN" sz="1800" b="1" dirty="0">
              <a:effectLst/>
              <a:ea typeface="Times New Roman" panose="02020603050405020304" pitchFamily="18" charset="0"/>
            </a:endParaRPr>
          </a:p>
          <a:p>
            <a:pPr algn="r"/>
            <a:r>
              <a:rPr lang="en-IN" sz="1800" b="1" dirty="0">
                <a:effectLst/>
                <a:ea typeface="Times New Roman" panose="02020603050405020304" pitchFamily="18" charset="0"/>
              </a:rPr>
              <a:t>ANKUR YADAV (220950120030)</a:t>
            </a:r>
            <a:endParaRPr lang="en-IN" sz="1800" dirty="0">
              <a:effectLst/>
              <a:ea typeface="Times New Roman" panose="02020603050405020304" pitchFamily="18" charset="0"/>
            </a:endParaRPr>
          </a:p>
          <a:p>
            <a:pPr algn="r">
              <a:lnSpc>
                <a:spcPts val="120"/>
              </a:lnSpc>
            </a:pPr>
            <a:r>
              <a:rPr lang="en-IN" sz="1800" dirty="0">
                <a:effectLst/>
                <a:ea typeface="Times New Roman" panose="02020603050405020304" pitchFamily="18" charset="0"/>
              </a:rPr>
              <a:t> </a:t>
            </a:r>
          </a:p>
          <a:p>
            <a:pPr algn="r"/>
            <a:r>
              <a:rPr lang="en-IN" sz="1800" b="1" dirty="0">
                <a:effectLst/>
                <a:ea typeface="Times New Roman" panose="02020603050405020304" pitchFamily="18" charset="0"/>
              </a:rPr>
              <a:t>ARVIND CHANDRAKAR (220950120038)</a:t>
            </a:r>
            <a:endParaRPr lang="en-IN" sz="1800" dirty="0">
              <a:effectLst/>
              <a:ea typeface="Times New Roman" panose="02020603050405020304" pitchFamily="18" charset="0"/>
            </a:endParaRPr>
          </a:p>
          <a:p>
            <a:pPr algn="r">
              <a:lnSpc>
                <a:spcPts val="130"/>
              </a:lnSpc>
            </a:pPr>
            <a:r>
              <a:rPr lang="en-IN" sz="1800" dirty="0">
                <a:effectLst/>
                <a:ea typeface="Times New Roman" panose="02020603050405020304" pitchFamily="18" charset="0"/>
              </a:rPr>
              <a:t> </a:t>
            </a:r>
          </a:p>
          <a:p>
            <a:pPr algn="r"/>
            <a:r>
              <a:rPr lang="en-IN" sz="1800" b="1" dirty="0">
                <a:effectLst/>
                <a:ea typeface="Times New Roman" panose="02020603050405020304" pitchFamily="18" charset="0"/>
              </a:rPr>
              <a:t>ASHISH VERMA (220950120042)</a:t>
            </a:r>
            <a:endParaRPr lang="en-IN" sz="1800" dirty="0">
              <a:effectLst/>
              <a:ea typeface="Times New Roman" panose="02020603050405020304" pitchFamily="18" charset="0"/>
            </a:endParaRPr>
          </a:p>
          <a:p>
            <a:pPr algn="r">
              <a:lnSpc>
                <a:spcPts val="130"/>
              </a:lnSpc>
            </a:pPr>
            <a:r>
              <a:rPr lang="en-IN" sz="1800" dirty="0">
                <a:effectLst/>
                <a:ea typeface="Times New Roman" panose="02020603050405020304" pitchFamily="18" charset="0"/>
              </a:rPr>
              <a:t> </a:t>
            </a:r>
          </a:p>
          <a:p>
            <a:pPr algn="r"/>
            <a:r>
              <a:rPr lang="en-IN" sz="1800" b="1" dirty="0">
                <a:effectLst/>
                <a:ea typeface="Times New Roman" panose="02020603050405020304" pitchFamily="18" charset="0"/>
              </a:rPr>
              <a:t>DOLLY TEOTIA (220950120069)</a:t>
            </a:r>
            <a:endParaRPr lang="en-IN" sz="1800" dirty="0">
              <a:effectLst/>
              <a:ea typeface="Times New Roman" panose="02020603050405020304" pitchFamily="18" charset="0"/>
            </a:endParaRPr>
          </a:p>
          <a:p>
            <a:pPr algn="r">
              <a:lnSpc>
                <a:spcPts val="140"/>
              </a:lnSpc>
            </a:pPr>
            <a:r>
              <a:rPr lang="en-IN" sz="1800" dirty="0">
                <a:effectLst/>
                <a:ea typeface="Times New Roman" panose="02020603050405020304" pitchFamily="18" charset="0"/>
              </a:rPr>
              <a:t> </a:t>
            </a:r>
          </a:p>
          <a:p>
            <a:pPr algn="r"/>
            <a:r>
              <a:rPr lang="en-IN" sz="1800" b="1" dirty="0">
                <a:effectLst/>
                <a:ea typeface="Times New Roman" panose="02020603050405020304" pitchFamily="18" charset="0"/>
              </a:rPr>
              <a:t>RICHA SHARMA (220950120147)</a:t>
            </a:r>
            <a:endParaRPr lang="en-IN" sz="1800" dirty="0">
              <a:effectLst/>
              <a:ea typeface="Times New Roman" panose="02020603050405020304" pitchFamily="18" charset="0"/>
            </a:endParaRPr>
          </a:p>
          <a:p>
            <a:pPr algn="r">
              <a:lnSpc>
                <a:spcPts val="1000"/>
              </a:lnSpc>
            </a:pPr>
            <a:r>
              <a:rPr lang="en-IN" sz="1800" dirty="0">
                <a:effectLst/>
                <a:ea typeface="Times New Roman" panose="02020603050405020304" pitchFamily="18" charset="0"/>
              </a:rPr>
              <a:t> </a:t>
            </a:r>
            <a:endParaRPr lang="en-IN" b="1" dirty="0"/>
          </a:p>
          <a:p>
            <a:pPr algn="r"/>
            <a:r>
              <a:rPr lang="en-IN" b="1" dirty="0"/>
              <a:t>Supervisor : Mr. Harshvardhan</a:t>
            </a:r>
          </a:p>
        </p:txBody>
      </p:sp>
      <p:pic>
        <p:nvPicPr>
          <p:cNvPr id="1026" name="Picture 2" descr="C:\Users\cdac2\Desktop\Report Format\index (1).png"/>
          <p:cNvPicPr>
            <a:picLocks noChangeAspect="1" noChangeArrowheads="1"/>
          </p:cNvPicPr>
          <p:nvPr/>
        </p:nvPicPr>
        <p:blipFill>
          <a:blip r:embed="rId3"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72791" y="283758"/>
            <a:ext cx="9652000" cy="1225553"/>
          </a:xfrm>
        </p:spPr>
        <p:txBody>
          <a:bodyPr>
            <a:normAutofit/>
          </a:bodyPr>
          <a:lstStyle/>
          <a:p>
            <a:pPr marL="0" indent="0" algn="ctr">
              <a:buNone/>
            </a:pPr>
            <a:r>
              <a:rPr lang="en-IN" sz="3500" dirty="0"/>
              <a:t>SCREENSHOTS</a:t>
            </a:r>
          </a:p>
          <a:p>
            <a:pPr marL="0" indent="0" algn="ctr">
              <a:buNone/>
            </a:pPr>
            <a:r>
              <a:rPr lang="en-IN" sz="2500" dirty="0"/>
              <a:t>Home Page</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99D3672-6484-F738-4509-1B3F40180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7" y="1556133"/>
            <a:ext cx="10112887" cy="4703546"/>
          </a:xfrm>
          <a:prstGeom prst="rect">
            <a:avLst/>
          </a:prstGeom>
        </p:spPr>
      </p:pic>
    </p:spTree>
    <p:extLst>
      <p:ext uri="{BB962C8B-B14F-4D97-AF65-F5344CB8AC3E}">
        <p14:creationId xmlns:p14="http://schemas.microsoft.com/office/powerpoint/2010/main" val="101182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Sign Up Page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606214-0928-B681-D814-9078E86BE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07" y="1664283"/>
            <a:ext cx="9713853" cy="4507835"/>
          </a:xfrm>
          <a:prstGeom prst="rect">
            <a:avLst/>
          </a:prstGeom>
        </p:spPr>
      </p:pic>
    </p:spTree>
    <p:extLst>
      <p:ext uri="{BB962C8B-B14F-4D97-AF65-F5344CB8AC3E}">
        <p14:creationId xmlns:p14="http://schemas.microsoft.com/office/powerpoint/2010/main" val="25991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663169" y="316155"/>
            <a:ext cx="9652000" cy="1346738"/>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Log In Page</a:t>
            </a:r>
          </a:p>
          <a:p>
            <a:pPr marL="0" indent="0" algn="ctr">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D10F58-4A13-B5B9-76BC-2068D4F3A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07" y="1576474"/>
            <a:ext cx="10142924" cy="4696385"/>
          </a:xfrm>
          <a:prstGeom prst="rect">
            <a:avLst/>
          </a:prstGeom>
        </p:spPr>
      </p:pic>
    </p:spTree>
    <p:extLst>
      <p:ext uri="{BB962C8B-B14F-4D97-AF65-F5344CB8AC3E}">
        <p14:creationId xmlns:p14="http://schemas.microsoft.com/office/powerpoint/2010/main" val="22818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549909" y="160849"/>
            <a:ext cx="9652000" cy="1148434"/>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Log In Confirmation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B97E91-29BF-78EC-2FF0-A266325FE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42361"/>
            <a:ext cx="9715757" cy="4766793"/>
          </a:xfrm>
          <a:prstGeom prst="rect">
            <a:avLst/>
          </a:prstGeom>
        </p:spPr>
      </p:pic>
    </p:spTree>
    <p:extLst>
      <p:ext uri="{BB962C8B-B14F-4D97-AF65-F5344CB8AC3E}">
        <p14:creationId xmlns:p14="http://schemas.microsoft.com/office/powerpoint/2010/main" val="49070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22110" y="225775"/>
            <a:ext cx="9652000" cy="112371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Empty Dashboard</a:t>
            </a:r>
          </a:p>
          <a:p>
            <a:pPr marL="0" indent="0">
              <a:buNone/>
            </a:pPr>
            <a:endParaRPr lang="en-IN" sz="2500" dirty="0">
              <a:solidFill>
                <a:schemeClr val="bg1"/>
              </a:solidFill>
            </a:endParaRPr>
          </a:p>
          <a:p>
            <a:pPr marL="0" indent="0">
              <a:buNone/>
            </a:pPr>
            <a:endParaRPr lang="en-IN" sz="2500" dirty="0">
              <a:solidFill>
                <a:schemeClr val="bg1"/>
              </a:solidFill>
              <a:effectLst/>
              <a:ea typeface="Times New Roman" panose="02020603050405020304" pitchFamily="18" charset="0"/>
            </a:endParaRPr>
          </a:p>
          <a:p>
            <a:pPr marL="0" indent="0">
              <a:buNone/>
            </a:pPr>
            <a:endParaRPr lang="en-IN" sz="2500" dirty="0">
              <a:solidFill>
                <a:schemeClr val="bg1"/>
              </a:solidFill>
            </a:endParaRP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DF2F72-AFF6-312F-CC7F-B942A994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75268"/>
            <a:ext cx="9894564" cy="4596850"/>
          </a:xfrm>
          <a:prstGeom prst="rect">
            <a:avLst/>
          </a:prstGeom>
        </p:spPr>
      </p:pic>
    </p:spTree>
    <p:extLst>
      <p:ext uri="{BB962C8B-B14F-4D97-AF65-F5344CB8AC3E}">
        <p14:creationId xmlns:p14="http://schemas.microsoft.com/office/powerpoint/2010/main" val="39626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38964" y="160849"/>
            <a:ext cx="9652000" cy="1093350"/>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All Job List</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FBA016D-A981-6D20-69BE-B2E14D170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415048"/>
            <a:ext cx="10020263" cy="4655247"/>
          </a:xfrm>
          <a:prstGeom prst="rect">
            <a:avLst/>
          </a:prstGeom>
        </p:spPr>
      </p:pic>
    </p:spTree>
    <p:extLst>
      <p:ext uri="{BB962C8B-B14F-4D97-AF65-F5344CB8AC3E}">
        <p14:creationId xmlns:p14="http://schemas.microsoft.com/office/powerpoint/2010/main" val="130533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69" y="0"/>
            <a:ext cx="12302169"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73640" y="0"/>
            <a:ext cx="9652000" cy="1115384"/>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Dashboard</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1F4BC0-BB4C-984E-F812-3FFB263C3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5" y="1276233"/>
            <a:ext cx="10492051" cy="4863503"/>
          </a:xfrm>
          <a:prstGeom prst="rect">
            <a:avLst/>
          </a:prstGeom>
        </p:spPr>
      </p:pic>
    </p:spTree>
    <p:extLst>
      <p:ext uri="{BB962C8B-B14F-4D97-AF65-F5344CB8AC3E}">
        <p14:creationId xmlns:p14="http://schemas.microsoft.com/office/powerpoint/2010/main" val="170816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33391" y="160849"/>
            <a:ext cx="9652000" cy="1611143"/>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Profile</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F3B67D1-4720-A5DF-F830-332E169F0D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1" y="1502485"/>
            <a:ext cx="10062509" cy="4669633"/>
          </a:xfrm>
          <a:prstGeom prst="rect">
            <a:avLst/>
          </a:prstGeom>
        </p:spPr>
      </p:pic>
    </p:spTree>
    <p:extLst>
      <p:ext uri="{BB962C8B-B14F-4D97-AF65-F5344CB8AC3E}">
        <p14:creationId xmlns:p14="http://schemas.microsoft.com/office/powerpoint/2010/main" val="36049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06690" y="160849"/>
            <a:ext cx="9652000" cy="1379789"/>
          </a:xfrm>
        </p:spPr>
        <p:txBody>
          <a:bodyPr>
            <a:normAutofit/>
          </a:bodyPr>
          <a:lstStyle/>
          <a:p>
            <a:pPr marL="0" indent="0" algn="ctr">
              <a:buNone/>
            </a:pPr>
            <a:r>
              <a:rPr lang="en-IN" sz="3500" dirty="0">
                <a:solidFill>
                  <a:schemeClr val="bg1"/>
                </a:solidFill>
              </a:rPr>
              <a:t>SCREENSHOTS</a:t>
            </a:r>
          </a:p>
          <a:p>
            <a:pPr marL="0" indent="0" algn="ctr">
              <a:buNone/>
            </a:pPr>
            <a:r>
              <a:rPr lang="en-IN" sz="2500" dirty="0">
                <a:solidFill>
                  <a:schemeClr val="bg1"/>
                </a:solidFill>
              </a:rPr>
              <a:t>User Profile Edit</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F658B0E-431F-88D6-3E6A-7F9EEAD47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90" y="1438818"/>
            <a:ext cx="9834390" cy="4568894"/>
          </a:xfrm>
          <a:prstGeom prst="rect">
            <a:avLst/>
          </a:prstGeom>
        </p:spPr>
      </p:pic>
    </p:spTree>
    <p:extLst>
      <p:ext uri="{BB962C8B-B14F-4D97-AF65-F5344CB8AC3E}">
        <p14:creationId xmlns:p14="http://schemas.microsoft.com/office/powerpoint/2010/main" val="415704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6" y="160849"/>
            <a:ext cx="9652000" cy="1434873"/>
          </a:xfrm>
        </p:spPr>
        <p:txBody>
          <a:bodyPr>
            <a:normAutofit/>
          </a:bodyPr>
          <a:lstStyle/>
          <a:p>
            <a:pPr marL="0" indent="0" algn="ctr">
              <a:buNone/>
            </a:pPr>
            <a:r>
              <a:rPr lang="en-IN" sz="3500" dirty="0"/>
              <a:t>SCREENSHOTS</a:t>
            </a:r>
          </a:p>
          <a:p>
            <a:pPr marL="0" indent="0" algn="ctr">
              <a:buNone/>
            </a:pPr>
            <a:r>
              <a:rPr lang="en-IN" sz="2500" dirty="0"/>
              <a:t>Logout Confirmation</a:t>
            </a:r>
          </a:p>
          <a:p>
            <a:pPr marL="0" indent="0" algn="ctr">
              <a:buNone/>
            </a:pPr>
            <a:endParaRPr lang="en-IN" sz="3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B7A9383-FE42-F6C6-3D1F-03C0849A5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345" y="1399142"/>
            <a:ext cx="9790722" cy="4772976"/>
          </a:xfrm>
          <a:prstGeom prst="rect">
            <a:avLst/>
          </a:prstGeom>
        </p:spPr>
      </p:pic>
    </p:spTree>
    <p:extLst>
      <p:ext uri="{BB962C8B-B14F-4D97-AF65-F5344CB8AC3E}">
        <p14:creationId xmlns:p14="http://schemas.microsoft.com/office/powerpoint/2010/main" val="339519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584403" y="928301"/>
            <a:ext cx="9652000" cy="4846320"/>
          </a:xfrm>
        </p:spPr>
        <p:txBody>
          <a:bodyPr>
            <a:normAutofit fontScale="85000" lnSpcReduction="20000"/>
          </a:bodyPr>
          <a:lstStyle/>
          <a:p>
            <a:r>
              <a:rPr lang="en-IN" sz="3500" dirty="0"/>
              <a:t>INTRODUCTION</a:t>
            </a:r>
          </a:p>
          <a:p>
            <a:r>
              <a:rPr lang="en-IN" sz="3500" dirty="0"/>
              <a:t>MOTIVATION </a:t>
            </a:r>
          </a:p>
          <a:p>
            <a:r>
              <a:rPr lang="en-IN" sz="3500" dirty="0"/>
              <a:t>OBJECTIVE</a:t>
            </a:r>
          </a:p>
          <a:p>
            <a:r>
              <a:rPr lang="en-IN" sz="3500" dirty="0"/>
              <a:t>TECHNILOGY USED</a:t>
            </a:r>
          </a:p>
          <a:p>
            <a:r>
              <a:rPr lang="en-IN" sz="3500" dirty="0"/>
              <a:t>UML DIAGRAM</a:t>
            </a:r>
          </a:p>
          <a:p>
            <a:r>
              <a:rPr lang="en-IN" sz="3500" dirty="0"/>
              <a:t>SCREENSHOTS</a:t>
            </a:r>
          </a:p>
          <a:p>
            <a:r>
              <a:rPr lang="en-GB" sz="3600" dirty="0">
                <a:cs typeface="Times New Roman" panose="02020603050405020304" pitchFamily="18" charset="0"/>
              </a:rPr>
              <a:t>S/W AND H/W REQUIREMENTS</a:t>
            </a:r>
            <a:endParaRPr lang="en-IN" sz="3600" dirty="0"/>
          </a:p>
          <a:p>
            <a:r>
              <a:rPr lang="en-IN" sz="3500" dirty="0"/>
              <a:t>FUTURE SCOPE</a:t>
            </a:r>
          </a:p>
          <a:p>
            <a:r>
              <a:rPr lang="en-IN" sz="3500" dirty="0"/>
              <a:t>CONCLUSION</a:t>
            </a:r>
          </a:p>
          <a:p>
            <a:r>
              <a:rPr lang="en-IN" sz="3500" dirty="0"/>
              <a:t>REFERENCES</a:t>
            </a:r>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GB" sz="3200" dirty="0">
                <a:cs typeface="Times New Roman" panose="02020603050405020304" pitchFamily="18" charset="0"/>
              </a:rPr>
              <a:t>S/W AND H/W REQUIREMENTS</a:t>
            </a:r>
            <a:endParaRPr lang="en-IN" sz="3200" dirty="0"/>
          </a:p>
          <a:p>
            <a:pPr marL="0" indent="0" algn="ctr">
              <a:buNone/>
            </a:pPr>
            <a:endParaRPr lang="en-IN" sz="3500" dirty="0"/>
          </a:p>
          <a:p>
            <a:pPr marL="0" indent="0">
              <a:buNone/>
            </a:pPr>
            <a:r>
              <a:rPr lang="en-GB" sz="2700" b="1" u="sng" dirty="0"/>
              <a:t>SERVER SIDE :-</a:t>
            </a:r>
          </a:p>
          <a:p>
            <a:r>
              <a:rPr lang="en-IN" sz="2700" b="1" dirty="0"/>
              <a:t>Processor: </a:t>
            </a:r>
            <a:r>
              <a:rPr lang="en-IN" sz="2700" dirty="0"/>
              <a:t>Intel® Xeon® processor 3500 series </a:t>
            </a:r>
            <a:endParaRPr lang="en-US" sz="2700" dirty="0"/>
          </a:p>
          <a:p>
            <a:r>
              <a:rPr lang="en-IN" sz="2700" b="1" dirty="0"/>
              <a:t>HDD: </a:t>
            </a:r>
            <a:r>
              <a:rPr lang="en-IN" sz="2700" dirty="0"/>
              <a:t>Minimum 500GB Disk Space </a:t>
            </a:r>
            <a:endParaRPr lang="en-US" sz="2700" dirty="0"/>
          </a:p>
          <a:p>
            <a:r>
              <a:rPr lang="en-IN" sz="2700" b="1" dirty="0"/>
              <a:t>RAM: </a:t>
            </a:r>
            <a:r>
              <a:rPr lang="en-IN" sz="2700" dirty="0"/>
              <a:t>Minimum 4GB  </a:t>
            </a:r>
            <a:endParaRPr lang="en-US" sz="2700" dirty="0"/>
          </a:p>
          <a:p>
            <a:r>
              <a:rPr lang="en-IN" sz="2700" b="1" dirty="0"/>
              <a:t>OS: </a:t>
            </a:r>
            <a:r>
              <a:rPr lang="en-IN" sz="2700" dirty="0"/>
              <a:t>Windows 10</a:t>
            </a:r>
            <a:endParaRPr lang="en-US" sz="2700" dirty="0"/>
          </a:p>
          <a:p>
            <a:r>
              <a:rPr lang="en-IN" sz="2700" b="1" dirty="0"/>
              <a:t>Database: </a:t>
            </a:r>
            <a:r>
              <a:rPr lang="en-IN" sz="2700" dirty="0"/>
              <a:t>MySQL </a:t>
            </a:r>
          </a:p>
          <a:p>
            <a:pPr marL="0" indent="0">
              <a:buNone/>
            </a:pPr>
            <a:endParaRPr lang="en-GB" sz="2700" dirty="0"/>
          </a:p>
          <a:p>
            <a:pPr marL="0" indent="0">
              <a:buNone/>
            </a:pPr>
            <a:r>
              <a:rPr lang="en-GB" sz="2700" b="1" u="sng" dirty="0"/>
              <a:t>CLIENT SIDE (minimum requirement) :</a:t>
            </a:r>
            <a:r>
              <a:rPr lang="en-US" sz="2700" b="1" u="sng" dirty="0"/>
              <a:t>-</a:t>
            </a:r>
          </a:p>
          <a:p>
            <a:r>
              <a:rPr lang="en-IN" sz="2700" b="1" dirty="0"/>
              <a:t>Processor: </a:t>
            </a:r>
            <a:r>
              <a:rPr lang="en-IN" sz="2700" dirty="0"/>
              <a:t>Intel Dual Core </a:t>
            </a:r>
            <a:endParaRPr lang="en-US" sz="2700" dirty="0"/>
          </a:p>
          <a:p>
            <a:r>
              <a:rPr lang="en-IN" sz="2700" b="1" dirty="0"/>
              <a:t>HDD: </a:t>
            </a:r>
            <a:r>
              <a:rPr lang="en-IN" sz="2700" dirty="0"/>
              <a:t>Minimum 80GB Disk Space </a:t>
            </a:r>
            <a:endParaRPr lang="en-US" sz="2700" dirty="0"/>
          </a:p>
          <a:p>
            <a:r>
              <a:rPr lang="en-IN" sz="2700" b="1" dirty="0"/>
              <a:t>RAM: </a:t>
            </a:r>
            <a:r>
              <a:rPr lang="en-IN" sz="2700" dirty="0"/>
              <a:t>Minimum 2GB </a:t>
            </a:r>
            <a:endParaRPr lang="en-US" sz="2700" dirty="0"/>
          </a:p>
          <a:p>
            <a:r>
              <a:rPr lang="en-IN" sz="2700" b="1" dirty="0"/>
              <a:t>OS: </a:t>
            </a:r>
            <a:r>
              <a:rPr lang="en-IN" sz="2700" dirty="0"/>
              <a:t>Windows 7</a:t>
            </a:r>
          </a:p>
          <a:p>
            <a:pPr marL="0" indent="0">
              <a:buNone/>
            </a:pPr>
            <a:endParaRPr lang="en-US" sz="2700" dirty="0"/>
          </a:p>
          <a:p>
            <a:pPr marL="0" indent="0">
              <a:buNone/>
            </a:pPr>
            <a:endParaRPr lang="en-US" sz="2700" b="1" u="sng" dirty="0"/>
          </a:p>
          <a:p>
            <a:pPr marL="0" indent="0">
              <a:buNone/>
            </a:pPr>
            <a:endParaRPr lang="en-IN" sz="2500" dirty="0"/>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0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fontScale="92500" lnSpcReduction="10000"/>
          </a:bodyPr>
          <a:lstStyle/>
          <a:p>
            <a:pPr marL="0" indent="0" algn="ctr">
              <a:buNone/>
            </a:pPr>
            <a:r>
              <a:rPr lang="en-IN" sz="3500" dirty="0"/>
              <a:t>FUTURE SCOPE</a:t>
            </a:r>
          </a:p>
          <a:p>
            <a:pPr marL="0" indent="0" algn="ctr">
              <a:buNone/>
            </a:pPr>
            <a:endParaRPr lang="en-IN" sz="2500" dirty="0"/>
          </a:p>
          <a:p>
            <a:r>
              <a:rPr lang="en-IN" sz="2400" dirty="0">
                <a:latin typeface="Bahnschrift" panose="020B0502040204020203" pitchFamily="34" charset="0"/>
              </a:rPr>
              <a:t>This project can be enhanced further by adding some more features. The application is design in such a way that any further enhancements can be done with ease.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The system has the capability for easy integration with other systems.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New modules can be added to the existing system with less effort. </a:t>
            </a:r>
          </a:p>
          <a:p>
            <a:pPr marL="0" indent="0">
              <a:buNone/>
            </a:pPr>
            <a:endParaRPr lang="en-IN" sz="2400" dirty="0">
              <a:latin typeface="Bahnschrift" panose="020B0502040204020203" pitchFamily="34" charset="0"/>
            </a:endParaRPr>
          </a:p>
          <a:p>
            <a:r>
              <a:rPr lang="en-IN" sz="2400" dirty="0">
                <a:latin typeface="Bahnschrift" panose="020B0502040204020203" pitchFamily="34" charset="0"/>
              </a:rPr>
              <a:t>In future a new function or procedure can be easily added in the system through these classes. Or even a new class can be added.</a:t>
            </a:r>
          </a:p>
          <a:p>
            <a:pPr marL="0" indent="0">
              <a:buNone/>
            </a:pPr>
            <a:r>
              <a:rPr lang="en-IN" sz="2400" dirty="0">
                <a:latin typeface="Bahnschrift" panose="020B0502040204020203" pitchFamily="34" charset="0"/>
              </a:rPr>
              <a:t> </a:t>
            </a:r>
            <a:endParaRPr lang="en-US" sz="2400" dirty="0">
              <a:latin typeface="Bahnschrift" panose="020B0502040204020203" pitchFamily="34" charset="0"/>
            </a:endParaRPr>
          </a:p>
          <a:p>
            <a:r>
              <a:rPr lang="en-IN" sz="2400" dirty="0">
                <a:latin typeface="Bahnschrift" panose="020B0502040204020203" pitchFamily="34" charset="0"/>
              </a:rPr>
              <a:t>The software is flexible enough to be modified and implemented as per future requirements. We have tried our best to present this free and user–friendly website to Regional Offices</a:t>
            </a:r>
            <a:r>
              <a:rPr lang="en-IN" sz="2000" dirty="0"/>
              <a:t>.</a:t>
            </a:r>
          </a:p>
          <a:p>
            <a:pPr marL="0" indent="0">
              <a:buNone/>
            </a:pPr>
            <a:endParaRPr lang="en-IN" sz="2400" dirty="0">
              <a:effectLst/>
              <a:ea typeface="Times New Roman" panose="02020603050405020304" pitchFamily="18" charset="0"/>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7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CONCLUSION</a:t>
            </a:r>
          </a:p>
          <a:p>
            <a:pPr marL="0" indent="0">
              <a:buNone/>
            </a:pPr>
            <a:endParaRPr lang="en-IN" sz="2500" dirty="0"/>
          </a:p>
          <a:p>
            <a:r>
              <a:rPr lang="en-US" sz="2500" dirty="0"/>
              <a:t>It has been a great pleasure for us to work on this exciting and challenging project. This project proved good for us as it provided practical knowledge of not only programming in JAVA and JavaScript web based application and no some extent Windows Application and SQL Server, but also about all handling procedure related with Online Placement Agency.</a:t>
            </a:r>
          </a:p>
          <a:p>
            <a:pPr marL="0" indent="0">
              <a:buNone/>
            </a:pPr>
            <a:endParaRPr lang="en-US" sz="2500" dirty="0"/>
          </a:p>
          <a:p>
            <a:r>
              <a:rPr lang="en-US" sz="2500" dirty="0"/>
              <a:t>It also provides knowledge about the latest technology used in developing web enabled application and client server technology that will be great demand in future. This will provide better opportunities and guidance in future in developing projects independently.</a:t>
            </a: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3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REFERENCES</a:t>
            </a:r>
          </a:p>
          <a:p>
            <a:pPr marL="0" indent="0">
              <a:buNone/>
            </a:pPr>
            <a:endParaRPr lang="en-IN" sz="2500" dirty="0"/>
          </a:p>
          <a:p>
            <a:pPr marL="0" indent="0">
              <a:buNone/>
            </a:pPr>
            <a:endParaRPr lang="en-IN" sz="2500" dirty="0"/>
          </a:p>
          <a:p>
            <a:pPr lvl="0">
              <a:buFont typeface="Wingdings" panose="05000000000000000000" pitchFamily="2" charset="2"/>
              <a:buChar char="ü"/>
            </a:pPr>
            <a:r>
              <a:rPr lang="en-IN" sz="2400" u="sng" dirty="0">
                <a:solidFill>
                  <a:schemeClr val="bg2">
                    <a:lumMod val="50000"/>
                  </a:schemeClr>
                </a:solidFill>
                <a:hlinkClick r:id="rId3">
                  <a:extLst>
                    <a:ext uri="{A12FA001-AC4F-418D-AE19-62706E023703}">
                      <ahyp:hlinkClr xmlns:ahyp="http://schemas.microsoft.com/office/drawing/2018/hyperlinkcolor" val="tx"/>
                    </a:ext>
                  </a:extLst>
                </a:hlinkClick>
              </a:rPr>
              <a:t>React Tutorial (w3schools.com)</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4">
                  <a:extLst>
                    <a:ext uri="{A12FA001-AC4F-418D-AE19-62706E023703}">
                      <ahyp:hlinkClr xmlns:ahyp="http://schemas.microsoft.com/office/drawing/2018/hyperlinkcolor" val="tx"/>
                    </a:ext>
                  </a:extLst>
                </a:hlinkClick>
              </a:rPr>
              <a:t>Learn Spring Boot | </a:t>
            </a:r>
            <a:r>
              <a:rPr lang="en-IN" sz="2400" u="sng" dirty="0" err="1">
                <a:solidFill>
                  <a:schemeClr val="bg2">
                    <a:lumMod val="50000"/>
                  </a:schemeClr>
                </a:solidFill>
                <a:hlinkClick r:id="rId4">
                  <a:extLst>
                    <a:ext uri="{A12FA001-AC4F-418D-AE19-62706E023703}">
                      <ahyp:hlinkClr xmlns:ahyp="http://schemas.microsoft.com/office/drawing/2018/hyperlinkcolor" val="tx"/>
                    </a:ext>
                  </a:extLst>
                </a:hlinkClick>
              </a:rPr>
              <a:t>Baeldung</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5">
                  <a:extLst>
                    <a:ext uri="{A12FA001-AC4F-418D-AE19-62706E023703}">
                      <ahyp:hlinkClr xmlns:ahyp="http://schemas.microsoft.com/office/drawing/2018/hyperlinkcolor" val="tx"/>
                    </a:ext>
                  </a:extLst>
                </a:hlinkClick>
              </a:rPr>
              <a:t>Spring Data JPA - Reference Documentation</a:t>
            </a:r>
            <a:endParaRPr lang="en-US" sz="2400" dirty="0">
              <a:solidFill>
                <a:schemeClr val="bg2">
                  <a:lumMod val="50000"/>
                </a:schemeClr>
              </a:solidFill>
            </a:endParaRPr>
          </a:p>
          <a:p>
            <a:pPr lvl="0">
              <a:buFont typeface="Wingdings" panose="05000000000000000000" pitchFamily="2" charset="2"/>
              <a:buChar char="ü"/>
            </a:pPr>
            <a:r>
              <a:rPr lang="en-IN" sz="2400" u="sng" dirty="0">
                <a:solidFill>
                  <a:schemeClr val="bg2">
                    <a:lumMod val="50000"/>
                  </a:schemeClr>
                </a:solidFill>
                <a:hlinkClick r:id="rId6">
                  <a:extLst>
                    <a:ext uri="{A12FA001-AC4F-418D-AE19-62706E023703}">
                      <ahyp:hlinkClr xmlns:ahyp="http://schemas.microsoft.com/office/drawing/2018/hyperlinkcolor" val="tx"/>
                    </a:ext>
                  </a:extLst>
                </a:hlinkClick>
              </a:rPr>
              <a:t>React – A JavaScript library for building user interfaces (reactjs.org)</a:t>
            </a:r>
            <a:endParaRPr lang="en-US" sz="2400" dirty="0">
              <a:solidFill>
                <a:schemeClr val="bg2">
                  <a:lumMod val="50000"/>
                </a:schemeClr>
              </a:solidFill>
            </a:endParaRPr>
          </a:p>
          <a:p>
            <a:pPr lvl="0">
              <a:buFont typeface="Wingdings" panose="05000000000000000000" pitchFamily="2" charset="2"/>
              <a:buChar char="ü"/>
            </a:pPr>
            <a:r>
              <a:rPr lang="en-IN" sz="2400" dirty="0">
                <a:solidFill>
                  <a:schemeClr val="bg2">
                    <a:lumMod val="50000"/>
                  </a:schemeClr>
                </a:solidFill>
              </a:rPr>
              <a:t>Bootstrap · the most popular HTML, CSS, and JS library in the world. (getbootstrap.com)</a:t>
            </a:r>
            <a:endParaRPr lang="en-US" sz="2400" dirty="0">
              <a:solidFill>
                <a:schemeClr val="bg2">
                  <a:lumMod val="50000"/>
                </a:schemeClr>
              </a:solidFill>
            </a:endParaRP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3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 y="0"/>
            <a:ext cx="2642654"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464" y="2347028"/>
            <a:ext cx="1122120" cy="794993"/>
          </a:xfrm>
          <a:prstGeom prst="rect">
            <a:avLst/>
          </a:prstGeom>
        </p:spPr>
      </p:pic>
      <p:sp>
        <p:nvSpPr>
          <p:cNvPr id="18" name="TextBox 17"/>
          <p:cNvSpPr txBox="1"/>
          <p:nvPr/>
        </p:nvSpPr>
        <p:spPr>
          <a:xfrm>
            <a:off x="2642653" y="5793540"/>
            <a:ext cx="9759210" cy="584775"/>
          </a:xfrm>
          <a:prstGeom prst="rect">
            <a:avLst/>
          </a:prstGeom>
          <a:noFill/>
        </p:spPr>
        <p:txBody>
          <a:bodyPr wrap="none">
            <a:spAutoFit/>
          </a:bodyPr>
          <a:lstStyle/>
          <a:p>
            <a:pPr fontAlgn="auto">
              <a:spcBef>
                <a:spcPts val="0"/>
              </a:spcBef>
              <a:spcAft>
                <a:spcPts val="0"/>
              </a:spcAft>
              <a:defRPr/>
            </a:pPr>
            <a:r>
              <a:rPr lang="en-US" sz="3200" b="1" spc="50" dirty="0">
                <a:ln w="13500">
                  <a:solidFill>
                    <a:schemeClr val="accent1">
                      <a:shade val="2500"/>
                      <a:alpha val="6500"/>
                    </a:schemeClr>
                  </a:solidFill>
                  <a:prstDash val="solid"/>
                </a:ln>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rPr>
              <a:t>Center for Development of Advanced Computing</a:t>
            </a:r>
            <a:endParaRPr lang="en-US" sz="3200" dirty="0">
              <a:effectLst>
                <a:innerShdw blurRad="50900" dist="38500" dir="13500000">
                  <a:srgbClr val="000000">
                    <a:alpha val="60000"/>
                  </a:srgbClr>
                </a:innerShdw>
                <a:reflection blurRad="6350" stA="55000" endA="50" endPos="85000" dist="60007" dir="5400000" sy="-100000" algn="bl" rotWithShape="0"/>
              </a:effectLst>
              <a:latin typeface="+mj-lt"/>
              <a:cs typeface="Arial" panose="020B0604020202020204" pitchFamily="34" charset="0"/>
            </a:endParaRPr>
          </a:p>
        </p:txBody>
      </p:sp>
      <p:sp>
        <p:nvSpPr>
          <p:cNvPr id="19" name="Subtitle 8"/>
          <p:cNvSpPr txBox="1"/>
          <p:nvPr/>
        </p:nvSpPr>
        <p:spPr>
          <a:xfrm>
            <a:off x="3354442" y="3539864"/>
            <a:ext cx="5114778" cy="1101248"/>
          </a:xfrm>
          <a:prstGeom prst="rect">
            <a:avLst/>
          </a:prstGeom>
        </p:spPr>
        <p:txBody>
          <a:bodyPr vert="horz" lIns="45720" tIns="0" rIns="45720" bIns="0">
            <a:normAutofit/>
          </a:bodyPr>
          <a:lstStyle/>
          <a:p>
            <a:pPr marL="0" marR="0" lvl="0" indent="0" algn="r" defTabSz="914400" rtl="0" eaLnBrk="1" fontAlgn="auto" latinLnBrk="0" hangingPunct="1">
              <a:lnSpc>
                <a:spcPct val="100000"/>
              </a:lnSpc>
              <a:spcBef>
                <a:spcPts val="600"/>
              </a:spcBef>
              <a:spcAft>
                <a:spcPts val="0"/>
              </a:spcAft>
              <a:buClr>
                <a:schemeClr val="tx2"/>
              </a:buClr>
              <a:buSzPct val="73000"/>
              <a:buFont typeface="Wingdings 2" panose="05020102010507070707"/>
              <a:buNone/>
              <a:defRPr/>
            </a:pPr>
            <a:r>
              <a:rPr kumimoji="0" lang="en-IN" sz="3200" b="0" i="0" u="none" strike="noStrike" kern="1200" cap="none" spc="0" normalizeH="0" baseline="0" noProof="0" dirty="0">
                <a:ln>
                  <a:noFill/>
                </a:ln>
                <a:solidFill>
                  <a:srgbClr val="FFFFFF"/>
                </a:solidFill>
                <a:effectLst/>
                <a:uLnTx/>
                <a:uFillTx/>
                <a:latin typeface="+mn-lt"/>
                <a:ea typeface="+mn-ea"/>
                <a:cs typeface="+mn-cs"/>
              </a:rPr>
              <a:t>PG –DAC/DITISS</a:t>
            </a:r>
          </a:p>
        </p:txBody>
      </p:sp>
      <p:pic>
        <p:nvPicPr>
          <p:cNvPr id="1026" name="Picture 2" descr="C:\Users\cdac2\Desktop\Report Format\index (1).png"/>
          <p:cNvPicPr>
            <a:picLocks noChangeAspect="1" noChangeArrowheads="1"/>
          </p:cNvPicPr>
          <p:nvPr/>
        </p:nvPicPr>
        <p:blipFill>
          <a:blip r:embed="rId3" cstate="print"/>
          <a:srcRect/>
          <a:stretch>
            <a:fillRect/>
          </a:stretch>
        </p:blipFill>
        <p:spPr bwMode="auto">
          <a:xfrm>
            <a:off x="772360" y="5968624"/>
            <a:ext cx="984432" cy="621077"/>
          </a:xfrm>
          <a:prstGeom prst="rect">
            <a:avLst/>
          </a:prstGeom>
          <a:noFill/>
        </p:spPr>
      </p:pic>
      <p:pic>
        <p:nvPicPr>
          <p:cNvPr id="2" name="Picture 2" descr="C:\Users\ISEA02\Desktop\Report Format\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3" y="145792"/>
            <a:ext cx="2578310" cy="962025"/>
          </a:xfrm>
          <a:prstGeom prst="rect">
            <a:avLst/>
          </a:prstGeom>
          <a:solidFill>
            <a:schemeClr val="accent1">
              <a:alpha val="0"/>
            </a:schemeClr>
          </a:solidFill>
          <a:ln>
            <a:solidFill>
              <a:schemeClr val="accent1">
                <a:alpha val="89000"/>
              </a:schemeClr>
            </a:solidFill>
          </a:ln>
        </p:spPr>
      </p:pic>
      <p:sp>
        <p:nvSpPr>
          <p:cNvPr id="13" name="Text Placeholder 12">
            <a:extLst>
              <a:ext uri="{FF2B5EF4-FFF2-40B4-BE49-F238E27FC236}">
                <a16:creationId xmlns:a16="http://schemas.microsoft.com/office/drawing/2014/main" id="{6E916EE3-CFCA-7BE1-BF16-8CD62CBD8A2F}"/>
              </a:ext>
            </a:extLst>
          </p:cNvPr>
          <p:cNvSpPr>
            <a:spLocks noGrp="1"/>
          </p:cNvSpPr>
          <p:nvPr>
            <p:ph type="body" idx="2"/>
          </p:nvPr>
        </p:nvSpPr>
        <p:spPr>
          <a:xfrm>
            <a:off x="2642653" y="681134"/>
            <a:ext cx="7863840" cy="602512"/>
          </a:xfrm>
        </p:spPr>
        <p:txBody>
          <a:bodyPr>
            <a:normAutofit fontScale="92500" lnSpcReduction="10000"/>
          </a:bodyPr>
          <a:lstStyle/>
          <a:p>
            <a:pPr algn="ctr"/>
            <a:r>
              <a:rPr lang="en-IN" sz="4500" dirty="0"/>
              <a:t>THANK YOU </a:t>
            </a:r>
          </a:p>
        </p:txBody>
      </p:sp>
      <p:sp>
        <p:nvSpPr>
          <p:cNvPr id="25" name="Content Placeholder 24">
            <a:extLst>
              <a:ext uri="{FF2B5EF4-FFF2-40B4-BE49-F238E27FC236}">
                <a16:creationId xmlns:a16="http://schemas.microsoft.com/office/drawing/2014/main" id="{0D84DCA2-CB54-4EEC-CC4E-4DAB3D31DB7C}"/>
              </a:ext>
            </a:extLst>
          </p:cNvPr>
          <p:cNvSpPr>
            <a:spLocks noGrp="1"/>
          </p:cNvSpPr>
          <p:nvPr>
            <p:ph sz="half" idx="1"/>
          </p:nvPr>
        </p:nvSpPr>
        <p:spPr>
          <a:xfrm>
            <a:off x="7629569" y="1762700"/>
            <a:ext cx="4332149" cy="3711169"/>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r">
              <a:buNone/>
            </a:pPr>
            <a:r>
              <a:rPr lang="en-IN" sz="2500" dirty="0"/>
              <a:t>CONTACT US :</a:t>
            </a:r>
          </a:p>
          <a:p>
            <a:pPr marL="0" indent="0" algn="r">
              <a:buNone/>
            </a:pPr>
            <a:r>
              <a:rPr lang="en-IN" sz="2000" i="0" dirty="0">
                <a:solidFill>
                  <a:schemeClr val="bg2">
                    <a:lumMod val="50000"/>
                  </a:schemeClr>
                </a:solidFill>
                <a:effectLst/>
                <a:hlinkClick r:id="rId5">
                  <a:extLst>
                    <a:ext uri="{A12FA001-AC4F-418D-AE19-62706E023703}">
                      <ahyp:hlinkClr xmlns:ahyp="http://schemas.microsoft.com/office/drawing/2018/hyperlinkcolor" val="tx"/>
                    </a:ext>
                  </a:extLst>
                </a:hlinkClick>
              </a:rPr>
              <a:t>avchandan1@gmail.com</a:t>
            </a:r>
            <a:endParaRPr lang="en-IN" sz="2000" i="0" dirty="0">
              <a:solidFill>
                <a:schemeClr val="bg2">
                  <a:lumMod val="50000"/>
                </a:schemeClr>
              </a:solidFill>
              <a:effectLst/>
            </a:endParaRPr>
          </a:p>
          <a:p>
            <a:pPr marL="0" indent="0" algn="r">
              <a:buNone/>
            </a:pPr>
            <a:r>
              <a:rPr lang="en-IN" sz="2000" dirty="0">
                <a:solidFill>
                  <a:schemeClr val="bg2">
                    <a:lumMod val="50000"/>
                  </a:schemeClr>
                </a:solidFill>
                <a:hlinkClick r:id="rId6">
                  <a:extLst>
                    <a:ext uri="{A12FA001-AC4F-418D-AE19-62706E023703}">
                      <ahyp:hlinkClr xmlns:ahyp="http://schemas.microsoft.com/office/drawing/2018/hyperlinkcolor" val="tx"/>
                    </a:ext>
                  </a:extLst>
                </a:hlinkClick>
              </a:rPr>
              <a:t>richa.sharma2226@gmail.com</a:t>
            </a:r>
            <a:endParaRPr lang="en-IN" sz="2000" dirty="0">
              <a:solidFill>
                <a:schemeClr val="bg2">
                  <a:lumMod val="50000"/>
                </a:schemeClr>
              </a:solidFill>
            </a:endParaRPr>
          </a:p>
          <a:p>
            <a:pPr marL="0" indent="0" algn="r">
              <a:buNone/>
            </a:pPr>
            <a:endParaRPr lang="en-IN" sz="2000" i="0" dirty="0">
              <a:solidFill>
                <a:schemeClr val="bg2">
                  <a:lumMod val="50000"/>
                </a:schemeClr>
              </a:solidFill>
              <a:effectLst/>
            </a:endParaRPr>
          </a:p>
          <a:p>
            <a:pPr marL="0" indent="0">
              <a:buNone/>
            </a:pPr>
            <a:endParaRPr lang="en-IN" sz="2500" dirty="0"/>
          </a:p>
          <a:p>
            <a:pPr marL="0" indent="0">
              <a:buNone/>
            </a:pPr>
            <a:endParaRPr lang="en-IN" dirty="0"/>
          </a:p>
        </p:txBody>
      </p:sp>
      <p:pic>
        <p:nvPicPr>
          <p:cNvPr id="15" name="Picture 14">
            <a:extLst>
              <a:ext uri="{FF2B5EF4-FFF2-40B4-BE49-F238E27FC236}">
                <a16:creationId xmlns:a16="http://schemas.microsoft.com/office/drawing/2014/main" id="{C0BF7FAE-0EB5-4613-0D1D-F9246B239291}"/>
              </a:ext>
            </a:extLst>
          </p:cNvPr>
          <p:cNvPicPr>
            <a:picLocks noChangeAspect="1"/>
          </p:cNvPicPr>
          <p:nvPr/>
        </p:nvPicPr>
        <p:blipFill>
          <a:blip r:embed="rId7"/>
          <a:stretch>
            <a:fillRect/>
          </a:stretch>
        </p:blipFill>
        <p:spPr>
          <a:xfrm>
            <a:off x="8044664" y="456820"/>
            <a:ext cx="672841" cy="861488"/>
          </a:xfrm>
          <a:prstGeom prst="rect">
            <a:avLst/>
          </a:prstGeom>
        </p:spPr>
      </p:pic>
      <p:pic>
        <p:nvPicPr>
          <p:cNvPr id="22" name="Picture 21">
            <a:extLst>
              <a:ext uri="{FF2B5EF4-FFF2-40B4-BE49-F238E27FC236}">
                <a16:creationId xmlns:a16="http://schemas.microsoft.com/office/drawing/2014/main" id="{47F79F84-1A87-7B5D-2D37-41DE20BD2E87}"/>
              </a:ext>
            </a:extLst>
          </p:cNvPr>
          <p:cNvPicPr>
            <a:picLocks noChangeAspect="1"/>
          </p:cNvPicPr>
          <p:nvPr/>
        </p:nvPicPr>
        <p:blipFill>
          <a:blip r:embed="rId8"/>
          <a:stretch>
            <a:fillRect/>
          </a:stretch>
        </p:blipFill>
        <p:spPr>
          <a:xfrm>
            <a:off x="5356183" y="1160188"/>
            <a:ext cx="4332149" cy="2351118"/>
          </a:xfrm>
          <a:prstGeom prst="rect">
            <a:avLst/>
          </a:prstGeom>
        </p:spPr>
      </p:pic>
      <p:pic>
        <p:nvPicPr>
          <p:cNvPr id="27" name="Picture 26">
            <a:extLst>
              <a:ext uri="{FF2B5EF4-FFF2-40B4-BE49-F238E27FC236}">
                <a16:creationId xmlns:a16="http://schemas.microsoft.com/office/drawing/2014/main" id="{6F147AF8-2C08-63BA-A0D9-E170A8DA87F7}"/>
              </a:ext>
            </a:extLst>
          </p:cNvPr>
          <p:cNvPicPr>
            <a:picLocks noChangeAspect="1"/>
          </p:cNvPicPr>
          <p:nvPr/>
        </p:nvPicPr>
        <p:blipFill>
          <a:blip r:embed="rId9"/>
          <a:stretch>
            <a:fillRect/>
          </a:stretch>
        </p:blipFill>
        <p:spPr>
          <a:xfrm>
            <a:off x="5911831" y="3787178"/>
            <a:ext cx="3376364" cy="1753112"/>
          </a:xfrm>
          <a:prstGeom prst="rect">
            <a:avLst/>
          </a:prstGeom>
        </p:spPr>
      </p:pic>
    </p:spTree>
    <p:extLst>
      <p:ext uri="{BB962C8B-B14F-4D97-AF65-F5344CB8AC3E}">
        <p14:creationId xmlns:p14="http://schemas.microsoft.com/office/powerpoint/2010/main" val="209860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INTRODUCTION</a:t>
            </a:r>
          </a:p>
          <a:p>
            <a:pPr marL="0" indent="0">
              <a:buNone/>
            </a:pPr>
            <a:endParaRPr lang="en-IN" sz="2500" dirty="0"/>
          </a:p>
          <a:p>
            <a:r>
              <a:rPr lang="en-IN" sz="2500" dirty="0">
                <a:effectLst/>
                <a:ea typeface="Times New Roman" panose="02020603050405020304" pitchFamily="18" charset="0"/>
              </a:rPr>
              <a:t>Online Placement Agency is a Online Web Portal, which is developed to provide efficient platform to post vacancies and to search for required job.</a:t>
            </a:r>
          </a:p>
          <a:p>
            <a:r>
              <a:rPr lang="en-IN" sz="2500" dirty="0">
                <a:ea typeface="Times New Roman" panose="02020603050405020304" pitchFamily="18" charset="0"/>
              </a:rPr>
              <a:t>This is a portal which will be available for 24/7.</a:t>
            </a:r>
          </a:p>
          <a:p>
            <a:r>
              <a:rPr lang="en-IN" sz="2500" dirty="0">
                <a:ea typeface="Times New Roman" panose="02020603050405020304" pitchFamily="18" charset="0"/>
              </a:rPr>
              <a:t>There are 3 major component of this portal, 1</a:t>
            </a:r>
            <a:r>
              <a:rPr lang="en-IN" sz="2500" baseline="30000" dirty="0">
                <a:ea typeface="Times New Roman" panose="02020603050405020304" pitchFamily="18" charset="0"/>
              </a:rPr>
              <a:t>st</a:t>
            </a:r>
            <a:r>
              <a:rPr lang="en-IN" sz="2500" dirty="0">
                <a:ea typeface="Times New Roman" panose="02020603050405020304" pitchFamily="18" charset="0"/>
              </a:rPr>
              <a:t> Admin, 2</a:t>
            </a:r>
            <a:r>
              <a:rPr lang="en-IN" sz="2500" baseline="30000" dirty="0">
                <a:ea typeface="Times New Roman" panose="02020603050405020304" pitchFamily="18" charset="0"/>
              </a:rPr>
              <a:t>nd</a:t>
            </a:r>
            <a:r>
              <a:rPr lang="en-IN" sz="2500" dirty="0">
                <a:ea typeface="Times New Roman" panose="02020603050405020304" pitchFamily="18" charset="0"/>
              </a:rPr>
              <a:t> Employer, and 3</a:t>
            </a:r>
            <a:r>
              <a:rPr lang="en-IN" sz="2500" baseline="30000" dirty="0">
                <a:ea typeface="Times New Roman" panose="02020603050405020304" pitchFamily="18" charset="0"/>
              </a:rPr>
              <a:t>rd</a:t>
            </a:r>
            <a:r>
              <a:rPr lang="en-IN" sz="2500" dirty="0">
                <a:ea typeface="Times New Roman" panose="02020603050405020304" pitchFamily="18" charset="0"/>
              </a:rPr>
              <a:t> User.</a:t>
            </a:r>
          </a:p>
          <a:p>
            <a:r>
              <a:rPr lang="en-IN" sz="2500" dirty="0">
                <a:effectLst/>
                <a:ea typeface="Times New Roman" panose="02020603050405020304" pitchFamily="18" charset="0"/>
              </a:rPr>
              <a:t>Admin has full control over the Employer and the User. Admin handles Management on both the components.</a:t>
            </a:r>
          </a:p>
          <a:p>
            <a:r>
              <a:rPr lang="en-IN" sz="2500" dirty="0">
                <a:ea typeface="Times New Roman" panose="02020603050405020304" pitchFamily="18" charset="0"/>
              </a:rPr>
              <a:t>Employer is here to post the vacancies and search for the perfect candidate for there vacancies.</a:t>
            </a:r>
          </a:p>
          <a:p>
            <a:r>
              <a:rPr lang="en-IN" sz="2500" dirty="0">
                <a:effectLst/>
                <a:ea typeface="Times New Roman" panose="02020603050405020304" pitchFamily="18" charset="0"/>
              </a:rPr>
              <a:t>User can search for job of the respective field.</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4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MOTIVATION</a:t>
            </a:r>
          </a:p>
          <a:p>
            <a:pPr marL="0" indent="0">
              <a:buNone/>
            </a:pPr>
            <a:endParaRPr lang="en-IN" sz="2500" dirty="0"/>
          </a:p>
          <a:p>
            <a:r>
              <a:rPr lang="en-IN" sz="2500" dirty="0">
                <a:effectLst/>
                <a:ea typeface="Times New Roman" panose="02020603050405020304" pitchFamily="18" charset="0"/>
              </a:rPr>
              <a:t>As we know that searching of jobs is so difficult in proficient areas, so this portal is developed to providing the simple and good job searching.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With the help of this portal easily the job seeker can search for job from there interested and respective field and get the lot of opportunity of the job related to their profile. </a:t>
            </a:r>
          </a:p>
          <a:p>
            <a:pPr marL="0" indent="0">
              <a:buNone/>
            </a:pPr>
            <a:endParaRPr lang="en-IN" sz="2500" dirty="0">
              <a:effectLst/>
              <a:ea typeface="Times New Roman" panose="02020603050405020304" pitchFamily="18" charset="0"/>
            </a:endParaRPr>
          </a:p>
          <a:p>
            <a:r>
              <a:rPr lang="en-IN" sz="2500" dirty="0">
                <a:effectLst/>
                <a:ea typeface="Times New Roman" panose="02020603050405020304" pitchFamily="18" charset="0"/>
              </a:rPr>
              <a:t>And by this website the companies or employer can also find the good and well profiled candidate.</a:t>
            </a:r>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3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6070146"/>
          </a:xfrm>
        </p:spPr>
        <p:txBody>
          <a:bodyPr>
            <a:normAutofit/>
          </a:bodyPr>
          <a:lstStyle/>
          <a:p>
            <a:pPr marL="0" indent="0" algn="ctr">
              <a:buNone/>
            </a:pPr>
            <a:r>
              <a:rPr lang="en-IN" sz="3500" dirty="0"/>
              <a:t>OBJECTIVE</a:t>
            </a:r>
            <a:endParaRPr lang="en-IN" sz="2500" dirty="0"/>
          </a:p>
          <a:p>
            <a:r>
              <a:rPr lang="en-US" sz="2500" dirty="0"/>
              <a:t>The Online Placement System is a Portal that is to be developed to provide the members with jobs information, online applying for jobs and many other facilities. </a:t>
            </a:r>
          </a:p>
          <a:p>
            <a:r>
              <a:rPr lang="en-US" sz="2500" dirty="0"/>
              <a:t>This system provides service to the job applicants to search for working opportunities. </a:t>
            </a:r>
          </a:p>
          <a:p>
            <a:r>
              <a:rPr lang="en-US" sz="2500" dirty="0"/>
              <a:t>This Portal will allow job provider to establish one to one relationships with candidates.</a:t>
            </a:r>
          </a:p>
          <a:p>
            <a:r>
              <a:rPr lang="en-US" sz="2500" dirty="0"/>
              <a:t>This Portal will primarily focus on the posting and management of job vacancies.</a:t>
            </a:r>
          </a:p>
          <a:p>
            <a:r>
              <a:rPr lang="en-US" sz="2500" dirty="0"/>
              <a:t>This system is designed such that ultimately all vacancies will be posted online and would offer employers the facilities to post their vacancies online. </a:t>
            </a:r>
          </a:p>
          <a:p>
            <a:r>
              <a:rPr lang="en-US" sz="2500" dirty="0"/>
              <a:t>By this user can easily search for JOB for their respective field. </a:t>
            </a:r>
          </a:p>
          <a:p>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6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342966" y="393927"/>
            <a:ext cx="10226828" cy="6070146"/>
          </a:xfrm>
        </p:spPr>
        <p:txBody>
          <a:bodyPr>
            <a:normAutofit/>
          </a:bodyPr>
          <a:lstStyle/>
          <a:p>
            <a:pPr marL="0" indent="0" algn="ctr">
              <a:buNone/>
            </a:pPr>
            <a:endParaRPr lang="en-IN" sz="3500" dirty="0"/>
          </a:p>
          <a:p>
            <a:pPr marL="0" indent="0" algn="ctr">
              <a:buNone/>
            </a:pPr>
            <a:r>
              <a:rPr lang="en-IN" sz="3500" dirty="0"/>
              <a:t>TECHNILOGY USED</a:t>
            </a:r>
          </a:p>
          <a:p>
            <a:pPr marL="0" indent="0">
              <a:buNone/>
            </a:pPr>
            <a:endParaRPr lang="en-IN" sz="2500" dirty="0"/>
          </a:p>
          <a:p>
            <a:pPr marL="0" indent="0">
              <a:buNone/>
            </a:pPr>
            <a:endParaRPr lang="en-IN" sz="2500" dirty="0"/>
          </a:p>
          <a:p>
            <a:r>
              <a:rPr lang="en-IN" sz="2500" dirty="0">
                <a:effectLst/>
                <a:ea typeface="Times New Roman" panose="02020603050405020304" pitchFamily="18" charset="0"/>
              </a:rPr>
              <a:t>Front End : For front end </a:t>
            </a:r>
            <a:r>
              <a:rPr lang="en-IN" sz="2500" b="1" i="1" dirty="0">
                <a:effectLst/>
                <a:ea typeface="Times New Roman" panose="02020603050405020304" pitchFamily="18" charset="0"/>
              </a:rPr>
              <a:t>ReactJS </a:t>
            </a:r>
            <a:r>
              <a:rPr lang="en-IN" sz="2500" dirty="0">
                <a:effectLst/>
                <a:ea typeface="Times New Roman" panose="02020603050405020304" pitchFamily="18" charset="0"/>
              </a:rPr>
              <a:t>has been used.</a:t>
            </a:r>
          </a:p>
          <a:p>
            <a:r>
              <a:rPr lang="en-IN" sz="2500" dirty="0">
                <a:ea typeface="Times New Roman" panose="02020603050405020304" pitchFamily="18" charset="0"/>
              </a:rPr>
              <a:t>Back End : For back end </a:t>
            </a:r>
            <a:r>
              <a:rPr lang="en-IN" sz="2500" b="1" i="1" dirty="0">
                <a:ea typeface="Times New Roman" panose="02020603050405020304" pitchFamily="18" charset="0"/>
              </a:rPr>
              <a:t>Spring Boot </a:t>
            </a:r>
            <a:r>
              <a:rPr lang="en-IN" sz="2500" dirty="0">
                <a:ea typeface="Times New Roman" panose="02020603050405020304" pitchFamily="18" charset="0"/>
              </a:rPr>
              <a:t>has been used.</a:t>
            </a:r>
          </a:p>
          <a:p>
            <a:r>
              <a:rPr lang="en-IN" sz="2500" dirty="0">
                <a:effectLst/>
                <a:ea typeface="Times New Roman" panose="02020603050405020304" pitchFamily="18" charset="0"/>
              </a:rPr>
              <a:t>Back End Database : For back end database </a:t>
            </a:r>
            <a:r>
              <a:rPr lang="en-IN" sz="2500" b="1" i="1" dirty="0">
                <a:effectLst/>
                <a:ea typeface="Times New Roman" panose="02020603050405020304" pitchFamily="18" charset="0"/>
              </a:rPr>
              <a:t>MySQL</a:t>
            </a:r>
            <a:r>
              <a:rPr lang="en-IN" sz="2500" dirty="0">
                <a:effectLst/>
                <a:ea typeface="Times New Roman" panose="02020603050405020304" pitchFamily="18" charset="0"/>
              </a:rPr>
              <a:t> has been</a:t>
            </a:r>
            <a:r>
              <a:rPr lang="en-IN" sz="2500" dirty="0">
                <a:ea typeface="Times New Roman" panose="02020603050405020304" pitchFamily="18" charset="0"/>
              </a:rPr>
              <a:t> </a:t>
            </a:r>
            <a:r>
              <a:rPr lang="en-IN" sz="2500" dirty="0">
                <a:effectLst/>
                <a:ea typeface="Times New Roman" panose="02020603050405020304" pitchFamily="18" charset="0"/>
              </a:rPr>
              <a:t>used.</a:t>
            </a: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72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E39FB-9351-D834-D28C-849FAA4D63D9}"/>
              </a:ext>
            </a:extLst>
          </p:cNvPr>
          <p:cNvPicPr>
            <a:picLocks noChangeAspect="1"/>
          </p:cNvPicPr>
          <p:nvPr/>
        </p:nvPicPr>
        <p:blipFill rotWithShape="1">
          <a:blip r:embed="rId2"/>
          <a:srcRect t="76" b="1"/>
          <a:stretch/>
        </p:blipFill>
        <p:spPr>
          <a:xfrm>
            <a:off x="1487703" y="0"/>
            <a:ext cx="6322321" cy="6858000"/>
          </a:xfrm>
          <a:prstGeom prst="rect">
            <a:avLst/>
          </a:prstGeom>
        </p:spPr>
      </p:pic>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Admin</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69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Employer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BE6644-7DCD-9FB8-1A80-3D3C2C903BA0}"/>
              </a:ext>
            </a:extLst>
          </p:cNvPr>
          <p:cNvPicPr>
            <a:picLocks noChangeAspect="1"/>
          </p:cNvPicPr>
          <p:nvPr/>
        </p:nvPicPr>
        <p:blipFill>
          <a:blip r:embed="rId4"/>
          <a:stretch>
            <a:fillRect/>
          </a:stretch>
        </p:blipFill>
        <p:spPr>
          <a:xfrm>
            <a:off x="540940" y="834601"/>
            <a:ext cx="9528767" cy="5504845"/>
          </a:xfrm>
          <a:prstGeom prst="rect">
            <a:avLst/>
          </a:prstGeom>
        </p:spPr>
      </p:pic>
    </p:spTree>
    <p:extLst>
      <p:ext uri="{BB962C8B-B14F-4D97-AF65-F5344CB8AC3E}">
        <p14:creationId xmlns:p14="http://schemas.microsoft.com/office/powerpoint/2010/main" val="419345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D77F9-68F4-CF75-42F8-E8ABFE4A85AD}"/>
              </a:ext>
            </a:extLst>
          </p:cNvPr>
          <p:cNvPicPr>
            <a:picLocks noChangeAspect="1"/>
          </p:cNvPicPr>
          <p:nvPr/>
        </p:nvPicPr>
        <p:blipFill>
          <a:blip r:embed="rId2"/>
          <a:stretch>
            <a:fillRect/>
          </a:stretch>
        </p:blipFill>
        <p:spPr>
          <a:xfrm>
            <a:off x="25062" y="1247584"/>
            <a:ext cx="8824511" cy="5610416"/>
          </a:xfrm>
          <a:prstGeom prst="rect">
            <a:avLst/>
          </a:prstGeom>
        </p:spPr>
      </p:pic>
      <p:sp>
        <p:nvSpPr>
          <p:cNvPr id="4" name="Rectangle 3"/>
          <p:cNvSpPr/>
          <p:nvPr/>
        </p:nvSpPr>
        <p:spPr>
          <a:xfrm>
            <a:off x="10403098" y="0"/>
            <a:ext cx="1788902" cy="6858000"/>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endParaRPr lang="en-US" altLang="en-US" sz="1600" b="1" dirty="0">
              <a:solidFill>
                <a:schemeClr val="bg1"/>
              </a:solidFill>
              <a:latin typeface="Baskerville Old Face" panose="02020602080505020303" pitchFamily="18" charset="0"/>
              <a:ea typeface="Gungsuh" panose="02030600000101010101" pitchFamily="18" charset="-127"/>
            </a:endParaRPr>
          </a:p>
          <a:p>
            <a:pPr algn="ctr">
              <a:buClrTx/>
            </a:pPr>
            <a:r>
              <a:rPr lang="en-US" altLang="en-US" sz="1600" b="1" dirty="0">
                <a:solidFill>
                  <a:schemeClr val="bg1"/>
                </a:solidFill>
                <a:latin typeface="Baskerville Old Face" panose="02020602080505020303" pitchFamily="18" charset="0"/>
                <a:ea typeface="Gungsuh" panose="02030600000101010101" pitchFamily="18" charset="-127"/>
              </a:rPr>
              <a:t>C-DAC Bangalore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6489" y="5377125"/>
            <a:ext cx="1122120" cy="794993"/>
          </a:xfrm>
          <a:prstGeom prst="rect">
            <a:avLst/>
          </a:prstGeom>
        </p:spPr>
      </p:pic>
      <p:sp>
        <p:nvSpPr>
          <p:cNvPr id="14" name="Content Placeholder 13"/>
          <p:cNvSpPr>
            <a:spLocks noGrp="1"/>
          </p:cNvSpPr>
          <p:nvPr>
            <p:ph idx="1"/>
          </p:nvPr>
        </p:nvSpPr>
        <p:spPr>
          <a:xfrm>
            <a:off x="417707" y="393927"/>
            <a:ext cx="9652000" cy="1181485"/>
          </a:xfrm>
        </p:spPr>
        <p:txBody>
          <a:bodyPr>
            <a:normAutofit/>
          </a:bodyPr>
          <a:lstStyle/>
          <a:p>
            <a:pPr marL="0" indent="0" algn="ctr">
              <a:buNone/>
            </a:pPr>
            <a:r>
              <a:rPr lang="en-IN" sz="3500" dirty="0"/>
              <a:t>UML DIAGRAM</a:t>
            </a:r>
          </a:p>
          <a:p>
            <a:pPr marL="0" indent="0" algn="ctr">
              <a:buNone/>
            </a:pPr>
            <a:r>
              <a:rPr lang="en-IN" sz="2500" dirty="0"/>
              <a:t>User</a:t>
            </a:r>
          </a:p>
          <a:p>
            <a:pPr marL="0" indent="0">
              <a:buNone/>
            </a:pPr>
            <a:endParaRPr lang="en-IN" sz="2500" dirty="0"/>
          </a:p>
          <a:p>
            <a:pPr marL="0" indent="0">
              <a:buNone/>
            </a:pPr>
            <a:endParaRPr lang="en-IN" sz="2500" dirty="0">
              <a:effectLst/>
              <a:ea typeface="Times New Roman" panose="02020603050405020304" pitchFamily="18" charset="0"/>
            </a:endParaRPr>
          </a:p>
          <a:p>
            <a:pPr marL="0" indent="0">
              <a:buNone/>
            </a:pPr>
            <a:endParaRPr lang="en-IN" sz="2500" dirty="0"/>
          </a:p>
        </p:txBody>
      </p:sp>
      <p:pic>
        <p:nvPicPr>
          <p:cNvPr id="2050" name="Picture 2" descr="C:\Users\ISEA02\Desktop\Report Format\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220" y="160849"/>
            <a:ext cx="1602658"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8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227</TotalTime>
  <Words>862</Words>
  <Application>Microsoft Office PowerPoint</Application>
  <PresentationFormat>Widescreen</PresentationFormat>
  <Paragraphs>724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Bahnschrift</vt:lpstr>
      <vt:lpstr>Baskerville Old Face</vt:lpstr>
      <vt:lpstr>Calibri</vt:lpstr>
      <vt:lpstr>Trebuchet MS</vt:lpstr>
      <vt:lpstr>Wingdings</vt:lpstr>
      <vt:lpstr>Wingdings 2</vt:lpstr>
      <vt:lpstr>Opulent</vt:lpstr>
      <vt:lpstr>ONLINE PLACEMENT AGENCY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cdac</dc:creator>
  <cp:lastModifiedBy>Aman</cp:lastModifiedBy>
  <cp:revision>110</cp:revision>
  <dcterms:created xsi:type="dcterms:W3CDTF">2017-04-26T05:33:00Z</dcterms:created>
  <dcterms:modified xsi:type="dcterms:W3CDTF">2023-03-14T12:44:58Z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C0306A34F64543838917B826D2E13329</vt:lpwstr>
  </property>
  <property fmtid="{D5CDD505-2E9C-101B-9397-08002B2CF9AE}" pid="3" name="KSOProductBuildVer">
    <vt:lpwstr>1033-11.2.0.11417</vt:lpwstr>
  </property>
</Properties>
</file>