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6"/>
  </p:notesMasterIdLst>
  <p:handoutMasterIdLst>
    <p:handoutMasterId r:id="rId27"/>
  </p:handoutMasterIdLst>
  <p:sldIdLst>
    <p:sldId id="325" r:id="rId5"/>
    <p:sldId id="361" r:id="rId6"/>
    <p:sldId id="360" r:id="rId7"/>
    <p:sldId id="362" r:id="rId8"/>
    <p:sldId id="363" r:id="rId9"/>
    <p:sldId id="365" r:id="rId10"/>
    <p:sldId id="366" r:id="rId11"/>
    <p:sldId id="367" r:id="rId12"/>
    <p:sldId id="376" r:id="rId13"/>
    <p:sldId id="377" r:id="rId14"/>
    <p:sldId id="378" r:id="rId15"/>
    <p:sldId id="379" r:id="rId16"/>
    <p:sldId id="382" r:id="rId17"/>
    <p:sldId id="380" r:id="rId18"/>
    <p:sldId id="368" r:id="rId19"/>
    <p:sldId id="370" r:id="rId20"/>
    <p:sldId id="371" r:id="rId21"/>
    <p:sldId id="373" r:id="rId22"/>
    <p:sldId id="374" r:id="rId23"/>
    <p:sldId id="375" r:id="rId24"/>
    <p:sldId id="33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39CA89-ECF9-CCC8-55A3-C15D33E263C7}" v="101" dt="2024-05-17T18:20:50.769"/>
    <p1510:client id="{26224C29-14F1-D249-6BD9-3C302FC8B6F9}" v="5" dt="2024-05-17T18:16:40.324"/>
    <p1510:client id="{35E1140C-FFB0-BD5C-8738-9BB85BD12CAB}" v="17" dt="2024-05-17T19:39:22.799"/>
    <p1510:client id="{533FEF54-1099-EF76-96D3-829E60611BE9}" v="118" dt="2024-05-18T09:23:58.658"/>
    <p1510:client id="{56DC31CE-5241-0622-6B7A-FE547472A081}" v="351" dt="2024-05-17T19:40:12.188"/>
    <p1510:client id="{78820438-4743-F9AD-2136-75BAB9AEAC13}" v="94" dt="2024-05-19T15:58:56.455"/>
    <p1510:client id="{8913EABD-8B28-1BE9-947F-7C4030AFB875}" v="2552" dt="2024-05-18T09:36:12.048"/>
    <p1510:client id="{969D637D-C9DD-AD98-F0D0-2FEA05448732}" v="526" dt="2024-05-19T10:35:06.057"/>
    <p1510:client id="{99E78B37-418E-FAEE-1B51-93B63AB0CE22}" v="930" dt="2024-05-18T05:26:39.521"/>
    <p1510:client id="{B1D79974-42BC-E13E-F7BC-41B6170006DD}" v="31" dt="2024-05-19T16:44:58.094"/>
    <p1510:client id="{B81906DF-8BCD-3AAD-6E48-78B4ED5F3354}" v="20" dt="2024-05-19T10:24:56.407"/>
    <p1510:client id="{C53CCBFC-A4B4-6524-9474-E3E6E02BC6D7}" v="526" dt="2024-05-17T19:38:55.036"/>
    <p1510:client id="{C82BAA41-CD04-41CF-AA0E-C20860F0069D}" v="8" dt="2024-05-17T18:22:33.900"/>
    <p1510:client id="{CFBAABCA-D7A5-F185-6993-32EBE3E2604F}" v="13" dt="2024-05-19T09:58:02.290"/>
    <p1510:client id="{DCACE063-874E-2F1E-2DB5-574945579503}" v="824" dt="2024-05-17T19:35:52.928"/>
    <p1510:client id="{F0BA3D70-7C75-C3DF-CAC7-F012CAD6F23B}" v="641" dt="2024-05-17T18:57:30.322"/>
    <p1510:client id="{F28FEE35-04E6-E013-8A3E-2ED33F91445F}" v="21" dt="2024-05-18T10:27:47.3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816"/>
        <p:guide orient="horz" pos="384"/>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5/19/2024</a:t>
            </a:fld>
            <a:endParaRPr lang="en-US"/>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5/19/2024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ryanready/5494247009/"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Heat" TargetMode="External"/><Relationship Id="rId2" Type="http://schemas.openxmlformats.org/officeDocument/2006/relationships/hyperlink" Target="https://en.wikipedia.org/wiki/Thermal_analysis" TargetMode="External"/><Relationship Id="rId1" Type="http://schemas.openxmlformats.org/officeDocument/2006/relationships/slideLayout" Target="../slideLayouts/slideLayout5.xml"/><Relationship Id="rId5" Type="http://schemas.openxmlformats.org/officeDocument/2006/relationships/image" Target="../media/image10.jpeg"/><Relationship Id="rId4" Type="http://schemas.openxmlformats.org/officeDocument/2006/relationships/hyperlink" Target="https://en.wikipedia.org/wiki/Temperature"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openxmlformats.org/officeDocument/2006/relationships/hyperlink" Target="https://es.wikipedia.org/wiki/Archivo:Pubmed_logo.png" TargetMode="External"/><Relationship Id="rId3" Type="http://schemas.openxmlformats.org/officeDocument/2006/relationships/hyperlink" Target="https://ieeexplore.ieee.org/Xplore/home.jsp" TargetMode="External"/><Relationship Id="rId7" Type="http://schemas.openxmlformats.org/officeDocument/2006/relationships/image" Target="../media/image13.png"/><Relationship Id="rId12" Type="http://schemas.openxmlformats.org/officeDocument/2006/relationships/hyperlink" Target="https://blocfiq.ub.edu/2020/09/10/web-of-science-wos-ii-ciclo-de-formacion-online-14-18-septiembre-2020/" TargetMode="External"/><Relationship Id="rId2" Type="http://schemas.openxmlformats.org/officeDocument/2006/relationships/hyperlink" Target="https://pubmed.ncbi.nlm.nih.gov/" TargetMode="External"/><Relationship Id="rId1" Type="http://schemas.openxmlformats.org/officeDocument/2006/relationships/slideLayout" Target="../slideLayouts/slideLayout5.xml"/><Relationship Id="rId6" Type="http://schemas.openxmlformats.org/officeDocument/2006/relationships/image" Target="../media/image12.jpeg"/><Relationship Id="rId11" Type="http://schemas.openxmlformats.org/officeDocument/2006/relationships/image" Target="../media/image15.jpeg"/><Relationship Id="rId5" Type="http://schemas.openxmlformats.org/officeDocument/2006/relationships/hyperlink" Target="https://scholar.google.com/" TargetMode="External"/><Relationship Id="rId10" Type="http://schemas.openxmlformats.org/officeDocument/2006/relationships/hyperlink" Target="https://www.inaoep.mx/biblioteca/e-recursos/" TargetMode="External"/><Relationship Id="rId4" Type="http://schemas.openxmlformats.org/officeDocument/2006/relationships/hyperlink" Target="https://mjl.clarivate.com/home" TargetMode="External"/><Relationship Id="rId9" Type="http://schemas.openxmlformats.org/officeDocument/2006/relationships/image" Target="../media/image14.jpe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hyperlink" Target="https://pubs.rsc.org/en/content/articlelanding/2024/dd/d4dd00051j"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pubs.rsc.org/en/content/articlelanding/2024/dd/d4dd00051j" TargetMode="Externa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pubs.rsc.org/en/content/articlelanding/2024/dd/d4dd00051j"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pubs.rsc.org/en/content/articlelanding/2024/dd/d4dd00051j"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pubs.rsc.org/en/content/articlelanding/2024/dd/d4dd00051j" TargetMode="Externa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 up of a structure&#10;&#10;Description automatically generated">
            <a:extLst>
              <a:ext uri="{FF2B5EF4-FFF2-40B4-BE49-F238E27FC236}">
                <a16:creationId xmlns:a16="http://schemas.microsoft.com/office/drawing/2014/main" id="{A7F7F21D-9C3B-4314-A285-8B045D939E54}"/>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18144" b="10933"/>
          <a:stretch/>
        </p:blipFill>
        <p:spPr>
          <a:xfrm>
            <a:off x="2522358" y="10"/>
            <a:ext cx="9669642" cy="6857990"/>
          </a:xfrm>
          <a:prstGeom prst="rect">
            <a:avLst/>
          </a:prstGeom>
        </p:spPr>
      </p:pic>
      <p:sp>
        <p:nvSpPr>
          <p:cNvPr id="46" name="Rectangle 45">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190228" y="743447"/>
            <a:ext cx="4735385" cy="4098428"/>
          </a:xfrm>
          <a:noFill/>
        </p:spPr>
        <p:txBody>
          <a:bodyPr vert="horz" lIns="91440" tIns="45720" rIns="91440" bIns="45720" rtlCol="0" anchor="b">
            <a:normAutofit/>
          </a:bodyPr>
          <a:lstStyle/>
          <a:p>
            <a:pPr algn="l"/>
            <a:r>
              <a:rPr lang="en-US">
                <a:cs typeface="+mj-cs"/>
              </a:rPr>
              <a:t>Shape memory alloy</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952229" y="4527634"/>
            <a:ext cx="4897946" cy="2135559"/>
          </a:xfrm>
          <a:noFill/>
        </p:spPr>
        <p:txBody>
          <a:bodyPr vert="horz" lIns="91440" tIns="45720" rIns="91440" bIns="45720" rtlCol="0" anchor="t">
            <a:normAutofit/>
          </a:bodyPr>
          <a:lstStyle/>
          <a:p>
            <a:pPr algn="l"/>
            <a:endParaRPr lang="en-US"/>
          </a:p>
          <a:p>
            <a:pPr algn="l"/>
            <a:endParaRPr lang="en-US"/>
          </a:p>
        </p:txBody>
      </p:sp>
      <p:sp>
        <p:nvSpPr>
          <p:cNvPr id="6" name="TextBox 5">
            <a:extLst>
              <a:ext uri="{FF2B5EF4-FFF2-40B4-BE49-F238E27FC236}">
                <a16:creationId xmlns:a16="http://schemas.microsoft.com/office/drawing/2014/main" id="{6ECD598F-C1CB-0A56-F183-2281CE55FFF9}"/>
              </a:ext>
            </a:extLst>
          </p:cNvPr>
          <p:cNvSpPr txBox="1"/>
          <p:nvPr/>
        </p:nvSpPr>
        <p:spPr>
          <a:xfrm>
            <a:off x="10176705" y="6657945"/>
            <a:ext cx="2015295"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a:t>
            </a:r>
            <a:r>
              <a:rPr lang="en-US" sz="700">
                <a:solidFill>
                  <a:srgbClr val="FFFFFF"/>
                </a:solidFill>
              </a:rPr>
              <a:t>.</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414AD-EA17-EEC7-483E-BB481CC98B5D}"/>
              </a:ext>
            </a:extLst>
          </p:cNvPr>
          <p:cNvSpPr>
            <a:spLocks noGrp="1"/>
          </p:cNvSpPr>
          <p:nvPr>
            <p:ph type="title"/>
          </p:nvPr>
        </p:nvSpPr>
        <p:spPr/>
        <p:txBody>
          <a:bodyPr/>
          <a:lstStyle/>
          <a:p>
            <a:r>
              <a:rPr lang="en-US">
                <a:ea typeface="+mj-lt"/>
                <a:cs typeface="+mj-lt"/>
              </a:rPr>
              <a:t>SHAPE MEMORY ALLOY</a:t>
            </a:r>
            <a:br>
              <a:rPr lang="en-US">
                <a:ea typeface="+mj-lt"/>
                <a:cs typeface="+mj-lt"/>
              </a:rPr>
            </a:br>
            <a:br>
              <a:rPr lang="en-US" sz="2400">
                <a:latin typeface="Berlin Sans FB"/>
                <a:cs typeface="Posterama"/>
              </a:rPr>
            </a:br>
            <a:endParaRPr lang="en-US"/>
          </a:p>
        </p:txBody>
      </p:sp>
      <p:sp>
        <p:nvSpPr>
          <p:cNvPr id="3" name="Content Placeholder 2">
            <a:extLst>
              <a:ext uri="{FF2B5EF4-FFF2-40B4-BE49-F238E27FC236}">
                <a16:creationId xmlns:a16="http://schemas.microsoft.com/office/drawing/2014/main" id="{3412565A-E25D-30FA-171C-8BDC796E4176}"/>
              </a:ext>
            </a:extLst>
          </p:cNvPr>
          <p:cNvSpPr>
            <a:spLocks noGrp="1"/>
          </p:cNvSpPr>
          <p:nvPr>
            <p:ph idx="1"/>
          </p:nvPr>
        </p:nvSpPr>
        <p:spPr>
          <a:xfrm>
            <a:off x="1295400" y="1557599"/>
            <a:ext cx="9861845" cy="5134863"/>
          </a:xfrm>
        </p:spPr>
        <p:txBody>
          <a:bodyPr vert="horz" lIns="0" tIns="0" rIns="0" bIns="0" rtlCol="0" anchor="t">
            <a:noAutofit/>
          </a:bodyPr>
          <a:lstStyle/>
          <a:p>
            <a:pPr marL="0" indent="0">
              <a:lnSpc>
                <a:spcPct val="100000"/>
              </a:lnSpc>
              <a:spcBef>
                <a:spcPts val="0"/>
              </a:spcBef>
              <a:buNone/>
            </a:pPr>
            <a:r>
              <a:rPr lang="en-US" sz="2000" u="sng">
                <a:solidFill>
                  <a:schemeClr val="tx1">
                    <a:lumMod val="95000"/>
                    <a:lumOff val="5000"/>
                  </a:schemeClr>
                </a:solidFill>
                <a:latin typeface="Posterama"/>
                <a:ea typeface="+mn-lt"/>
                <a:cs typeface="+mn-lt"/>
              </a:rPr>
              <a:t>MECHANISM:</a:t>
            </a:r>
            <a:r>
              <a:rPr lang="en-US" sz="2000" u="sng">
                <a:solidFill>
                  <a:schemeClr val="tx1">
                    <a:lumMod val="95000"/>
                    <a:lumOff val="5000"/>
                  </a:schemeClr>
                </a:solidFill>
                <a:latin typeface="Posterama"/>
                <a:ea typeface="+mn-lt"/>
                <a:cs typeface="Arial"/>
              </a:rPr>
              <a:t> </a:t>
            </a:r>
            <a:endParaRPr lang="en-US" sz="2000">
              <a:solidFill>
                <a:schemeClr val="tx1">
                  <a:lumMod val="95000"/>
                  <a:lumOff val="5000"/>
                </a:schemeClr>
              </a:solidFill>
              <a:latin typeface="Posterama"/>
              <a:ea typeface="+mn-lt"/>
              <a:cs typeface="Arial"/>
            </a:endParaRPr>
          </a:p>
          <a:p>
            <a:pPr marL="285750" indent="-285750">
              <a:lnSpc>
                <a:spcPct val="100000"/>
              </a:lnSpc>
              <a:spcBef>
                <a:spcPts val="0"/>
              </a:spcBef>
              <a:buFont typeface="Arial,Sans-Serif"/>
              <a:buChar char="•"/>
            </a:pPr>
            <a:r>
              <a:rPr lang="en-US" sz="2000">
                <a:solidFill>
                  <a:schemeClr val="tx1">
                    <a:lumMod val="95000"/>
                    <a:lumOff val="5000"/>
                  </a:schemeClr>
                </a:solidFill>
                <a:latin typeface="Posterama"/>
                <a:ea typeface="+mn-lt"/>
                <a:cs typeface="Arial"/>
              </a:rPr>
              <a:t>Phase Transformation: The transformation between the martensitic (low temperature, easily deformed) and austenitic (high temperature, rigid) phases is central to the SMA’s behavior.</a:t>
            </a:r>
          </a:p>
          <a:p>
            <a:pPr marL="285750" indent="-285750">
              <a:lnSpc>
                <a:spcPct val="100000"/>
              </a:lnSpc>
              <a:spcBef>
                <a:spcPts val="0"/>
              </a:spcBef>
              <a:buFont typeface="Arial,Sans-Serif"/>
              <a:buChar char="•"/>
            </a:pPr>
            <a:endParaRPr lang="en-US" sz="2000">
              <a:solidFill>
                <a:srgbClr val="000000"/>
              </a:solidFill>
              <a:latin typeface="Posterama"/>
              <a:ea typeface="+mn-lt"/>
              <a:cs typeface="Arial"/>
            </a:endParaRPr>
          </a:p>
          <a:p>
            <a:pPr marL="285750" indent="-285750">
              <a:lnSpc>
                <a:spcPct val="100000"/>
              </a:lnSpc>
              <a:spcBef>
                <a:spcPts val="0"/>
              </a:spcBef>
              <a:buFont typeface="Arial,Sans-Serif"/>
              <a:buChar char="•"/>
            </a:pPr>
            <a:r>
              <a:rPr lang="en-US" sz="2000">
                <a:solidFill>
                  <a:schemeClr val="tx1">
                    <a:lumMod val="95000"/>
                    <a:lumOff val="5000"/>
                  </a:schemeClr>
                </a:solidFill>
                <a:latin typeface="Posterama"/>
                <a:ea typeface="+mn-lt"/>
                <a:cs typeface="Arial"/>
              </a:rPr>
              <a:t>Thermomechanical Process: When the SMA is deformed in the martensitic state and then heated above the transformation temperature, it reverts to the austenitic state, recovering its original shape. Cooling it back transforms it again to the martensitic state.</a:t>
            </a:r>
            <a:endParaRPr lang="en-US">
              <a:solidFill>
                <a:schemeClr val="tx1">
                  <a:lumMod val="95000"/>
                  <a:lumOff val="5000"/>
                </a:schemeClr>
              </a:solidFill>
              <a:latin typeface="Posterama"/>
              <a:cs typeface="Posterama"/>
            </a:endParaRPr>
          </a:p>
          <a:p>
            <a:pPr marL="0" indent="0">
              <a:lnSpc>
                <a:spcPct val="100000"/>
              </a:lnSpc>
              <a:spcBef>
                <a:spcPts val="0"/>
              </a:spcBef>
              <a:buNone/>
            </a:pPr>
            <a:endParaRPr lang="en-US" sz="2000">
              <a:solidFill>
                <a:schemeClr val="tx1">
                  <a:lumMod val="95000"/>
                  <a:lumOff val="5000"/>
                </a:schemeClr>
              </a:solidFill>
              <a:latin typeface="Posterama"/>
              <a:cs typeface="Arial"/>
            </a:endParaRPr>
          </a:p>
          <a:p>
            <a:pPr marL="0" indent="0">
              <a:lnSpc>
                <a:spcPct val="100000"/>
              </a:lnSpc>
              <a:spcBef>
                <a:spcPts val="0"/>
              </a:spcBef>
              <a:buNone/>
            </a:pPr>
            <a:endParaRPr lang="en-US" sz="2000">
              <a:solidFill>
                <a:schemeClr val="tx1">
                  <a:lumMod val="95000"/>
                  <a:lumOff val="5000"/>
                </a:schemeClr>
              </a:solidFill>
              <a:latin typeface="Posterama"/>
              <a:cs typeface="Arial"/>
            </a:endParaRPr>
          </a:p>
          <a:p>
            <a:pPr marL="285750" indent="-285750">
              <a:lnSpc>
                <a:spcPct val="100000"/>
              </a:lnSpc>
              <a:spcBef>
                <a:spcPts val="0"/>
              </a:spcBef>
              <a:buFont typeface="Arial,Sans-Serif" panose="020B0604020202020204" pitchFamily="34" charset="0"/>
              <a:buChar char="•"/>
            </a:pPr>
            <a:endParaRPr lang="en-US" sz="2000">
              <a:solidFill>
                <a:srgbClr val="0D0D0D"/>
              </a:solidFill>
              <a:latin typeface="Posterama"/>
              <a:cs typeface="Arial"/>
            </a:endParaRPr>
          </a:p>
          <a:p>
            <a:pPr marL="0" indent="0">
              <a:lnSpc>
                <a:spcPct val="100000"/>
              </a:lnSpc>
              <a:spcBef>
                <a:spcPts val="0"/>
              </a:spcBef>
              <a:buNone/>
            </a:pPr>
            <a:endParaRPr lang="en-US" sz="2200">
              <a:solidFill>
                <a:schemeClr val="tx1">
                  <a:lumMod val="95000"/>
                  <a:lumOff val="5000"/>
                </a:schemeClr>
              </a:solidFill>
              <a:latin typeface="Posterama"/>
              <a:cs typeface="Posterama"/>
            </a:endParaRPr>
          </a:p>
          <a:p>
            <a:pPr>
              <a:lnSpc>
                <a:spcPct val="100000"/>
              </a:lnSpc>
              <a:spcBef>
                <a:spcPts val="0"/>
              </a:spcBef>
            </a:pPr>
            <a:endParaRPr lang="en-US" sz="2200">
              <a:solidFill>
                <a:schemeClr val="tx1">
                  <a:lumMod val="95000"/>
                  <a:lumOff val="5000"/>
                </a:schemeClr>
              </a:solidFill>
              <a:latin typeface="Posterama"/>
              <a:cs typeface="Posterama"/>
            </a:endParaRPr>
          </a:p>
          <a:p>
            <a:pPr>
              <a:lnSpc>
                <a:spcPct val="100000"/>
              </a:lnSpc>
              <a:spcBef>
                <a:spcPts val="0"/>
              </a:spcBef>
            </a:pPr>
            <a:endParaRPr lang="en-US">
              <a:solidFill>
                <a:schemeClr val="tx1">
                  <a:lumMod val="95000"/>
                  <a:lumOff val="5000"/>
                </a:schemeClr>
              </a:solidFill>
              <a:latin typeface="Posterama"/>
              <a:cs typeface="Posterama"/>
            </a:endParaRPr>
          </a:p>
          <a:p>
            <a:pPr>
              <a:lnSpc>
                <a:spcPct val="100000"/>
              </a:lnSpc>
              <a:spcBef>
                <a:spcPts val="0"/>
              </a:spcBef>
            </a:pPr>
            <a:endParaRPr lang="en-US">
              <a:solidFill>
                <a:schemeClr val="tx1">
                  <a:lumMod val="95000"/>
                  <a:lumOff val="5000"/>
                </a:schemeClr>
              </a:solidFill>
              <a:latin typeface="Posterama"/>
              <a:cs typeface="Posterama"/>
            </a:endParaRPr>
          </a:p>
          <a:p>
            <a:pPr>
              <a:lnSpc>
                <a:spcPct val="100000"/>
              </a:lnSpc>
              <a:spcBef>
                <a:spcPts val="0"/>
              </a:spcBef>
            </a:pPr>
            <a:endParaRPr lang="en-US" sz="1000">
              <a:solidFill>
                <a:schemeClr val="tx1">
                  <a:lumMod val="95000"/>
                  <a:lumOff val="5000"/>
                </a:schemeClr>
              </a:solidFill>
              <a:latin typeface="Posterama"/>
              <a:cs typeface="Posterama"/>
            </a:endParaRPr>
          </a:p>
        </p:txBody>
      </p:sp>
      <p:sp>
        <p:nvSpPr>
          <p:cNvPr id="4" name="Slide Number Placeholder 3">
            <a:extLst>
              <a:ext uri="{FF2B5EF4-FFF2-40B4-BE49-F238E27FC236}">
                <a16:creationId xmlns:a16="http://schemas.microsoft.com/office/drawing/2014/main" id="{ED8B348D-233E-279B-3100-CE0820070E02}"/>
              </a:ext>
            </a:extLst>
          </p:cNvPr>
          <p:cNvSpPr>
            <a:spLocks noGrp="1"/>
          </p:cNvSpPr>
          <p:nvPr>
            <p:ph type="sldNum" sz="quarter" idx="11"/>
          </p:nvPr>
        </p:nvSpPr>
        <p:spPr/>
        <p:txBody>
          <a:bodyPr/>
          <a:lstStyle/>
          <a:p>
            <a:fld id="{75DF2D63-3FF5-D547-96B9-BE9CCD1ABA58}" type="slidenum">
              <a:rPr lang="en-US" smtClean="0"/>
              <a:t>10</a:t>
            </a:fld>
            <a:endParaRPr lang="en-US"/>
          </a:p>
        </p:txBody>
      </p:sp>
      <p:sp>
        <p:nvSpPr>
          <p:cNvPr id="5" name="Footer Placeholder 4">
            <a:extLst>
              <a:ext uri="{FF2B5EF4-FFF2-40B4-BE49-F238E27FC236}">
                <a16:creationId xmlns:a16="http://schemas.microsoft.com/office/drawing/2014/main" id="{5903E969-CB97-8295-566F-663E1500996E}"/>
              </a:ext>
            </a:extLst>
          </p:cNvPr>
          <p:cNvSpPr>
            <a:spLocks noGrp="1"/>
          </p:cNvSpPr>
          <p:nvPr>
            <p:ph type="ftr" sz="quarter" idx="12"/>
          </p:nvPr>
        </p:nvSpPr>
        <p:spPr>
          <a:xfrm rot="16200000">
            <a:off x="-405512" y="1431176"/>
            <a:ext cx="2109472" cy="250417"/>
          </a:xfrm>
        </p:spPr>
        <p:txBody>
          <a:bodyPr/>
          <a:lstStyle/>
          <a:p>
            <a:r>
              <a:rPr lang="en-US">
                <a:latin typeface="Posterama"/>
                <a:cs typeface="Posterama"/>
              </a:rPr>
              <a:t>SHAPE MEMORY ALLOY</a:t>
            </a:r>
          </a:p>
        </p:txBody>
      </p:sp>
    </p:spTree>
    <p:extLst>
      <p:ext uri="{BB962C8B-B14F-4D97-AF65-F5344CB8AC3E}">
        <p14:creationId xmlns:p14="http://schemas.microsoft.com/office/powerpoint/2010/main" val="14695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414AD-EA17-EEC7-483E-BB481CC98B5D}"/>
              </a:ext>
            </a:extLst>
          </p:cNvPr>
          <p:cNvSpPr>
            <a:spLocks noGrp="1"/>
          </p:cNvSpPr>
          <p:nvPr>
            <p:ph type="title"/>
          </p:nvPr>
        </p:nvSpPr>
        <p:spPr/>
        <p:txBody>
          <a:bodyPr/>
          <a:lstStyle/>
          <a:p>
            <a:r>
              <a:rPr lang="en-US">
                <a:ea typeface="+mj-lt"/>
                <a:cs typeface="+mj-lt"/>
              </a:rPr>
              <a:t>SHAPE MEMORY ALLOY</a:t>
            </a:r>
            <a:br>
              <a:rPr lang="en-US">
                <a:ea typeface="+mj-lt"/>
                <a:cs typeface="+mj-lt"/>
              </a:rPr>
            </a:br>
            <a:br>
              <a:rPr lang="en-US" sz="2400">
                <a:latin typeface="Berlin Sans FB"/>
                <a:cs typeface="Posterama"/>
              </a:rPr>
            </a:br>
            <a:endParaRPr lang="en-US"/>
          </a:p>
        </p:txBody>
      </p:sp>
      <p:sp>
        <p:nvSpPr>
          <p:cNvPr id="3" name="Content Placeholder 2">
            <a:extLst>
              <a:ext uri="{FF2B5EF4-FFF2-40B4-BE49-F238E27FC236}">
                <a16:creationId xmlns:a16="http://schemas.microsoft.com/office/drawing/2014/main" id="{3412565A-E25D-30FA-171C-8BDC796E4176}"/>
              </a:ext>
            </a:extLst>
          </p:cNvPr>
          <p:cNvSpPr>
            <a:spLocks noGrp="1"/>
          </p:cNvSpPr>
          <p:nvPr>
            <p:ph idx="1"/>
          </p:nvPr>
        </p:nvSpPr>
        <p:spPr>
          <a:xfrm>
            <a:off x="1295400" y="1557599"/>
            <a:ext cx="9861845" cy="5134863"/>
          </a:xfrm>
        </p:spPr>
        <p:txBody>
          <a:bodyPr vert="horz" lIns="0" tIns="0" rIns="0" bIns="0" rtlCol="0" anchor="t">
            <a:noAutofit/>
          </a:bodyPr>
          <a:lstStyle/>
          <a:p>
            <a:pPr>
              <a:buNone/>
            </a:pPr>
            <a:r>
              <a:rPr lang="en-US" sz="2800" dirty="0">
                <a:solidFill>
                  <a:schemeClr val="tx1">
                    <a:lumMod val="95000"/>
                    <a:lumOff val="5000"/>
                  </a:schemeClr>
                </a:solidFill>
                <a:latin typeface="Posterama"/>
                <a:ea typeface="+mn-lt"/>
                <a:cs typeface="+mn-lt"/>
              </a:rPr>
              <a:t>Shape memory Alloys</a:t>
            </a:r>
            <a:endParaRPr lang="en-US" sz="2800" dirty="0">
              <a:solidFill>
                <a:schemeClr val="tx1">
                  <a:lumMod val="95000"/>
                  <a:lumOff val="5000"/>
                </a:schemeClr>
              </a:solidFill>
              <a:latin typeface="Posterama"/>
              <a:ea typeface="+mn-lt"/>
              <a:cs typeface="Posterama"/>
            </a:endParaRPr>
          </a:p>
          <a:p>
            <a:pPr>
              <a:buNone/>
            </a:pPr>
            <a:r>
              <a:rPr lang="en-US" sz="2800" dirty="0" err="1">
                <a:solidFill>
                  <a:schemeClr val="tx1">
                    <a:lumMod val="95000"/>
                    <a:lumOff val="5000"/>
                  </a:schemeClr>
                </a:solidFill>
                <a:latin typeface="Posterama"/>
                <a:ea typeface="+mn-lt"/>
                <a:cs typeface="+mn-lt"/>
              </a:rPr>
              <a:t>NiTi</a:t>
            </a:r>
            <a:r>
              <a:rPr lang="en-US" sz="2800" dirty="0">
                <a:solidFill>
                  <a:schemeClr val="tx1">
                    <a:lumMod val="95000"/>
                    <a:lumOff val="5000"/>
                  </a:schemeClr>
                </a:solidFill>
                <a:latin typeface="Posterama"/>
                <a:ea typeface="+mn-lt"/>
                <a:cs typeface="+mn-lt"/>
              </a:rPr>
              <a:t> back to same shape</a:t>
            </a:r>
            <a:endParaRPr lang="en-US" sz="2800" dirty="0">
              <a:solidFill>
                <a:schemeClr val="tx1">
                  <a:lumMod val="95000"/>
                  <a:lumOff val="5000"/>
                </a:schemeClr>
              </a:solidFill>
              <a:latin typeface="Posterama"/>
              <a:cs typeface="Posterama"/>
            </a:endParaRPr>
          </a:p>
          <a:p>
            <a:pPr>
              <a:buNone/>
            </a:pPr>
            <a:r>
              <a:rPr lang="en-US" sz="2800" dirty="0">
                <a:solidFill>
                  <a:schemeClr val="tx1">
                    <a:lumMod val="95000"/>
                    <a:lumOff val="5000"/>
                  </a:schemeClr>
                </a:solidFill>
                <a:latin typeface="Posterama"/>
                <a:ea typeface="+mn-lt"/>
                <a:cs typeface="+mn-lt"/>
              </a:rPr>
              <a:t>Transformation can be done by temperature,  stress</a:t>
            </a:r>
            <a:endParaRPr lang="en-US" sz="2800" dirty="0">
              <a:solidFill>
                <a:schemeClr val="tx1">
                  <a:lumMod val="95000"/>
                  <a:lumOff val="5000"/>
                </a:schemeClr>
              </a:solidFill>
              <a:latin typeface="Posterama"/>
              <a:cs typeface="Posterama"/>
            </a:endParaRPr>
          </a:p>
          <a:p>
            <a:pPr>
              <a:buNone/>
            </a:pPr>
            <a:r>
              <a:rPr lang="en-US" sz="2800" dirty="0">
                <a:solidFill>
                  <a:schemeClr val="tx1">
                    <a:lumMod val="95000"/>
                    <a:lumOff val="5000"/>
                  </a:schemeClr>
                </a:solidFill>
                <a:latin typeface="Posterama"/>
                <a:ea typeface="+mn-lt"/>
                <a:cs typeface="+mn-lt"/>
              </a:rPr>
              <a:t>Computation/ Experimental </a:t>
            </a:r>
            <a:endParaRPr lang="en-US" sz="2800" dirty="0">
              <a:solidFill>
                <a:schemeClr val="tx1">
                  <a:lumMod val="95000"/>
                  <a:lumOff val="5000"/>
                </a:schemeClr>
              </a:solidFill>
              <a:latin typeface="Posterama"/>
              <a:cs typeface="Posterama"/>
            </a:endParaRPr>
          </a:p>
          <a:p>
            <a:pPr>
              <a:buNone/>
            </a:pPr>
            <a:r>
              <a:rPr lang="en-US" sz="2800" dirty="0">
                <a:solidFill>
                  <a:schemeClr val="tx1">
                    <a:lumMod val="95000"/>
                    <a:lumOff val="5000"/>
                  </a:schemeClr>
                </a:solidFill>
                <a:latin typeface="Posterama"/>
                <a:ea typeface="+mn-lt"/>
                <a:cs typeface="+mn-lt"/>
              </a:rPr>
              <a:t>Stimulation </a:t>
            </a:r>
            <a:endParaRPr lang="en-US" sz="2800" dirty="0">
              <a:solidFill>
                <a:schemeClr val="tx1">
                  <a:lumMod val="95000"/>
                  <a:lumOff val="5000"/>
                </a:schemeClr>
              </a:solidFill>
              <a:latin typeface="Posterama"/>
              <a:cs typeface="Posterama"/>
            </a:endParaRPr>
          </a:p>
          <a:p>
            <a:pPr>
              <a:buNone/>
            </a:pPr>
            <a:r>
              <a:rPr lang="en-US" sz="2800" dirty="0">
                <a:solidFill>
                  <a:schemeClr val="tx1">
                    <a:lumMod val="95000"/>
                    <a:lumOff val="5000"/>
                  </a:schemeClr>
                </a:solidFill>
                <a:latin typeface="Posterama"/>
                <a:ea typeface="+mn-lt"/>
                <a:cs typeface="+mn-lt"/>
              </a:rPr>
              <a:t>DSC Heat flow vs Temperature</a:t>
            </a:r>
            <a:endParaRPr lang="en-US" sz="2800" dirty="0">
              <a:solidFill>
                <a:schemeClr val="tx1">
                  <a:lumMod val="95000"/>
                  <a:lumOff val="5000"/>
                </a:schemeClr>
              </a:solidFill>
              <a:latin typeface="Posterama"/>
              <a:cs typeface="Posterama"/>
            </a:endParaRPr>
          </a:p>
          <a:p>
            <a:pPr>
              <a:buNone/>
            </a:pPr>
            <a:endParaRPr lang="en-US" sz="2000">
              <a:solidFill>
                <a:schemeClr val="tx1">
                  <a:lumMod val="95000"/>
                  <a:lumOff val="5000"/>
                </a:schemeClr>
              </a:solidFill>
            </a:endParaRPr>
          </a:p>
          <a:p>
            <a:pPr marL="0" indent="0">
              <a:lnSpc>
                <a:spcPct val="100000"/>
              </a:lnSpc>
              <a:spcBef>
                <a:spcPts val="0"/>
              </a:spcBef>
              <a:buNone/>
            </a:pPr>
            <a:endParaRPr lang="en-US" sz="2000">
              <a:solidFill>
                <a:schemeClr val="tx1">
                  <a:lumMod val="95000"/>
                  <a:lumOff val="5000"/>
                </a:schemeClr>
              </a:solidFill>
              <a:latin typeface="Posterama"/>
              <a:cs typeface="Arial"/>
            </a:endParaRPr>
          </a:p>
          <a:p>
            <a:pPr marL="0" indent="0">
              <a:lnSpc>
                <a:spcPct val="100000"/>
              </a:lnSpc>
              <a:spcBef>
                <a:spcPts val="0"/>
              </a:spcBef>
              <a:buNone/>
            </a:pPr>
            <a:endParaRPr lang="en-US" sz="2000">
              <a:solidFill>
                <a:schemeClr val="tx1">
                  <a:lumMod val="95000"/>
                  <a:lumOff val="5000"/>
                </a:schemeClr>
              </a:solidFill>
              <a:latin typeface="Posterama"/>
              <a:cs typeface="Arial"/>
            </a:endParaRPr>
          </a:p>
          <a:p>
            <a:pPr marL="285750" indent="-285750">
              <a:lnSpc>
                <a:spcPct val="100000"/>
              </a:lnSpc>
              <a:spcBef>
                <a:spcPts val="0"/>
              </a:spcBef>
              <a:buFont typeface="Arial,Sans-Serif" panose="020B0604020202020204" pitchFamily="34" charset="0"/>
              <a:buChar char="•"/>
            </a:pPr>
            <a:endParaRPr lang="en-US" sz="2000">
              <a:solidFill>
                <a:schemeClr val="tx1">
                  <a:lumMod val="95000"/>
                  <a:lumOff val="5000"/>
                </a:schemeClr>
              </a:solidFill>
              <a:latin typeface="Posterama"/>
              <a:cs typeface="Arial"/>
            </a:endParaRPr>
          </a:p>
          <a:p>
            <a:pPr marL="0" indent="0">
              <a:lnSpc>
                <a:spcPct val="100000"/>
              </a:lnSpc>
              <a:spcBef>
                <a:spcPts val="0"/>
              </a:spcBef>
              <a:buNone/>
            </a:pPr>
            <a:endParaRPr lang="en-US" sz="2200">
              <a:solidFill>
                <a:srgbClr val="0D0D0D"/>
              </a:solidFill>
              <a:latin typeface="Posterama"/>
              <a:cs typeface="Posterama"/>
            </a:endParaRPr>
          </a:p>
          <a:p>
            <a:pPr>
              <a:lnSpc>
                <a:spcPct val="100000"/>
              </a:lnSpc>
              <a:spcBef>
                <a:spcPts val="0"/>
              </a:spcBef>
            </a:pPr>
            <a:endParaRPr lang="en-US" sz="2200">
              <a:solidFill>
                <a:schemeClr val="tx1">
                  <a:lumMod val="95000"/>
                  <a:lumOff val="5000"/>
                </a:schemeClr>
              </a:solidFill>
              <a:latin typeface="Posterama"/>
              <a:cs typeface="Posterama"/>
            </a:endParaRPr>
          </a:p>
          <a:p>
            <a:pPr>
              <a:lnSpc>
                <a:spcPct val="100000"/>
              </a:lnSpc>
              <a:spcBef>
                <a:spcPts val="0"/>
              </a:spcBef>
            </a:pPr>
            <a:endParaRPr lang="en-US">
              <a:solidFill>
                <a:schemeClr val="tx1">
                  <a:lumMod val="95000"/>
                  <a:lumOff val="5000"/>
                </a:schemeClr>
              </a:solidFill>
              <a:latin typeface="Posterama"/>
              <a:cs typeface="Posterama"/>
            </a:endParaRPr>
          </a:p>
          <a:p>
            <a:pPr>
              <a:lnSpc>
                <a:spcPct val="100000"/>
              </a:lnSpc>
              <a:spcBef>
                <a:spcPts val="0"/>
              </a:spcBef>
            </a:pPr>
            <a:endParaRPr lang="en-US">
              <a:solidFill>
                <a:schemeClr val="tx1">
                  <a:lumMod val="95000"/>
                  <a:lumOff val="5000"/>
                </a:schemeClr>
              </a:solidFill>
              <a:latin typeface="Posterama"/>
              <a:cs typeface="Posterama"/>
            </a:endParaRPr>
          </a:p>
          <a:p>
            <a:pPr>
              <a:lnSpc>
                <a:spcPct val="100000"/>
              </a:lnSpc>
              <a:spcBef>
                <a:spcPts val="0"/>
              </a:spcBef>
            </a:pPr>
            <a:endParaRPr lang="en-US" sz="1000">
              <a:solidFill>
                <a:schemeClr val="tx1">
                  <a:lumMod val="95000"/>
                  <a:lumOff val="5000"/>
                </a:schemeClr>
              </a:solidFill>
              <a:latin typeface="Posterama"/>
              <a:cs typeface="Posterama"/>
            </a:endParaRPr>
          </a:p>
        </p:txBody>
      </p:sp>
      <p:sp>
        <p:nvSpPr>
          <p:cNvPr id="4" name="Slide Number Placeholder 3">
            <a:extLst>
              <a:ext uri="{FF2B5EF4-FFF2-40B4-BE49-F238E27FC236}">
                <a16:creationId xmlns:a16="http://schemas.microsoft.com/office/drawing/2014/main" id="{ED8B348D-233E-279B-3100-CE0820070E02}"/>
              </a:ext>
            </a:extLst>
          </p:cNvPr>
          <p:cNvSpPr>
            <a:spLocks noGrp="1"/>
          </p:cNvSpPr>
          <p:nvPr>
            <p:ph type="sldNum" sz="quarter" idx="11"/>
          </p:nvPr>
        </p:nvSpPr>
        <p:spPr/>
        <p:txBody>
          <a:bodyPr/>
          <a:lstStyle/>
          <a:p>
            <a:fld id="{75DF2D63-3FF5-D547-96B9-BE9CCD1ABA58}" type="slidenum">
              <a:rPr lang="en-US" smtClean="0"/>
              <a:t>11</a:t>
            </a:fld>
            <a:endParaRPr lang="en-US"/>
          </a:p>
        </p:txBody>
      </p:sp>
      <p:sp>
        <p:nvSpPr>
          <p:cNvPr id="5" name="Footer Placeholder 4">
            <a:extLst>
              <a:ext uri="{FF2B5EF4-FFF2-40B4-BE49-F238E27FC236}">
                <a16:creationId xmlns:a16="http://schemas.microsoft.com/office/drawing/2014/main" id="{5903E969-CB97-8295-566F-663E1500996E}"/>
              </a:ext>
            </a:extLst>
          </p:cNvPr>
          <p:cNvSpPr>
            <a:spLocks noGrp="1"/>
          </p:cNvSpPr>
          <p:nvPr>
            <p:ph type="ftr" sz="quarter" idx="12"/>
          </p:nvPr>
        </p:nvSpPr>
        <p:spPr>
          <a:xfrm rot="16200000">
            <a:off x="-405512" y="1431176"/>
            <a:ext cx="2109472" cy="250417"/>
          </a:xfrm>
        </p:spPr>
        <p:txBody>
          <a:bodyPr/>
          <a:lstStyle/>
          <a:p>
            <a:r>
              <a:rPr lang="en-US">
                <a:latin typeface="Posterama"/>
                <a:cs typeface="Posterama"/>
              </a:rPr>
              <a:t>SHAPE MEMORY ALLOY</a:t>
            </a:r>
          </a:p>
        </p:txBody>
      </p:sp>
    </p:spTree>
    <p:extLst>
      <p:ext uri="{BB962C8B-B14F-4D97-AF65-F5344CB8AC3E}">
        <p14:creationId xmlns:p14="http://schemas.microsoft.com/office/powerpoint/2010/main" val="2965349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414AD-EA17-EEC7-483E-BB481CC98B5D}"/>
              </a:ext>
            </a:extLst>
          </p:cNvPr>
          <p:cNvSpPr>
            <a:spLocks noGrp="1"/>
          </p:cNvSpPr>
          <p:nvPr>
            <p:ph type="title"/>
          </p:nvPr>
        </p:nvSpPr>
        <p:spPr/>
        <p:txBody>
          <a:bodyPr/>
          <a:lstStyle/>
          <a:p>
            <a:r>
              <a:rPr lang="en-US">
                <a:ea typeface="+mj-lt"/>
                <a:cs typeface="+mj-lt"/>
              </a:rPr>
              <a:t>SHAPE MEMORY ALLOY</a:t>
            </a:r>
            <a:br>
              <a:rPr lang="en-US">
                <a:ea typeface="+mj-lt"/>
                <a:cs typeface="+mj-lt"/>
              </a:rPr>
            </a:br>
            <a:br>
              <a:rPr lang="en-US" sz="2400">
                <a:latin typeface="Berlin Sans FB"/>
                <a:cs typeface="Posterama"/>
              </a:rPr>
            </a:br>
            <a:endParaRPr lang="en-US"/>
          </a:p>
        </p:txBody>
      </p:sp>
      <p:sp>
        <p:nvSpPr>
          <p:cNvPr id="3" name="Content Placeholder 2">
            <a:extLst>
              <a:ext uri="{FF2B5EF4-FFF2-40B4-BE49-F238E27FC236}">
                <a16:creationId xmlns:a16="http://schemas.microsoft.com/office/drawing/2014/main" id="{3412565A-E25D-30FA-171C-8BDC796E4176}"/>
              </a:ext>
            </a:extLst>
          </p:cNvPr>
          <p:cNvSpPr>
            <a:spLocks noGrp="1"/>
          </p:cNvSpPr>
          <p:nvPr>
            <p:ph idx="1"/>
          </p:nvPr>
        </p:nvSpPr>
        <p:spPr>
          <a:xfrm>
            <a:off x="1295400" y="1557599"/>
            <a:ext cx="9861845" cy="5134863"/>
          </a:xfrm>
        </p:spPr>
        <p:txBody>
          <a:bodyPr vert="horz" lIns="0" tIns="0" rIns="0" bIns="0" rtlCol="0" anchor="t">
            <a:noAutofit/>
          </a:bodyPr>
          <a:lstStyle/>
          <a:p>
            <a:pPr>
              <a:buNone/>
            </a:pPr>
            <a:r>
              <a:rPr lang="en-US" sz="2800">
                <a:solidFill>
                  <a:schemeClr val="tx1">
                    <a:lumMod val="95000"/>
                    <a:lumOff val="5000"/>
                  </a:schemeClr>
                </a:solidFill>
                <a:latin typeface="Posterama"/>
                <a:ea typeface="+mn-lt"/>
                <a:cs typeface="+mn-lt"/>
              </a:rPr>
              <a:t>Stress vs Strain curve</a:t>
            </a:r>
            <a:endParaRPr lang="en-US" sz="2800">
              <a:solidFill>
                <a:schemeClr val="tx1">
                  <a:lumMod val="95000"/>
                  <a:lumOff val="5000"/>
                </a:schemeClr>
              </a:solidFill>
              <a:latin typeface="Posterama"/>
              <a:cs typeface="Posterama"/>
            </a:endParaRPr>
          </a:p>
          <a:p>
            <a:pPr>
              <a:buNone/>
            </a:pPr>
            <a:r>
              <a:rPr lang="en-US" sz="2800">
                <a:solidFill>
                  <a:schemeClr val="tx1">
                    <a:lumMod val="95000"/>
                    <a:lumOff val="5000"/>
                  </a:schemeClr>
                </a:solidFill>
                <a:latin typeface="Posterama"/>
                <a:ea typeface="+mn-lt"/>
                <a:cs typeface="+mn-lt"/>
              </a:rPr>
              <a:t>Critical stress </a:t>
            </a:r>
            <a:endParaRPr lang="en-US" sz="2800">
              <a:solidFill>
                <a:schemeClr val="tx1">
                  <a:lumMod val="95000"/>
                  <a:lumOff val="5000"/>
                </a:schemeClr>
              </a:solidFill>
              <a:latin typeface="Posterama"/>
              <a:cs typeface="Posterama"/>
            </a:endParaRPr>
          </a:p>
          <a:p>
            <a:pPr>
              <a:buNone/>
            </a:pPr>
            <a:r>
              <a:rPr lang="en-US" sz="2800">
                <a:solidFill>
                  <a:schemeClr val="tx1">
                    <a:lumMod val="95000"/>
                    <a:lumOff val="5000"/>
                  </a:schemeClr>
                </a:solidFill>
                <a:latin typeface="Posterama"/>
                <a:ea typeface="+mn-lt"/>
                <a:cs typeface="+mn-lt"/>
              </a:rPr>
              <a:t>Maximum super elasticity </a:t>
            </a:r>
            <a:endParaRPr lang="en-US" sz="2800">
              <a:solidFill>
                <a:schemeClr val="tx1">
                  <a:lumMod val="95000"/>
                  <a:lumOff val="5000"/>
                </a:schemeClr>
              </a:solidFill>
              <a:latin typeface="Posterama"/>
              <a:cs typeface="Posterama"/>
            </a:endParaRPr>
          </a:p>
          <a:p>
            <a:pPr>
              <a:buNone/>
            </a:pPr>
            <a:r>
              <a:rPr lang="en-US" sz="2800">
                <a:solidFill>
                  <a:schemeClr val="tx1">
                    <a:lumMod val="95000"/>
                    <a:lumOff val="5000"/>
                  </a:schemeClr>
                </a:solidFill>
                <a:latin typeface="Posterama"/>
                <a:ea typeface="+mn-lt"/>
                <a:cs typeface="+mn-lt"/>
              </a:rPr>
              <a:t>Maximum strain</a:t>
            </a:r>
            <a:endParaRPr lang="en-US" sz="2800">
              <a:solidFill>
                <a:schemeClr val="tx1">
                  <a:lumMod val="95000"/>
                  <a:lumOff val="5000"/>
                </a:schemeClr>
              </a:solidFill>
              <a:latin typeface="Posterama"/>
              <a:cs typeface="Posterama"/>
            </a:endParaRPr>
          </a:p>
          <a:p>
            <a:pPr>
              <a:buNone/>
            </a:pPr>
            <a:r>
              <a:rPr lang="en-US" sz="2800">
                <a:solidFill>
                  <a:schemeClr val="tx1">
                    <a:lumMod val="95000"/>
                    <a:lumOff val="5000"/>
                  </a:schemeClr>
                </a:solidFill>
                <a:latin typeface="Posterama"/>
                <a:ea typeface="+mn-lt"/>
                <a:cs typeface="+mn-lt"/>
              </a:rPr>
              <a:t>Materials </a:t>
            </a:r>
            <a:endParaRPr lang="en-US" sz="2800">
              <a:solidFill>
                <a:schemeClr val="tx1">
                  <a:lumMod val="95000"/>
                  <a:lumOff val="5000"/>
                </a:schemeClr>
              </a:solidFill>
              <a:latin typeface="Posterama"/>
              <a:cs typeface="Posterama"/>
            </a:endParaRPr>
          </a:p>
          <a:p>
            <a:pPr>
              <a:buNone/>
            </a:pPr>
            <a:r>
              <a:rPr lang="en-US" sz="2800">
                <a:solidFill>
                  <a:schemeClr val="tx1">
                    <a:lumMod val="95000"/>
                    <a:lumOff val="5000"/>
                  </a:schemeClr>
                </a:solidFill>
                <a:latin typeface="Posterama"/>
                <a:ea typeface="+mn-lt"/>
                <a:cs typeface="+mn-lt"/>
              </a:rPr>
              <a:t>Stimulation Method : Molecular Dynamics / DFT </a:t>
            </a:r>
            <a:endParaRPr lang="en-US" sz="2800">
              <a:solidFill>
                <a:schemeClr val="tx1">
                  <a:lumMod val="95000"/>
                  <a:lumOff val="5000"/>
                </a:schemeClr>
              </a:solidFill>
              <a:latin typeface="Posterama"/>
              <a:cs typeface="Posterama"/>
            </a:endParaRPr>
          </a:p>
          <a:p>
            <a:pPr>
              <a:buNone/>
            </a:pPr>
            <a:r>
              <a:rPr lang="en-US" sz="2800">
                <a:solidFill>
                  <a:schemeClr val="tx1">
                    <a:lumMod val="95000"/>
                    <a:lumOff val="5000"/>
                  </a:schemeClr>
                </a:solidFill>
                <a:latin typeface="Posterama"/>
                <a:ea typeface="+mn-lt"/>
                <a:cs typeface="+mn-lt"/>
              </a:rPr>
              <a:t>Ab initio molecular Dynamics</a:t>
            </a:r>
            <a:endParaRPr lang="en-US" sz="2800">
              <a:solidFill>
                <a:schemeClr val="tx1">
                  <a:lumMod val="95000"/>
                  <a:lumOff val="5000"/>
                </a:schemeClr>
              </a:solidFill>
              <a:latin typeface="Posterama"/>
              <a:cs typeface="Posterama"/>
            </a:endParaRPr>
          </a:p>
          <a:p>
            <a:pPr>
              <a:buNone/>
            </a:pPr>
            <a:r>
              <a:rPr lang="en-US" sz="2800">
                <a:solidFill>
                  <a:schemeClr val="tx1">
                    <a:lumMod val="95000"/>
                    <a:lumOff val="5000"/>
                  </a:schemeClr>
                </a:solidFill>
                <a:latin typeface="Posterama"/>
                <a:ea typeface="+mn-lt"/>
                <a:cs typeface="+mn-lt"/>
              </a:rPr>
              <a:t>MD force field , DFR</a:t>
            </a:r>
            <a:endParaRPr lang="en-US" sz="2800">
              <a:solidFill>
                <a:schemeClr val="tx1">
                  <a:lumMod val="95000"/>
                  <a:lumOff val="5000"/>
                </a:schemeClr>
              </a:solidFill>
              <a:latin typeface="Posterama"/>
              <a:cs typeface="Posterama"/>
            </a:endParaRPr>
          </a:p>
          <a:p>
            <a:pPr marL="0" indent="0">
              <a:lnSpc>
                <a:spcPct val="100000"/>
              </a:lnSpc>
              <a:spcBef>
                <a:spcPts val="0"/>
              </a:spcBef>
              <a:buNone/>
            </a:pPr>
            <a:endParaRPr lang="en-US" sz="2000">
              <a:solidFill>
                <a:schemeClr val="tx1">
                  <a:lumMod val="95000"/>
                  <a:lumOff val="5000"/>
                </a:schemeClr>
              </a:solidFill>
              <a:latin typeface="Posterama"/>
              <a:cs typeface="Arial"/>
            </a:endParaRPr>
          </a:p>
          <a:p>
            <a:pPr marL="0" indent="0">
              <a:lnSpc>
                <a:spcPct val="100000"/>
              </a:lnSpc>
              <a:spcBef>
                <a:spcPts val="0"/>
              </a:spcBef>
              <a:buNone/>
            </a:pPr>
            <a:endParaRPr lang="en-US" sz="2000">
              <a:solidFill>
                <a:schemeClr val="tx1">
                  <a:lumMod val="95000"/>
                  <a:lumOff val="5000"/>
                </a:schemeClr>
              </a:solidFill>
              <a:latin typeface="Posterama"/>
              <a:cs typeface="Arial"/>
            </a:endParaRPr>
          </a:p>
          <a:p>
            <a:pPr marL="285750" indent="-285750">
              <a:lnSpc>
                <a:spcPct val="100000"/>
              </a:lnSpc>
              <a:spcBef>
                <a:spcPts val="0"/>
              </a:spcBef>
              <a:buFont typeface="Arial,Sans-Serif" panose="020B0604020202020204" pitchFamily="34" charset="0"/>
              <a:buChar char="•"/>
            </a:pPr>
            <a:endParaRPr lang="en-US" sz="2000">
              <a:solidFill>
                <a:schemeClr val="tx1">
                  <a:lumMod val="95000"/>
                  <a:lumOff val="5000"/>
                </a:schemeClr>
              </a:solidFill>
              <a:latin typeface="Posterama"/>
              <a:cs typeface="Arial"/>
            </a:endParaRPr>
          </a:p>
          <a:p>
            <a:pPr marL="0" indent="0">
              <a:lnSpc>
                <a:spcPct val="100000"/>
              </a:lnSpc>
              <a:spcBef>
                <a:spcPts val="0"/>
              </a:spcBef>
              <a:buNone/>
            </a:pPr>
            <a:endParaRPr lang="en-US" sz="2200">
              <a:solidFill>
                <a:srgbClr val="0D0D0D"/>
              </a:solidFill>
              <a:latin typeface="Posterama"/>
              <a:cs typeface="Posterama"/>
            </a:endParaRPr>
          </a:p>
          <a:p>
            <a:pPr>
              <a:lnSpc>
                <a:spcPct val="100000"/>
              </a:lnSpc>
              <a:spcBef>
                <a:spcPts val="0"/>
              </a:spcBef>
            </a:pPr>
            <a:endParaRPr lang="en-US" sz="2200">
              <a:solidFill>
                <a:schemeClr val="tx1">
                  <a:lumMod val="95000"/>
                  <a:lumOff val="5000"/>
                </a:schemeClr>
              </a:solidFill>
              <a:latin typeface="Posterama"/>
              <a:cs typeface="Posterama"/>
            </a:endParaRPr>
          </a:p>
          <a:p>
            <a:pPr>
              <a:lnSpc>
                <a:spcPct val="100000"/>
              </a:lnSpc>
              <a:spcBef>
                <a:spcPts val="0"/>
              </a:spcBef>
            </a:pPr>
            <a:endParaRPr lang="en-US">
              <a:solidFill>
                <a:schemeClr val="tx1">
                  <a:lumMod val="95000"/>
                  <a:lumOff val="5000"/>
                </a:schemeClr>
              </a:solidFill>
              <a:latin typeface="Posterama"/>
              <a:cs typeface="Posterama"/>
            </a:endParaRPr>
          </a:p>
          <a:p>
            <a:pPr>
              <a:lnSpc>
                <a:spcPct val="100000"/>
              </a:lnSpc>
              <a:spcBef>
                <a:spcPts val="0"/>
              </a:spcBef>
            </a:pPr>
            <a:endParaRPr lang="en-US">
              <a:solidFill>
                <a:schemeClr val="tx1">
                  <a:lumMod val="95000"/>
                  <a:lumOff val="5000"/>
                </a:schemeClr>
              </a:solidFill>
              <a:latin typeface="Posterama"/>
              <a:cs typeface="Posterama"/>
            </a:endParaRPr>
          </a:p>
          <a:p>
            <a:pPr>
              <a:lnSpc>
                <a:spcPct val="100000"/>
              </a:lnSpc>
              <a:spcBef>
                <a:spcPts val="0"/>
              </a:spcBef>
            </a:pPr>
            <a:endParaRPr lang="en-US" sz="1000">
              <a:solidFill>
                <a:schemeClr val="tx1">
                  <a:lumMod val="95000"/>
                  <a:lumOff val="5000"/>
                </a:schemeClr>
              </a:solidFill>
              <a:latin typeface="Posterama"/>
              <a:cs typeface="Posterama"/>
            </a:endParaRPr>
          </a:p>
        </p:txBody>
      </p:sp>
      <p:sp>
        <p:nvSpPr>
          <p:cNvPr id="4" name="Slide Number Placeholder 3">
            <a:extLst>
              <a:ext uri="{FF2B5EF4-FFF2-40B4-BE49-F238E27FC236}">
                <a16:creationId xmlns:a16="http://schemas.microsoft.com/office/drawing/2014/main" id="{ED8B348D-233E-279B-3100-CE0820070E02}"/>
              </a:ext>
            </a:extLst>
          </p:cNvPr>
          <p:cNvSpPr>
            <a:spLocks noGrp="1"/>
          </p:cNvSpPr>
          <p:nvPr>
            <p:ph type="sldNum" sz="quarter" idx="11"/>
          </p:nvPr>
        </p:nvSpPr>
        <p:spPr/>
        <p:txBody>
          <a:bodyPr/>
          <a:lstStyle/>
          <a:p>
            <a:fld id="{75DF2D63-3FF5-D547-96B9-BE9CCD1ABA58}" type="slidenum">
              <a:rPr lang="en-US" smtClean="0"/>
              <a:t>12</a:t>
            </a:fld>
            <a:endParaRPr lang="en-US"/>
          </a:p>
        </p:txBody>
      </p:sp>
      <p:sp>
        <p:nvSpPr>
          <p:cNvPr id="5" name="Footer Placeholder 4">
            <a:extLst>
              <a:ext uri="{FF2B5EF4-FFF2-40B4-BE49-F238E27FC236}">
                <a16:creationId xmlns:a16="http://schemas.microsoft.com/office/drawing/2014/main" id="{5903E969-CB97-8295-566F-663E1500996E}"/>
              </a:ext>
            </a:extLst>
          </p:cNvPr>
          <p:cNvSpPr>
            <a:spLocks noGrp="1"/>
          </p:cNvSpPr>
          <p:nvPr>
            <p:ph type="ftr" sz="quarter" idx="12"/>
          </p:nvPr>
        </p:nvSpPr>
        <p:spPr>
          <a:xfrm rot="16200000">
            <a:off x="-405512" y="1431176"/>
            <a:ext cx="2109472" cy="250417"/>
          </a:xfrm>
        </p:spPr>
        <p:txBody>
          <a:bodyPr/>
          <a:lstStyle/>
          <a:p>
            <a:r>
              <a:rPr lang="en-US">
                <a:latin typeface="Posterama"/>
                <a:cs typeface="Posterama"/>
              </a:rPr>
              <a:t>SHAPE MEMORY ALLOY</a:t>
            </a:r>
          </a:p>
        </p:txBody>
      </p:sp>
    </p:spTree>
    <p:extLst>
      <p:ext uri="{BB962C8B-B14F-4D97-AF65-F5344CB8AC3E}">
        <p14:creationId xmlns:p14="http://schemas.microsoft.com/office/powerpoint/2010/main" val="1080478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414AD-EA17-EEC7-483E-BB481CC98B5D}"/>
              </a:ext>
            </a:extLst>
          </p:cNvPr>
          <p:cNvSpPr>
            <a:spLocks noGrp="1"/>
          </p:cNvSpPr>
          <p:nvPr>
            <p:ph type="title"/>
          </p:nvPr>
        </p:nvSpPr>
        <p:spPr>
          <a:xfrm>
            <a:off x="1251225" y="609600"/>
            <a:ext cx="3586922" cy="947529"/>
          </a:xfrm>
        </p:spPr>
        <p:txBody>
          <a:bodyPr/>
          <a:lstStyle/>
          <a:p>
            <a:br>
              <a:rPr lang="en-US">
                <a:ea typeface="+mj-lt"/>
                <a:cs typeface="+mj-lt"/>
              </a:rPr>
            </a:br>
            <a:br>
              <a:rPr lang="en-US" sz="2400">
                <a:latin typeface="Berlin Sans FB"/>
                <a:cs typeface="Posterama"/>
              </a:rPr>
            </a:br>
            <a:endParaRPr lang="en-US"/>
          </a:p>
        </p:txBody>
      </p:sp>
      <p:sp>
        <p:nvSpPr>
          <p:cNvPr id="3" name="Content Placeholder 2">
            <a:extLst>
              <a:ext uri="{FF2B5EF4-FFF2-40B4-BE49-F238E27FC236}">
                <a16:creationId xmlns:a16="http://schemas.microsoft.com/office/drawing/2014/main" id="{3412565A-E25D-30FA-171C-8BDC796E4176}"/>
              </a:ext>
            </a:extLst>
          </p:cNvPr>
          <p:cNvSpPr>
            <a:spLocks noGrp="1"/>
          </p:cNvSpPr>
          <p:nvPr>
            <p:ph idx="1"/>
          </p:nvPr>
        </p:nvSpPr>
        <p:spPr>
          <a:xfrm>
            <a:off x="643835" y="6197186"/>
            <a:ext cx="3572805" cy="660928"/>
          </a:xfrm>
        </p:spPr>
        <p:txBody>
          <a:bodyPr vert="horz" lIns="0" tIns="0" rIns="0" bIns="0" rtlCol="0" anchor="t">
            <a:noAutofit/>
          </a:bodyPr>
          <a:lstStyle/>
          <a:p>
            <a:pPr>
              <a:buNone/>
            </a:pPr>
            <a:r>
              <a:rPr lang="en-US" sz="1900">
                <a:solidFill>
                  <a:srgbClr val="FFFFFF"/>
                </a:solidFill>
                <a:ea typeface="+mn-lt"/>
                <a:cs typeface="+mn-lt"/>
              </a:rPr>
              <a:t> that </a:t>
            </a:r>
            <a:endParaRPr lang="en-US" sz="1900">
              <a:solidFill>
                <a:srgbClr val="FFFFFF"/>
              </a:solidFill>
              <a:latin typeface="Daytona Condensed Light"/>
              <a:cs typeface="Posterama"/>
            </a:endParaRPr>
          </a:p>
        </p:txBody>
      </p:sp>
      <p:sp>
        <p:nvSpPr>
          <p:cNvPr id="4" name="Slide Number Placeholder 3">
            <a:extLst>
              <a:ext uri="{FF2B5EF4-FFF2-40B4-BE49-F238E27FC236}">
                <a16:creationId xmlns:a16="http://schemas.microsoft.com/office/drawing/2014/main" id="{ED8B348D-233E-279B-3100-CE0820070E02}"/>
              </a:ext>
            </a:extLst>
          </p:cNvPr>
          <p:cNvSpPr>
            <a:spLocks noGrp="1"/>
          </p:cNvSpPr>
          <p:nvPr>
            <p:ph type="sldNum" sz="quarter" idx="11"/>
          </p:nvPr>
        </p:nvSpPr>
        <p:spPr/>
        <p:txBody>
          <a:bodyPr/>
          <a:lstStyle/>
          <a:p>
            <a:fld id="{75DF2D63-3FF5-D547-96B9-BE9CCD1ABA58}" type="slidenum">
              <a:rPr lang="en-US" smtClean="0"/>
              <a:t>13</a:t>
            </a:fld>
            <a:endParaRPr lang="en-US"/>
          </a:p>
        </p:txBody>
      </p:sp>
      <p:sp>
        <p:nvSpPr>
          <p:cNvPr id="5" name="Footer Placeholder 4">
            <a:extLst>
              <a:ext uri="{FF2B5EF4-FFF2-40B4-BE49-F238E27FC236}">
                <a16:creationId xmlns:a16="http://schemas.microsoft.com/office/drawing/2014/main" id="{5903E969-CB97-8295-566F-663E1500996E}"/>
              </a:ext>
            </a:extLst>
          </p:cNvPr>
          <p:cNvSpPr>
            <a:spLocks noGrp="1"/>
          </p:cNvSpPr>
          <p:nvPr>
            <p:ph type="ftr" sz="quarter" idx="12"/>
          </p:nvPr>
        </p:nvSpPr>
        <p:spPr>
          <a:xfrm rot="16200000">
            <a:off x="-405512" y="1431176"/>
            <a:ext cx="2109472" cy="250417"/>
          </a:xfrm>
        </p:spPr>
        <p:txBody>
          <a:bodyPr/>
          <a:lstStyle/>
          <a:p>
            <a:r>
              <a:rPr lang="en-US">
                <a:latin typeface="Posterama"/>
                <a:cs typeface="Posterama"/>
              </a:rPr>
              <a:t>SHAPE MEMORY ALLOY</a:t>
            </a:r>
          </a:p>
        </p:txBody>
      </p:sp>
      <p:pic>
        <p:nvPicPr>
          <p:cNvPr id="7" name="Picture 6" descr="A diagram of a function&#10;&#10;Description automatically generated">
            <a:extLst>
              <a:ext uri="{FF2B5EF4-FFF2-40B4-BE49-F238E27FC236}">
                <a16:creationId xmlns:a16="http://schemas.microsoft.com/office/drawing/2014/main" id="{165BEEAC-8582-AB76-7E69-43D955954F87}"/>
              </a:ext>
            </a:extLst>
          </p:cNvPr>
          <p:cNvPicPr>
            <a:picLocks noChangeAspect="1"/>
          </p:cNvPicPr>
          <p:nvPr/>
        </p:nvPicPr>
        <p:blipFill>
          <a:blip r:embed="rId2"/>
          <a:stretch>
            <a:fillRect/>
          </a:stretch>
        </p:blipFill>
        <p:spPr>
          <a:xfrm>
            <a:off x="8400014" y="3604385"/>
            <a:ext cx="3343275" cy="2962275"/>
          </a:xfrm>
          <a:prstGeom prst="rect">
            <a:avLst/>
          </a:prstGeom>
        </p:spPr>
      </p:pic>
      <p:pic>
        <p:nvPicPr>
          <p:cNvPr id="9" name="Picture 8" descr="A diagram of stress&#10;&#10;Description automatically generated">
            <a:extLst>
              <a:ext uri="{FF2B5EF4-FFF2-40B4-BE49-F238E27FC236}">
                <a16:creationId xmlns:a16="http://schemas.microsoft.com/office/drawing/2014/main" id="{FD601D30-BB82-7C2F-F790-28BF8B264B99}"/>
              </a:ext>
            </a:extLst>
          </p:cNvPr>
          <p:cNvPicPr>
            <a:picLocks noChangeAspect="1"/>
          </p:cNvPicPr>
          <p:nvPr/>
        </p:nvPicPr>
        <p:blipFill>
          <a:blip r:embed="rId3"/>
          <a:stretch>
            <a:fillRect/>
          </a:stretch>
        </p:blipFill>
        <p:spPr>
          <a:xfrm>
            <a:off x="8116539" y="281608"/>
            <a:ext cx="3449746" cy="2861541"/>
          </a:xfrm>
          <a:prstGeom prst="rect">
            <a:avLst/>
          </a:prstGeom>
        </p:spPr>
      </p:pic>
      <p:sp>
        <p:nvSpPr>
          <p:cNvPr id="10" name="TextBox 9">
            <a:extLst>
              <a:ext uri="{FF2B5EF4-FFF2-40B4-BE49-F238E27FC236}">
                <a16:creationId xmlns:a16="http://schemas.microsoft.com/office/drawing/2014/main" id="{0EEFC5CC-FA88-84D6-9B68-1B87DE519122}"/>
              </a:ext>
            </a:extLst>
          </p:cNvPr>
          <p:cNvSpPr txBox="1"/>
          <p:nvPr/>
        </p:nvSpPr>
        <p:spPr>
          <a:xfrm>
            <a:off x="880716" y="288233"/>
            <a:ext cx="7401339" cy="10975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t>STRESS STRAIN CURVE OF SHAPE MEMEORY ALLOY</a:t>
            </a:r>
          </a:p>
        </p:txBody>
      </p:sp>
      <p:sp>
        <p:nvSpPr>
          <p:cNvPr id="16" name="TextBox 15">
            <a:extLst>
              <a:ext uri="{FF2B5EF4-FFF2-40B4-BE49-F238E27FC236}">
                <a16:creationId xmlns:a16="http://schemas.microsoft.com/office/drawing/2014/main" id="{A61F492E-9103-872F-435B-F0B7211A6784}"/>
              </a:ext>
            </a:extLst>
          </p:cNvPr>
          <p:cNvSpPr txBox="1"/>
          <p:nvPr/>
        </p:nvSpPr>
        <p:spPr>
          <a:xfrm>
            <a:off x="8702261" y="3244021"/>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FIGURE 1(NORMAL MATERIAL</a:t>
            </a:r>
          </a:p>
        </p:txBody>
      </p:sp>
      <p:sp>
        <p:nvSpPr>
          <p:cNvPr id="17" name="TextBox 16">
            <a:extLst>
              <a:ext uri="{FF2B5EF4-FFF2-40B4-BE49-F238E27FC236}">
                <a16:creationId xmlns:a16="http://schemas.microsoft.com/office/drawing/2014/main" id="{5E4D842F-38A5-390F-19C2-638FAA5CBA58}"/>
              </a:ext>
            </a:extLst>
          </p:cNvPr>
          <p:cNvSpPr txBox="1"/>
          <p:nvPr/>
        </p:nvSpPr>
        <p:spPr>
          <a:xfrm>
            <a:off x="9453217" y="649080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FIGURE 2(SMA)</a:t>
            </a:r>
          </a:p>
        </p:txBody>
      </p:sp>
      <p:sp>
        <p:nvSpPr>
          <p:cNvPr id="6" name="TextBox 5">
            <a:extLst>
              <a:ext uri="{FF2B5EF4-FFF2-40B4-BE49-F238E27FC236}">
                <a16:creationId xmlns:a16="http://schemas.microsoft.com/office/drawing/2014/main" id="{70394527-DF7C-2BB1-62C6-B930E6B47492}"/>
              </a:ext>
            </a:extLst>
          </p:cNvPr>
          <p:cNvSpPr txBox="1"/>
          <p:nvPr/>
        </p:nvSpPr>
        <p:spPr>
          <a:xfrm>
            <a:off x="1003300" y="1435100"/>
            <a:ext cx="6972300" cy="49859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dirty="0">
                <a:solidFill>
                  <a:schemeClr val="tx1">
                    <a:lumMod val="95000"/>
                    <a:lumOff val="5000"/>
                  </a:schemeClr>
                </a:solidFill>
                <a:latin typeface="Posterama"/>
                <a:ea typeface="+mn-lt"/>
                <a:cs typeface="+mn-lt"/>
              </a:rPr>
              <a:t>When an ordinary metal is extended, a stress-strain curve similar to that shown in Figure 1 is obtained. </a:t>
            </a:r>
            <a:endParaRPr lang="en-US" dirty="0">
              <a:solidFill>
                <a:schemeClr val="tx1">
                  <a:lumMod val="95000"/>
                  <a:lumOff val="5000"/>
                </a:schemeClr>
              </a:solidFill>
              <a:latin typeface="Daytona Condensed Light"/>
              <a:ea typeface="+mn-lt"/>
              <a:cs typeface="+mn-lt"/>
            </a:endParaRPr>
          </a:p>
          <a:p>
            <a:pPr marL="342900" indent="-342900">
              <a:buFont typeface="Arial"/>
              <a:buChar char="•"/>
            </a:pPr>
            <a:r>
              <a:rPr lang="en-US" sz="2000" dirty="0">
                <a:solidFill>
                  <a:schemeClr val="tx1">
                    <a:lumMod val="95000"/>
                    <a:lumOff val="5000"/>
                  </a:schemeClr>
                </a:solidFill>
                <a:latin typeface="Posterama"/>
                <a:ea typeface="+mn-lt"/>
                <a:cs typeface="+mn-lt"/>
              </a:rPr>
              <a:t>When a large load exceeding the metal’s elastic limit is applied, inelastic deformation occurs. This deformation cannot be removed even when the load is removed. This means that the metal takes a permanent set. With shape memory alloys, necessary shapes can be memorized into them and the kind of high temperature, ultra-elastic, base phase performance illustrated in Figure 2 can be observed. </a:t>
            </a:r>
            <a:endParaRPr lang="en-US" dirty="0">
              <a:solidFill>
                <a:schemeClr val="tx1">
                  <a:lumMod val="95000"/>
                  <a:lumOff val="5000"/>
                </a:schemeClr>
              </a:solidFill>
              <a:latin typeface="Daytona Condensed Light"/>
              <a:ea typeface="+mn-lt"/>
              <a:cs typeface="+mn-lt"/>
            </a:endParaRPr>
          </a:p>
          <a:p>
            <a:pPr marL="342900" indent="-342900">
              <a:buFont typeface="Arial"/>
              <a:buChar char="•"/>
            </a:pPr>
            <a:r>
              <a:rPr lang="en-US" sz="2000" dirty="0">
                <a:solidFill>
                  <a:schemeClr val="tx1">
                    <a:lumMod val="95000"/>
                    <a:lumOff val="5000"/>
                  </a:schemeClr>
                </a:solidFill>
                <a:latin typeface="Posterama"/>
                <a:ea typeface="+mn-lt"/>
                <a:cs typeface="+mn-lt"/>
              </a:rPr>
              <a:t>Even when they are deformed into a martensite condition at low temperatures, when they are reheated, they return to the base phase and the originally memorized shape.</a:t>
            </a:r>
            <a:endParaRPr lang="en-US" dirty="0">
              <a:solidFill>
                <a:schemeClr val="tx1">
                  <a:lumMod val="95000"/>
                  <a:lumOff val="5000"/>
                </a:schemeClr>
              </a:solidFill>
            </a:endParaRPr>
          </a:p>
          <a:p>
            <a:pPr algn="l"/>
            <a:endParaRPr lang="en-US"/>
          </a:p>
        </p:txBody>
      </p:sp>
    </p:spTree>
    <p:extLst>
      <p:ext uri="{BB962C8B-B14F-4D97-AF65-F5344CB8AC3E}">
        <p14:creationId xmlns:p14="http://schemas.microsoft.com/office/powerpoint/2010/main" val="1608164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414AD-EA17-EEC7-483E-BB481CC98B5D}"/>
              </a:ext>
            </a:extLst>
          </p:cNvPr>
          <p:cNvSpPr>
            <a:spLocks noGrp="1"/>
          </p:cNvSpPr>
          <p:nvPr>
            <p:ph type="title"/>
          </p:nvPr>
        </p:nvSpPr>
        <p:spPr/>
        <p:txBody>
          <a:bodyPr/>
          <a:lstStyle/>
          <a:p>
            <a:br>
              <a:rPr lang="en-US" sz="2400">
                <a:latin typeface="Berlin Sans FB"/>
                <a:cs typeface="Posterama"/>
              </a:rPr>
            </a:br>
            <a:endParaRPr lang="en-US"/>
          </a:p>
        </p:txBody>
      </p:sp>
      <p:sp>
        <p:nvSpPr>
          <p:cNvPr id="3" name="Content Placeholder 2">
            <a:extLst>
              <a:ext uri="{FF2B5EF4-FFF2-40B4-BE49-F238E27FC236}">
                <a16:creationId xmlns:a16="http://schemas.microsoft.com/office/drawing/2014/main" id="{3412565A-E25D-30FA-171C-8BDC796E4176}"/>
              </a:ext>
            </a:extLst>
          </p:cNvPr>
          <p:cNvSpPr>
            <a:spLocks noGrp="1"/>
          </p:cNvSpPr>
          <p:nvPr>
            <p:ph idx="1"/>
          </p:nvPr>
        </p:nvSpPr>
        <p:spPr>
          <a:xfrm>
            <a:off x="765313" y="1535513"/>
            <a:ext cx="6692366" cy="4372862"/>
          </a:xfrm>
        </p:spPr>
        <p:txBody>
          <a:bodyPr vert="horz" lIns="0" tIns="0" rIns="0" bIns="0" rtlCol="0" anchor="t">
            <a:noAutofit/>
          </a:bodyPr>
          <a:lstStyle/>
          <a:p>
            <a:pPr>
              <a:buNone/>
            </a:pPr>
            <a:endParaRPr lang="en-US" sz="1800">
              <a:solidFill>
                <a:schemeClr val="tx1">
                  <a:lumMod val="95000"/>
                  <a:lumOff val="5000"/>
                </a:schemeClr>
              </a:solidFill>
              <a:latin typeface="Posterama"/>
              <a:cs typeface="Posterama"/>
            </a:endParaRPr>
          </a:p>
          <a:p>
            <a:pPr>
              <a:lnSpc>
                <a:spcPct val="100000"/>
              </a:lnSpc>
              <a:spcBef>
                <a:spcPts val="0"/>
              </a:spcBef>
            </a:pPr>
            <a:r>
              <a:rPr lang="en-US" sz="2000" b="1">
                <a:solidFill>
                  <a:srgbClr val="202122"/>
                </a:solidFill>
                <a:latin typeface="Posterama"/>
                <a:ea typeface="+mn-lt"/>
                <a:cs typeface="+mn-lt"/>
              </a:rPr>
              <a:t>Differential scanning calorimetry</a:t>
            </a:r>
            <a:r>
              <a:rPr lang="en-US" sz="2000">
                <a:solidFill>
                  <a:srgbClr val="202122"/>
                </a:solidFill>
                <a:latin typeface="Posterama"/>
                <a:ea typeface="+mn-lt"/>
                <a:cs typeface="+mn-lt"/>
              </a:rPr>
              <a:t> (</a:t>
            </a:r>
            <a:r>
              <a:rPr lang="en-US" sz="2000" b="1">
                <a:solidFill>
                  <a:srgbClr val="202122"/>
                </a:solidFill>
                <a:latin typeface="Posterama"/>
                <a:ea typeface="+mn-lt"/>
                <a:cs typeface="+mn-lt"/>
              </a:rPr>
              <a:t>DSC</a:t>
            </a:r>
            <a:r>
              <a:rPr lang="en-US" sz="2000">
                <a:solidFill>
                  <a:srgbClr val="202122"/>
                </a:solidFill>
                <a:latin typeface="Posterama"/>
                <a:ea typeface="+mn-lt"/>
                <a:cs typeface="+mn-lt"/>
              </a:rPr>
              <a:t>) is a </a:t>
            </a:r>
            <a:r>
              <a:rPr lang="en-US" sz="2000">
                <a:solidFill>
                  <a:schemeClr val="tx1">
                    <a:lumMod val="95000"/>
                    <a:lumOff val="5000"/>
                  </a:schemeClr>
                </a:solidFill>
                <a:latin typeface="Posterama"/>
                <a:ea typeface="+mn-lt"/>
                <a:cs typeface="+mn-lt"/>
                <a:hlinkClick r:id="rId2">
                  <a:extLst>
                    <a:ext uri="{A12FA001-AC4F-418D-AE19-62706E023703}">
                      <ahyp:hlinkClr xmlns:ahyp="http://schemas.microsoft.com/office/drawing/2018/hyperlinkcolor" val="tx"/>
                    </a:ext>
                  </a:extLst>
                </a:hlinkClick>
              </a:rPr>
              <a:t>thermoanalytical</a:t>
            </a:r>
            <a:r>
              <a:rPr lang="en-US" sz="2000">
                <a:solidFill>
                  <a:srgbClr val="202122"/>
                </a:solidFill>
                <a:latin typeface="Posterama"/>
                <a:ea typeface="+mn-lt"/>
                <a:cs typeface="+mn-lt"/>
              </a:rPr>
              <a:t> technique in which the difference in the amount of </a:t>
            </a:r>
            <a:r>
              <a:rPr lang="en-US" sz="2000">
                <a:solidFill>
                  <a:schemeClr val="tx1">
                    <a:lumMod val="95000"/>
                    <a:lumOff val="5000"/>
                  </a:schemeClr>
                </a:solidFill>
                <a:latin typeface="Posterama"/>
                <a:ea typeface="+mn-lt"/>
                <a:cs typeface="+mn-lt"/>
                <a:hlinkClick r:id="rId3">
                  <a:extLst>
                    <a:ext uri="{A12FA001-AC4F-418D-AE19-62706E023703}">
                      <ahyp:hlinkClr xmlns:ahyp="http://schemas.microsoft.com/office/drawing/2018/hyperlinkcolor" val="tx"/>
                    </a:ext>
                  </a:extLst>
                </a:hlinkClick>
              </a:rPr>
              <a:t>heat</a:t>
            </a:r>
            <a:r>
              <a:rPr lang="en-US" sz="2000">
                <a:solidFill>
                  <a:srgbClr val="202122"/>
                </a:solidFill>
                <a:latin typeface="Posterama"/>
                <a:ea typeface="+mn-lt"/>
                <a:cs typeface="+mn-lt"/>
              </a:rPr>
              <a:t> required to increase the </a:t>
            </a:r>
            <a:r>
              <a:rPr lang="en-US" sz="2000">
                <a:solidFill>
                  <a:schemeClr val="tx1">
                    <a:lumMod val="95000"/>
                    <a:lumOff val="5000"/>
                  </a:schemeClr>
                </a:solidFill>
                <a:latin typeface="Posterama"/>
                <a:ea typeface="+mn-lt"/>
                <a:cs typeface="+mn-lt"/>
                <a:hlinkClick r:id="rId4">
                  <a:extLst>
                    <a:ext uri="{A12FA001-AC4F-418D-AE19-62706E023703}">
                      <ahyp:hlinkClr xmlns:ahyp="http://schemas.microsoft.com/office/drawing/2018/hyperlinkcolor" val="tx"/>
                    </a:ext>
                  </a:extLst>
                </a:hlinkClick>
              </a:rPr>
              <a:t>temperature</a:t>
            </a:r>
            <a:r>
              <a:rPr lang="en-US" sz="2000">
                <a:solidFill>
                  <a:srgbClr val="202122"/>
                </a:solidFill>
                <a:latin typeface="Posterama"/>
                <a:ea typeface="+mn-lt"/>
                <a:cs typeface="+mn-lt"/>
              </a:rPr>
              <a:t> of a sample and reference is measured as a function of temperature.</a:t>
            </a:r>
            <a:endParaRPr lang="en-US" sz="2000">
              <a:solidFill>
                <a:srgbClr val="000000"/>
              </a:solidFill>
              <a:latin typeface="Posterama"/>
              <a:ea typeface="+mn-lt"/>
              <a:cs typeface="Posterama"/>
            </a:endParaRPr>
          </a:p>
          <a:p>
            <a:pPr>
              <a:lnSpc>
                <a:spcPct val="100000"/>
              </a:lnSpc>
              <a:spcBef>
                <a:spcPts val="0"/>
              </a:spcBef>
            </a:pPr>
            <a:endParaRPr lang="en-US" sz="2000">
              <a:solidFill>
                <a:srgbClr val="202122"/>
              </a:solidFill>
              <a:latin typeface="Posterama"/>
              <a:ea typeface="+mn-lt"/>
              <a:cs typeface="+mn-lt"/>
            </a:endParaRPr>
          </a:p>
          <a:p>
            <a:pPr>
              <a:lnSpc>
                <a:spcPct val="100000"/>
              </a:lnSpc>
              <a:spcBef>
                <a:spcPts val="0"/>
              </a:spcBef>
            </a:pPr>
            <a:r>
              <a:rPr lang="en-US" sz="2000">
                <a:solidFill>
                  <a:srgbClr val="202122"/>
                </a:solidFill>
                <a:latin typeface="Posterama"/>
                <a:ea typeface="+mn-lt"/>
                <a:cs typeface="+mn-lt"/>
              </a:rPr>
              <a:t>There are two main types of DSC: </a:t>
            </a:r>
            <a:r>
              <a:rPr lang="en-US" sz="2000" i="1">
                <a:solidFill>
                  <a:srgbClr val="202122"/>
                </a:solidFill>
                <a:latin typeface="Posterama"/>
                <a:ea typeface="+mn-lt"/>
                <a:cs typeface="+mn-lt"/>
              </a:rPr>
              <a:t>Heat-flux DSC</a:t>
            </a:r>
            <a:r>
              <a:rPr lang="en-US" sz="2000">
                <a:solidFill>
                  <a:srgbClr val="202122"/>
                </a:solidFill>
                <a:latin typeface="Posterama"/>
                <a:ea typeface="+mn-lt"/>
                <a:cs typeface="+mn-lt"/>
              </a:rPr>
              <a:t> which measures the difference in heat flux between the sample and a reference (which gives it the alternative name </a:t>
            </a:r>
            <a:r>
              <a:rPr lang="en-US" sz="2000" i="1">
                <a:solidFill>
                  <a:srgbClr val="202122"/>
                </a:solidFill>
                <a:latin typeface="Posterama"/>
                <a:ea typeface="+mn-lt"/>
                <a:cs typeface="+mn-lt"/>
              </a:rPr>
              <a:t>Multi-Cell DSC</a:t>
            </a:r>
            <a:r>
              <a:rPr lang="en-US" sz="2000">
                <a:solidFill>
                  <a:srgbClr val="202122"/>
                </a:solidFill>
                <a:latin typeface="Posterama"/>
                <a:ea typeface="+mn-lt"/>
                <a:cs typeface="+mn-lt"/>
              </a:rPr>
              <a:t>) and </a:t>
            </a:r>
            <a:r>
              <a:rPr lang="en-US" sz="2000" i="1">
                <a:solidFill>
                  <a:srgbClr val="202122"/>
                </a:solidFill>
                <a:latin typeface="Posterama"/>
                <a:ea typeface="+mn-lt"/>
                <a:cs typeface="+mn-lt"/>
              </a:rPr>
              <a:t>Power differential DSC</a:t>
            </a:r>
            <a:r>
              <a:rPr lang="en-US" sz="2000">
                <a:solidFill>
                  <a:srgbClr val="202122"/>
                </a:solidFill>
                <a:latin typeface="Posterama"/>
                <a:ea typeface="+mn-lt"/>
                <a:cs typeface="+mn-lt"/>
              </a:rPr>
              <a:t> which measures the difference in power supplied to the sample and a reference</a:t>
            </a:r>
            <a:endParaRPr lang="en-US" sz="2000">
              <a:latin typeface="Posterama"/>
              <a:cs typeface="Posterama"/>
            </a:endParaRPr>
          </a:p>
          <a:p>
            <a:pPr marL="0" indent="0">
              <a:lnSpc>
                <a:spcPct val="100000"/>
              </a:lnSpc>
              <a:spcBef>
                <a:spcPts val="0"/>
              </a:spcBef>
              <a:buNone/>
            </a:pPr>
            <a:endParaRPr lang="en-US" sz="1800">
              <a:solidFill>
                <a:schemeClr val="tx1">
                  <a:lumMod val="95000"/>
                  <a:lumOff val="5000"/>
                </a:schemeClr>
              </a:solidFill>
              <a:latin typeface="Posterama"/>
              <a:cs typeface="Arial"/>
            </a:endParaRPr>
          </a:p>
          <a:p>
            <a:pPr marL="285750" indent="-285750">
              <a:lnSpc>
                <a:spcPct val="100000"/>
              </a:lnSpc>
              <a:spcBef>
                <a:spcPts val="0"/>
              </a:spcBef>
              <a:buFont typeface="Arial" panose="020B0604020202020204" pitchFamily="34" charset="0"/>
              <a:buChar char="•"/>
            </a:pPr>
            <a:endParaRPr lang="en-US" sz="1800">
              <a:solidFill>
                <a:schemeClr val="tx1">
                  <a:lumMod val="95000"/>
                  <a:lumOff val="5000"/>
                </a:schemeClr>
              </a:solidFill>
              <a:latin typeface="Posterama"/>
              <a:cs typeface="Arial"/>
            </a:endParaRPr>
          </a:p>
          <a:p>
            <a:pPr marL="0" indent="0">
              <a:lnSpc>
                <a:spcPct val="100000"/>
              </a:lnSpc>
              <a:spcBef>
                <a:spcPts val="0"/>
              </a:spcBef>
              <a:buNone/>
            </a:pPr>
            <a:endParaRPr lang="en-US" sz="2000">
              <a:solidFill>
                <a:schemeClr val="tx1">
                  <a:lumMod val="95000"/>
                  <a:lumOff val="5000"/>
                </a:schemeClr>
              </a:solidFill>
              <a:latin typeface="Posterama"/>
              <a:cs typeface="Posterama"/>
            </a:endParaRPr>
          </a:p>
          <a:p>
            <a:pPr>
              <a:lnSpc>
                <a:spcPct val="100000"/>
              </a:lnSpc>
              <a:spcBef>
                <a:spcPts val="0"/>
              </a:spcBef>
            </a:pPr>
            <a:endParaRPr lang="en-US" sz="2000">
              <a:solidFill>
                <a:schemeClr val="tx1">
                  <a:lumMod val="95000"/>
                  <a:lumOff val="5000"/>
                </a:schemeClr>
              </a:solidFill>
              <a:latin typeface="Posterama"/>
              <a:cs typeface="Posterama"/>
            </a:endParaRPr>
          </a:p>
          <a:p>
            <a:pPr>
              <a:lnSpc>
                <a:spcPct val="100000"/>
              </a:lnSpc>
              <a:spcBef>
                <a:spcPts val="0"/>
              </a:spcBef>
            </a:pPr>
            <a:endParaRPr lang="en-US" sz="2000">
              <a:solidFill>
                <a:schemeClr val="tx1">
                  <a:lumMod val="95000"/>
                  <a:lumOff val="5000"/>
                </a:schemeClr>
              </a:solidFill>
              <a:latin typeface="Posterama"/>
              <a:cs typeface="Posterama"/>
            </a:endParaRPr>
          </a:p>
          <a:p>
            <a:pPr>
              <a:lnSpc>
                <a:spcPct val="100000"/>
              </a:lnSpc>
              <a:spcBef>
                <a:spcPts val="0"/>
              </a:spcBef>
            </a:pPr>
            <a:endParaRPr lang="en-US" sz="2000">
              <a:solidFill>
                <a:schemeClr val="tx1">
                  <a:lumMod val="95000"/>
                  <a:lumOff val="5000"/>
                </a:schemeClr>
              </a:solidFill>
              <a:latin typeface="Posterama"/>
              <a:cs typeface="Posterama"/>
            </a:endParaRPr>
          </a:p>
          <a:p>
            <a:pPr>
              <a:lnSpc>
                <a:spcPct val="100000"/>
              </a:lnSpc>
              <a:spcBef>
                <a:spcPts val="0"/>
              </a:spcBef>
            </a:pPr>
            <a:endParaRPr lang="en-US" sz="900">
              <a:solidFill>
                <a:schemeClr val="tx1">
                  <a:lumMod val="95000"/>
                  <a:lumOff val="5000"/>
                </a:schemeClr>
              </a:solidFill>
              <a:latin typeface="Posterama"/>
              <a:cs typeface="Posterama"/>
            </a:endParaRPr>
          </a:p>
        </p:txBody>
      </p:sp>
      <p:sp>
        <p:nvSpPr>
          <p:cNvPr id="4" name="Slide Number Placeholder 3">
            <a:extLst>
              <a:ext uri="{FF2B5EF4-FFF2-40B4-BE49-F238E27FC236}">
                <a16:creationId xmlns:a16="http://schemas.microsoft.com/office/drawing/2014/main" id="{ED8B348D-233E-279B-3100-CE0820070E02}"/>
              </a:ext>
            </a:extLst>
          </p:cNvPr>
          <p:cNvSpPr>
            <a:spLocks noGrp="1"/>
          </p:cNvSpPr>
          <p:nvPr>
            <p:ph type="sldNum" sz="quarter" idx="11"/>
          </p:nvPr>
        </p:nvSpPr>
        <p:spPr/>
        <p:txBody>
          <a:bodyPr/>
          <a:lstStyle/>
          <a:p>
            <a:fld id="{75DF2D63-3FF5-D547-96B9-BE9CCD1ABA58}" type="slidenum">
              <a:rPr lang="en-US" smtClean="0"/>
              <a:t>14</a:t>
            </a:fld>
            <a:endParaRPr lang="en-US"/>
          </a:p>
        </p:txBody>
      </p:sp>
      <p:sp>
        <p:nvSpPr>
          <p:cNvPr id="5" name="Footer Placeholder 4">
            <a:extLst>
              <a:ext uri="{FF2B5EF4-FFF2-40B4-BE49-F238E27FC236}">
                <a16:creationId xmlns:a16="http://schemas.microsoft.com/office/drawing/2014/main" id="{5903E969-CB97-8295-566F-663E1500996E}"/>
              </a:ext>
            </a:extLst>
          </p:cNvPr>
          <p:cNvSpPr>
            <a:spLocks noGrp="1"/>
          </p:cNvSpPr>
          <p:nvPr>
            <p:ph type="ftr" sz="quarter" idx="12"/>
          </p:nvPr>
        </p:nvSpPr>
        <p:spPr>
          <a:xfrm rot="16200000">
            <a:off x="-405512" y="1431176"/>
            <a:ext cx="2109472" cy="250417"/>
          </a:xfrm>
        </p:spPr>
        <p:txBody>
          <a:bodyPr/>
          <a:lstStyle/>
          <a:p>
            <a:r>
              <a:rPr lang="en-US">
                <a:latin typeface="Posterama"/>
                <a:cs typeface="Posterama"/>
              </a:rPr>
              <a:t>SHAPE MEMORY ALLOY</a:t>
            </a:r>
          </a:p>
        </p:txBody>
      </p:sp>
      <p:sp>
        <p:nvSpPr>
          <p:cNvPr id="7" name="TextBox 6">
            <a:extLst>
              <a:ext uri="{FF2B5EF4-FFF2-40B4-BE49-F238E27FC236}">
                <a16:creationId xmlns:a16="http://schemas.microsoft.com/office/drawing/2014/main" id="{71C465A6-827F-ED58-4699-DCCBA376818C}"/>
              </a:ext>
            </a:extLst>
          </p:cNvPr>
          <p:cNvSpPr txBox="1"/>
          <p:nvPr/>
        </p:nvSpPr>
        <p:spPr>
          <a:xfrm>
            <a:off x="866470" y="459961"/>
            <a:ext cx="12779070"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a:latin typeface="Posterama"/>
                <a:cs typeface="Posterama"/>
              </a:rPr>
              <a:t>Differential scanning calorimetry</a:t>
            </a:r>
          </a:p>
          <a:p>
            <a:endParaRPr lang="en-US"/>
          </a:p>
        </p:txBody>
      </p:sp>
      <p:pic>
        <p:nvPicPr>
          <p:cNvPr id="8" name="Picture 7" descr="A circular object with holes in it&#10;&#10;Description automatically generated">
            <a:extLst>
              <a:ext uri="{FF2B5EF4-FFF2-40B4-BE49-F238E27FC236}">
                <a16:creationId xmlns:a16="http://schemas.microsoft.com/office/drawing/2014/main" id="{572CFED5-10A2-1AD3-6862-B7377C751241}"/>
              </a:ext>
            </a:extLst>
          </p:cNvPr>
          <p:cNvPicPr>
            <a:picLocks noChangeAspect="1"/>
          </p:cNvPicPr>
          <p:nvPr/>
        </p:nvPicPr>
        <p:blipFill>
          <a:blip r:embed="rId5"/>
          <a:stretch>
            <a:fillRect/>
          </a:stretch>
        </p:blipFill>
        <p:spPr>
          <a:xfrm>
            <a:off x="7695096" y="2168387"/>
            <a:ext cx="3980069" cy="2974008"/>
          </a:xfrm>
          <a:prstGeom prst="rect">
            <a:avLst/>
          </a:prstGeom>
        </p:spPr>
      </p:pic>
    </p:spTree>
    <p:extLst>
      <p:ext uri="{BB962C8B-B14F-4D97-AF65-F5344CB8AC3E}">
        <p14:creationId xmlns:p14="http://schemas.microsoft.com/office/powerpoint/2010/main" val="1551910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414AD-EA17-EEC7-483E-BB481CC98B5D}"/>
              </a:ext>
            </a:extLst>
          </p:cNvPr>
          <p:cNvSpPr>
            <a:spLocks noGrp="1"/>
          </p:cNvSpPr>
          <p:nvPr>
            <p:ph type="title"/>
          </p:nvPr>
        </p:nvSpPr>
        <p:spPr/>
        <p:txBody>
          <a:bodyPr/>
          <a:lstStyle/>
          <a:p>
            <a:r>
              <a:rPr lang="en-US">
                <a:ea typeface="+mj-lt"/>
                <a:cs typeface="+mj-lt"/>
              </a:rPr>
              <a:t>IMPLEMENTATION FOR SMA</a:t>
            </a:r>
            <a:endParaRPr lang="en-US"/>
          </a:p>
        </p:txBody>
      </p:sp>
      <p:sp>
        <p:nvSpPr>
          <p:cNvPr id="3" name="Content Placeholder 2">
            <a:extLst>
              <a:ext uri="{FF2B5EF4-FFF2-40B4-BE49-F238E27FC236}">
                <a16:creationId xmlns:a16="http://schemas.microsoft.com/office/drawing/2014/main" id="{3412565A-E25D-30FA-171C-8BDC796E4176}"/>
              </a:ext>
            </a:extLst>
          </p:cNvPr>
          <p:cNvSpPr>
            <a:spLocks noGrp="1"/>
          </p:cNvSpPr>
          <p:nvPr>
            <p:ph idx="1"/>
          </p:nvPr>
        </p:nvSpPr>
        <p:spPr>
          <a:xfrm>
            <a:off x="1295400" y="1524810"/>
            <a:ext cx="9820656" cy="4683679"/>
          </a:xfrm>
        </p:spPr>
        <p:txBody>
          <a:bodyPr vert="horz" lIns="0" tIns="0" rIns="0" bIns="0" rtlCol="0" anchor="t">
            <a:noAutofit/>
          </a:bodyPr>
          <a:lstStyle/>
          <a:p>
            <a:r>
              <a:rPr lang="en-US">
                <a:solidFill>
                  <a:srgbClr val="000000"/>
                </a:solidFill>
                <a:latin typeface="Posterama"/>
                <a:ea typeface="+mn-lt"/>
                <a:cs typeface="Segoe UI"/>
              </a:rPr>
              <a:t>Keywords</a:t>
            </a:r>
            <a:r>
              <a:rPr lang="en-US">
                <a:solidFill>
                  <a:srgbClr val="000000"/>
                </a:solidFill>
                <a:latin typeface="Posterama"/>
                <a:cs typeface="Segoe UI"/>
              </a:rPr>
              <a:t> and Entities</a:t>
            </a:r>
          </a:p>
          <a:p>
            <a:endParaRPr lang="en-US">
              <a:solidFill>
                <a:srgbClr val="000000"/>
              </a:solidFill>
              <a:latin typeface="Posterama"/>
              <a:cs typeface="Segoe UI"/>
            </a:endParaRPr>
          </a:p>
          <a:p>
            <a:r>
              <a:rPr lang="en-US">
                <a:solidFill>
                  <a:srgbClr val="000000"/>
                </a:solidFill>
                <a:latin typeface="Posterama"/>
                <a:cs typeface="Segoe UI"/>
              </a:rPr>
              <a:t>Data Collection</a:t>
            </a:r>
          </a:p>
          <a:p>
            <a:endParaRPr lang="en-US">
              <a:solidFill>
                <a:srgbClr val="000000"/>
              </a:solidFill>
              <a:latin typeface="Posterama"/>
              <a:cs typeface="Segoe UI"/>
            </a:endParaRPr>
          </a:p>
          <a:p>
            <a:r>
              <a:rPr lang="en-US">
                <a:solidFill>
                  <a:srgbClr val="000000"/>
                </a:solidFill>
                <a:latin typeface="Posterama"/>
                <a:cs typeface="Segoe UI"/>
              </a:rPr>
              <a:t>Preprocessing</a:t>
            </a:r>
            <a:endParaRPr lang="en-US">
              <a:solidFill>
                <a:srgbClr val="000000"/>
              </a:solidFill>
              <a:latin typeface="Posterama"/>
              <a:ea typeface="+mn-lt"/>
              <a:cs typeface="Segoe UI"/>
            </a:endParaRPr>
          </a:p>
          <a:p>
            <a:endParaRPr lang="en-US">
              <a:solidFill>
                <a:srgbClr val="000000"/>
              </a:solidFill>
              <a:latin typeface="Posterama"/>
              <a:cs typeface="Segoe UI"/>
            </a:endParaRPr>
          </a:p>
          <a:p>
            <a:r>
              <a:rPr lang="en-US">
                <a:solidFill>
                  <a:srgbClr val="000000"/>
                </a:solidFill>
                <a:latin typeface="Posterama"/>
                <a:cs typeface="Segoe UI"/>
              </a:rPr>
              <a:t>Feature Extraction</a:t>
            </a:r>
          </a:p>
          <a:p>
            <a:endParaRPr lang="en-US">
              <a:solidFill>
                <a:srgbClr val="000000"/>
              </a:solidFill>
              <a:latin typeface="Posterama"/>
              <a:cs typeface="Segoe UI"/>
            </a:endParaRPr>
          </a:p>
          <a:p>
            <a:r>
              <a:rPr lang="en-US">
                <a:solidFill>
                  <a:srgbClr val="000000"/>
                </a:solidFill>
                <a:latin typeface="Posterama"/>
                <a:cs typeface="Segoe UI"/>
              </a:rPr>
              <a:t>Model Development</a:t>
            </a:r>
          </a:p>
          <a:p>
            <a:endParaRPr lang="en-US">
              <a:solidFill>
                <a:srgbClr val="000000"/>
              </a:solidFill>
              <a:latin typeface="Posterama"/>
              <a:cs typeface="Segoe UI"/>
            </a:endParaRPr>
          </a:p>
          <a:p>
            <a:r>
              <a:rPr lang="en-US">
                <a:solidFill>
                  <a:srgbClr val="000000"/>
                </a:solidFill>
                <a:latin typeface="Posterama"/>
                <a:cs typeface="Segoe UI"/>
              </a:rPr>
              <a:t>Training and Evaluation</a:t>
            </a:r>
            <a:endParaRPr lang="en-US">
              <a:latin typeface="Posterama"/>
            </a:endParaRPr>
          </a:p>
          <a:p>
            <a:pPr>
              <a:lnSpc>
                <a:spcPct val="100000"/>
              </a:lnSpc>
              <a:spcBef>
                <a:spcPts val="0"/>
              </a:spcBef>
            </a:pPr>
            <a:endParaRPr lang="en-US">
              <a:solidFill>
                <a:schemeClr val="tx1">
                  <a:lumMod val="95000"/>
                  <a:lumOff val="5000"/>
                </a:schemeClr>
              </a:solidFill>
              <a:latin typeface="Posterama"/>
              <a:cs typeface="Posterama"/>
            </a:endParaRPr>
          </a:p>
          <a:p>
            <a:pPr>
              <a:lnSpc>
                <a:spcPct val="100000"/>
              </a:lnSpc>
              <a:spcBef>
                <a:spcPts val="0"/>
              </a:spcBef>
            </a:pPr>
            <a:endParaRPr lang="en-US">
              <a:solidFill>
                <a:schemeClr val="tx1">
                  <a:lumMod val="95000"/>
                  <a:lumOff val="5000"/>
                </a:schemeClr>
              </a:solidFill>
              <a:latin typeface="Posterama"/>
              <a:cs typeface="Posterama"/>
            </a:endParaRPr>
          </a:p>
          <a:p>
            <a:pPr>
              <a:lnSpc>
                <a:spcPct val="100000"/>
              </a:lnSpc>
              <a:spcBef>
                <a:spcPts val="0"/>
              </a:spcBef>
            </a:pPr>
            <a:endParaRPr lang="en-US">
              <a:solidFill>
                <a:schemeClr val="tx1">
                  <a:lumMod val="95000"/>
                  <a:lumOff val="5000"/>
                </a:schemeClr>
              </a:solidFill>
              <a:latin typeface="Posterama"/>
              <a:cs typeface="Posterama"/>
            </a:endParaRPr>
          </a:p>
          <a:p>
            <a:pPr>
              <a:lnSpc>
                <a:spcPct val="100000"/>
              </a:lnSpc>
              <a:spcBef>
                <a:spcPts val="0"/>
              </a:spcBef>
            </a:pPr>
            <a:endParaRPr lang="en-US">
              <a:solidFill>
                <a:schemeClr val="tx1">
                  <a:lumMod val="95000"/>
                  <a:lumOff val="5000"/>
                </a:schemeClr>
              </a:solidFill>
              <a:latin typeface="Posterama"/>
              <a:cs typeface="Posterama"/>
            </a:endParaRPr>
          </a:p>
          <a:p>
            <a:pPr>
              <a:lnSpc>
                <a:spcPct val="100000"/>
              </a:lnSpc>
              <a:spcBef>
                <a:spcPts val="0"/>
              </a:spcBef>
            </a:pPr>
            <a:endParaRPr lang="en-US">
              <a:solidFill>
                <a:schemeClr val="tx1">
                  <a:lumMod val="95000"/>
                  <a:lumOff val="5000"/>
                </a:schemeClr>
              </a:solidFill>
              <a:latin typeface="Posterama"/>
              <a:cs typeface="Posterama"/>
            </a:endParaRPr>
          </a:p>
          <a:p>
            <a:pPr marL="0" indent="0">
              <a:lnSpc>
                <a:spcPct val="100000"/>
              </a:lnSpc>
              <a:spcBef>
                <a:spcPts val="0"/>
              </a:spcBef>
              <a:buNone/>
            </a:pPr>
            <a:endParaRPr lang="en-US" sz="1000">
              <a:solidFill>
                <a:schemeClr val="tx1">
                  <a:lumMod val="95000"/>
                  <a:lumOff val="5000"/>
                </a:schemeClr>
              </a:solidFill>
              <a:latin typeface="Posterama"/>
              <a:cs typeface="Posterama"/>
            </a:endParaRPr>
          </a:p>
        </p:txBody>
      </p:sp>
      <p:sp>
        <p:nvSpPr>
          <p:cNvPr id="4" name="Slide Number Placeholder 3">
            <a:extLst>
              <a:ext uri="{FF2B5EF4-FFF2-40B4-BE49-F238E27FC236}">
                <a16:creationId xmlns:a16="http://schemas.microsoft.com/office/drawing/2014/main" id="{ED8B348D-233E-279B-3100-CE0820070E02}"/>
              </a:ext>
            </a:extLst>
          </p:cNvPr>
          <p:cNvSpPr>
            <a:spLocks noGrp="1"/>
          </p:cNvSpPr>
          <p:nvPr>
            <p:ph type="sldNum" sz="quarter" idx="11"/>
          </p:nvPr>
        </p:nvSpPr>
        <p:spPr/>
        <p:txBody>
          <a:bodyPr/>
          <a:lstStyle/>
          <a:p>
            <a:fld id="{75DF2D63-3FF5-D547-96B9-BE9CCD1ABA58}" type="slidenum">
              <a:rPr lang="en-US" smtClean="0"/>
              <a:t>15</a:t>
            </a:fld>
            <a:endParaRPr lang="en-US"/>
          </a:p>
        </p:txBody>
      </p:sp>
      <p:sp>
        <p:nvSpPr>
          <p:cNvPr id="5" name="Footer Placeholder 4">
            <a:extLst>
              <a:ext uri="{FF2B5EF4-FFF2-40B4-BE49-F238E27FC236}">
                <a16:creationId xmlns:a16="http://schemas.microsoft.com/office/drawing/2014/main" id="{5903E969-CB97-8295-566F-663E1500996E}"/>
              </a:ext>
            </a:extLst>
          </p:cNvPr>
          <p:cNvSpPr>
            <a:spLocks noGrp="1"/>
          </p:cNvSpPr>
          <p:nvPr>
            <p:ph type="ftr" sz="quarter" idx="12"/>
          </p:nvPr>
        </p:nvSpPr>
        <p:spPr>
          <a:xfrm rot="16200000">
            <a:off x="-405512" y="1431176"/>
            <a:ext cx="2109472" cy="250417"/>
          </a:xfrm>
        </p:spPr>
        <p:txBody>
          <a:bodyPr/>
          <a:lstStyle/>
          <a:p>
            <a:r>
              <a:rPr lang="en-US">
                <a:latin typeface="Posterama"/>
                <a:cs typeface="Posterama"/>
              </a:rPr>
              <a:t>SHAPE MEMORY ALLOY</a:t>
            </a:r>
          </a:p>
        </p:txBody>
      </p:sp>
      <p:pic>
        <p:nvPicPr>
          <p:cNvPr id="6" name="Picture 5">
            <a:extLst>
              <a:ext uri="{FF2B5EF4-FFF2-40B4-BE49-F238E27FC236}">
                <a16:creationId xmlns:a16="http://schemas.microsoft.com/office/drawing/2014/main" id="{EB6A94F8-13AF-B807-4985-E063DB438CC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218981" y="2616491"/>
            <a:ext cx="6556076" cy="3019621"/>
          </a:xfrm>
          <a:prstGeom prst="rect">
            <a:avLst/>
          </a:prstGeom>
        </p:spPr>
      </p:pic>
    </p:spTree>
    <p:extLst>
      <p:ext uri="{BB962C8B-B14F-4D97-AF65-F5344CB8AC3E}">
        <p14:creationId xmlns:p14="http://schemas.microsoft.com/office/powerpoint/2010/main" val="46062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414AD-EA17-EEC7-483E-BB481CC98B5D}"/>
              </a:ext>
            </a:extLst>
          </p:cNvPr>
          <p:cNvSpPr>
            <a:spLocks noGrp="1"/>
          </p:cNvSpPr>
          <p:nvPr>
            <p:ph type="title"/>
          </p:nvPr>
        </p:nvSpPr>
        <p:spPr/>
        <p:txBody>
          <a:bodyPr/>
          <a:lstStyle/>
          <a:p>
            <a:r>
              <a:rPr lang="en-US">
                <a:latin typeface="Posterama"/>
                <a:ea typeface="+mj-lt"/>
                <a:cs typeface="+mj-lt"/>
              </a:rPr>
              <a:t>Keywords and Entities</a:t>
            </a:r>
            <a:br>
              <a:rPr lang="en-US">
                <a:ea typeface="+mj-lt"/>
                <a:cs typeface="+mj-lt"/>
              </a:rPr>
            </a:br>
            <a:br>
              <a:rPr lang="en-US" sz="2400">
                <a:latin typeface="Berlin Sans FB"/>
                <a:cs typeface="Posterama"/>
              </a:rPr>
            </a:br>
            <a:endParaRPr lang="en-US"/>
          </a:p>
        </p:txBody>
      </p:sp>
      <p:sp>
        <p:nvSpPr>
          <p:cNvPr id="3" name="Content Placeholder 2">
            <a:extLst>
              <a:ext uri="{FF2B5EF4-FFF2-40B4-BE49-F238E27FC236}">
                <a16:creationId xmlns:a16="http://schemas.microsoft.com/office/drawing/2014/main" id="{3412565A-E25D-30FA-171C-8BDC796E4176}"/>
              </a:ext>
            </a:extLst>
          </p:cNvPr>
          <p:cNvSpPr>
            <a:spLocks noGrp="1"/>
          </p:cNvSpPr>
          <p:nvPr>
            <p:ph idx="1"/>
          </p:nvPr>
        </p:nvSpPr>
        <p:spPr>
          <a:xfrm>
            <a:off x="1295400" y="1835625"/>
            <a:ext cx="9820656" cy="4372864"/>
          </a:xfrm>
        </p:spPr>
        <p:txBody>
          <a:bodyPr vert="horz" lIns="0" tIns="0" rIns="0" bIns="0" rtlCol="0" anchor="t">
            <a:noAutofit/>
          </a:bodyPr>
          <a:lstStyle/>
          <a:p>
            <a:r>
              <a:rPr lang="en-US" sz="2200" b="1">
                <a:solidFill>
                  <a:schemeClr val="tx1">
                    <a:lumMod val="95000"/>
                    <a:lumOff val="5000"/>
                  </a:schemeClr>
                </a:solidFill>
                <a:latin typeface="Posterama"/>
                <a:ea typeface="+mn-lt"/>
                <a:cs typeface="Segoe UI"/>
              </a:rPr>
              <a:t>New Keywords</a:t>
            </a:r>
            <a:r>
              <a:rPr lang="en-US" sz="2200" b="1">
                <a:solidFill>
                  <a:schemeClr val="tx1">
                    <a:lumMod val="95000"/>
                    <a:lumOff val="5000"/>
                  </a:schemeClr>
                </a:solidFill>
                <a:latin typeface="Posterama"/>
                <a:cs typeface="Segoe UI"/>
              </a:rPr>
              <a:t> (for SMAs)</a:t>
            </a:r>
            <a:r>
              <a:rPr lang="en-US" sz="2200">
                <a:solidFill>
                  <a:schemeClr val="tx1">
                    <a:lumMod val="95000"/>
                    <a:lumOff val="5000"/>
                  </a:schemeClr>
                </a:solidFill>
                <a:latin typeface="Posterama"/>
                <a:cs typeface="Segoe UI"/>
              </a:rPr>
              <a:t>:</a:t>
            </a:r>
          </a:p>
          <a:p>
            <a:r>
              <a:rPr lang="en-US" sz="2200">
                <a:solidFill>
                  <a:schemeClr val="tx1">
                    <a:lumMod val="95000"/>
                    <a:lumOff val="5000"/>
                  </a:schemeClr>
                </a:solidFill>
                <a:latin typeface="Posterama"/>
                <a:cs typeface="Arial"/>
              </a:rPr>
              <a:t>Alloy composition (e.g., </a:t>
            </a:r>
            <a:r>
              <a:rPr lang="en-US" sz="2200" err="1">
                <a:solidFill>
                  <a:schemeClr val="tx1">
                    <a:lumMod val="95000"/>
                    <a:lumOff val="5000"/>
                  </a:schemeClr>
                </a:solidFill>
                <a:latin typeface="Posterama"/>
                <a:cs typeface="Arial"/>
              </a:rPr>
              <a:t>NiTi</a:t>
            </a:r>
            <a:r>
              <a:rPr lang="en-US" sz="2200">
                <a:solidFill>
                  <a:schemeClr val="tx1">
                    <a:lumMod val="95000"/>
                    <a:lumOff val="5000"/>
                  </a:schemeClr>
                </a:solidFill>
                <a:latin typeface="Posterama"/>
                <a:cs typeface="Arial"/>
              </a:rPr>
              <a:t>, </a:t>
            </a:r>
            <a:r>
              <a:rPr lang="en-US" sz="2200" err="1">
                <a:solidFill>
                  <a:schemeClr val="tx1">
                    <a:lumMod val="95000"/>
                    <a:lumOff val="5000"/>
                  </a:schemeClr>
                </a:solidFill>
                <a:latin typeface="Posterama"/>
                <a:cs typeface="Arial"/>
              </a:rPr>
              <a:t>CuAlNi</a:t>
            </a:r>
            <a:r>
              <a:rPr lang="en-US" sz="2200">
                <a:solidFill>
                  <a:schemeClr val="tx1">
                    <a:lumMod val="95000"/>
                    <a:lumOff val="5000"/>
                  </a:schemeClr>
                </a:solidFill>
                <a:latin typeface="Posterama"/>
                <a:cs typeface="Arial"/>
              </a:rPr>
              <a:t>)</a:t>
            </a:r>
          </a:p>
          <a:p>
            <a:r>
              <a:rPr lang="en-US" sz="2200">
                <a:solidFill>
                  <a:schemeClr val="tx1">
                    <a:lumMod val="95000"/>
                    <a:lumOff val="5000"/>
                  </a:schemeClr>
                </a:solidFill>
                <a:latin typeface="Posterama"/>
                <a:cs typeface="Arial"/>
              </a:rPr>
              <a:t>Phase transformation temperatures (e.g., Martensite start/finish, Austenite start/finish)</a:t>
            </a:r>
          </a:p>
          <a:p>
            <a:r>
              <a:rPr lang="en-US" sz="2200">
                <a:solidFill>
                  <a:schemeClr val="tx1">
                    <a:lumMod val="95000"/>
                    <a:lumOff val="5000"/>
                  </a:schemeClr>
                </a:solidFill>
                <a:latin typeface="Posterama"/>
                <a:cs typeface="Arial"/>
              </a:rPr>
              <a:t>Heat treatment parameters (e.g., annealing temperature, time)</a:t>
            </a:r>
          </a:p>
          <a:p>
            <a:r>
              <a:rPr lang="en-US" sz="2200">
                <a:solidFill>
                  <a:schemeClr val="tx1">
                    <a:lumMod val="95000"/>
                    <a:lumOff val="5000"/>
                  </a:schemeClr>
                </a:solidFill>
                <a:latin typeface="Posterama"/>
                <a:cs typeface="Arial"/>
              </a:rPr>
              <a:t>Mechanical processing conditions (e.g., strain rates, cooling rates)</a:t>
            </a:r>
          </a:p>
          <a:p>
            <a:r>
              <a:rPr lang="en-US" sz="2200">
                <a:solidFill>
                  <a:schemeClr val="tx1">
                    <a:lumMod val="95000"/>
                    <a:lumOff val="5000"/>
                  </a:schemeClr>
                </a:solidFill>
                <a:latin typeface="Posterama"/>
                <a:cs typeface="Arial"/>
              </a:rPr>
              <a:t>Environment conditions (e.g., oxidation, corrosion resistance)</a:t>
            </a:r>
            <a:endParaRPr lang="en-US" sz="2200">
              <a:solidFill>
                <a:schemeClr val="tx1">
                  <a:lumMod val="95000"/>
                  <a:lumOff val="5000"/>
                </a:schemeClr>
              </a:solidFill>
              <a:latin typeface="Posterama"/>
              <a:ea typeface="+mn-lt"/>
              <a:cs typeface="Arial"/>
            </a:endParaRPr>
          </a:p>
          <a:p>
            <a:r>
              <a:rPr lang="en-US" sz="2200">
                <a:solidFill>
                  <a:schemeClr val="tx1">
                    <a:lumMod val="95000"/>
                    <a:lumOff val="5000"/>
                  </a:schemeClr>
                </a:solidFill>
                <a:latin typeface="Posterama"/>
                <a:cs typeface="Arial"/>
              </a:rPr>
              <a:t>Thermo-mechanical cycling</a:t>
            </a:r>
          </a:p>
          <a:p>
            <a:r>
              <a:rPr lang="en-US" sz="2200">
                <a:solidFill>
                  <a:schemeClr val="tx1">
                    <a:lumMod val="95000"/>
                    <a:lumOff val="5000"/>
                  </a:schemeClr>
                </a:solidFill>
                <a:latin typeface="Posterama"/>
                <a:cs typeface="Arial"/>
              </a:rPr>
              <a:t>Grain size, microstructure</a:t>
            </a:r>
          </a:p>
          <a:p>
            <a:r>
              <a:rPr lang="en-US" sz="2200">
                <a:solidFill>
                  <a:schemeClr val="tx1">
                    <a:lumMod val="95000"/>
                    <a:lumOff val="5000"/>
                  </a:schemeClr>
                </a:solidFill>
                <a:latin typeface="Posterama"/>
                <a:cs typeface="Arial"/>
              </a:rPr>
              <a:t>Dopants or alloying elements</a:t>
            </a:r>
            <a:endParaRPr lang="en-US" sz="2000">
              <a:solidFill>
                <a:schemeClr val="tx1">
                  <a:lumMod val="95000"/>
                  <a:lumOff val="5000"/>
                </a:schemeClr>
              </a:solidFill>
              <a:latin typeface="Posterama"/>
              <a:cs typeface="Posterama"/>
            </a:endParaRPr>
          </a:p>
          <a:p>
            <a:pPr>
              <a:lnSpc>
                <a:spcPct val="100000"/>
              </a:lnSpc>
              <a:spcBef>
                <a:spcPts val="0"/>
              </a:spcBef>
            </a:pPr>
            <a:endParaRPr lang="en-US">
              <a:solidFill>
                <a:schemeClr val="tx1">
                  <a:lumMod val="95000"/>
                  <a:lumOff val="5000"/>
                </a:schemeClr>
              </a:solidFill>
              <a:latin typeface="Posterama"/>
              <a:cs typeface="Posterama"/>
            </a:endParaRPr>
          </a:p>
          <a:p>
            <a:pPr>
              <a:lnSpc>
                <a:spcPct val="100000"/>
              </a:lnSpc>
              <a:spcBef>
                <a:spcPts val="0"/>
              </a:spcBef>
            </a:pPr>
            <a:endParaRPr lang="en-US">
              <a:solidFill>
                <a:schemeClr val="tx1">
                  <a:lumMod val="95000"/>
                  <a:lumOff val="5000"/>
                </a:schemeClr>
              </a:solidFill>
              <a:latin typeface="Posterama"/>
              <a:cs typeface="Posterama"/>
            </a:endParaRPr>
          </a:p>
          <a:p>
            <a:pPr>
              <a:lnSpc>
                <a:spcPct val="100000"/>
              </a:lnSpc>
              <a:spcBef>
                <a:spcPts val="0"/>
              </a:spcBef>
            </a:pPr>
            <a:endParaRPr lang="en-US">
              <a:solidFill>
                <a:schemeClr val="tx1">
                  <a:lumMod val="95000"/>
                  <a:lumOff val="5000"/>
                </a:schemeClr>
              </a:solidFill>
              <a:latin typeface="Posterama"/>
              <a:cs typeface="Posterama"/>
            </a:endParaRPr>
          </a:p>
          <a:p>
            <a:pPr>
              <a:lnSpc>
                <a:spcPct val="100000"/>
              </a:lnSpc>
              <a:spcBef>
                <a:spcPts val="0"/>
              </a:spcBef>
            </a:pPr>
            <a:endParaRPr lang="en-US">
              <a:solidFill>
                <a:schemeClr val="tx1">
                  <a:lumMod val="95000"/>
                  <a:lumOff val="5000"/>
                </a:schemeClr>
              </a:solidFill>
              <a:latin typeface="Posterama"/>
              <a:cs typeface="Posterama"/>
            </a:endParaRPr>
          </a:p>
          <a:p>
            <a:pPr>
              <a:lnSpc>
                <a:spcPct val="100000"/>
              </a:lnSpc>
              <a:spcBef>
                <a:spcPts val="0"/>
              </a:spcBef>
            </a:pPr>
            <a:endParaRPr lang="en-US">
              <a:solidFill>
                <a:schemeClr val="tx1">
                  <a:lumMod val="95000"/>
                  <a:lumOff val="5000"/>
                </a:schemeClr>
              </a:solidFill>
              <a:latin typeface="Posterama"/>
              <a:cs typeface="Posterama"/>
            </a:endParaRPr>
          </a:p>
          <a:p>
            <a:pPr marL="0" indent="0">
              <a:lnSpc>
                <a:spcPct val="100000"/>
              </a:lnSpc>
              <a:spcBef>
                <a:spcPts val="0"/>
              </a:spcBef>
              <a:buNone/>
            </a:pPr>
            <a:endParaRPr lang="en-US" sz="1000">
              <a:solidFill>
                <a:schemeClr val="tx1">
                  <a:lumMod val="95000"/>
                  <a:lumOff val="5000"/>
                </a:schemeClr>
              </a:solidFill>
              <a:latin typeface="Posterama"/>
              <a:cs typeface="Posterama"/>
            </a:endParaRPr>
          </a:p>
        </p:txBody>
      </p:sp>
      <p:sp>
        <p:nvSpPr>
          <p:cNvPr id="4" name="Slide Number Placeholder 3">
            <a:extLst>
              <a:ext uri="{FF2B5EF4-FFF2-40B4-BE49-F238E27FC236}">
                <a16:creationId xmlns:a16="http://schemas.microsoft.com/office/drawing/2014/main" id="{ED8B348D-233E-279B-3100-CE0820070E02}"/>
              </a:ext>
            </a:extLst>
          </p:cNvPr>
          <p:cNvSpPr>
            <a:spLocks noGrp="1"/>
          </p:cNvSpPr>
          <p:nvPr>
            <p:ph type="sldNum" sz="quarter" idx="11"/>
          </p:nvPr>
        </p:nvSpPr>
        <p:spPr/>
        <p:txBody>
          <a:bodyPr/>
          <a:lstStyle/>
          <a:p>
            <a:fld id="{75DF2D63-3FF5-D547-96B9-BE9CCD1ABA58}" type="slidenum">
              <a:rPr lang="en-US" smtClean="0"/>
              <a:t>16</a:t>
            </a:fld>
            <a:endParaRPr lang="en-US"/>
          </a:p>
        </p:txBody>
      </p:sp>
      <p:sp>
        <p:nvSpPr>
          <p:cNvPr id="5" name="Footer Placeholder 4">
            <a:extLst>
              <a:ext uri="{FF2B5EF4-FFF2-40B4-BE49-F238E27FC236}">
                <a16:creationId xmlns:a16="http://schemas.microsoft.com/office/drawing/2014/main" id="{5903E969-CB97-8295-566F-663E1500996E}"/>
              </a:ext>
            </a:extLst>
          </p:cNvPr>
          <p:cNvSpPr>
            <a:spLocks noGrp="1"/>
          </p:cNvSpPr>
          <p:nvPr>
            <p:ph type="ftr" sz="quarter" idx="12"/>
          </p:nvPr>
        </p:nvSpPr>
        <p:spPr>
          <a:xfrm rot="16200000">
            <a:off x="-405512" y="1431176"/>
            <a:ext cx="2109472" cy="250417"/>
          </a:xfrm>
        </p:spPr>
        <p:txBody>
          <a:bodyPr/>
          <a:lstStyle/>
          <a:p>
            <a:r>
              <a:rPr lang="en-US">
                <a:latin typeface="Posterama"/>
                <a:cs typeface="Posterama"/>
              </a:rPr>
              <a:t>SHAPE MEMORY ALLOY</a:t>
            </a:r>
          </a:p>
        </p:txBody>
      </p:sp>
    </p:spTree>
    <p:extLst>
      <p:ext uri="{BB962C8B-B14F-4D97-AF65-F5344CB8AC3E}">
        <p14:creationId xmlns:p14="http://schemas.microsoft.com/office/powerpoint/2010/main" val="3179402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414AD-EA17-EEC7-483E-BB481CC98B5D}"/>
              </a:ext>
            </a:extLst>
          </p:cNvPr>
          <p:cNvSpPr>
            <a:spLocks noGrp="1"/>
          </p:cNvSpPr>
          <p:nvPr>
            <p:ph type="title"/>
          </p:nvPr>
        </p:nvSpPr>
        <p:spPr/>
        <p:txBody>
          <a:bodyPr/>
          <a:lstStyle/>
          <a:p>
            <a:r>
              <a:rPr lang="en-US">
                <a:latin typeface="Posterama"/>
                <a:ea typeface="+mj-lt"/>
                <a:cs typeface="+mj-lt"/>
              </a:rPr>
              <a:t>Data Collection</a:t>
            </a:r>
            <a:br>
              <a:rPr lang="en-US">
                <a:ea typeface="+mj-lt"/>
                <a:cs typeface="+mj-lt"/>
              </a:rPr>
            </a:br>
            <a:br>
              <a:rPr lang="en-US" sz="2400">
                <a:latin typeface="Berlin Sans FB"/>
                <a:cs typeface="Posterama"/>
              </a:rPr>
            </a:br>
            <a:endParaRPr lang="en-US"/>
          </a:p>
        </p:txBody>
      </p:sp>
      <p:sp>
        <p:nvSpPr>
          <p:cNvPr id="3" name="Content Placeholder 2">
            <a:extLst>
              <a:ext uri="{FF2B5EF4-FFF2-40B4-BE49-F238E27FC236}">
                <a16:creationId xmlns:a16="http://schemas.microsoft.com/office/drawing/2014/main" id="{3412565A-E25D-30FA-171C-8BDC796E4176}"/>
              </a:ext>
            </a:extLst>
          </p:cNvPr>
          <p:cNvSpPr>
            <a:spLocks noGrp="1"/>
          </p:cNvSpPr>
          <p:nvPr>
            <p:ph idx="1"/>
          </p:nvPr>
        </p:nvSpPr>
        <p:spPr>
          <a:xfrm>
            <a:off x="1295400" y="1835625"/>
            <a:ext cx="9820656" cy="4372864"/>
          </a:xfrm>
        </p:spPr>
        <p:txBody>
          <a:bodyPr vert="horz" lIns="0" tIns="0" rIns="0" bIns="0" rtlCol="0" anchor="t">
            <a:noAutofit/>
          </a:bodyPr>
          <a:lstStyle/>
          <a:p>
            <a:r>
              <a:rPr lang="en-US">
                <a:solidFill>
                  <a:schemeClr val="tx1">
                    <a:lumMod val="95000"/>
                    <a:lumOff val="5000"/>
                  </a:schemeClr>
                </a:solidFill>
                <a:latin typeface="Posterama"/>
                <a:ea typeface="+mn-lt"/>
                <a:cs typeface="+mn-lt"/>
              </a:rPr>
              <a:t>Building a comprehensive SMA dataset involves gathering relevant papers from various sources like </a:t>
            </a:r>
            <a:r>
              <a:rPr lang="en-US">
                <a:solidFill>
                  <a:schemeClr val="tx1">
                    <a:lumMod val="95000"/>
                    <a:lumOff val="5000"/>
                  </a:schemeClr>
                </a:solidFill>
                <a:latin typeface="Posterama"/>
                <a:cs typeface="Arial"/>
                <a:hlinkClick r:id="rId2">
                  <a:extLst>
                    <a:ext uri="{A12FA001-AC4F-418D-AE19-62706E023703}">
                      <ahyp:hlinkClr xmlns:ahyp="http://schemas.microsoft.com/office/drawing/2018/hyperlinkcolor" val="tx"/>
                    </a:ext>
                  </a:extLst>
                </a:hlinkClick>
              </a:rPr>
              <a:t>PubMed</a:t>
            </a:r>
            <a:r>
              <a:rPr lang="en-US">
                <a:solidFill>
                  <a:schemeClr val="tx1">
                    <a:lumMod val="95000"/>
                    <a:lumOff val="5000"/>
                  </a:schemeClr>
                </a:solidFill>
                <a:latin typeface="Posterama"/>
                <a:ea typeface="+mn-lt"/>
                <a:cs typeface="+mn-lt"/>
              </a:rPr>
              <a:t>, </a:t>
            </a:r>
            <a:r>
              <a:rPr lang="en-US">
                <a:solidFill>
                  <a:schemeClr val="tx1">
                    <a:lumMod val="95000"/>
                    <a:lumOff val="5000"/>
                  </a:schemeClr>
                </a:solidFill>
                <a:latin typeface="Posterama"/>
                <a:cs typeface="Arial"/>
                <a:hlinkClick r:id="rId3">
                  <a:extLst>
                    <a:ext uri="{A12FA001-AC4F-418D-AE19-62706E023703}">
                      <ahyp:hlinkClr xmlns:ahyp="http://schemas.microsoft.com/office/drawing/2018/hyperlinkcolor" val="tx"/>
                    </a:ext>
                  </a:extLst>
                </a:hlinkClick>
              </a:rPr>
              <a:t>IEEE Xplore</a:t>
            </a:r>
            <a:r>
              <a:rPr lang="en-US">
                <a:solidFill>
                  <a:schemeClr val="tx1">
                    <a:lumMod val="95000"/>
                    <a:lumOff val="5000"/>
                  </a:schemeClr>
                </a:solidFill>
                <a:latin typeface="Posterama"/>
                <a:ea typeface="+mn-lt"/>
                <a:cs typeface="+mn-lt"/>
              </a:rPr>
              <a:t>, </a:t>
            </a:r>
            <a:r>
              <a:rPr lang="en-US">
                <a:solidFill>
                  <a:schemeClr val="tx1">
                    <a:lumMod val="95000"/>
                    <a:lumOff val="5000"/>
                  </a:schemeClr>
                </a:solidFill>
                <a:latin typeface="Posterama"/>
                <a:cs typeface="Arial"/>
                <a:hlinkClick r:id="rId4">
                  <a:extLst>
                    <a:ext uri="{A12FA001-AC4F-418D-AE19-62706E023703}">
                      <ahyp:hlinkClr xmlns:ahyp="http://schemas.microsoft.com/office/drawing/2018/hyperlinkcolor" val="tx"/>
                    </a:ext>
                  </a:extLst>
                </a:hlinkClick>
              </a:rPr>
              <a:t>Web of Science</a:t>
            </a:r>
            <a:r>
              <a:rPr lang="en-US">
                <a:solidFill>
                  <a:schemeClr val="tx1">
                    <a:lumMod val="95000"/>
                    <a:lumOff val="5000"/>
                  </a:schemeClr>
                </a:solidFill>
                <a:latin typeface="Posterama"/>
                <a:ea typeface="+mn-lt"/>
                <a:cs typeface="+mn-lt"/>
              </a:rPr>
              <a:t>, and </a:t>
            </a:r>
            <a:r>
              <a:rPr lang="en-US">
                <a:solidFill>
                  <a:schemeClr val="tx1">
                    <a:lumMod val="95000"/>
                    <a:lumOff val="5000"/>
                  </a:schemeClr>
                </a:solidFill>
                <a:latin typeface="Posterama"/>
                <a:cs typeface="Arial"/>
                <a:hlinkClick r:id="rId5">
                  <a:extLst>
                    <a:ext uri="{A12FA001-AC4F-418D-AE19-62706E023703}">
                      <ahyp:hlinkClr xmlns:ahyp="http://schemas.microsoft.com/office/drawing/2018/hyperlinkcolor" val="tx"/>
                    </a:ext>
                  </a:extLst>
                </a:hlinkClick>
              </a:rPr>
              <a:t>Google Scholar</a:t>
            </a:r>
            <a:r>
              <a:rPr lang="en-US">
                <a:solidFill>
                  <a:schemeClr val="tx1">
                    <a:lumMod val="95000"/>
                    <a:lumOff val="5000"/>
                  </a:schemeClr>
                </a:solidFill>
                <a:latin typeface="Posterama"/>
                <a:ea typeface="+mn-lt"/>
                <a:cs typeface="+mn-lt"/>
              </a:rPr>
              <a:t>. These papers should cover all aspects of SMA research, including synthesis, characterization, and applications.</a:t>
            </a:r>
            <a:endParaRPr lang="en-US">
              <a:solidFill>
                <a:schemeClr val="tx1">
                  <a:lumMod val="95000"/>
                  <a:lumOff val="5000"/>
                </a:schemeClr>
              </a:solidFill>
              <a:latin typeface="Posterama"/>
            </a:endParaRPr>
          </a:p>
          <a:p>
            <a:pPr>
              <a:lnSpc>
                <a:spcPct val="100000"/>
              </a:lnSpc>
              <a:spcBef>
                <a:spcPts val="0"/>
              </a:spcBef>
            </a:pPr>
            <a:endParaRPr lang="en-US">
              <a:solidFill>
                <a:schemeClr val="tx1">
                  <a:lumMod val="95000"/>
                  <a:lumOff val="5000"/>
                </a:schemeClr>
              </a:solidFill>
              <a:latin typeface="Posterama"/>
              <a:cs typeface="Posterama"/>
            </a:endParaRPr>
          </a:p>
          <a:p>
            <a:pPr>
              <a:lnSpc>
                <a:spcPct val="100000"/>
              </a:lnSpc>
              <a:spcBef>
                <a:spcPts val="0"/>
              </a:spcBef>
            </a:pPr>
            <a:endParaRPr lang="en-US">
              <a:solidFill>
                <a:schemeClr val="tx1">
                  <a:lumMod val="95000"/>
                  <a:lumOff val="5000"/>
                </a:schemeClr>
              </a:solidFill>
              <a:latin typeface="Posterama"/>
              <a:cs typeface="Posterama"/>
            </a:endParaRPr>
          </a:p>
          <a:p>
            <a:pPr>
              <a:lnSpc>
                <a:spcPct val="100000"/>
              </a:lnSpc>
              <a:spcBef>
                <a:spcPts val="0"/>
              </a:spcBef>
            </a:pPr>
            <a:endParaRPr lang="en-US">
              <a:solidFill>
                <a:schemeClr val="tx1">
                  <a:lumMod val="95000"/>
                  <a:lumOff val="5000"/>
                </a:schemeClr>
              </a:solidFill>
              <a:latin typeface="Posterama"/>
              <a:cs typeface="Posterama"/>
            </a:endParaRPr>
          </a:p>
          <a:p>
            <a:pPr>
              <a:lnSpc>
                <a:spcPct val="100000"/>
              </a:lnSpc>
              <a:spcBef>
                <a:spcPts val="0"/>
              </a:spcBef>
            </a:pPr>
            <a:endParaRPr lang="en-US">
              <a:solidFill>
                <a:schemeClr val="tx1">
                  <a:lumMod val="95000"/>
                  <a:lumOff val="5000"/>
                </a:schemeClr>
              </a:solidFill>
              <a:latin typeface="Posterama"/>
              <a:cs typeface="Posterama"/>
            </a:endParaRPr>
          </a:p>
          <a:p>
            <a:pPr>
              <a:lnSpc>
                <a:spcPct val="100000"/>
              </a:lnSpc>
              <a:spcBef>
                <a:spcPts val="0"/>
              </a:spcBef>
            </a:pPr>
            <a:endParaRPr lang="en-US" sz="1000">
              <a:solidFill>
                <a:schemeClr val="tx1">
                  <a:lumMod val="95000"/>
                  <a:lumOff val="5000"/>
                </a:schemeClr>
              </a:solidFill>
              <a:latin typeface="Posterama"/>
              <a:cs typeface="Posterama"/>
            </a:endParaRPr>
          </a:p>
        </p:txBody>
      </p:sp>
      <p:sp>
        <p:nvSpPr>
          <p:cNvPr id="4" name="Slide Number Placeholder 3">
            <a:extLst>
              <a:ext uri="{FF2B5EF4-FFF2-40B4-BE49-F238E27FC236}">
                <a16:creationId xmlns:a16="http://schemas.microsoft.com/office/drawing/2014/main" id="{ED8B348D-233E-279B-3100-CE0820070E02}"/>
              </a:ext>
            </a:extLst>
          </p:cNvPr>
          <p:cNvSpPr>
            <a:spLocks noGrp="1"/>
          </p:cNvSpPr>
          <p:nvPr>
            <p:ph type="sldNum" sz="quarter" idx="11"/>
          </p:nvPr>
        </p:nvSpPr>
        <p:spPr/>
        <p:txBody>
          <a:bodyPr/>
          <a:lstStyle/>
          <a:p>
            <a:fld id="{75DF2D63-3FF5-D547-96B9-BE9CCD1ABA58}" type="slidenum">
              <a:rPr lang="en-US" smtClean="0"/>
              <a:t>17</a:t>
            </a:fld>
            <a:endParaRPr lang="en-US"/>
          </a:p>
        </p:txBody>
      </p:sp>
      <p:sp>
        <p:nvSpPr>
          <p:cNvPr id="5" name="Footer Placeholder 4">
            <a:extLst>
              <a:ext uri="{FF2B5EF4-FFF2-40B4-BE49-F238E27FC236}">
                <a16:creationId xmlns:a16="http://schemas.microsoft.com/office/drawing/2014/main" id="{5903E969-CB97-8295-566F-663E1500996E}"/>
              </a:ext>
            </a:extLst>
          </p:cNvPr>
          <p:cNvSpPr>
            <a:spLocks noGrp="1"/>
          </p:cNvSpPr>
          <p:nvPr>
            <p:ph type="ftr" sz="quarter" idx="12"/>
          </p:nvPr>
        </p:nvSpPr>
        <p:spPr>
          <a:xfrm rot="16200000">
            <a:off x="-405512" y="1431176"/>
            <a:ext cx="2109472" cy="250417"/>
          </a:xfrm>
        </p:spPr>
        <p:txBody>
          <a:bodyPr/>
          <a:lstStyle/>
          <a:p>
            <a:r>
              <a:rPr lang="en-US">
                <a:latin typeface="Posterama"/>
                <a:cs typeface="Posterama"/>
              </a:rPr>
              <a:t>SHAPE MEMORY ALLOY</a:t>
            </a:r>
          </a:p>
        </p:txBody>
      </p:sp>
      <p:pic>
        <p:nvPicPr>
          <p:cNvPr id="6" name="Picture 5" descr="Google Scholar Logo PNG vector in SVG, PDF, AI, CDR format">
            <a:extLst>
              <a:ext uri="{FF2B5EF4-FFF2-40B4-BE49-F238E27FC236}">
                <a16:creationId xmlns:a16="http://schemas.microsoft.com/office/drawing/2014/main" id="{0E2764AD-E07E-A9BB-59CD-B3D27C0ECF55}"/>
              </a:ext>
            </a:extLst>
          </p:cNvPr>
          <p:cNvPicPr>
            <a:picLocks noChangeAspect="1"/>
          </p:cNvPicPr>
          <p:nvPr/>
        </p:nvPicPr>
        <p:blipFill>
          <a:blip r:embed="rId6"/>
          <a:stretch>
            <a:fillRect/>
          </a:stretch>
        </p:blipFill>
        <p:spPr>
          <a:xfrm>
            <a:off x="884767" y="3814651"/>
            <a:ext cx="2819399" cy="2109783"/>
          </a:xfrm>
          <a:prstGeom prst="rect">
            <a:avLst/>
          </a:prstGeom>
        </p:spPr>
      </p:pic>
      <p:pic>
        <p:nvPicPr>
          <p:cNvPr id="7" name="Picture 6" descr="A logo with a blue and white letter&#10;&#10;Description automatically generated">
            <a:extLst>
              <a:ext uri="{FF2B5EF4-FFF2-40B4-BE49-F238E27FC236}">
                <a16:creationId xmlns:a16="http://schemas.microsoft.com/office/drawing/2014/main" id="{B7E39AF8-5FF2-2AAE-A5CA-848FB4C7C393}"/>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4007644" y="3575050"/>
            <a:ext cx="3543300" cy="1143000"/>
          </a:xfrm>
          <a:prstGeom prst="rect">
            <a:avLst/>
          </a:prstGeom>
        </p:spPr>
      </p:pic>
      <p:pic>
        <p:nvPicPr>
          <p:cNvPr id="10" name="Picture 9" descr="A blue and orange logo&#10;&#10;Description automatically generated">
            <a:extLst>
              <a:ext uri="{FF2B5EF4-FFF2-40B4-BE49-F238E27FC236}">
                <a16:creationId xmlns:a16="http://schemas.microsoft.com/office/drawing/2014/main" id="{90D58CA7-02BD-7DBA-C4BB-A27B75ECC3C5}"/>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8222469" y="4144033"/>
            <a:ext cx="3256128" cy="1468632"/>
          </a:xfrm>
          <a:prstGeom prst="rect">
            <a:avLst/>
          </a:prstGeom>
        </p:spPr>
      </p:pic>
      <p:pic>
        <p:nvPicPr>
          <p:cNvPr id="13" name="Picture 12" descr="A black text on a white background&#10;&#10;Description automatically generated">
            <a:extLst>
              <a:ext uri="{FF2B5EF4-FFF2-40B4-BE49-F238E27FC236}">
                <a16:creationId xmlns:a16="http://schemas.microsoft.com/office/drawing/2014/main" id="{6382219E-FE6D-0303-DC20-B8724F02E40A}"/>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4012785" y="4955607"/>
            <a:ext cx="3679032" cy="1069182"/>
          </a:xfrm>
          <a:prstGeom prst="rect">
            <a:avLst/>
          </a:prstGeom>
        </p:spPr>
      </p:pic>
    </p:spTree>
    <p:extLst>
      <p:ext uri="{BB962C8B-B14F-4D97-AF65-F5344CB8AC3E}">
        <p14:creationId xmlns:p14="http://schemas.microsoft.com/office/powerpoint/2010/main" val="3763987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414AD-EA17-EEC7-483E-BB481CC98B5D}"/>
              </a:ext>
            </a:extLst>
          </p:cNvPr>
          <p:cNvSpPr>
            <a:spLocks noGrp="1"/>
          </p:cNvSpPr>
          <p:nvPr>
            <p:ph type="title"/>
          </p:nvPr>
        </p:nvSpPr>
        <p:spPr/>
        <p:txBody>
          <a:bodyPr/>
          <a:lstStyle/>
          <a:p>
            <a:r>
              <a:rPr lang="en-US">
                <a:latin typeface="Posterama"/>
                <a:ea typeface="+mj-lt"/>
                <a:cs typeface="+mj-lt"/>
              </a:rPr>
              <a:t>Preprocessing</a:t>
            </a:r>
            <a:br>
              <a:rPr lang="en-US">
                <a:ea typeface="+mj-lt"/>
                <a:cs typeface="+mj-lt"/>
              </a:rPr>
            </a:br>
            <a:br>
              <a:rPr lang="en-US">
                <a:latin typeface="Posterama"/>
                <a:cs typeface="Posterama"/>
              </a:rPr>
            </a:br>
            <a:endParaRPr lang="en-US"/>
          </a:p>
        </p:txBody>
      </p:sp>
      <p:sp>
        <p:nvSpPr>
          <p:cNvPr id="3" name="Content Placeholder 2">
            <a:extLst>
              <a:ext uri="{FF2B5EF4-FFF2-40B4-BE49-F238E27FC236}">
                <a16:creationId xmlns:a16="http://schemas.microsoft.com/office/drawing/2014/main" id="{3412565A-E25D-30FA-171C-8BDC796E4176}"/>
              </a:ext>
            </a:extLst>
          </p:cNvPr>
          <p:cNvSpPr>
            <a:spLocks noGrp="1"/>
          </p:cNvSpPr>
          <p:nvPr>
            <p:ph idx="1"/>
          </p:nvPr>
        </p:nvSpPr>
        <p:spPr>
          <a:xfrm>
            <a:off x="1295400" y="1835625"/>
            <a:ext cx="9820656" cy="4651054"/>
          </a:xfrm>
        </p:spPr>
        <p:txBody>
          <a:bodyPr vert="horz" lIns="0" tIns="0" rIns="0" bIns="0" rtlCol="0" anchor="t">
            <a:noAutofit/>
          </a:bodyPr>
          <a:lstStyle/>
          <a:p>
            <a:pPr marL="0" indent="0">
              <a:buNone/>
            </a:pPr>
            <a:r>
              <a:rPr lang="en-US" sz="2000">
                <a:solidFill>
                  <a:schemeClr val="tx1">
                    <a:lumMod val="95000"/>
                    <a:lumOff val="5000"/>
                  </a:schemeClr>
                </a:solidFill>
                <a:latin typeface="Posterama"/>
                <a:ea typeface="+mn-lt"/>
                <a:cs typeface="Segoe UI"/>
              </a:rPr>
              <a:t>The preprocessing steps remain largely the same but should now focus on identifying sections relevant to SMAs:</a:t>
            </a:r>
            <a:endParaRPr lang="en-US"/>
          </a:p>
          <a:p>
            <a:r>
              <a:rPr lang="en-US" sz="2000">
                <a:solidFill>
                  <a:schemeClr val="tx1">
                    <a:lumMod val="95000"/>
                    <a:lumOff val="5000"/>
                  </a:schemeClr>
                </a:solidFill>
                <a:latin typeface="Posterama"/>
                <a:ea typeface="+mn-lt"/>
                <a:cs typeface="Arial"/>
              </a:rPr>
              <a:t>Text cleaning: Remove irrelevant sections such as references and acknowledgments.</a:t>
            </a:r>
          </a:p>
          <a:p>
            <a:r>
              <a:rPr lang="en-US" sz="2000">
                <a:solidFill>
                  <a:schemeClr val="tx1">
                    <a:lumMod val="95000"/>
                    <a:lumOff val="5000"/>
                  </a:schemeClr>
                </a:solidFill>
                <a:latin typeface="Posterama"/>
                <a:ea typeface="+mn-lt"/>
                <a:cs typeface="Arial"/>
              </a:rPr>
              <a:t>Sentence segmentation: Split text into meaningful sentences.</a:t>
            </a:r>
          </a:p>
          <a:p>
            <a:r>
              <a:rPr lang="en-US" sz="2000">
                <a:solidFill>
                  <a:schemeClr val="tx1">
                    <a:lumMod val="95000"/>
                    <a:lumOff val="5000"/>
                  </a:schemeClr>
                </a:solidFill>
                <a:latin typeface="Posterama"/>
                <a:cs typeface="Arial"/>
              </a:rPr>
              <a:t>Tokenization: </a:t>
            </a:r>
            <a:r>
              <a:rPr lang="en-US" sz="2000">
                <a:solidFill>
                  <a:schemeClr val="tx1">
                    <a:lumMod val="95000"/>
                    <a:lumOff val="5000"/>
                  </a:schemeClr>
                </a:solidFill>
                <a:latin typeface="Posterama"/>
                <a:ea typeface="+mn-lt"/>
                <a:cs typeface="Arial"/>
              </a:rPr>
              <a:t>Break down sentences into words or tokens.</a:t>
            </a:r>
          </a:p>
          <a:p>
            <a:r>
              <a:rPr lang="en-US" sz="2000">
                <a:solidFill>
                  <a:schemeClr val="tx1">
                    <a:lumMod val="95000"/>
                    <a:lumOff val="5000"/>
                  </a:schemeClr>
                </a:solidFill>
                <a:latin typeface="Posterama"/>
                <a:ea typeface="+mn-lt"/>
                <a:cs typeface="Arial"/>
              </a:rPr>
              <a:t>Part-of-speech tagging: Identify the grammatical components of each token.</a:t>
            </a:r>
            <a:endParaRPr lang="en-US" sz="2000">
              <a:solidFill>
                <a:schemeClr val="tx1">
                  <a:lumMod val="95000"/>
                  <a:lumOff val="5000"/>
                </a:schemeClr>
              </a:solidFill>
              <a:latin typeface="Posterama"/>
              <a:cs typeface="Arial"/>
            </a:endParaRPr>
          </a:p>
          <a:p>
            <a:pPr>
              <a:lnSpc>
                <a:spcPct val="100000"/>
              </a:lnSpc>
              <a:spcBef>
                <a:spcPts val="0"/>
              </a:spcBef>
            </a:pPr>
            <a:endParaRPr lang="en-US">
              <a:solidFill>
                <a:schemeClr val="tx1">
                  <a:lumMod val="95000"/>
                  <a:lumOff val="5000"/>
                </a:schemeClr>
              </a:solidFill>
              <a:latin typeface="Posterama"/>
              <a:cs typeface="Posterama"/>
            </a:endParaRPr>
          </a:p>
          <a:p>
            <a:pPr>
              <a:lnSpc>
                <a:spcPct val="100000"/>
              </a:lnSpc>
              <a:spcBef>
                <a:spcPts val="0"/>
              </a:spcBef>
            </a:pPr>
            <a:endParaRPr lang="en-US">
              <a:solidFill>
                <a:schemeClr val="tx1">
                  <a:lumMod val="95000"/>
                  <a:lumOff val="5000"/>
                </a:schemeClr>
              </a:solidFill>
              <a:latin typeface="Posterama"/>
              <a:cs typeface="Posterama"/>
            </a:endParaRPr>
          </a:p>
          <a:p>
            <a:pPr>
              <a:lnSpc>
                <a:spcPct val="100000"/>
              </a:lnSpc>
              <a:spcBef>
                <a:spcPts val="0"/>
              </a:spcBef>
            </a:pPr>
            <a:endParaRPr lang="en-US">
              <a:solidFill>
                <a:schemeClr val="tx1">
                  <a:lumMod val="95000"/>
                  <a:lumOff val="5000"/>
                </a:schemeClr>
              </a:solidFill>
              <a:latin typeface="Posterama"/>
              <a:cs typeface="Posterama"/>
            </a:endParaRPr>
          </a:p>
          <a:p>
            <a:pPr>
              <a:lnSpc>
                <a:spcPct val="100000"/>
              </a:lnSpc>
              <a:spcBef>
                <a:spcPts val="0"/>
              </a:spcBef>
            </a:pPr>
            <a:endParaRPr lang="en-US">
              <a:solidFill>
                <a:schemeClr val="tx1">
                  <a:lumMod val="95000"/>
                  <a:lumOff val="5000"/>
                </a:schemeClr>
              </a:solidFill>
              <a:latin typeface="Posterama"/>
              <a:cs typeface="Posterama"/>
            </a:endParaRPr>
          </a:p>
          <a:p>
            <a:pPr>
              <a:lnSpc>
                <a:spcPct val="100000"/>
              </a:lnSpc>
              <a:spcBef>
                <a:spcPts val="0"/>
              </a:spcBef>
            </a:pPr>
            <a:endParaRPr lang="en-US" sz="1000">
              <a:solidFill>
                <a:schemeClr val="tx1">
                  <a:lumMod val="95000"/>
                  <a:lumOff val="5000"/>
                </a:schemeClr>
              </a:solidFill>
              <a:latin typeface="Posterama"/>
              <a:cs typeface="Posterama"/>
            </a:endParaRPr>
          </a:p>
        </p:txBody>
      </p:sp>
      <p:sp>
        <p:nvSpPr>
          <p:cNvPr id="4" name="Slide Number Placeholder 3">
            <a:extLst>
              <a:ext uri="{FF2B5EF4-FFF2-40B4-BE49-F238E27FC236}">
                <a16:creationId xmlns:a16="http://schemas.microsoft.com/office/drawing/2014/main" id="{ED8B348D-233E-279B-3100-CE0820070E02}"/>
              </a:ext>
            </a:extLst>
          </p:cNvPr>
          <p:cNvSpPr>
            <a:spLocks noGrp="1"/>
          </p:cNvSpPr>
          <p:nvPr>
            <p:ph type="sldNum" sz="quarter" idx="11"/>
          </p:nvPr>
        </p:nvSpPr>
        <p:spPr/>
        <p:txBody>
          <a:bodyPr/>
          <a:lstStyle/>
          <a:p>
            <a:fld id="{75DF2D63-3FF5-D547-96B9-BE9CCD1ABA58}" type="slidenum">
              <a:rPr lang="en-US" smtClean="0"/>
              <a:pPr/>
              <a:t>18</a:t>
            </a:fld>
            <a:endParaRPr lang="en-US"/>
          </a:p>
        </p:txBody>
      </p:sp>
      <p:sp>
        <p:nvSpPr>
          <p:cNvPr id="5" name="Footer Placeholder 4">
            <a:extLst>
              <a:ext uri="{FF2B5EF4-FFF2-40B4-BE49-F238E27FC236}">
                <a16:creationId xmlns:a16="http://schemas.microsoft.com/office/drawing/2014/main" id="{5903E969-CB97-8295-566F-663E1500996E}"/>
              </a:ext>
            </a:extLst>
          </p:cNvPr>
          <p:cNvSpPr>
            <a:spLocks noGrp="1"/>
          </p:cNvSpPr>
          <p:nvPr>
            <p:ph type="ftr" sz="quarter" idx="12"/>
          </p:nvPr>
        </p:nvSpPr>
        <p:spPr>
          <a:xfrm rot="16200000">
            <a:off x="-405512" y="1431176"/>
            <a:ext cx="2109472" cy="250417"/>
          </a:xfrm>
        </p:spPr>
        <p:txBody>
          <a:bodyPr/>
          <a:lstStyle/>
          <a:p>
            <a:r>
              <a:rPr lang="en-US">
                <a:latin typeface="Posterama"/>
                <a:cs typeface="Posterama"/>
              </a:rPr>
              <a:t>SHAPE MEMORY ALLOY</a:t>
            </a:r>
          </a:p>
        </p:txBody>
      </p:sp>
      <p:pic>
        <p:nvPicPr>
          <p:cNvPr id="9" name="Picture 8" descr="A diagram of a diagram&#10;&#10;Description automatically generated">
            <a:extLst>
              <a:ext uri="{FF2B5EF4-FFF2-40B4-BE49-F238E27FC236}">
                <a16:creationId xmlns:a16="http://schemas.microsoft.com/office/drawing/2014/main" id="{73BA17AE-76A1-D55F-DBC9-B07A64B65546}"/>
              </a:ext>
            </a:extLst>
          </p:cNvPr>
          <p:cNvPicPr>
            <a:picLocks noChangeAspect="1"/>
          </p:cNvPicPr>
          <p:nvPr/>
        </p:nvPicPr>
        <p:blipFill>
          <a:blip r:embed="rId2"/>
          <a:stretch>
            <a:fillRect/>
          </a:stretch>
        </p:blipFill>
        <p:spPr>
          <a:xfrm>
            <a:off x="1297781" y="1833563"/>
            <a:ext cx="10596562" cy="3274217"/>
          </a:xfrm>
          <a:prstGeom prst="rect">
            <a:avLst/>
          </a:prstGeom>
        </p:spPr>
      </p:pic>
    </p:spTree>
    <p:extLst>
      <p:ext uri="{BB962C8B-B14F-4D97-AF65-F5344CB8AC3E}">
        <p14:creationId xmlns:p14="http://schemas.microsoft.com/office/powerpoint/2010/main" val="252179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414AD-EA17-EEC7-483E-BB481CC98B5D}"/>
              </a:ext>
            </a:extLst>
          </p:cNvPr>
          <p:cNvSpPr>
            <a:spLocks noGrp="1"/>
          </p:cNvSpPr>
          <p:nvPr>
            <p:ph type="title"/>
          </p:nvPr>
        </p:nvSpPr>
        <p:spPr/>
        <p:txBody>
          <a:bodyPr/>
          <a:lstStyle/>
          <a:p>
            <a:r>
              <a:rPr lang="en-US"/>
              <a:t>Feature Extraction</a:t>
            </a:r>
            <a:br>
              <a:rPr lang="en-US"/>
            </a:br>
            <a:br>
              <a:rPr lang="en-US"/>
            </a:br>
            <a:endParaRPr lang="en-US"/>
          </a:p>
        </p:txBody>
      </p:sp>
      <p:sp>
        <p:nvSpPr>
          <p:cNvPr id="3" name="Content Placeholder 2">
            <a:extLst>
              <a:ext uri="{FF2B5EF4-FFF2-40B4-BE49-F238E27FC236}">
                <a16:creationId xmlns:a16="http://schemas.microsoft.com/office/drawing/2014/main" id="{3412565A-E25D-30FA-171C-8BDC796E4176}"/>
              </a:ext>
            </a:extLst>
          </p:cNvPr>
          <p:cNvSpPr>
            <a:spLocks noGrp="1"/>
          </p:cNvSpPr>
          <p:nvPr>
            <p:ph idx="1"/>
          </p:nvPr>
        </p:nvSpPr>
        <p:spPr>
          <a:xfrm>
            <a:off x="1295400" y="1835625"/>
            <a:ext cx="9820656" cy="4372864"/>
          </a:xfrm>
        </p:spPr>
        <p:txBody>
          <a:bodyPr vert="horz" lIns="0" tIns="0" rIns="0" bIns="0" rtlCol="0" anchor="t">
            <a:noAutofit/>
          </a:bodyPr>
          <a:lstStyle/>
          <a:p>
            <a:pPr>
              <a:buFont typeface="Arial,Sans-Serif" panose="020B0604020202020204" pitchFamily="34" charset="0"/>
            </a:pPr>
            <a:r>
              <a:rPr lang="en-US" b="1">
                <a:solidFill>
                  <a:schemeClr val="tx1">
                    <a:lumMod val="95000"/>
                    <a:lumOff val="5000"/>
                  </a:schemeClr>
                </a:solidFill>
                <a:latin typeface="Posterama"/>
                <a:ea typeface="+mn-lt"/>
                <a:cs typeface="Arial"/>
              </a:rPr>
              <a:t>Named Entity Recognition (NER)</a:t>
            </a:r>
            <a:r>
              <a:rPr lang="en-US">
                <a:solidFill>
                  <a:schemeClr val="tx1">
                    <a:lumMod val="95000"/>
                    <a:lumOff val="5000"/>
                  </a:schemeClr>
                </a:solidFill>
                <a:latin typeface="Posterama"/>
                <a:ea typeface="+mn-lt"/>
                <a:cs typeface="Arial"/>
              </a:rPr>
              <a:t>: Train the NER model to identify SMA-specific entities such as chemical compositions (e.g., NiTi, </a:t>
            </a:r>
            <a:r>
              <a:rPr lang="en-US" err="1">
                <a:solidFill>
                  <a:schemeClr val="tx1">
                    <a:lumMod val="95000"/>
                    <a:lumOff val="5000"/>
                  </a:schemeClr>
                </a:solidFill>
                <a:latin typeface="Posterama"/>
                <a:ea typeface="+mn-lt"/>
                <a:cs typeface="Arial"/>
              </a:rPr>
              <a:t>CuAlNi</a:t>
            </a:r>
            <a:r>
              <a:rPr lang="en-US">
                <a:solidFill>
                  <a:schemeClr val="tx1">
                    <a:lumMod val="95000"/>
                    <a:lumOff val="5000"/>
                  </a:schemeClr>
                </a:solidFill>
                <a:latin typeface="Posterama"/>
                <a:ea typeface="+mn-lt"/>
                <a:cs typeface="Arial"/>
              </a:rPr>
              <a:t>), phase transformation temperatures, heat treatment conditions, and mechanical properties.</a:t>
            </a:r>
          </a:p>
          <a:p>
            <a:pPr marL="0" indent="0">
              <a:buNone/>
            </a:pPr>
            <a:endParaRPr lang="en-US">
              <a:solidFill>
                <a:schemeClr val="tx1">
                  <a:lumMod val="95000"/>
                  <a:lumOff val="5000"/>
                </a:schemeClr>
              </a:solidFill>
              <a:latin typeface="Posterama"/>
              <a:ea typeface="+mn-lt"/>
              <a:cs typeface="Arial"/>
            </a:endParaRPr>
          </a:p>
          <a:p>
            <a:pPr>
              <a:buFont typeface="Arial,Sans-Serif" panose="020B0604020202020204" pitchFamily="34" charset="0"/>
            </a:pPr>
            <a:r>
              <a:rPr lang="en-US" b="1">
                <a:solidFill>
                  <a:schemeClr val="tx1">
                    <a:lumMod val="95000"/>
                    <a:lumOff val="5000"/>
                  </a:schemeClr>
                </a:solidFill>
                <a:latin typeface="Posterama"/>
                <a:ea typeface="+mn-lt"/>
                <a:cs typeface="Arial"/>
              </a:rPr>
              <a:t>Dependency Parsing</a:t>
            </a:r>
            <a:r>
              <a:rPr lang="en-US">
                <a:solidFill>
                  <a:schemeClr val="tx1">
                    <a:lumMod val="95000"/>
                    <a:lumOff val="5000"/>
                  </a:schemeClr>
                </a:solidFill>
                <a:latin typeface="Posterama"/>
                <a:ea typeface="+mn-lt"/>
                <a:cs typeface="Arial"/>
              </a:rPr>
              <a:t>: Adapt the dependency parsing model to understand the context and relationships specific to SMA synthesis and characterization.</a:t>
            </a:r>
            <a:endParaRPr lang="en-US">
              <a:solidFill>
                <a:schemeClr val="tx1">
                  <a:lumMod val="95000"/>
                  <a:lumOff val="5000"/>
                </a:schemeClr>
              </a:solidFill>
              <a:latin typeface="Posterama"/>
            </a:endParaRPr>
          </a:p>
          <a:p>
            <a:pPr>
              <a:lnSpc>
                <a:spcPct val="100000"/>
              </a:lnSpc>
              <a:spcBef>
                <a:spcPts val="0"/>
              </a:spcBef>
            </a:pPr>
            <a:endParaRPr lang="en-US">
              <a:solidFill>
                <a:schemeClr val="tx1">
                  <a:lumMod val="95000"/>
                  <a:lumOff val="5000"/>
                </a:schemeClr>
              </a:solidFill>
              <a:latin typeface="Posterama"/>
              <a:cs typeface="Posterama"/>
            </a:endParaRPr>
          </a:p>
          <a:p>
            <a:pPr>
              <a:lnSpc>
                <a:spcPct val="100000"/>
              </a:lnSpc>
              <a:spcBef>
                <a:spcPts val="0"/>
              </a:spcBef>
            </a:pPr>
            <a:endParaRPr lang="en-US">
              <a:solidFill>
                <a:schemeClr val="tx1">
                  <a:lumMod val="95000"/>
                  <a:lumOff val="5000"/>
                </a:schemeClr>
              </a:solidFill>
              <a:latin typeface="Posterama"/>
              <a:cs typeface="Posterama"/>
            </a:endParaRPr>
          </a:p>
          <a:p>
            <a:pPr>
              <a:lnSpc>
                <a:spcPct val="100000"/>
              </a:lnSpc>
              <a:spcBef>
                <a:spcPts val="0"/>
              </a:spcBef>
            </a:pPr>
            <a:endParaRPr lang="en-US">
              <a:solidFill>
                <a:schemeClr val="tx1">
                  <a:lumMod val="95000"/>
                  <a:lumOff val="5000"/>
                </a:schemeClr>
              </a:solidFill>
              <a:latin typeface="Posterama"/>
              <a:cs typeface="Posterama"/>
            </a:endParaRPr>
          </a:p>
          <a:p>
            <a:pPr>
              <a:lnSpc>
                <a:spcPct val="100000"/>
              </a:lnSpc>
              <a:spcBef>
                <a:spcPts val="0"/>
              </a:spcBef>
            </a:pPr>
            <a:endParaRPr lang="en-US">
              <a:solidFill>
                <a:schemeClr val="tx1">
                  <a:lumMod val="95000"/>
                  <a:lumOff val="5000"/>
                </a:schemeClr>
              </a:solidFill>
              <a:latin typeface="Posterama"/>
              <a:cs typeface="Posterama"/>
            </a:endParaRPr>
          </a:p>
          <a:p>
            <a:pPr>
              <a:lnSpc>
                <a:spcPct val="100000"/>
              </a:lnSpc>
              <a:spcBef>
                <a:spcPts val="0"/>
              </a:spcBef>
            </a:pPr>
            <a:endParaRPr lang="en-US" sz="1000">
              <a:solidFill>
                <a:schemeClr val="tx1">
                  <a:lumMod val="95000"/>
                  <a:lumOff val="5000"/>
                </a:schemeClr>
              </a:solidFill>
              <a:latin typeface="Posterama"/>
              <a:cs typeface="Posterama"/>
            </a:endParaRPr>
          </a:p>
        </p:txBody>
      </p:sp>
      <p:sp>
        <p:nvSpPr>
          <p:cNvPr id="4" name="Slide Number Placeholder 3">
            <a:extLst>
              <a:ext uri="{FF2B5EF4-FFF2-40B4-BE49-F238E27FC236}">
                <a16:creationId xmlns:a16="http://schemas.microsoft.com/office/drawing/2014/main" id="{ED8B348D-233E-279B-3100-CE0820070E02}"/>
              </a:ext>
            </a:extLst>
          </p:cNvPr>
          <p:cNvSpPr>
            <a:spLocks noGrp="1"/>
          </p:cNvSpPr>
          <p:nvPr>
            <p:ph type="sldNum" sz="quarter" idx="11"/>
          </p:nvPr>
        </p:nvSpPr>
        <p:spPr/>
        <p:txBody>
          <a:bodyPr/>
          <a:lstStyle/>
          <a:p>
            <a:fld id="{75DF2D63-3FF5-D547-96B9-BE9CCD1ABA58}" type="slidenum">
              <a:rPr lang="en-US" smtClean="0"/>
              <a:t>19</a:t>
            </a:fld>
            <a:endParaRPr lang="en-US"/>
          </a:p>
        </p:txBody>
      </p:sp>
      <p:sp>
        <p:nvSpPr>
          <p:cNvPr id="5" name="Footer Placeholder 4">
            <a:extLst>
              <a:ext uri="{FF2B5EF4-FFF2-40B4-BE49-F238E27FC236}">
                <a16:creationId xmlns:a16="http://schemas.microsoft.com/office/drawing/2014/main" id="{5903E969-CB97-8295-566F-663E1500996E}"/>
              </a:ext>
            </a:extLst>
          </p:cNvPr>
          <p:cNvSpPr>
            <a:spLocks noGrp="1"/>
          </p:cNvSpPr>
          <p:nvPr>
            <p:ph type="ftr" sz="quarter" idx="12"/>
          </p:nvPr>
        </p:nvSpPr>
        <p:spPr>
          <a:xfrm rot="16200000">
            <a:off x="-405512" y="1431176"/>
            <a:ext cx="2109472" cy="250417"/>
          </a:xfrm>
        </p:spPr>
        <p:txBody>
          <a:bodyPr/>
          <a:lstStyle/>
          <a:p>
            <a:r>
              <a:rPr lang="en-US">
                <a:latin typeface="Posterama"/>
                <a:cs typeface="Posterama"/>
              </a:rPr>
              <a:t>SHAPE MEMORY ALLOY</a:t>
            </a:r>
          </a:p>
        </p:txBody>
      </p:sp>
    </p:spTree>
    <p:extLst>
      <p:ext uri="{BB962C8B-B14F-4D97-AF65-F5344CB8AC3E}">
        <p14:creationId xmlns:p14="http://schemas.microsoft.com/office/powerpoint/2010/main" val="2603912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414AD-EA17-EEC7-483E-BB481CC98B5D}"/>
              </a:ext>
            </a:extLst>
          </p:cNvPr>
          <p:cNvSpPr>
            <a:spLocks noGrp="1"/>
          </p:cNvSpPr>
          <p:nvPr>
            <p:ph type="title"/>
          </p:nvPr>
        </p:nvSpPr>
        <p:spPr/>
        <p:txBody>
          <a:bodyPr/>
          <a:lstStyle/>
          <a:p>
            <a:r>
              <a:rPr lang="en-US">
                <a:cs typeface="Posterama"/>
              </a:rPr>
              <a:t>CONTENTS</a:t>
            </a:r>
          </a:p>
        </p:txBody>
      </p:sp>
      <p:sp>
        <p:nvSpPr>
          <p:cNvPr id="3" name="Content Placeholder 2">
            <a:extLst>
              <a:ext uri="{FF2B5EF4-FFF2-40B4-BE49-F238E27FC236}">
                <a16:creationId xmlns:a16="http://schemas.microsoft.com/office/drawing/2014/main" id="{3412565A-E25D-30FA-171C-8BDC796E4176}"/>
              </a:ext>
            </a:extLst>
          </p:cNvPr>
          <p:cNvSpPr>
            <a:spLocks noGrp="1"/>
          </p:cNvSpPr>
          <p:nvPr>
            <p:ph idx="1"/>
          </p:nvPr>
        </p:nvSpPr>
        <p:spPr>
          <a:xfrm>
            <a:off x="1295400" y="1835625"/>
            <a:ext cx="9820656" cy="4372864"/>
          </a:xfrm>
        </p:spPr>
        <p:txBody>
          <a:bodyPr vert="horz" lIns="0" tIns="0" rIns="0" bIns="0" rtlCol="0" anchor="t">
            <a:noAutofit/>
          </a:bodyPr>
          <a:lstStyle/>
          <a:p>
            <a:pPr>
              <a:lnSpc>
                <a:spcPct val="100000"/>
              </a:lnSpc>
              <a:spcBef>
                <a:spcPts val="0"/>
              </a:spcBef>
            </a:pPr>
            <a:r>
              <a:rPr lang="en-US">
                <a:latin typeface="Posterama"/>
                <a:ea typeface="Calibri"/>
                <a:cs typeface="Calibri"/>
              </a:rPr>
              <a:t>Introduction about project</a:t>
            </a:r>
          </a:p>
          <a:p>
            <a:pPr>
              <a:lnSpc>
                <a:spcPct val="100000"/>
              </a:lnSpc>
              <a:spcBef>
                <a:spcPts val="0"/>
              </a:spcBef>
            </a:pPr>
            <a:endParaRPr lang="en-US">
              <a:latin typeface="Posterama"/>
              <a:ea typeface="Calibri"/>
              <a:cs typeface="Calibri"/>
            </a:endParaRPr>
          </a:p>
          <a:p>
            <a:pPr>
              <a:lnSpc>
                <a:spcPct val="100000"/>
              </a:lnSpc>
              <a:spcBef>
                <a:spcPts val="0"/>
              </a:spcBef>
            </a:pPr>
            <a:r>
              <a:rPr lang="en-US">
                <a:latin typeface="Posterama"/>
                <a:ea typeface="Calibri"/>
                <a:cs typeface="Calibri"/>
              </a:rPr>
              <a:t>Aim of Project</a:t>
            </a:r>
          </a:p>
          <a:p>
            <a:pPr>
              <a:lnSpc>
                <a:spcPct val="100000"/>
              </a:lnSpc>
              <a:spcBef>
                <a:spcPts val="0"/>
              </a:spcBef>
            </a:pPr>
            <a:endParaRPr lang="en-US">
              <a:latin typeface="Posterama"/>
              <a:ea typeface="Calibri"/>
              <a:cs typeface="Calibri"/>
            </a:endParaRPr>
          </a:p>
          <a:p>
            <a:pPr>
              <a:lnSpc>
                <a:spcPct val="100000"/>
              </a:lnSpc>
              <a:spcBef>
                <a:spcPts val="0"/>
              </a:spcBef>
            </a:pPr>
            <a:r>
              <a:rPr lang="en-US">
                <a:latin typeface="Posterama"/>
                <a:ea typeface="Calibri"/>
                <a:cs typeface="Calibri"/>
              </a:rPr>
              <a:t>Insights from given research paper</a:t>
            </a:r>
          </a:p>
          <a:p>
            <a:pPr>
              <a:lnSpc>
                <a:spcPct val="100000"/>
              </a:lnSpc>
              <a:spcBef>
                <a:spcPts val="0"/>
              </a:spcBef>
            </a:pPr>
            <a:endParaRPr lang="en-US">
              <a:latin typeface="Posterama"/>
              <a:ea typeface="Calibri"/>
              <a:cs typeface="Calibri"/>
            </a:endParaRPr>
          </a:p>
          <a:p>
            <a:pPr>
              <a:lnSpc>
                <a:spcPct val="100000"/>
              </a:lnSpc>
              <a:spcBef>
                <a:spcPts val="0"/>
              </a:spcBef>
            </a:pPr>
            <a:r>
              <a:rPr lang="en-US">
                <a:latin typeface="Posterama"/>
                <a:ea typeface="Calibri"/>
                <a:cs typeface="Calibri"/>
              </a:rPr>
              <a:t>Shape memory alloy and Its Properties</a:t>
            </a:r>
          </a:p>
          <a:p>
            <a:pPr>
              <a:lnSpc>
                <a:spcPct val="100000"/>
              </a:lnSpc>
              <a:spcBef>
                <a:spcPts val="0"/>
              </a:spcBef>
            </a:pPr>
            <a:endParaRPr lang="en-US">
              <a:latin typeface="Posterama"/>
              <a:ea typeface="Calibri"/>
              <a:cs typeface="Calibri"/>
            </a:endParaRPr>
          </a:p>
          <a:p>
            <a:pPr>
              <a:lnSpc>
                <a:spcPct val="100000"/>
              </a:lnSpc>
              <a:spcBef>
                <a:spcPts val="0"/>
              </a:spcBef>
            </a:pPr>
            <a:r>
              <a:rPr lang="en-US">
                <a:latin typeface="Posterama"/>
                <a:ea typeface="Calibri"/>
                <a:cs typeface="Calibri"/>
              </a:rPr>
              <a:t>Implementing Similar ML Model for Shape Memory Alloy</a:t>
            </a:r>
            <a:endParaRPr lang="en-US">
              <a:latin typeface="Posterama"/>
            </a:endParaRPr>
          </a:p>
        </p:txBody>
      </p:sp>
      <p:sp>
        <p:nvSpPr>
          <p:cNvPr id="4" name="Slide Number Placeholder 3">
            <a:extLst>
              <a:ext uri="{FF2B5EF4-FFF2-40B4-BE49-F238E27FC236}">
                <a16:creationId xmlns:a16="http://schemas.microsoft.com/office/drawing/2014/main" id="{ED8B348D-233E-279B-3100-CE0820070E02}"/>
              </a:ext>
            </a:extLst>
          </p:cNvPr>
          <p:cNvSpPr>
            <a:spLocks noGrp="1"/>
          </p:cNvSpPr>
          <p:nvPr>
            <p:ph type="sldNum" sz="quarter" idx="11"/>
          </p:nvPr>
        </p:nvSpPr>
        <p:spPr/>
        <p:txBody>
          <a:bodyPr/>
          <a:lstStyle/>
          <a:p>
            <a:fld id="{75DF2D63-3FF5-D547-96B9-BE9CCD1ABA58}" type="slidenum">
              <a:rPr lang="en-US" smtClean="0"/>
              <a:t>2</a:t>
            </a:fld>
            <a:endParaRPr lang="en-US"/>
          </a:p>
        </p:txBody>
      </p:sp>
      <p:sp>
        <p:nvSpPr>
          <p:cNvPr id="5" name="Footer Placeholder 4">
            <a:extLst>
              <a:ext uri="{FF2B5EF4-FFF2-40B4-BE49-F238E27FC236}">
                <a16:creationId xmlns:a16="http://schemas.microsoft.com/office/drawing/2014/main" id="{5903E969-CB97-8295-566F-663E1500996E}"/>
              </a:ext>
            </a:extLst>
          </p:cNvPr>
          <p:cNvSpPr>
            <a:spLocks noGrp="1"/>
          </p:cNvSpPr>
          <p:nvPr>
            <p:ph type="ftr" sz="quarter" idx="12"/>
          </p:nvPr>
        </p:nvSpPr>
        <p:spPr>
          <a:xfrm rot="16200000">
            <a:off x="-405512" y="1431176"/>
            <a:ext cx="2109472" cy="250417"/>
          </a:xfrm>
        </p:spPr>
        <p:txBody>
          <a:bodyPr/>
          <a:lstStyle/>
          <a:p>
            <a:r>
              <a:rPr lang="en-US">
                <a:latin typeface="Posterama"/>
                <a:cs typeface="Posterama"/>
              </a:rPr>
              <a:t>SHAPE MEMORY ALLOY</a:t>
            </a:r>
          </a:p>
        </p:txBody>
      </p:sp>
    </p:spTree>
    <p:extLst>
      <p:ext uri="{BB962C8B-B14F-4D97-AF65-F5344CB8AC3E}">
        <p14:creationId xmlns:p14="http://schemas.microsoft.com/office/powerpoint/2010/main" val="102538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414AD-EA17-EEC7-483E-BB481CC98B5D}"/>
              </a:ext>
            </a:extLst>
          </p:cNvPr>
          <p:cNvSpPr>
            <a:spLocks noGrp="1"/>
          </p:cNvSpPr>
          <p:nvPr>
            <p:ph type="title"/>
          </p:nvPr>
        </p:nvSpPr>
        <p:spPr/>
        <p:txBody>
          <a:bodyPr/>
          <a:lstStyle/>
          <a:p>
            <a:r>
              <a:rPr lang="en-US">
                <a:latin typeface="Posterama"/>
                <a:ea typeface="+mj-lt"/>
                <a:cs typeface="+mj-lt"/>
              </a:rPr>
              <a:t>Model Development</a:t>
            </a:r>
            <a:br>
              <a:rPr lang="en-US">
                <a:ea typeface="+mj-lt"/>
                <a:cs typeface="+mj-lt"/>
              </a:rPr>
            </a:br>
            <a:br>
              <a:rPr lang="en-US" sz="2400">
                <a:latin typeface="Berlin Sans FB"/>
                <a:cs typeface="Posterama"/>
              </a:rPr>
            </a:br>
            <a:endParaRPr lang="en-US"/>
          </a:p>
        </p:txBody>
      </p:sp>
      <p:sp>
        <p:nvSpPr>
          <p:cNvPr id="3" name="Content Placeholder 2">
            <a:extLst>
              <a:ext uri="{FF2B5EF4-FFF2-40B4-BE49-F238E27FC236}">
                <a16:creationId xmlns:a16="http://schemas.microsoft.com/office/drawing/2014/main" id="{3412565A-E25D-30FA-171C-8BDC796E4176}"/>
              </a:ext>
            </a:extLst>
          </p:cNvPr>
          <p:cNvSpPr>
            <a:spLocks noGrp="1"/>
          </p:cNvSpPr>
          <p:nvPr>
            <p:ph idx="1"/>
          </p:nvPr>
        </p:nvSpPr>
        <p:spPr>
          <a:xfrm>
            <a:off x="1295400" y="1516409"/>
            <a:ext cx="9820656" cy="5103972"/>
          </a:xfrm>
        </p:spPr>
        <p:txBody>
          <a:bodyPr vert="horz" lIns="0" tIns="0" rIns="0" bIns="0" rtlCol="0" anchor="t">
            <a:noAutofit/>
          </a:bodyPr>
          <a:lstStyle/>
          <a:p>
            <a:pPr marL="0" indent="0">
              <a:buNone/>
            </a:pPr>
            <a:r>
              <a:rPr lang="en-US" sz="2200" b="1" err="1">
                <a:solidFill>
                  <a:schemeClr val="tx1">
                    <a:lumMod val="95000"/>
                    <a:lumOff val="5000"/>
                  </a:schemeClr>
                </a:solidFill>
                <a:latin typeface="Posterama"/>
                <a:ea typeface="+mn-lt"/>
                <a:cs typeface="Arial"/>
              </a:rPr>
              <a:t>MatSciBERT</a:t>
            </a:r>
            <a:r>
              <a:rPr lang="en-US" sz="2200" b="1">
                <a:solidFill>
                  <a:schemeClr val="tx1">
                    <a:lumMod val="95000"/>
                    <a:lumOff val="5000"/>
                  </a:schemeClr>
                </a:solidFill>
                <a:latin typeface="Posterama"/>
                <a:ea typeface="+mn-lt"/>
                <a:cs typeface="Arial"/>
              </a:rPr>
              <a:t> Adaptation</a:t>
            </a:r>
            <a:r>
              <a:rPr lang="en-US" sz="2200">
                <a:solidFill>
                  <a:schemeClr val="tx1">
                    <a:lumMod val="95000"/>
                    <a:lumOff val="5000"/>
                  </a:schemeClr>
                </a:solidFill>
                <a:latin typeface="Posterama"/>
                <a:ea typeface="+mn-lt"/>
                <a:cs typeface="Arial"/>
              </a:rPr>
              <a:t>: </a:t>
            </a:r>
            <a:endParaRPr lang="en-US">
              <a:solidFill>
                <a:schemeClr val="tx1">
                  <a:lumMod val="95000"/>
                  <a:lumOff val="5000"/>
                </a:schemeClr>
              </a:solidFill>
              <a:latin typeface="Daytona Condensed Light"/>
              <a:ea typeface="+mn-lt"/>
              <a:cs typeface="Arial"/>
            </a:endParaRPr>
          </a:p>
          <a:p>
            <a:r>
              <a:rPr lang="en-US" sz="2200">
                <a:solidFill>
                  <a:schemeClr val="tx1">
                    <a:lumMod val="95000"/>
                    <a:lumOff val="5000"/>
                  </a:schemeClr>
                </a:solidFill>
                <a:latin typeface="Posterama"/>
                <a:ea typeface="+mn-lt"/>
                <a:cs typeface="Arial"/>
              </a:rPr>
              <a:t>Fine-tune the </a:t>
            </a:r>
            <a:r>
              <a:rPr lang="en-US" sz="2200" err="1">
                <a:solidFill>
                  <a:schemeClr val="tx1">
                    <a:lumMod val="95000"/>
                    <a:lumOff val="5000"/>
                  </a:schemeClr>
                </a:solidFill>
                <a:latin typeface="Posterama"/>
                <a:ea typeface="+mn-lt"/>
                <a:cs typeface="Arial"/>
              </a:rPr>
              <a:t>MatSciBERT</a:t>
            </a:r>
            <a:r>
              <a:rPr lang="en-US" sz="2200">
                <a:solidFill>
                  <a:schemeClr val="tx1">
                    <a:lumMod val="95000"/>
                    <a:lumOff val="5000"/>
                  </a:schemeClr>
                </a:solidFill>
                <a:latin typeface="Posterama"/>
                <a:ea typeface="+mn-lt"/>
                <a:cs typeface="Arial"/>
              </a:rPr>
              <a:t> model on a dataset comprising SMA literature to improve its understanding of context-specific terminology.</a:t>
            </a:r>
            <a:endParaRPr lang="en-US">
              <a:solidFill>
                <a:schemeClr val="tx1">
                  <a:lumMod val="95000"/>
                  <a:lumOff val="5000"/>
                </a:schemeClr>
              </a:solidFill>
            </a:endParaRPr>
          </a:p>
          <a:p>
            <a:pPr marL="0" indent="0">
              <a:buNone/>
            </a:pPr>
            <a:r>
              <a:rPr lang="en-US" sz="2200" b="1">
                <a:solidFill>
                  <a:schemeClr val="tx1">
                    <a:lumMod val="95000"/>
                    <a:lumOff val="5000"/>
                  </a:schemeClr>
                </a:solidFill>
                <a:latin typeface="Posterama"/>
                <a:ea typeface="+mn-lt"/>
                <a:cs typeface="Arial"/>
              </a:rPr>
              <a:t>Paragraph Classification</a:t>
            </a:r>
            <a:r>
              <a:rPr lang="en-US" sz="2200">
                <a:solidFill>
                  <a:schemeClr val="tx1">
                    <a:lumMod val="95000"/>
                    <a:lumOff val="5000"/>
                  </a:schemeClr>
                </a:solidFill>
                <a:latin typeface="Posterama"/>
                <a:ea typeface="+mn-lt"/>
                <a:cs typeface="Arial"/>
              </a:rPr>
              <a:t>: </a:t>
            </a:r>
          </a:p>
          <a:p>
            <a:r>
              <a:rPr lang="en-US" sz="2200">
                <a:solidFill>
                  <a:schemeClr val="tx1">
                    <a:lumMod val="95000"/>
                    <a:lumOff val="5000"/>
                  </a:schemeClr>
                </a:solidFill>
                <a:latin typeface="Posterama"/>
                <a:ea typeface="+mn-lt"/>
                <a:cs typeface="Arial"/>
              </a:rPr>
              <a:t>Update the paragraph classification model to detect paragraphs describing SMA synthesis parameters. Use new SMA-related keywords and entities in training data.</a:t>
            </a:r>
            <a:endParaRPr lang="en-US">
              <a:solidFill>
                <a:schemeClr val="tx1">
                  <a:lumMod val="95000"/>
                  <a:lumOff val="5000"/>
                </a:schemeClr>
              </a:solidFill>
            </a:endParaRPr>
          </a:p>
          <a:p>
            <a:pPr marL="0" indent="0">
              <a:buNone/>
            </a:pPr>
            <a:r>
              <a:rPr lang="en-US" sz="2200" b="1">
                <a:solidFill>
                  <a:schemeClr val="tx1">
                    <a:lumMod val="95000"/>
                    <a:lumOff val="5000"/>
                  </a:schemeClr>
                </a:solidFill>
                <a:latin typeface="Posterama"/>
                <a:ea typeface="+mn-lt"/>
                <a:cs typeface="Arial"/>
              </a:rPr>
              <a:t>Materials Entity Recognition (MER)</a:t>
            </a:r>
            <a:r>
              <a:rPr lang="en-US" sz="2200">
                <a:solidFill>
                  <a:schemeClr val="tx1">
                    <a:lumMod val="95000"/>
                    <a:lumOff val="5000"/>
                  </a:schemeClr>
                </a:solidFill>
                <a:latin typeface="Posterama"/>
                <a:ea typeface="+mn-lt"/>
                <a:cs typeface="Arial"/>
              </a:rPr>
              <a:t>:</a:t>
            </a:r>
          </a:p>
          <a:p>
            <a:pPr>
              <a:buFont typeface="Arial" panose="020B0604020202020204" pitchFamily="34" charset="0"/>
              <a:buChar char="•"/>
            </a:pPr>
            <a:r>
              <a:rPr lang="en-US" sz="2200">
                <a:solidFill>
                  <a:schemeClr val="tx1">
                    <a:lumMod val="95000"/>
                    <a:lumOff val="5000"/>
                  </a:schemeClr>
                </a:solidFill>
                <a:latin typeface="Posterama"/>
                <a:ea typeface="+mn-lt"/>
                <a:cs typeface="Arial"/>
              </a:rPr>
              <a:t>Adapt the three architectures (</a:t>
            </a:r>
            <a:r>
              <a:rPr lang="en-US" sz="2200" err="1">
                <a:solidFill>
                  <a:schemeClr val="tx1">
                    <a:lumMod val="95000"/>
                    <a:lumOff val="5000"/>
                  </a:schemeClr>
                </a:solidFill>
                <a:latin typeface="Posterama"/>
                <a:ea typeface="+mn-lt"/>
                <a:cs typeface="Arial"/>
              </a:rPr>
              <a:t>MatSciBERT</a:t>
            </a:r>
            <a:r>
              <a:rPr lang="en-US" sz="2200">
                <a:solidFill>
                  <a:schemeClr val="tx1">
                    <a:lumMod val="95000"/>
                    <a:lumOff val="5000"/>
                  </a:schemeClr>
                </a:solidFill>
                <a:latin typeface="Posterama"/>
                <a:ea typeface="+mn-lt"/>
                <a:cs typeface="Arial"/>
              </a:rPr>
              <a:t>, </a:t>
            </a:r>
            <a:r>
              <a:rPr lang="en-US" sz="2200" err="1">
                <a:solidFill>
                  <a:schemeClr val="tx1">
                    <a:lumMod val="95000"/>
                    <a:lumOff val="5000"/>
                  </a:schemeClr>
                </a:solidFill>
                <a:latin typeface="Posterama"/>
                <a:ea typeface="+mn-lt"/>
                <a:cs typeface="Arial"/>
              </a:rPr>
              <a:t>MatSciBERT</a:t>
            </a:r>
            <a:r>
              <a:rPr lang="en-US" sz="2200">
                <a:solidFill>
                  <a:schemeClr val="tx1">
                    <a:lumMod val="95000"/>
                    <a:lumOff val="5000"/>
                  </a:schemeClr>
                </a:solidFill>
                <a:latin typeface="Posterama"/>
                <a:ea typeface="+mn-lt"/>
                <a:cs typeface="Arial"/>
              </a:rPr>
              <a:t>-CRF, </a:t>
            </a:r>
            <a:r>
              <a:rPr lang="en-US" sz="2200" err="1">
                <a:solidFill>
                  <a:schemeClr val="tx1">
                    <a:lumMod val="95000"/>
                    <a:lumOff val="5000"/>
                  </a:schemeClr>
                </a:solidFill>
                <a:latin typeface="Posterama"/>
                <a:ea typeface="+mn-lt"/>
                <a:cs typeface="Arial"/>
              </a:rPr>
              <a:t>MatSciBERT</a:t>
            </a:r>
            <a:r>
              <a:rPr lang="en-US" sz="2200">
                <a:solidFill>
                  <a:schemeClr val="tx1">
                    <a:lumMod val="95000"/>
                    <a:lumOff val="5000"/>
                  </a:schemeClr>
                </a:solidFill>
                <a:latin typeface="Posterama"/>
                <a:ea typeface="+mn-lt"/>
                <a:cs typeface="Arial"/>
              </a:rPr>
              <a:t>-</a:t>
            </a:r>
            <a:r>
              <a:rPr lang="en-US" sz="2200" err="1">
                <a:solidFill>
                  <a:schemeClr val="tx1">
                    <a:lumMod val="95000"/>
                    <a:lumOff val="5000"/>
                  </a:schemeClr>
                </a:solidFill>
                <a:latin typeface="Posterama"/>
                <a:ea typeface="+mn-lt"/>
                <a:cs typeface="Arial"/>
              </a:rPr>
              <a:t>BiLSTM</a:t>
            </a:r>
            <a:r>
              <a:rPr lang="en-US" sz="2200">
                <a:solidFill>
                  <a:schemeClr val="tx1">
                    <a:lumMod val="95000"/>
                    <a:lumOff val="5000"/>
                  </a:schemeClr>
                </a:solidFill>
                <a:latin typeface="Posterama"/>
                <a:ea typeface="+mn-lt"/>
                <a:cs typeface="Arial"/>
              </a:rPr>
              <a:t>-CRF) to recognize and categorize SMA-specific synthesis parameters.</a:t>
            </a:r>
          </a:p>
          <a:p>
            <a:pPr>
              <a:buFont typeface="Arial" panose="020B0604020202020204" pitchFamily="34" charset="0"/>
              <a:buChar char="•"/>
            </a:pPr>
            <a:r>
              <a:rPr lang="en-US" sz="2200">
                <a:solidFill>
                  <a:schemeClr val="tx1">
                    <a:lumMod val="95000"/>
                    <a:lumOff val="5000"/>
                  </a:schemeClr>
                </a:solidFill>
                <a:latin typeface="Posterama"/>
                <a:ea typeface="+mn-lt"/>
                <a:cs typeface="Arial"/>
              </a:rPr>
              <a:t>Fine-tune these models with a corpus annotated specifically for SMA research.</a:t>
            </a:r>
            <a:endParaRPr lang="en-US" sz="2200">
              <a:solidFill>
                <a:schemeClr val="tx1">
                  <a:lumMod val="95000"/>
                  <a:lumOff val="5000"/>
                </a:schemeClr>
              </a:solidFill>
              <a:latin typeface="Posterama"/>
              <a:cs typeface="Arial"/>
            </a:endParaRPr>
          </a:p>
          <a:p>
            <a:pPr>
              <a:lnSpc>
                <a:spcPct val="100000"/>
              </a:lnSpc>
              <a:spcBef>
                <a:spcPts val="0"/>
              </a:spcBef>
            </a:pPr>
            <a:endParaRPr lang="en-US" sz="2200">
              <a:solidFill>
                <a:schemeClr val="tx1">
                  <a:lumMod val="95000"/>
                  <a:lumOff val="5000"/>
                </a:schemeClr>
              </a:solidFill>
              <a:latin typeface="Posterama"/>
              <a:cs typeface="Posterama"/>
            </a:endParaRPr>
          </a:p>
          <a:p>
            <a:pPr>
              <a:lnSpc>
                <a:spcPct val="100000"/>
              </a:lnSpc>
              <a:spcBef>
                <a:spcPts val="0"/>
              </a:spcBef>
            </a:pPr>
            <a:endParaRPr lang="en-US" sz="2200">
              <a:solidFill>
                <a:schemeClr val="tx1">
                  <a:lumMod val="95000"/>
                  <a:lumOff val="5000"/>
                </a:schemeClr>
              </a:solidFill>
              <a:latin typeface="Posterama"/>
              <a:cs typeface="Posterama"/>
            </a:endParaRPr>
          </a:p>
          <a:p>
            <a:pPr>
              <a:lnSpc>
                <a:spcPct val="100000"/>
              </a:lnSpc>
              <a:spcBef>
                <a:spcPts val="0"/>
              </a:spcBef>
            </a:pPr>
            <a:endParaRPr lang="en-US">
              <a:solidFill>
                <a:schemeClr val="tx1">
                  <a:lumMod val="95000"/>
                  <a:lumOff val="5000"/>
                </a:schemeClr>
              </a:solidFill>
              <a:latin typeface="Posterama"/>
              <a:cs typeface="Posterama"/>
            </a:endParaRPr>
          </a:p>
          <a:p>
            <a:pPr>
              <a:lnSpc>
                <a:spcPct val="100000"/>
              </a:lnSpc>
              <a:spcBef>
                <a:spcPts val="0"/>
              </a:spcBef>
            </a:pPr>
            <a:endParaRPr lang="en-US">
              <a:solidFill>
                <a:schemeClr val="tx1">
                  <a:lumMod val="95000"/>
                  <a:lumOff val="5000"/>
                </a:schemeClr>
              </a:solidFill>
              <a:latin typeface="Posterama"/>
              <a:cs typeface="Posterama"/>
            </a:endParaRPr>
          </a:p>
          <a:p>
            <a:pPr>
              <a:lnSpc>
                <a:spcPct val="100000"/>
              </a:lnSpc>
              <a:spcBef>
                <a:spcPts val="0"/>
              </a:spcBef>
            </a:pPr>
            <a:endParaRPr lang="en-US" sz="1000">
              <a:solidFill>
                <a:schemeClr val="tx1">
                  <a:lumMod val="95000"/>
                  <a:lumOff val="5000"/>
                </a:schemeClr>
              </a:solidFill>
              <a:latin typeface="Posterama"/>
              <a:cs typeface="Posterama"/>
            </a:endParaRPr>
          </a:p>
        </p:txBody>
      </p:sp>
      <p:sp>
        <p:nvSpPr>
          <p:cNvPr id="4" name="Slide Number Placeholder 3">
            <a:extLst>
              <a:ext uri="{FF2B5EF4-FFF2-40B4-BE49-F238E27FC236}">
                <a16:creationId xmlns:a16="http://schemas.microsoft.com/office/drawing/2014/main" id="{ED8B348D-233E-279B-3100-CE0820070E02}"/>
              </a:ext>
            </a:extLst>
          </p:cNvPr>
          <p:cNvSpPr>
            <a:spLocks noGrp="1"/>
          </p:cNvSpPr>
          <p:nvPr>
            <p:ph type="sldNum" sz="quarter" idx="11"/>
          </p:nvPr>
        </p:nvSpPr>
        <p:spPr/>
        <p:txBody>
          <a:bodyPr/>
          <a:lstStyle/>
          <a:p>
            <a:fld id="{75DF2D63-3FF5-D547-96B9-BE9CCD1ABA58}" type="slidenum">
              <a:rPr lang="en-US" smtClean="0"/>
              <a:t>20</a:t>
            </a:fld>
            <a:endParaRPr lang="en-US"/>
          </a:p>
        </p:txBody>
      </p:sp>
      <p:sp>
        <p:nvSpPr>
          <p:cNvPr id="5" name="Footer Placeholder 4">
            <a:extLst>
              <a:ext uri="{FF2B5EF4-FFF2-40B4-BE49-F238E27FC236}">
                <a16:creationId xmlns:a16="http://schemas.microsoft.com/office/drawing/2014/main" id="{5903E969-CB97-8295-566F-663E1500996E}"/>
              </a:ext>
            </a:extLst>
          </p:cNvPr>
          <p:cNvSpPr>
            <a:spLocks noGrp="1"/>
          </p:cNvSpPr>
          <p:nvPr>
            <p:ph type="ftr" sz="quarter" idx="12"/>
          </p:nvPr>
        </p:nvSpPr>
        <p:spPr>
          <a:xfrm rot="16200000">
            <a:off x="-405512" y="1431176"/>
            <a:ext cx="2109472" cy="250417"/>
          </a:xfrm>
        </p:spPr>
        <p:txBody>
          <a:bodyPr/>
          <a:lstStyle/>
          <a:p>
            <a:r>
              <a:rPr lang="en-US">
                <a:latin typeface="Posterama"/>
                <a:cs typeface="Posterama"/>
              </a:rPr>
              <a:t>SHAPE MEMORY ALLOY</a:t>
            </a:r>
          </a:p>
        </p:txBody>
      </p:sp>
    </p:spTree>
    <p:extLst>
      <p:ext uri="{BB962C8B-B14F-4D97-AF65-F5344CB8AC3E}">
        <p14:creationId xmlns:p14="http://schemas.microsoft.com/office/powerpoint/2010/main" val="1341517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EB71848-30C6-4874-5F43-EBC221C7ABA5}"/>
              </a:ext>
            </a:extLst>
          </p:cNvPr>
          <p:cNvSpPr>
            <a:spLocks noGrp="1"/>
          </p:cNvSpPr>
          <p:nvPr>
            <p:ph type="title"/>
          </p:nvPr>
        </p:nvSpPr>
        <p:spPr>
          <a:xfrm>
            <a:off x="-25125" y="1896761"/>
            <a:ext cx="10598472" cy="735145"/>
          </a:xfrm>
        </p:spPr>
        <p:txBody>
          <a:bodyPr/>
          <a:lstStyle/>
          <a:p>
            <a:r>
              <a:rPr lang="en-US" sz="3800">
                <a:cs typeface="Posterama"/>
              </a:rPr>
              <a:t>GROUP MEMBERS</a:t>
            </a:r>
            <a:br>
              <a:rPr lang="en-US">
                <a:cs typeface="Posterama"/>
              </a:rPr>
            </a:br>
            <a:br>
              <a:rPr lang="en-US" sz="2000">
                <a:cs typeface="Posterama"/>
              </a:rPr>
            </a:br>
            <a:br>
              <a:rPr lang="en-US" sz="2000"/>
            </a:br>
            <a:br>
              <a:rPr lang="en-US" sz="2000">
                <a:cs typeface="Posterama"/>
              </a:rPr>
            </a:br>
            <a:br>
              <a:rPr lang="en-US" sz="2000">
                <a:cs typeface="Posterama"/>
              </a:rPr>
            </a:br>
            <a:br>
              <a:rPr lang="en-US" sz="2400"/>
            </a:br>
            <a:endParaRPr lang="en-US" sz="2400"/>
          </a:p>
        </p:txBody>
      </p:sp>
      <p:sp>
        <p:nvSpPr>
          <p:cNvPr id="27" name="Text Placeholder 26">
            <a:extLst>
              <a:ext uri="{FF2B5EF4-FFF2-40B4-BE49-F238E27FC236}">
                <a16:creationId xmlns:a16="http://schemas.microsoft.com/office/drawing/2014/main" id="{BB8B6963-69FE-8A03-5E86-2BF855024B00}"/>
              </a:ext>
            </a:extLst>
          </p:cNvPr>
          <p:cNvSpPr>
            <a:spLocks noGrp="1"/>
          </p:cNvSpPr>
          <p:nvPr>
            <p:ph type="body" sz="quarter" idx="16"/>
          </p:nvPr>
        </p:nvSpPr>
        <p:spPr>
          <a:xfrm>
            <a:off x="1334167" y="3878961"/>
            <a:ext cx="1828800" cy="539496"/>
          </a:xfrm>
        </p:spPr>
        <p:txBody>
          <a:bodyPr/>
          <a:lstStyle/>
          <a:p>
            <a:pPr>
              <a:lnSpc>
                <a:spcPts val="2660"/>
              </a:lnSpc>
            </a:pPr>
            <a:r>
              <a:rPr lang="en-US" sz="2000" spc="0">
                <a:ea typeface="+mj-lt"/>
                <a:cs typeface="+mj-lt"/>
              </a:rPr>
              <a:t>ARVIND DEVKATE</a:t>
            </a:r>
            <a:endParaRPr lang="en-US" sz="2000" spc="0">
              <a:cs typeface="Posterama"/>
            </a:endParaRPr>
          </a:p>
        </p:txBody>
      </p:sp>
      <p:sp>
        <p:nvSpPr>
          <p:cNvPr id="10" name="Text Placeholder 9">
            <a:extLst>
              <a:ext uri="{FF2B5EF4-FFF2-40B4-BE49-F238E27FC236}">
                <a16:creationId xmlns:a16="http://schemas.microsoft.com/office/drawing/2014/main" id="{A56A7E12-E446-920C-D1DE-B3790C22D5A4}"/>
              </a:ext>
            </a:extLst>
          </p:cNvPr>
          <p:cNvSpPr>
            <a:spLocks noGrp="1"/>
          </p:cNvSpPr>
          <p:nvPr>
            <p:ph type="body" sz="quarter" idx="17"/>
          </p:nvPr>
        </p:nvSpPr>
        <p:spPr/>
        <p:txBody>
          <a:bodyPr/>
          <a:lstStyle/>
          <a:p>
            <a:r>
              <a:rPr lang="en-US" dirty="0"/>
              <a:t>220215</a:t>
            </a:r>
          </a:p>
        </p:txBody>
      </p:sp>
      <p:sp>
        <p:nvSpPr>
          <p:cNvPr id="11" name="Text Placeholder 10">
            <a:extLst>
              <a:ext uri="{FF2B5EF4-FFF2-40B4-BE49-F238E27FC236}">
                <a16:creationId xmlns:a16="http://schemas.microsoft.com/office/drawing/2014/main" id="{ABB11D0F-E4B2-AB66-3DFD-7006C60BDFB8}"/>
              </a:ext>
            </a:extLst>
          </p:cNvPr>
          <p:cNvSpPr>
            <a:spLocks noGrp="1"/>
          </p:cNvSpPr>
          <p:nvPr>
            <p:ph type="body" sz="quarter" idx="18"/>
          </p:nvPr>
        </p:nvSpPr>
        <p:spPr>
          <a:xfrm>
            <a:off x="3921919" y="3878961"/>
            <a:ext cx="2065637" cy="539496"/>
          </a:xfrm>
        </p:spPr>
        <p:txBody>
          <a:bodyPr/>
          <a:lstStyle/>
          <a:p>
            <a:br>
              <a:rPr lang="en-US" sz="2000">
                <a:ea typeface="+mj-lt"/>
                <a:cs typeface="+mj-lt"/>
              </a:rPr>
            </a:br>
            <a:r>
              <a:rPr lang="en-US" sz="2000">
                <a:ea typeface="+mj-lt"/>
                <a:cs typeface="+mj-lt"/>
              </a:rPr>
              <a:t>PRATHAMESH LADHE</a:t>
            </a:r>
            <a:endParaRPr lang="en-US"/>
          </a:p>
        </p:txBody>
      </p:sp>
      <p:sp>
        <p:nvSpPr>
          <p:cNvPr id="12" name="Text Placeholder 11">
            <a:extLst>
              <a:ext uri="{FF2B5EF4-FFF2-40B4-BE49-F238E27FC236}">
                <a16:creationId xmlns:a16="http://schemas.microsoft.com/office/drawing/2014/main" id="{98894B78-E964-AA7D-EF3E-EB7A9DFB37CF}"/>
              </a:ext>
            </a:extLst>
          </p:cNvPr>
          <p:cNvSpPr>
            <a:spLocks noGrp="1"/>
          </p:cNvSpPr>
          <p:nvPr>
            <p:ph type="body" sz="quarter" idx="19"/>
          </p:nvPr>
        </p:nvSpPr>
        <p:spPr/>
        <p:txBody>
          <a:bodyPr/>
          <a:lstStyle/>
          <a:p>
            <a:r>
              <a:rPr lang="en-US" dirty="0"/>
              <a:t>220811</a:t>
            </a:r>
          </a:p>
        </p:txBody>
      </p:sp>
      <p:sp>
        <p:nvSpPr>
          <p:cNvPr id="13" name="Text Placeholder 12">
            <a:extLst>
              <a:ext uri="{FF2B5EF4-FFF2-40B4-BE49-F238E27FC236}">
                <a16:creationId xmlns:a16="http://schemas.microsoft.com/office/drawing/2014/main" id="{2135FF07-C234-113E-1BF3-69459010605B}"/>
              </a:ext>
            </a:extLst>
          </p:cNvPr>
          <p:cNvSpPr>
            <a:spLocks noGrp="1"/>
          </p:cNvSpPr>
          <p:nvPr>
            <p:ph type="body" sz="quarter" idx="20"/>
          </p:nvPr>
        </p:nvSpPr>
        <p:spPr>
          <a:xfrm>
            <a:off x="6653833" y="3673016"/>
            <a:ext cx="1818502" cy="745441"/>
          </a:xfrm>
        </p:spPr>
        <p:txBody>
          <a:bodyPr/>
          <a:lstStyle/>
          <a:p>
            <a:r>
              <a:rPr lang="en-US" sz="2000">
                <a:ea typeface="+mj-lt"/>
                <a:cs typeface="+mj-lt"/>
              </a:rPr>
              <a:t>AMAN NIGAM</a:t>
            </a:r>
            <a:endParaRPr lang="en-US"/>
          </a:p>
        </p:txBody>
      </p:sp>
      <p:sp>
        <p:nvSpPr>
          <p:cNvPr id="14" name="Text Placeholder 13">
            <a:extLst>
              <a:ext uri="{FF2B5EF4-FFF2-40B4-BE49-F238E27FC236}">
                <a16:creationId xmlns:a16="http://schemas.microsoft.com/office/drawing/2014/main" id="{719CE2DB-7436-29AF-1E7E-725A184EB4A1}"/>
              </a:ext>
            </a:extLst>
          </p:cNvPr>
          <p:cNvSpPr>
            <a:spLocks noGrp="1"/>
          </p:cNvSpPr>
          <p:nvPr>
            <p:ph type="body" sz="quarter" idx="21"/>
          </p:nvPr>
        </p:nvSpPr>
        <p:spPr/>
        <p:txBody>
          <a:bodyPr/>
          <a:lstStyle/>
          <a:p>
            <a:r>
              <a:rPr lang="en-US" dirty="0"/>
              <a:t>220118</a:t>
            </a:r>
          </a:p>
        </p:txBody>
      </p:sp>
      <p:sp>
        <p:nvSpPr>
          <p:cNvPr id="15" name="Text Placeholder 14">
            <a:extLst>
              <a:ext uri="{FF2B5EF4-FFF2-40B4-BE49-F238E27FC236}">
                <a16:creationId xmlns:a16="http://schemas.microsoft.com/office/drawing/2014/main" id="{4D4A0445-64AB-E959-CE4D-051DB1FC25DA}"/>
              </a:ext>
            </a:extLst>
          </p:cNvPr>
          <p:cNvSpPr>
            <a:spLocks noGrp="1"/>
          </p:cNvSpPr>
          <p:nvPr>
            <p:ph type="body" sz="quarter" idx="22"/>
          </p:nvPr>
        </p:nvSpPr>
        <p:spPr>
          <a:xfrm>
            <a:off x="9070849" y="3878960"/>
            <a:ext cx="1828800" cy="360903"/>
          </a:xfrm>
        </p:spPr>
        <p:txBody>
          <a:bodyPr/>
          <a:lstStyle/>
          <a:p>
            <a:r>
              <a:rPr lang="en-US" sz="2000">
                <a:cs typeface="Posterama"/>
              </a:rPr>
              <a:t>DHEERAJ </a:t>
            </a:r>
            <a:endParaRPr lang="en-US" sz="2000"/>
          </a:p>
        </p:txBody>
      </p:sp>
      <p:sp>
        <p:nvSpPr>
          <p:cNvPr id="16" name="Text Placeholder 15">
            <a:extLst>
              <a:ext uri="{FF2B5EF4-FFF2-40B4-BE49-F238E27FC236}">
                <a16:creationId xmlns:a16="http://schemas.microsoft.com/office/drawing/2014/main" id="{F79ECD74-0788-61AE-3B21-7D87F85BE481}"/>
              </a:ext>
            </a:extLst>
          </p:cNvPr>
          <p:cNvSpPr>
            <a:spLocks noGrp="1"/>
          </p:cNvSpPr>
          <p:nvPr>
            <p:ph type="body" sz="quarter" idx="23"/>
          </p:nvPr>
        </p:nvSpPr>
        <p:spPr/>
        <p:txBody>
          <a:bodyPr/>
          <a:lstStyle/>
          <a:p>
            <a:r>
              <a:rPr lang="en-US" dirty="0"/>
              <a:t>220356</a:t>
            </a:r>
          </a:p>
        </p:txBody>
      </p:sp>
      <p:sp>
        <p:nvSpPr>
          <p:cNvPr id="18" name="TextBox 17">
            <a:extLst>
              <a:ext uri="{FF2B5EF4-FFF2-40B4-BE49-F238E27FC236}">
                <a16:creationId xmlns:a16="http://schemas.microsoft.com/office/drawing/2014/main" id="{718487B7-5D39-23F7-C0FB-CE386FD763A8}"/>
              </a:ext>
            </a:extLst>
          </p:cNvPr>
          <p:cNvSpPr txBox="1"/>
          <p:nvPr/>
        </p:nvSpPr>
        <p:spPr>
          <a:xfrm>
            <a:off x="1390134" y="344958"/>
            <a:ext cx="7774459"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a:latin typeface="Posterama"/>
                <a:cs typeface="Posterama"/>
              </a:rPr>
              <a:t>          </a:t>
            </a:r>
            <a:r>
              <a:rPr lang="en-US" sz="6600" b="1">
                <a:latin typeface="Posterama"/>
                <a:cs typeface="Posterama"/>
              </a:rPr>
              <a:t>THANK YOU</a:t>
            </a:r>
            <a:endParaRPr lang="en-US" sz="6600" b="1"/>
          </a:p>
        </p:txBody>
      </p:sp>
    </p:spTree>
    <p:extLst>
      <p:ext uri="{BB962C8B-B14F-4D97-AF65-F5344CB8AC3E}">
        <p14:creationId xmlns:p14="http://schemas.microsoft.com/office/powerpoint/2010/main" val="3334127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414AD-EA17-EEC7-483E-BB481CC98B5D}"/>
              </a:ext>
            </a:extLst>
          </p:cNvPr>
          <p:cNvSpPr>
            <a:spLocks noGrp="1"/>
          </p:cNvSpPr>
          <p:nvPr>
            <p:ph type="title"/>
          </p:nvPr>
        </p:nvSpPr>
        <p:spPr>
          <a:xfrm>
            <a:off x="1295399" y="477520"/>
            <a:ext cx="10058400" cy="833120"/>
          </a:xfrm>
        </p:spPr>
        <p:txBody>
          <a:bodyPr/>
          <a:lstStyle/>
          <a:p>
            <a:r>
              <a:rPr lang="en-US">
                <a:ea typeface="+mj-lt"/>
                <a:cs typeface="+mj-lt"/>
              </a:rPr>
              <a:t>Introduction</a:t>
            </a:r>
            <a:endParaRPr lang="en-US"/>
          </a:p>
        </p:txBody>
      </p:sp>
      <p:sp>
        <p:nvSpPr>
          <p:cNvPr id="3" name="Content Placeholder 2">
            <a:extLst>
              <a:ext uri="{FF2B5EF4-FFF2-40B4-BE49-F238E27FC236}">
                <a16:creationId xmlns:a16="http://schemas.microsoft.com/office/drawing/2014/main" id="{3412565A-E25D-30FA-171C-8BDC796E4176}"/>
              </a:ext>
            </a:extLst>
          </p:cNvPr>
          <p:cNvSpPr>
            <a:spLocks noGrp="1"/>
          </p:cNvSpPr>
          <p:nvPr>
            <p:ph idx="1"/>
          </p:nvPr>
        </p:nvSpPr>
        <p:spPr>
          <a:xfrm>
            <a:off x="1295400" y="1297145"/>
            <a:ext cx="9820656" cy="4911344"/>
          </a:xfrm>
        </p:spPr>
        <p:txBody>
          <a:bodyPr vert="horz" lIns="0" tIns="0" rIns="0" bIns="0" rtlCol="0" anchor="t">
            <a:noAutofit/>
          </a:bodyPr>
          <a:lstStyle/>
          <a:p>
            <a:pPr>
              <a:lnSpc>
                <a:spcPct val="100000"/>
              </a:lnSpc>
              <a:spcBef>
                <a:spcPts val="0"/>
              </a:spcBef>
            </a:pPr>
            <a:r>
              <a:rPr lang="en-US" sz="2000">
                <a:latin typeface="Posterama"/>
                <a:ea typeface="Calibri"/>
                <a:cs typeface="Posterama"/>
              </a:rPr>
              <a:t>Scientists struggle to find key details for making materials because there's so much scientific research. </a:t>
            </a:r>
          </a:p>
          <a:p>
            <a:pPr>
              <a:lnSpc>
                <a:spcPct val="100000"/>
              </a:lnSpc>
              <a:spcBef>
                <a:spcPts val="0"/>
              </a:spcBef>
            </a:pPr>
            <a:endParaRPr lang="en-US" sz="2000">
              <a:solidFill>
                <a:srgbClr val="444444"/>
              </a:solidFill>
              <a:latin typeface="Posterama"/>
              <a:ea typeface="Calibri"/>
              <a:cs typeface="Calibri"/>
            </a:endParaRPr>
          </a:p>
          <a:p>
            <a:pPr>
              <a:lnSpc>
                <a:spcPct val="100000"/>
              </a:lnSpc>
              <a:spcBef>
                <a:spcPts val="0"/>
              </a:spcBef>
            </a:pPr>
            <a:r>
              <a:rPr lang="en-US" sz="2000">
                <a:latin typeface="Posterama"/>
                <a:ea typeface="Calibri"/>
                <a:cs typeface="Posterama"/>
              </a:rPr>
              <a:t>Accessing this wealth of knowledge demands an exhaustive exploration of literature, which is an extremely time-consuming and labor-intensive task</a:t>
            </a:r>
          </a:p>
          <a:p>
            <a:pPr>
              <a:lnSpc>
                <a:spcPct val="100000"/>
              </a:lnSpc>
              <a:spcBef>
                <a:spcPts val="0"/>
              </a:spcBef>
            </a:pPr>
            <a:endParaRPr lang="en-US" sz="2000">
              <a:solidFill>
                <a:srgbClr val="444444"/>
              </a:solidFill>
              <a:latin typeface="Posterama"/>
              <a:ea typeface="Calibri"/>
              <a:cs typeface="Calibri"/>
            </a:endParaRPr>
          </a:p>
          <a:p>
            <a:pPr>
              <a:lnSpc>
                <a:spcPct val="100000"/>
              </a:lnSpc>
              <a:spcBef>
                <a:spcPts val="0"/>
              </a:spcBef>
            </a:pPr>
            <a:r>
              <a:rPr lang="en-US" sz="2000">
                <a:latin typeface="Posterama"/>
                <a:ea typeface="Calibri"/>
                <a:cs typeface="Posterama"/>
              </a:rPr>
              <a:t>Develop a Time saving efficient solution to read thousands of Research articles and Journals present on internet and extract important parameters useful for research of new material.</a:t>
            </a:r>
          </a:p>
          <a:p>
            <a:pPr>
              <a:lnSpc>
                <a:spcPct val="100000"/>
              </a:lnSpc>
              <a:spcBef>
                <a:spcPts val="0"/>
              </a:spcBef>
            </a:pPr>
            <a:endParaRPr lang="en-US" sz="2000">
              <a:solidFill>
                <a:srgbClr val="444444"/>
              </a:solidFill>
              <a:latin typeface="Posterama"/>
              <a:ea typeface="Calibri"/>
              <a:cs typeface="Calibri"/>
            </a:endParaRPr>
          </a:p>
          <a:p>
            <a:pPr>
              <a:lnSpc>
                <a:spcPct val="100000"/>
              </a:lnSpc>
              <a:spcBef>
                <a:spcPts val="0"/>
              </a:spcBef>
            </a:pPr>
            <a:r>
              <a:rPr lang="en-US" sz="2000">
                <a:latin typeface="Posterama"/>
                <a:ea typeface="Calibri"/>
                <a:cs typeface="Posterama"/>
              </a:rPr>
              <a:t>Develop a ML Model which automatically extracts details &amp; important parameters from text, a comprehensive approach that utilizes natural language processing (NLP) techniques and machine learning algorithms. </a:t>
            </a:r>
          </a:p>
          <a:p>
            <a:pPr>
              <a:lnSpc>
                <a:spcPct val="100000"/>
              </a:lnSpc>
              <a:spcBef>
                <a:spcPts val="0"/>
              </a:spcBef>
            </a:pPr>
            <a:endParaRPr lang="en-US" sz="2000">
              <a:solidFill>
                <a:srgbClr val="444444"/>
              </a:solidFill>
              <a:latin typeface="Posterama"/>
              <a:ea typeface="Calibri"/>
              <a:cs typeface="Calibri"/>
            </a:endParaRPr>
          </a:p>
          <a:p>
            <a:pPr>
              <a:lnSpc>
                <a:spcPct val="100000"/>
              </a:lnSpc>
              <a:spcBef>
                <a:spcPts val="0"/>
              </a:spcBef>
            </a:pPr>
            <a:r>
              <a:rPr lang="en-US" sz="2000">
                <a:latin typeface="Posterama"/>
                <a:ea typeface="Calibri"/>
                <a:cs typeface="Posterama"/>
              </a:rPr>
              <a:t>These models will scan through vast amounts of scientific text , pinpoint relevant information, and extract key synthesis parameters, ultimately aiding scientists to accelerate materials discovery.</a:t>
            </a:r>
            <a:endParaRPr lang="en-US" sz="2000">
              <a:latin typeface="Posterama"/>
              <a:cs typeface="Posterama"/>
            </a:endParaRPr>
          </a:p>
        </p:txBody>
      </p:sp>
      <p:sp>
        <p:nvSpPr>
          <p:cNvPr id="4" name="Slide Number Placeholder 3">
            <a:extLst>
              <a:ext uri="{FF2B5EF4-FFF2-40B4-BE49-F238E27FC236}">
                <a16:creationId xmlns:a16="http://schemas.microsoft.com/office/drawing/2014/main" id="{ED8B348D-233E-279B-3100-CE0820070E02}"/>
              </a:ext>
            </a:extLst>
          </p:cNvPr>
          <p:cNvSpPr>
            <a:spLocks noGrp="1"/>
          </p:cNvSpPr>
          <p:nvPr>
            <p:ph type="sldNum" sz="quarter" idx="11"/>
          </p:nvPr>
        </p:nvSpPr>
        <p:spPr/>
        <p:txBody>
          <a:bodyPr/>
          <a:lstStyle/>
          <a:p>
            <a:fld id="{75DF2D63-3FF5-D547-96B9-BE9CCD1ABA58}" type="slidenum">
              <a:rPr lang="en-US" smtClean="0"/>
              <a:t>3</a:t>
            </a:fld>
            <a:endParaRPr lang="en-US"/>
          </a:p>
        </p:txBody>
      </p:sp>
      <p:sp>
        <p:nvSpPr>
          <p:cNvPr id="5" name="Footer Placeholder 4">
            <a:extLst>
              <a:ext uri="{FF2B5EF4-FFF2-40B4-BE49-F238E27FC236}">
                <a16:creationId xmlns:a16="http://schemas.microsoft.com/office/drawing/2014/main" id="{5903E969-CB97-8295-566F-663E1500996E}"/>
              </a:ext>
            </a:extLst>
          </p:cNvPr>
          <p:cNvSpPr>
            <a:spLocks noGrp="1"/>
          </p:cNvSpPr>
          <p:nvPr>
            <p:ph type="ftr" sz="quarter" idx="12"/>
          </p:nvPr>
        </p:nvSpPr>
        <p:spPr>
          <a:xfrm rot="16200000">
            <a:off x="-405512" y="1431176"/>
            <a:ext cx="2109472" cy="250417"/>
          </a:xfrm>
        </p:spPr>
        <p:txBody>
          <a:bodyPr/>
          <a:lstStyle/>
          <a:p>
            <a:r>
              <a:rPr lang="en-US">
                <a:latin typeface="Posterama"/>
                <a:cs typeface="Posterama"/>
              </a:rPr>
              <a:t>SHAPE MEMORY ALLOY</a:t>
            </a:r>
          </a:p>
        </p:txBody>
      </p:sp>
    </p:spTree>
    <p:extLst>
      <p:ext uri="{BB962C8B-B14F-4D97-AF65-F5344CB8AC3E}">
        <p14:creationId xmlns:p14="http://schemas.microsoft.com/office/powerpoint/2010/main" val="4072228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414AD-EA17-EEC7-483E-BB481CC98B5D}"/>
              </a:ext>
            </a:extLst>
          </p:cNvPr>
          <p:cNvSpPr>
            <a:spLocks noGrp="1"/>
          </p:cNvSpPr>
          <p:nvPr>
            <p:ph type="title"/>
          </p:nvPr>
        </p:nvSpPr>
        <p:spPr/>
        <p:txBody>
          <a:bodyPr/>
          <a:lstStyle/>
          <a:p>
            <a:r>
              <a:rPr lang="en-US">
                <a:ea typeface="+mj-lt"/>
                <a:cs typeface="+mj-lt"/>
              </a:rPr>
              <a:t>AIM</a:t>
            </a:r>
            <a:endParaRPr lang="en-US"/>
          </a:p>
        </p:txBody>
      </p:sp>
      <p:sp>
        <p:nvSpPr>
          <p:cNvPr id="3" name="Content Placeholder 2">
            <a:extLst>
              <a:ext uri="{FF2B5EF4-FFF2-40B4-BE49-F238E27FC236}">
                <a16:creationId xmlns:a16="http://schemas.microsoft.com/office/drawing/2014/main" id="{3412565A-E25D-30FA-171C-8BDC796E4176}"/>
              </a:ext>
            </a:extLst>
          </p:cNvPr>
          <p:cNvSpPr>
            <a:spLocks noGrp="1"/>
          </p:cNvSpPr>
          <p:nvPr>
            <p:ph idx="1"/>
          </p:nvPr>
        </p:nvSpPr>
        <p:spPr>
          <a:xfrm>
            <a:off x="1295400" y="1835625"/>
            <a:ext cx="9820656" cy="4372864"/>
          </a:xfrm>
        </p:spPr>
        <p:txBody>
          <a:bodyPr vert="horz" lIns="0" tIns="0" rIns="0" bIns="0" rtlCol="0" anchor="t">
            <a:noAutofit/>
          </a:bodyPr>
          <a:lstStyle/>
          <a:p>
            <a:pPr>
              <a:lnSpc>
                <a:spcPct val="100000"/>
              </a:lnSpc>
              <a:spcBef>
                <a:spcPts val="0"/>
              </a:spcBef>
            </a:pPr>
            <a:r>
              <a:rPr lang="en-US">
                <a:solidFill>
                  <a:schemeClr val="tx1">
                    <a:lumMod val="95000"/>
                    <a:lumOff val="5000"/>
                  </a:schemeClr>
                </a:solidFill>
                <a:latin typeface="Posterama"/>
                <a:ea typeface="+mn-lt"/>
                <a:cs typeface="+mn-lt"/>
              </a:rPr>
              <a:t>To find a systematic approach to develop machine learning model for the automated extraction of synthesis parameters specific to Shape Memory Alloys from extensive scientific texts.</a:t>
            </a:r>
          </a:p>
          <a:p>
            <a:pPr>
              <a:lnSpc>
                <a:spcPct val="100000"/>
              </a:lnSpc>
              <a:spcBef>
                <a:spcPts val="0"/>
              </a:spcBef>
            </a:pPr>
            <a:endParaRPr lang="en-US">
              <a:solidFill>
                <a:schemeClr val="tx1">
                  <a:lumMod val="95000"/>
                  <a:lumOff val="5000"/>
                </a:schemeClr>
              </a:solidFill>
              <a:latin typeface="Posterama"/>
            </a:endParaRPr>
          </a:p>
          <a:p>
            <a:pPr>
              <a:lnSpc>
                <a:spcPct val="100000"/>
              </a:lnSpc>
              <a:spcBef>
                <a:spcPts val="0"/>
              </a:spcBef>
            </a:pPr>
            <a:r>
              <a:rPr lang="en-US">
                <a:solidFill>
                  <a:schemeClr val="tx1">
                    <a:lumMod val="95000"/>
                    <a:lumOff val="5000"/>
                  </a:schemeClr>
                </a:solidFill>
                <a:latin typeface="Posterama"/>
                <a:cs typeface="Posterama"/>
              </a:rPr>
              <a:t>Taking reference from the given Research Paper to develop a similar Model to help to extract information related to Shape Memory Alloy and then find important parameters used to determine a new material as a SMA.</a:t>
            </a:r>
          </a:p>
          <a:p>
            <a:pPr>
              <a:lnSpc>
                <a:spcPct val="100000"/>
              </a:lnSpc>
              <a:spcBef>
                <a:spcPts val="0"/>
              </a:spcBef>
            </a:pPr>
            <a:endParaRPr lang="en-US">
              <a:solidFill>
                <a:schemeClr val="tx1">
                  <a:lumMod val="95000"/>
                  <a:lumOff val="5000"/>
                </a:schemeClr>
              </a:solidFill>
              <a:latin typeface="Posterama"/>
              <a:cs typeface="Posterama"/>
            </a:endParaRPr>
          </a:p>
          <a:p>
            <a:pPr>
              <a:lnSpc>
                <a:spcPct val="100000"/>
              </a:lnSpc>
              <a:spcBef>
                <a:spcPts val="0"/>
              </a:spcBef>
            </a:pPr>
            <a:endParaRPr lang="en-US">
              <a:solidFill>
                <a:schemeClr val="tx1">
                  <a:lumMod val="95000"/>
                  <a:lumOff val="5000"/>
                </a:schemeClr>
              </a:solidFill>
              <a:latin typeface="Posterama"/>
              <a:cs typeface="Posterama"/>
            </a:endParaRPr>
          </a:p>
          <a:p>
            <a:pPr>
              <a:lnSpc>
                <a:spcPct val="100000"/>
              </a:lnSpc>
              <a:spcBef>
                <a:spcPts val="0"/>
              </a:spcBef>
            </a:pPr>
            <a:endParaRPr lang="en-US">
              <a:solidFill>
                <a:schemeClr val="tx1">
                  <a:lumMod val="95000"/>
                  <a:lumOff val="5000"/>
                </a:schemeClr>
              </a:solidFill>
              <a:latin typeface="Posterama"/>
              <a:cs typeface="Posterama"/>
            </a:endParaRPr>
          </a:p>
          <a:p>
            <a:pPr>
              <a:lnSpc>
                <a:spcPct val="100000"/>
              </a:lnSpc>
              <a:spcBef>
                <a:spcPts val="0"/>
              </a:spcBef>
            </a:pPr>
            <a:endParaRPr lang="en-US">
              <a:solidFill>
                <a:schemeClr val="tx1">
                  <a:lumMod val="95000"/>
                  <a:lumOff val="5000"/>
                </a:schemeClr>
              </a:solidFill>
              <a:latin typeface="Posterama"/>
              <a:cs typeface="Posterama"/>
            </a:endParaRPr>
          </a:p>
          <a:p>
            <a:pPr>
              <a:lnSpc>
                <a:spcPct val="100000"/>
              </a:lnSpc>
              <a:spcBef>
                <a:spcPts val="0"/>
              </a:spcBef>
            </a:pPr>
            <a:endParaRPr lang="en-US">
              <a:solidFill>
                <a:schemeClr val="tx1">
                  <a:lumMod val="95000"/>
                  <a:lumOff val="5000"/>
                </a:schemeClr>
              </a:solidFill>
              <a:latin typeface="Posterama"/>
              <a:cs typeface="Posterama"/>
            </a:endParaRPr>
          </a:p>
          <a:p>
            <a:pPr marL="0" indent="0">
              <a:lnSpc>
                <a:spcPct val="100000"/>
              </a:lnSpc>
              <a:spcBef>
                <a:spcPts val="0"/>
              </a:spcBef>
              <a:buNone/>
            </a:pPr>
            <a:r>
              <a:rPr lang="en-US" sz="1000">
                <a:solidFill>
                  <a:schemeClr val="tx1">
                    <a:lumMod val="95000"/>
                    <a:lumOff val="5000"/>
                  </a:schemeClr>
                </a:solidFill>
                <a:latin typeface="Posterama"/>
                <a:cs typeface="Posterama"/>
              </a:rPr>
              <a:t>Research Paper: </a:t>
            </a:r>
            <a:r>
              <a:rPr lang="en-US" sz="1000">
                <a:solidFill>
                  <a:schemeClr val="tx1">
                    <a:lumMod val="95000"/>
                    <a:lumOff val="5000"/>
                  </a:schemeClr>
                </a:solidFill>
                <a:latin typeface="Posterama"/>
                <a:ea typeface="+mn-lt"/>
                <a:cs typeface="+mn-lt"/>
                <a:hlinkClick r:id="rId2">
                  <a:extLst>
                    <a:ext uri="{A12FA001-AC4F-418D-AE19-62706E023703}">
                      <ahyp:hlinkClr xmlns:ahyp="http://schemas.microsoft.com/office/drawing/2018/hyperlinkcolor" val="tx"/>
                    </a:ext>
                  </a:extLst>
                </a:hlinkClick>
              </a:rPr>
              <a:t>Automated extraction of synthesis parameters of pulsed laser-deposited materials from scientific literature - Digital Discovery (RSC Publishing)</a:t>
            </a:r>
            <a:endParaRPr lang="en-US" sz="1000">
              <a:solidFill>
                <a:schemeClr val="tx1">
                  <a:lumMod val="95000"/>
                  <a:lumOff val="5000"/>
                </a:schemeClr>
              </a:solidFill>
              <a:latin typeface="Posterama"/>
              <a:cs typeface="Posterama"/>
            </a:endParaRPr>
          </a:p>
        </p:txBody>
      </p:sp>
      <p:sp>
        <p:nvSpPr>
          <p:cNvPr id="4" name="Slide Number Placeholder 3">
            <a:extLst>
              <a:ext uri="{FF2B5EF4-FFF2-40B4-BE49-F238E27FC236}">
                <a16:creationId xmlns:a16="http://schemas.microsoft.com/office/drawing/2014/main" id="{ED8B348D-233E-279B-3100-CE0820070E02}"/>
              </a:ext>
            </a:extLst>
          </p:cNvPr>
          <p:cNvSpPr>
            <a:spLocks noGrp="1"/>
          </p:cNvSpPr>
          <p:nvPr>
            <p:ph type="sldNum" sz="quarter" idx="11"/>
          </p:nvPr>
        </p:nvSpPr>
        <p:spPr/>
        <p:txBody>
          <a:bodyPr/>
          <a:lstStyle/>
          <a:p>
            <a:fld id="{75DF2D63-3FF5-D547-96B9-BE9CCD1ABA58}" type="slidenum">
              <a:rPr lang="en-US" smtClean="0"/>
              <a:t>4</a:t>
            </a:fld>
            <a:endParaRPr lang="en-US"/>
          </a:p>
        </p:txBody>
      </p:sp>
      <p:sp>
        <p:nvSpPr>
          <p:cNvPr id="5" name="Footer Placeholder 4">
            <a:extLst>
              <a:ext uri="{FF2B5EF4-FFF2-40B4-BE49-F238E27FC236}">
                <a16:creationId xmlns:a16="http://schemas.microsoft.com/office/drawing/2014/main" id="{5903E969-CB97-8295-566F-663E1500996E}"/>
              </a:ext>
            </a:extLst>
          </p:cNvPr>
          <p:cNvSpPr>
            <a:spLocks noGrp="1"/>
          </p:cNvSpPr>
          <p:nvPr>
            <p:ph type="ftr" sz="quarter" idx="12"/>
          </p:nvPr>
        </p:nvSpPr>
        <p:spPr>
          <a:xfrm rot="16200000">
            <a:off x="-405512" y="1431176"/>
            <a:ext cx="2109472" cy="250417"/>
          </a:xfrm>
        </p:spPr>
        <p:txBody>
          <a:bodyPr/>
          <a:lstStyle/>
          <a:p>
            <a:r>
              <a:rPr lang="en-US">
                <a:latin typeface="Posterama"/>
                <a:cs typeface="Posterama"/>
              </a:rPr>
              <a:t>SHAPE MEMORY ALLOY</a:t>
            </a:r>
          </a:p>
        </p:txBody>
      </p:sp>
    </p:spTree>
    <p:extLst>
      <p:ext uri="{BB962C8B-B14F-4D97-AF65-F5344CB8AC3E}">
        <p14:creationId xmlns:p14="http://schemas.microsoft.com/office/powerpoint/2010/main" val="4251265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414AD-EA17-EEC7-483E-BB481CC98B5D}"/>
              </a:ext>
            </a:extLst>
          </p:cNvPr>
          <p:cNvSpPr>
            <a:spLocks noGrp="1"/>
          </p:cNvSpPr>
          <p:nvPr>
            <p:ph type="title"/>
          </p:nvPr>
        </p:nvSpPr>
        <p:spPr>
          <a:xfrm>
            <a:off x="1295399" y="609600"/>
            <a:ext cx="11348720" cy="934720"/>
          </a:xfrm>
        </p:spPr>
        <p:txBody>
          <a:bodyPr/>
          <a:lstStyle/>
          <a:p>
            <a:r>
              <a:rPr lang="en-US" sz="4400">
                <a:cs typeface="Posterama"/>
              </a:rPr>
              <a:t>INSIGHTS FROM RESEARCH PAPER</a:t>
            </a:r>
            <a:endParaRPr lang="en-US" sz="4400"/>
          </a:p>
        </p:txBody>
      </p:sp>
      <p:sp>
        <p:nvSpPr>
          <p:cNvPr id="3" name="Content Placeholder 2">
            <a:extLst>
              <a:ext uri="{FF2B5EF4-FFF2-40B4-BE49-F238E27FC236}">
                <a16:creationId xmlns:a16="http://schemas.microsoft.com/office/drawing/2014/main" id="{3412565A-E25D-30FA-171C-8BDC796E4176}"/>
              </a:ext>
            </a:extLst>
          </p:cNvPr>
          <p:cNvSpPr>
            <a:spLocks noGrp="1"/>
          </p:cNvSpPr>
          <p:nvPr>
            <p:ph idx="1"/>
          </p:nvPr>
        </p:nvSpPr>
        <p:spPr>
          <a:xfrm>
            <a:off x="1295400" y="1540985"/>
            <a:ext cx="8150138" cy="3213689"/>
          </a:xfrm>
        </p:spPr>
        <p:txBody>
          <a:bodyPr vert="horz" lIns="0" tIns="0" rIns="0" bIns="0" rtlCol="0" anchor="t">
            <a:noAutofit/>
          </a:bodyPr>
          <a:lstStyle/>
          <a:p>
            <a:r>
              <a:rPr lang="en-US" sz="1800">
                <a:solidFill>
                  <a:srgbClr val="000000"/>
                </a:solidFill>
                <a:latin typeface="Posterama"/>
                <a:ea typeface="+mn-lt"/>
                <a:cs typeface="Segoe UI"/>
              </a:rPr>
              <a:t>Focus on the intersection of Natural Language Processing (NLP) and Materials Science.</a:t>
            </a:r>
          </a:p>
          <a:p>
            <a:r>
              <a:rPr lang="en-US" sz="1800">
                <a:solidFill>
                  <a:srgbClr val="000000"/>
                </a:solidFill>
                <a:latin typeface="Posterama"/>
                <a:ea typeface="+mn-lt"/>
                <a:cs typeface="Arial"/>
              </a:rPr>
              <a:t>Data acquisition from over 6000 research articles, followed by pre-processing, feature extraction, and model training.</a:t>
            </a:r>
            <a:endParaRPr lang="en-US" sz="1800">
              <a:latin typeface="Posterama"/>
              <a:cs typeface="Posterama"/>
            </a:endParaRPr>
          </a:p>
          <a:p>
            <a:r>
              <a:rPr lang="en-US" sz="1800">
                <a:solidFill>
                  <a:srgbClr val="000000"/>
                </a:solidFill>
                <a:latin typeface="Posterama"/>
                <a:ea typeface="+mn-lt"/>
                <a:cs typeface="+mn-lt"/>
              </a:rPr>
              <a:t>Digital object identifier (DOI) acquisition was performed to procure research articles pertinent to PLD</a:t>
            </a:r>
            <a:endParaRPr lang="en-US" sz="1800">
              <a:solidFill>
                <a:srgbClr val="000000"/>
              </a:solidFill>
              <a:latin typeface="Posterama"/>
              <a:ea typeface="+mn-lt"/>
              <a:cs typeface="Arial"/>
            </a:endParaRPr>
          </a:p>
          <a:p>
            <a:r>
              <a:rPr lang="en-US" sz="1800">
                <a:solidFill>
                  <a:srgbClr val="000000"/>
                </a:solidFill>
                <a:latin typeface="Posterama"/>
                <a:ea typeface="+mn-lt"/>
                <a:cs typeface="+mn-lt"/>
              </a:rPr>
              <a:t>DOIs were segregated based on the respective publishers</a:t>
            </a:r>
          </a:p>
          <a:p>
            <a:r>
              <a:rPr lang="en-US" sz="1800">
                <a:solidFill>
                  <a:srgbClr val="000000"/>
                </a:solidFill>
                <a:latin typeface="Posterama"/>
                <a:ea typeface="+mn-lt"/>
                <a:cs typeface="+mn-lt"/>
              </a:rPr>
              <a:t>Automated Pipeline to download articles</a:t>
            </a:r>
          </a:p>
          <a:p>
            <a:r>
              <a:rPr lang="en-US" sz="1800">
                <a:solidFill>
                  <a:srgbClr val="000000"/>
                </a:solidFill>
                <a:latin typeface="Posterama"/>
                <a:ea typeface="+mn-lt"/>
                <a:cs typeface="+mn-lt"/>
              </a:rPr>
              <a:t>Web-scraping was utilized to retrieve the research articles based on the DOI list </a:t>
            </a:r>
            <a:endParaRPr lang="en-US" sz="1800">
              <a:solidFill>
                <a:srgbClr val="000000"/>
              </a:solidFill>
              <a:latin typeface="Daytona Condensed Light"/>
              <a:cs typeface="Arial"/>
            </a:endParaRPr>
          </a:p>
          <a:p>
            <a:endParaRPr lang="en-US" sz="1800">
              <a:solidFill>
                <a:srgbClr val="000000"/>
              </a:solidFill>
              <a:latin typeface="Posterama"/>
              <a:cs typeface="Segoe UI"/>
            </a:endParaRPr>
          </a:p>
          <a:p>
            <a:endParaRPr lang="en-US" sz="2000">
              <a:solidFill>
                <a:srgbClr val="000000"/>
              </a:solidFill>
              <a:latin typeface="Posterama"/>
              <a:cs typeface="Segoe UI"/>
            </a:endParaRPr>
          </a:p>
          <a:p>
            <a:pPr>
              <a:buFont typeface="Arial,Sans-Serif" panose="020B0604020202020204" pitchFamily="34" charset="0"/>
            </a:pPr>
            <a:endParaRPr lang="en-US" sz="2000">
              <a:solidFill>
                <a:srgbClr val="000000"/>
              </a:solidFill>
              <a:latin typeface="Posterama"/>
              <a:cs typeface="Arial"/>
            </a:endParaRPr>
          </a:p>
          <a:p>
            <a:pPr>
              <a:buFont typeface="Arial,Sans-Serif" panose="020B0604020202020204" pitchFamily="34" charset="0"/>
            </a:pPr>
            <a:endParaRPr lang="en-US" sz="2000">
              <a:solidFill>
                <a:srgbClr val="000000"/>
              </a:solidFill>
              <a:latin typeface="Posterama"/>
              <a:cs typeface="Arial"/>
            </a:endParaRPr>
          </a:p>
          <a:p>
            <a:pPr>
              <a:buFont typeface="Arial,Sans-Serif" panose="020B0604020202020204" pitchFamily="34" charset="0"/>
              <a:buChar char="•"/>
            </a:pPr>
            <a:endParaRPr lang="en-US" sz="1000">
              <a:solidFill>
                <a:schemeClr val="tx1">
                  <a:lumMod val="95000"/>
                  <a:lumOff val="5000"/>
                </a:schemeClr>
              </a:solidFill>
              <a:latin typeface="Posterama"/>
              <a:cs typeface="Posterama"/>
            </a:endParaRPr>
          </a:p>
          <a:p>
            <a:pPr>
              <a:buFont typeface="Arial,Sans-Serif" panose="020B0604020202020204" pitchFamily="34" charset="0"/>
              <a:buChar char="•"/>
            </a:pPr>
            <a:r>
              <a:rPr lang="en-US" sz="1000">
                <a:solidFill>
                  <a:schemeClr val="tx1">
                    <a:lumMod val="95000"/>
                    <a:lumOff val="5000"/>
                  </a:schemeClr>
                </a:solidFill>
                <a:latin typeface="Posterama"/>
                <a:cs typeface="Posterama"/>
              </a:rPr>
              <a:t>Research Paper: </a:t>
            </a:r>
            <a:r>
              <a:rPr lang="en-US" sz="1000">
                <a:solidFill>
                  <a:schemeClr val="tx1">
                    <a:lumMod val="95000"/>
                    <a:lumOff val="5000"/>
                  </a:schemeClr>
                </a:solidFill>
                <a:latin typeface="Posterama"/>
                <a:ea typeface="+mn-lt"/>
                <a:cs typeface="+mn-lt"/>
                <a:hlinkClick r:id="rId2">
                  <a:extLst>
                    <a:ext uri="{A12FA001-AC4F-418D-AE19-62706E023703}">
                      <ahyp:hlinkClr xmlns:ahyp="http://schemas.microsoft.com/office/drawing/2018/hyperlinkcolor" val="tx"/>
                    </a:ext>
                  </a:extLst>
                </a:hlinkClick>
              </a:rPr>
              <a:t>Automated extraction of synthesis parameters of pulsed laser-deposited materials from scientific literature - Digital Discovery (RSC Publishing)</a:t>
            </a:r>
            <a:endParaRPr lang="en-US" sz="1000">
              <a:solidFill>
                <a:schemeClr val="tx1">
                  <a:lumMod val="95000"/>
                  <a:lumOff val="5000"/>
                </a:schemeClr>
              </a:solidFill>
              <a:latin typeface="Posterama"/>
              <a:cs typeface="Posterama"/>
            </a:endParaRPr>
          </a:p>
        </p:txBody>
      </p:sp>
      <p:sp>
        <p:nvSpPr>
          <p:cNvPr id="4" name="Slide Number Placeholder 3">
            <a:extLst>
              <a:ext uri="{FF2B5EF4-FFF2-40B4-BE49-F238E27FC236}">
                <a16:creationId xmlns:a16="http://schemas.microsoft.com/office/drawing/2014/main" id="{ED8B348D-233E-279B-3100-CE0820070E02}"/>
              </a:ext>
            </a:extLst>
          </p:cNvPr>
          <p:cNvSpPr>
            <a:spLocks noGrp="1"/>
          </p:cNvSpPr>
          <p:nvPr>
            <p:ph type="sldNum" sz="quarter" idx="11"/>
          </p:nvPr>
        </p:nvSpPr>
        <p:spPr/>
        <p:txBody>
          <a:bodyPr/>
          <a:lstStyle/>
          <a:p>
            <a:fld id="{75DF2D63-3FF5-D547-96B9-BE9CCD1ABA58}" type="slidenum">
              <a:rPr lang="en-US" smtClean="0"/>
              <a:t>5</a:t>
            </a:fld>
            <a:endParaRPr lang="en-US"/>
          </a:p>
        </p:txBody>
      </p:sp>
      <p:sp>
        <p:nvSpPr>
          <p:cNvPr id="5" name="Footer Placeholder 4">
            <a:extLst>
              <a:ext uri="{FF2B5EF4-FFF2-40B4-BE49-F238E27FC236}">
                <a16:creationId xmlns:a16="http://schemas.microsoft.com/office/drawing/2014/main" id="{5903E969-CB97-8295-566F-663E1500996E}"/>
              </a:ext>
            </a:extLst>
          </p:cNvPr>
          <p:cNvSpPr>
            <a:spLocks noGrp="1"/>
          </p:cNvSpPr>
          <p:nvPr>
            <p:ph type="ftr" sz="quarter" idx="12"/>
          </p:nvPr>
        </p:nvSpPr>
        <p:spPr>
          <a:xfrm rot="16200000">
            <a:off x="-405512" y="1431176"/>
            <a:ext cx="2109472" cy="250417"/>
          </a:xfrm>
        </p:spPr>
        <p:txBody>
          <a:bodyPr/>
          <a:lstStyle/>
          <a:p>
            <a:r>
              <a:rPr lang="en-US">
                <a:latin typeface="Posterama"/>
                <a:cs typeface="Posterama"/>
              </a:rPr>
              <a:t>SHAPE MEMORY ALLOY</a:t>
            </a:r>
          </a:p>
        </p:txBody>
      </p:sp>
      <p:pic>
        <p:nvPicPr>
          <p:cNvPr id="11" name="Picture 10">
            <a:extLst>
              <a:ext uri="{FF2B5EF4-FFF2-40B4-BE49-F238E27FC236}">
                <a16:creationId xmlns:a16="http://schemas.microsoft.com/office/drawing/2014/main" id="{EB38CBEF-8CFB-2718-6F0A-6CF146ACC768}"/>
              </a:ext>
            </a:extLst>
          </p:cNvPr>
          <p:cNvPicPr>
            <a:picLocks noChangeAspect="1"/>
          </p:cNvPicPr>
          <p:nvPr/>
        </p:nvPicPr>
        <p:blipFill>
          <a:blip r:embed="rId3"/>
          <a:stretch>
            <a:fillRect/>
          </a:stretch>
        </p:blipFill>
        <p:spPr>
          <a:xfrm>
            <a:off x="7321717" y="5202906"/>
            <a:ext cx="4867777" cy="1625768"/>
          </a:xfrm>
          <a:prstGeom prst="rect">
            <a:avLst/>
          </a:prstGeom>
        </p:spPr>
      </p:pic>
      <p:pic>
        <p:nvPicPr>
          <p:cNvPr id="13" name="Picture 12" descr="A diagram of a diagram&#10;&#10;Description automatically generated">
            <a:extLst>
              <a:ext uri="{FF2B5EF4-FFF2-40B4-BE49-F238E27FC236}">
                <a16:creationId xmlns:a16="http://schemas.microsoft.com/office/drawing/2014/main" id="{CCB98488-23D7-4D8F-0509-7F589A9BC6B3}"/>
              </a:ext>
            </a:extLst>
          </p:cNvPr>
          <p:cNvPicPr>
            <a:picLocks noChangeAspect="1"/>
          </p:cNvPicPr>
          <p:nvPr/>
        </p:nvPicPr>
        <p:blipFill>
          <a:blip r:embed="rId4"/>
          <a:stretch>
            <a:fillRect/>
          </a:stretch>
        </p:blipFill>
        <p:spPr>
          <a:xfrm>
            <a:off x="9286123" y="2443164"/>
            <a:ext cx="2904123" cy="2763754"/>
          </a:xfrm>
          <a:prstGeom prst="rect">
            <a:avLst/>
          </a:prstGeom>
        </p:spPr>
      </p:pic>
      <p:sp>
        <p:nvSpPr>
          <p:cNvPr id="16" name="TextBox 15">
            <a:extLst>
              <a:ext uri="{FF2B5EF4-FFF2-40B4-BE49-F238E27FC236}">
                <a16:creationId xmlns:a16="http://schemas.microsoft.com/office/drawing/2014/main" id="{FF7219E4-22EA-E09F-4942-08ECD17A5A0C}"/>
              </a:ext>
            </a:extLst>
          </p:cNvPr>
          <p:cNvSpPr txBox="1"/>
          <p:nvPr/>
        </p:nvSpPr>
        <p:spPr>
          <a:xfrm>
            <a:off x="1183105" y="4747459"/>
            <a:ext cx="643187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Posterama"/>
                <a:ea typeface="+mn-lt"/>
                <a:cs typeface="+mn-lt"/>
              </a:rPr>
              <a:t>Relevant information including article titles, authors, abstracts, publication dates, in addition to the raw-text files were downloaded in HTML/XML format</a:t>
            </a:r>
            <a:endParaRPr lang="en-US">
              <a:latin typeface="Posterama"/>
            </a:endParaRPr>
          </a:p>
        </p:txBody>
      </p:sp>
    </p:spTree>
    <p:extLst>
      <p:ext uri="{BB962C8B-B14F-4D97-AF65-F5344CB8AC3E}">
        <p14:creationId xmlns:p14="http://schemas.microsoft.com/office/powerpoint/2010/main" val="2233756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414AD-EA17-EEC7-483E-BB481CC98B5D}"/>
              </a:ext>
            </a:extLst>
          </p:cNvPr>
          <p:cNvSpPr>
            <a:spLocks noGrp="1"/>
          </p:cNvSpPr>
          <p:nvPr>
            <p:ph type="title"/>
          </p:nvPr>
        </p:nvSpPr>
        <p:spPr>
          <a:xfrm>
            <a:off x="1295399" y="609600"/>
            <a:ext cx="11348720" cy="934720"/>
          </a:xfrm>
        </p:spPr>
        <p:txBody>
          <a:bodyPr/>
          <a:lstStyle/>
          <a:p>
            <a:r>
              <a:rPr lang="en-US" sz="4200">
                <a:cs typeface="Posterama"/>
              </a:rPr>
              <a:t>Pre-Processing and BERT Embeddings</a:t>
            </a:r>
            <a:endParaRPr lang="en-US" sz="4200"/>
          </a:p>
        </p:txBody>
      </p:sp>
      <p:sp>
        <p:nvSpPr>
          <p:cNvPr id="3" name="Content Placeholder 2">
            <a:extLst>
              <a:ext uri="{FF2B5EF4-FFF2-40B4-BE49-F238E27FC236}">
                <a16:creationId xmlns:a16="http://schemas.microsoft.com/office/drawing/2014/main" id="{3412565A-E25D-30FA-171C-8BDC796E4176}"/>
              </a:ext>
            </a:extLst>
          </p:cNvPr>
          <p:cNvSpPr>
            <a:spLocks noGrp="1"/>
          </p:cNvSpPr>
          <p:nvPr>
            <p:ph idx="1"/>
          </p:nvPr>
        </p:nvSpPr>
        <p:spPr>
          <a:xfrm>
            <a:off x="1295400" y="1430460"/>
            <a:ext cx="9611573" cy="3133984"/>
          </a:xfrm>
        </p:spPr>
        <p:txBody>
          <a:bodyPr vert="horz" lIns="0" tIns="0" rIns="0" bIns="0" rtlCol="0" anchor="t">
            <a:noAutofit/>
          </a:bodyPr>
          <a:lstStyle/>
          <a:p>
            <a:pPr marL="0" indent="0">
              <a:buNone/>
            </a:pPr>
            <a:endParaRPr lang="en-US" sz="2000">
              <a:solidFill>
                <a:srgbClr val="000000"/>
              </a:solidFill>
              <a:latin typeface="Posterama"/>
              <a:cs typeface="Segoe UI"/>
            </a:endParaRPr>
          </a:p>
          <a:p>
            <a:r>
              <a:rPr lang="en-US" sz="2000">
                <a:solidFill>
                  <a:srgbClr val="000000"/>
                </a:solidFill>
                <a:latin typeface="Posterama"/>
                <a:cs typeface="Arial"/>
              </a:rPr>
              <a:t>Pre-processing of extracted data </a:t>
            </a:r>
            <a:r>
              <a:rPr lang="en-US" sz="2000">
                <a:solidFill>
                  <a:srgbClr val="000000"/>
                </a:solidFill>
                <a:latin typeface="Posterama"/>
                <a:ea typeface="+mn-lt"/>
                <a:cs typeface="Arial"/>
              </a:rPr>
              <a:t>by </a:t>
            </a:r>
            <a:r>
              <a:rPr lang="en-US" sz="2000">
                <a:solidFill>
                  <a:srgbClr val="000000"/>
                </a:solidFill>
                <a:latin typeface="Posterama"/>
                <a:ea typeface="+mn-lt"/>
                <a:cs typeface="+mn-lt"/>
              </a:rPr>
              <a:t>data cleaning, normalization, and entity categorization</a:t>
            </a:r>
          </a:p>
          <a:p>
            <a:r>
              <a:rPr lang="en-US" sz="2000">
                <a:solidFill>
                  <a:srgbClr val="000000"/>
                </a:solidFill>
                <a:latin typeface="Posterama"/>
                <a:cs typeface="Arial"/>
              </a:rPr>
              <a:t>Paragraph embeddings using BERT (</a:t>
            </a:r>
            <a:r>
              <a:rPr lang="en-US" sz="1500">
                <a:solidFill>
                  <a:srgbClr val="E8E8E8"/>
                </a:solidFill>
                <a:latin typeface="Posterama"/>
                <a:ea typeface="+mn-lt"/>
                <a:cs typeface="+mn-lt"/>
              </a:rPr>
              <a:t> </a:t>
            </a:r>
            <a:r>
              <a:rPr lang="en-US" sz="2000">
                <a:latin typeface="Posterama"/>
                <a:ea typeface="+mn-lt"/>
                <a:cs typeface="+mn-lt"/>
              </a:rPr>
              <a:t>Bidirectional Encoder Representations from Transformers</a:t>
            </a:r>
            <a:r>
              <a:rPr lang="en-US" sz="2000">
                <a:solidFill>
                  <a:srgbClr val="000000"/>
                </a:solidFill>
                <a:latin typeface="Posterama"/>
                <a:cs typeface="Arial"/>
              </a:rPr>
              <a:t>), converting textual information into quantifiable features. </a:t>
            </a:r>
            <a:r>
              <a:rPr lang="en-US" sz="2000">
                <a:solidFill>
                  <a:srgbClr val="000000"/>
                </a:solidFill>
                <a:latin typeface="Posterama"/>
                <a:ea typeface="+mn-lt"/>
                <a:cs typeface="+mn-lt"/>
              </a:rPr>
              <a:t>The BERT model used for generating embedding was a general pre-trained model from the Tensor Flow hub</a:t>
            </a:r>
          </a:p>
          <a:p>
            <a:r>
              <a:rPr lang="en-US" sz="2000">
                <a:solidFill>
                  <a:srgbClr val="000000"/>
                </a:solidFill>
                <a:latin typeface="Posterama"/>
                <a:cs typeface="Arial"/>
              </a:rPr>
              <a:t>Paragraph classification model, built to categorize para graphs based on the presence or absence of processing parameters related to PLD using binary</a:t>
            </a:r>
            <a:r>
              <a:rPr lang="en-US" sz="2000">
                <a:solidFill>
                  <a:srgbClr val="000000"/>
                </a:solidFill>
                <a:latin typeface="Posterama"/>
                <a:ea typeface="+mn-lt"/>
                <a:cs typeface="+mn-lt"/>
              </a:rPr>
              <a:t> classification approach.</a:t>
            </a:r>
            <a:endParaRPr lang="en-US" sz="2000">
              <a:latin typeface="Posterama"/>
              <a:cs typeface="Arial"/>
            </a:endParaRPr>
          </a:p>
          <a:p>
            <a:endParaRPr lang="en-US" sz="2000">
              <a:latin typeface="Posterama"/>
              <a:cs typeface="Arial"/>
            </a:endParaRPr>
          </a:p>
          <a:p>
            <a:pPr>
              <a:lnSpc>
                <a:spcPct val="100000"/>
              </a:lnSpc>
              <a:spcBef>
                <a:spcPts val="0"/>
              </a:spcBef>
            </a:pPr>
            <a:endParaRPr lang="en-US">
              <a:solidFill>
                <a:schemeClr val="tx1">
                  <a:lumMod val="95000"/>
                  <a:lumOff val="5000"/>
                </a:schemeClr>
              </a:solidFill>
              <a:latin typeface="Posterama"/>
              <a:cs typeface="Posterama"/>
            </a:endParaRPr>
          </a:p>
          <a:p>
            <a:pPr>
              <a:lnSpc>
                <a:spcPct val="100000"/>
              </a:lnSpc>
              <a:spcBef>
                <a:spcPts val="0"/>
              </a:spcBef>
            </a:pPr>
            <a:endParaRPr lang="en-US">
              <a:solidFill>
                <a:schemeClr val="tx1">
                  <a:lumMod val="95000"/>
                  <a:lumOff val="5000"/>
                </a:schemeClr>
              </a:solidFill>
              <a:latin typeface="Posterama"/>
              <a:cs typeface="Posterama"/>
            </a:endParaRPr>
          </a:p>
          <a:p>
            <a:pPr>
              <a:lnSpc>
                <a:spcPct val="100000"/>
              </a:lnSpc>
              <a:spcBef>
                <a:spcPts val="0"/>
              </a:spcBef>
            </a:pPr>
            <a:endParaRPr lang="en-US">
              <a:solidFill>
                <a:schemeClr val="tx1">
                  <a:lumMod val="95000"/>
                  <a:lumOff val="5000"/>
                </a:schemeClr>
              </a:solidFill>
              <a:latin typeface="Posterama"/>
              <a:cs typeface="Posterama"/>
            </a:endParaRPr>
          </a:p>
          <a:p>
            <a:pPr>
              <a:lnSpc>
                <a:spcPct val="100000"/>
              </a:lnSpc>
              <a:spcBef>
                <a:spcPts val="0"/>
              </a:spcBef>
            </a:pPr>
            <a:endParaRPr lang="en-US" sz="1000">
              <a:solidFill>
                <a:schemeClr val="tx1">
                  <a:lumMod val="95000"/>
                  <a:lumOff val="5000"/>
                </a:schemeClr>
              </a:solidFill>
              <a:latin typeface="Posterama"/>
              <a:cs typeface="Posterama"/>
            </a:endParaRPr>
          </a:p>
          <a:p>
            <a:pPr>
              <a:lnSpc>
                <a:spcPct val="100000"/>
              </a:lnSpc>
              <a:spcBef>
                <a:spcPts val="0"/>
              </a:spcBef>
            </a:pPr>
            <a:endParaRPr lang="en-US" sz="1000">
              <a:solidFill>
                <a:schemeClr val="tx1">
                  <a:lumMod val="95000"/>
                  <a:lumOff val="5000"/>
                </a:schemeClr>
              </a:solidFill>
              <a:latin typeface="Posterama"/>
              <a:cs typeface="Posterama"/>
            </a:endParaRPr>
          </a:p>
          <a:p>
            <a:pPr>
              <a:lnSpc>
                <a:spcPct val="100000"/>
              </a:lnSpc>
              <a:spcBef>
                <a:spcPts val="0"/>
              </a:spcBef>
            </a:pPr>
            <a:endParaRPr lang="en-US" sz="1000">
              <a:solidFill>
                <a:schemeClr val="tx1">
                  <a:lumMod val="95000"/>
                  <a:lumOff val="5000"/>
                </a:schemeClr>
              </a:solidFill>
              <a:latin typeface="Posterama"/>
              <a:cs typeface="Posterama"/>
            </a:endParaRPr>
          </a:p>
          <a:p>
            <a:pPr>
              <a:lnSpc>
                <a:spcPct val="100000"/>
              </a:lnSpc>
              <a:spcBef>
                <a:spcPts val="0"/>
              </a:spcBef>
            </a:pPr>
            <a:endParaRPr lang="en-US" sz="1000">
              <a:solidFill>
                <a:schemeClr val="tx1">
                  <a:lumMod val="95000"/>
                  <a:lumOff val="5000"/>
                </a:schemeClr>
              </a:solidFill>
              <a:latin typeface="Posterama"/>
              <a:cs typeface="Posterama"/>
            </a:endParaRPr>
          </a:p>
          <a:p>
            <a:pPr>
              <a:lnSpc>
                <a:spcPct val="100000"/>
              </a:lnSpc>
              <a:spcBef>
                <a:spcPts val="0"/>
              </a:spcBef>
            </a:pPr>
            <a:r>
              <a:rPr lang="en-US" sz="1000">
                <a:solidFill>
                  <a:schemeClr val="tx1">
                    <a:lumMod val="95000"/>
                    <a:lumOff val="5000"/>
                  </a:schemeClr>
                </a:solidFill>
                <a:latin typeface="Posterama"/>
                <a:cs typeface="Posterama"/>
              </a:rPr>
              <a:t>Research Paper: </a:t>
            </a:r>
            <a:r>
              <a:rPr lang="en-US" sz="1000">
                <a:solidFill>
                  <a:schemeClr val="tx1">
                    <a:lumMod val="95000"/>
                    <a:lumOff val="5000"/>
                  </a:schemeClr>
                </a:solidFill>
                <a:latin typeface="Posterama"/>
                <a:ea typeface="+mn-lt"/>
                <a:cs typeface="+mn-lt"/>
                <a:hlinkClick r:id="rId2">
                  <a:extLst>
                    <a:ext uri="{A12FA001-AC4F-418D-AE19-62706E023703}">
                      <ahyp:hlinkClr xmlns:ahyp="http://schemas.microsoft.com/office/drawing/2018/hyperlinkcolor" val="tx"/>
                    </a:ext>
                  </a:extLst>
                </a:hlinkClick>
              </a:rPr>
              <a:t>Automated extraction of synthesis parameters of pulsed laser-deposited materials from scientific literature - Digital Discovery (RSC Publishing)</a:t>
            </a:r>
            <a:endParaRPr lang="en-US" sz="1000">
              <a:solidFill>
                <a:schemeClr val="tx1">
                  <a:lumMod val="95000"/>
                  <a:lumOff val="5000"/>
                </a:schemeClr>
              </a:solidFill>
              <a:latin typeface="Posterama"/>
              <a:cs typeface="Posterama"/>
            </a:endParaRPr>
          </a:p>
        </p:txBody>
      </p:sp>
      <p:sp>
        <p:nvSpPr>
          <p:cNvPr id="4" name="Slide Number Placeholder 3">
            <a:extLst>
              <a:ext uri="{FF2B5EF4-FFF2-40B4-BE49-F238E27FC236}">
                <a16:creationId xmlns:a16="http://schemas.microsoft.com/office/drawing/2014/main" id="{ED8B348D-233E-279B-3100-CE0820070E02}"/>
              </a:ext>
            </a:extLst>
          </p:cNvPr>
          <p:cNvSpPr>
            <a:spLocks noGrp="1"/>
          </p:cNvSpPr>
          <p:nvPr>
            <p:ph type="sldNum" sz="quarter" idx="11"/>
          </p:nvPr>
        </p:nvSpPr>
        <p:spPr/>
        <p:txBody>
          <a:bodyPr/>
          <a:lstStyle/>
          <a:p>
            <a:fld id="{75DF2D63-3FF5-D547-96B9-BE9CCD1ABA58}" type="slidenum">
              <a:rPr lang="en-US" smtClean="0"/>
              <a:t>6</a:t>
            </a:fld>
            <a:endParaRPr lang="en-US"/>
          </a:p>
        </p:txBody>
      </p:sp>
      <p:sp>
        <p:nvSpPr>
          <p:cNvPr id="5" name="Footer Placeholder 4">
            <a:extLst>
              <a:ext uri="{FF2B5EF4-FFF2-40B4-BE49-F238E27FC236}">
                <a16:creationId xmlns:a16="http://schemas.microsoft.com/office/drawing/2014/main" id="{5903E969-CB97-8295-566F-663E1500996E}"/>
              </a:ext>
            </a:extLst>
          </p:cNvPr>
          <p:cNvSpPr>
            <a:spLocks noGrp="1"/>
          </p:cNvSpPr>
          <p:nvPr>
            <p:ph type="ftr" sz="quarter" idx="12"/>
          </p:nvPr>
        </p:nvSpPr>
        <p:spPr>
          <a:xfrm rot="16200000">
            <a:off x="-405512" y="1431176"/>
            <a:ext cx="2109472" cy="250417"/>
          </a:xfrm>
        </p:spPr>
        <p:txBody>
          <a:bodyPr/>
          <a:lstStyle/>
          <a:p>
            <a:r>
              <a:rPr lang="en-US">
                <a:latin typeface="Posterama"/>
                <a:cs typeface="Posterama"/>
              </a:rPr>
              <a:t>SHAPE MEMORY ALLOY</a:t>
            </a:r>
          </a:p>
        </p:txBody>
      </p:sp>
      <p:pic>
        <p:nvPicPr>
          <p:cNvPr id="6" name="Picture 5" descr="A diagram of a algorithm&#10;&#10;Description automatically generated">
            <a:extLst>
              <a:ext uri="{FF2B5EF4-FFF2-40B4-BE49-F238E27FC236}">
                <a16:creationId xmlns:a16="http://schemas.microsoft.com/office/drawing/2014/main" id="{ED9A03D3-F9A0-05B6-6B40-75478E5705AF}"/>
              </a:ext>
            </a:extLst>
          </p:cNvPr>
          <p:cNvPicPr>
            <a:picLocks noChangeAspect="1"/>
          </p:cNvPicPr>
          <p:nvPr/>
        </p:nvPicPr>
        <p:blipFill>
          <a:blip r:embed="rId3"/>
          <a:stretch>
            <a:fillRect/>
          </a:stretch>
        </p:blipFill>
        <p:spPr>
          <a:xfrm>
            <a:off x="7505198" y="4562724"/>
            <a:ext cx="4691314" cy="2294524"/>
          </a:xfrm>
          <a:prstGeom prst="rect">
            <a:avLst/>
          </a:prstGeom>
        </p:spPr>
      </p:pic>
      <p:sp>
        <p:nvSpPr>
          <p:cNvPr id="7" name="TextBox 6">
            <a:extLst>
              <a:ext uri="{FF2B5EF4-FFF2-40B4-BE49-F238E27FC236}">
                <a16:creationId xmlns:a16="http://schemas.microsoft.com/office/drawing/2014/main" id="{A911A6F5-6BE2-E936-3964-7D150D99AC45}"/>
              </a:ext>
            </a:extLst>
          </p:cNvPr>
          <p:cNvSpPr txBox="1"/>
          <p:nvPr/>
        </p:nvSpPr>
        <p:spPr>
          <a:xfrm>
            <a:off x="1198144" y="4701707"/>
            <a:ext cx="651459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a:latin typeface="Posterama"/>
                <a:ea typeface="+mn-lt"/>
                <a:cs typeface="+mn-lt"/>
              </a:rPr>
              <a:t>Utilized the MatSciBERT (pre-trained on a massive corpus of materials science related text) based architecture to identify and categorize various PLD synthesis parameter.</a:t>
            </a:r>
            <a:endParaRPr lang="en-US">
              <a:latin typeface="Posterama"/>
            </a:endParaRPr>
          </a:p>
        </p:txBody>
      </p:sp>
    </p:spTree>
    <p:extLst>
      <p:ext uri="{BB962C8B-B14F-4D97-AF65-F5344CB8AC3E}">
        <p14:creationId xmlns:p14="http://schemas.microsoft.com/office/powerpoint/2010/main" val="1364623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414AD-EA17-EEC7-483E-BB481CC98B5D}"/>
              </a:ext>
            </a:extLst>
          </p:cNvPr>
          <p:cNvSpPr>
            <a:spLocks noGrp="1"/>
          </p:cNvSpPr>
          <p:nvPr>
            <p:ph type="title"/>
          </p:nvPr>
        </p:nvSpPr>
        <p:spPr>
          <a:xfrm>
            <a:off x="1334654" y="497840"/>
            <a:ext cx="11297920" cy="1056640"/>
          </a:xfrm>
        </p:spPr>
        <p:txBody>
          <a:bodyPr/>
          <a:lstStyle/>
          <a:p>
            <a:r>
              <a:rPr lang="en-US" sz="4200">
                <a:ea typeface="+mj-lt"/>
                <a:cs typeface="+mj-lt"/>
              </a:rPr>
              <a:t>CATEGORIZATION USING MER</a:t>
            </a:r>
            <a:endParaRPr lang="en-US" sz="4200"/>
          </a:p>
        </p:txBody>
      </p:sp>
      <p:sp>
        <p:nvSpPr>
          <p:cNvPr id="3" name="Content Placeholder 2">
            <a:extLst>
              <a:ext uri="{FF2B5EF4-FFF2-40B4-BE49-F238E27FC236}">
                <a16:creationId xmlns:a16="http://schemas.microsoft.com/office/drawing/2014/main" id="{3412565A-E25D-30FA-171C-8BDC796E4176}"/>
              </a:ext>
            </a:extLst>
          </p:cNvPr>
          <p:cNvSpPr>
            <a:spLocks noGrp="1"/>
          </p:cNvSpPr>
          <p:nvPr>
            <p:ph idx="1"/>
          </p:nvPr>
        </p:nvSpPr>
        <p:spPr>
          <a:xfrm>
            <a:off x="1341581" y="825729"/>
            <a:ext cx="8362235" cy="3490554"/>
          </a:xfrm>
        </p:spPr>
        <p:txBody>
          <a:bodyPr vert="horz" lIns="0" tIns="0" rIns="0" bIns="0" rtlCol="0" anchor="t">
            <a:noAutofit/>
          </a:bodyPr>
          <a:lstStyle/>
          <a:p>
            <a:pPr marL="0" indent="0">
              <a:buNone/>
            </a:pPr>
            <a:endParaRPr lang="en-US" sz="2000">
              <a:solidFill>
                <a:srgbClr val="000000"/>
              </a:solidFill>
              <a:latin typeface="Posterama"/>
              <a:cs typeface="Segoe UI"/>
            </a:endParaRPr>
          </a:p>
          <a:p>
            <a:r>
              <a:rPr lang="en-US" sz="2200">
                <a:solidFill>
                  <a:srgbClr val="000000"/>
                </a:solidFill>
                <a:latin typeface="Posterama"/>
                <a:ea typeface="+mn-lt"/>
                <a:cs typeface="+mn-lt"/>
              </a:rPr>
              <a:t>Materials entity recognition (MER) involved the recognition and categorization of specific elements from unstructured textual data</a:t>
            </a:r>
            <a:endParaRPr lang="en-US" sz="2200">
              <a:latin typeface="Posterama"/>
              <a:cs typeface="Posterama"/>
            </a:endParaRPr>
          </a:p>
          <a:p>
            <a:r>
              <a:rPr lang="en-US" sz="2200">
                <a:solidFill>
                  <a:srgbClr val="000000"/>
                </a:solidFill>
                <a:latin typeface="Posterama"/>
                <a:ea typeface="+mn-lt"/>
                <a:cs typeface="+mn-lt"/>
              </a:rPr>
              <a:t>Material specific entities and their respective processing parameters were identified using a MER model. To facilitate the creation of a labeled dataset for training the MER model, a labeling tool was utilized. an open-source tool, NER Annotator by Tecoholic, was employed to label entities.</a:t>
            </a:r>
            <a:endParaRPr lang="en-US" sz="2200">
              <a:solidFill>
                <a:srgbClr val="000000"/>
              </a:solidFill>
              <a:latin typeface="Posterama"/>
              <a:cs typeface="Segoe UI"/>
            </a:endParaRPr>
          </a:p>
          <a:p>
            <a:endParaRPr lang="en-US" sz="2000">
              <a:solidFill>
                <a:srgbClr val="000000"/>
              </a:solidFill>
              <a:latin typeface="Posterama"/>
              <a:cs typeface="Segoe UI"/>
            </a:endParaRPr>
          </a:p>
          <a:p>
            <a:pPr>
              <a:lnSpc>
                <a:spcPct val="100000"/>
              </a:lnSpc>
              <a:spcBef>
                <a:spcPts val="0"/>
              </a:spcBef>
            </a:pPr>
            <a:endParaRPr lang="en-US">
              <a:solidFill>
                <a:schemeClr val="tx1">
                  <a:lumMod val="95000"/>
                  <a:lumOff val="5000"/>
                </a:schemeClr>
              </a:solidFill>
              <a:latin typeface="Posterama"/>
              <a:cs typeface="Posterama"/>
            </a:endParaRPr>
          </a:p>
          <a:p>
            <a:pPr>
              <a:lnSpc>
                <a:spcPct val="100000"/>
              </a:lnSpc>
              <a:spcBef>
                <a:spcPts val="0"/>
              </a:spcBef>
            </a:pPr>
            <a:endParaRPr lang="en-US">
              <a:solidFill>
                <a:schemeClr val="tx1">
                  <a:lumMod val="95000"/>
                  <a:lumOff val="5000"/>
                </a:schemeClr>
              </a:solidFill>
              <a:latin typeface="Posterama"/>
              <a:cs typeface="Posterama"/>
            </a:endParaRPr>
          </a:p>
          <a:p>
            <a:pPr>
              <a:lnSpc>
                <a:spcPct val="100000"/>
              </a:lnSpc>
              <a:spcBef>
                <a:spcPts val="0"/>
              </a:spcBef>
            </a:pPr>
            <a:endParaRPr lang="en-US">
              <a:solidFill>
                <a:schemeClr val="tx1">
                  <a:lumMod val="95000"/>
                  <a:lumOff val="5000"/>
                </a:schemeClr>
              </a:solidFill>
              <a:latin typeface="Posterama"/>
              <a:cs typeface="Posterama"/>
            </a:endParaRPr>
          </a:p>
          <a:p>
            <a:pPr>
              <a:lnSpc>
                <a:spcPct val="100000"/>
              </a:lnSpc>
              <a:spcBef>
                <a:spcPts val="0"/>
              </a:spcBef>
            </a:pPr>
            <a:endParaRPr lang="en-US">
              <a:solidFill>
                <a:schemeClr val="tx1">
                  <a:lumMod val="95000"/>
                  <a:lumOff val="5000"/>
                </a:schemeClr>
              </a:solidFill>
              <a:latin typeface="Posterama"/>
              <a:cs typeface="Posterama"/>
            </a:endParaRPr>
          </a:p>
          <a:p>
            <a:pPr>
              <a:lnSpc>
                <a:spcPct val="100000"/>
              </a:lnSpc>
              <a:spcBef>
                <a:spcPts val="0"/>
              </a:spcBef>
            </a:pPr>
            <a:endParaRPr lang="en-US">
              <a:solidFill>
                <a:schemeClr val="tx1">
                  <a:lumMod val="95000"/>
                  <a:lumOff val="5000"/>
                </a:schemeClr>
              </a:solidFill>
              <a:latin typeface="Posterama"/>
              <a:cs typeface="Posterama"/>
            </a:endParaRPr>
          </a:p>
          <a:p>
            <a:pPr>
              <a:lnSpc>
                <a:spcPct val="100000"/>
              </a:lnSpc>
              <a:spcBef>
                <a:spcPts val="0"/>
              </a:spcBef>
            </a:pPr>
            <a:endParaRPr lang="en-US">
              <a:solidFill>
                <a:schemeClr val="tx1">
                  <a:lumMod val="95000"/>
                  <a:lumOff val="5000"/>
                </a:schemeClr>
              </a:solidFill>
              <a:latin typeface="Posterama"/>
              <a:cs typeface="Posterama"/>
            </a:endParaRPr>
          </a:p>
          <a:p>
            <a:pPr>
              <a:lnSpc>
                <a:spcPct val="100000"/>
              </a:lnSpc>
              <a:spcBef>
                <a:spcPts val="0"/>
              </a:spcBef>
            </a:pPr>
            <a:endParaRPr lang="en-US" sz="1000">
              <a:solidFill>
                <a:schemeClr val="tx1">
                  <a:lumMod val="95000"/>
                  <a:lumOff val="5000"/>
                </a:schemeClr>
              </a:solidFill>
              <a:latin typeface="Posterama"/>
              <a:cs typeface="Posterama"/>
            </a:endParaRPr>
          </a:p>
          <a:p>
            <a:pPr>
              <a:lnSpc>
                <a:spcPct val="100000"/>
              </a:lnSpc>
              <a:spcBef>
                <a:spcPts val="0"/>
              </a:spcBef>
            </a:pPr>
            <a:r>
              <a:rPr lang="en-US" sz="1000">
                <a:solidFill>
                  <a:schemeClr val="tx1">
                    <a:lumMod val="95000"/>
                    <a:lumOff val="5000"/>
                  </a:schemeClr>
                </a:solidFill>
                <a:latin typeface="Posterama"/>
                <a:cs typeface="Posterama"/>
              </a:rPr>
              <a:t>                                                                                                                                                                                                  Research Paper: </a:t>
            </a:r>
            <a:r>
              <a:rPr lang="en-US" sz="1000">
                <a:solidFill>
                  <a:schemeClr val="tx1">
                    <a:lumMod val="95000"/>
                    <a:lumOff val="5000"/>
                  </a:schemeClr>
                </a:solidFill>
                <a:latin typeface="Posterama"/>
                <a:ea typeface="+mn-lt"/>
                <a:cs typeface="+mn-lt"/>
                <a:hlinkClick r:id="rId2">
                  <a:extLst>
                    <a:ext uri="{A12FA001-AC4F-418D-AE19-62706E023703}">
                      <ahyp:hlinkClr xmlns:ahyp="http://schemas.microsoft.com/office/drawing/2018/hyperlinkcolor" val="tx"/>
                    </a:ext>
                  </a:extLst>
                </a:hlinkClick>
              </a:rPr>
              <a:t>Automated extraction of synthesis parameters of pulsed laser-deposited materials from scientific literature - Digital Discovery (RSC Publishing)</a:t>
            </a:r>
            <a:endParaRPr lang="en-US" sz="1000">
              <a:solidFill>
                <a:schemeClr val="tx1">
                  <a:lumMod val="95000"/>
                  <a:lumOff val="5000"/>
                </a:schemeClr>
              </a:solidFill>
              <a:latin typeface="Posterama"/>
              <a:cs typeface="Posterama"/>
            </a:endParaRPr>
          </a:p>
        </p:txBody>
      </p:sp>
      <p:sp>
        <p:nvSpPr>
          <p:cNvPr id="4" name="Slide Number Placeholder 3">
            <a:extLst>
              <a:ext uri="{FF2B5EF4-FFF2-40B4-BE49-F238E27FC236}">
                <a16:creationId xmlns:a16="http://schemas.microsoft.com/office/drawing/2014/main" id="{ED8B348D-233E-279B-3100-CE0820070E02}"/>
              </a:ext>
            </a:extLst>
          </p:cNvPr>
          <p:cNvSpPr>
            <a:spLocks noGrp="1"/>
          </p:cNvSpPr>
          <p:nvPr>
            <p:ph type="sldNum" sz="quarter" idx="11"/>
          </p:nvPr>
        </p:nvSpPr>
        <p:spPr/>
        <p:txBody>
          <a:bodyPr/>
          <a:lstStyle/>
          <a:p>
            <a:fld id="{75DF2D63-3FF5-D547-96B9-BE9CCD1ABA58}" type="slidenum">
              <a:rPr lang="en-US" smtClean="0"/>
              <a:t>7</a:t>
            </a:fld>
            <a:endParaRPr lang="en-US"/>
          </a:p>
        </p:txBody>
      </p:sp>
      <p:sp>
        <p:nvSpPr>
          <p:cNvPr id="5" name="Footer Placeholder 4">
            <a:extLst>
              <a:ext uri="{FF2B5EF4-FFF2-40B4-BE49-F238E27FC236}">
                <a16:creationId xmlns:a16="http://schemas.microsoft.com/office/drawing/2014/main" id="{5903E969-CB97-8295-566F-663E1500996E}"/>
              </a:ext>
            </a:extLst>
          </p:cNvPr>
          <p:cNvSpPr>
            <a:spLocks noGrp="1"/>
          </p:cNvSpPr>
          <p:nvPr>
            <p:ph type="ftr" sz="quarter" idx="12"/>
          </p:nvPr>
        </p:nvSpPr>
        <p:spPr>
          <a:xfrm rot="16200000">
            <a:off x="-405512" y="1431176"/>
            <a:ext cx="2109472" cy="250417"/>
          </a:xfrm>
        </p:spPr>
        <p:txBody>
          <a:bodyPr/>
          <a:lstStyle/>
          <a:p>
            <a:r>
              <a:rPr lang="en-US">
                <a:latin typeface="Posterama"/>
                <a:cs typeface="Posterama"/>
              </a:rPr>
              <a:t>SHAPE MEMORY ALLOY</a:t>
            </a:r>
          </a:p>
        </p:txBody>
      </p:sp>
      <p:pic>
        <p:nvPicPr>
          <p:cNvPr id="6" name="Picture 5" descr="A diagram of a diagram&#10;&#10;Description automatically generated">
            <a:extLst>
              <a:ext uri="{FF2B5EF4-FFF2-40B4-BE49-F238E27FC236}">
                <a16:creationId xmlns:a16="http://schemas.microsoft.com/office/drawing/2014/main" id="{5FEE922C-000B-43D4-A0B5-2ABC8390D948}"/>
              </a:ext>
            </a:extLst>
          </p:cNvPr>
          <p:cNvPicPr>
            <a:picLocks noChangeAspect="1"/>
          </p:cNvPicPr>
          <p:nvPr/>
        </p:nvPicPr>
        <p:blipFill>
          <a:blip r:embed="rId3"/>
          <a:stretch>
            <a:fillRect/>
          </a:stretch>
        </p:blipFill>
        <p:spPr>
          <a:xfrm>
            <a:off x="6564583" y="4156284"/>
            <a:ext cx="5623427" cy="2698735"/>
          </a:xfrm>
          <a:prstGeom prst="rect">
            <a:avLst/>
          </a:prstGeom>
        </p:spPr>
      </p:pic>
      <p:sp>
        <p:nvSpPr>
          <p:cNvPr id="7" name="TextBox 6">
            <a:extLst>
              <a:ext uri="{FF2B5EF4-FFF2-40B4-BE49-F238E27FC236}">
                <a16:creationId xmlns:a16="http://schemas.microsoft.com/office/drawing/2014/main" id="{D1258BBD-374E-E913-C197-062676D7C684}"/>
              </a:ext>
            </a:extLst>
          </p:cNvPr>
          <p:cNvSpPr txBox="1"/>
          <p:nvPr/>
        </p:nvSpPr>
        <p:spPr>
          <a:xfrm>
            <a:off x="1284085" y="3915641"/>
            <a:ext cx="5481204" cy="24365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r>
              <a:rPr lang="en-US" sz="2000">
                <a:latin typeface="Posterama"/>
                <a:cs typeface="Arial"/>
              </a:rPr>
              <a:t>Parameters such as deposition temperature, pressure, laser energy, wavelength, thin film material, and substrate, using a Named Entity Recognition (NER) model.</a:t>
            </a:r>
          </a:p>
          <a:p>
            <a:pPr marL="285750" indent="-285750">
              <a:lnSpc>
                <a:spcPct val="90000"/>
              </a:lnSpc>
              <a:spcBef>
                <a:spcPts val="1000"/>
              </a:spcBef>
              <a:buFont typeface="Arial"/>
              <a:buChar char="•"/>
            </a:pPr>
            <a:r>
              <a:rPr lang="en-US" sz="2000">
                <a:latin typeface="Posterama"/>
                <a:cs typeface="Arial"/>
              </a:rPr>
              <a:t>The training data for NER included domain-specific information related to PLD in materials science</a:t>
            </a:r>
            <a:endParaRPr lang="en-US">
              <a:latin typeface="Posterama"/>
            </a:endParaRPr>
          </a:p>
        </p:txBody>
      </p:sp>
    </p:spTree>
    <p:extLst>
      <p:ext uri="{BB962C8B-B14F-4D97-AF65-F5344CB8AC3E}">
        <p14:creationId xmlns:p14="http://schemas.microsoft.com/office/powerpoint/2010/main" val="1413893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414AD-EA17-EEC7-483E-BB481CC98B5D}"/>
              </a:ext>
            </a:extLst>
          </p:cNvPr>
          <p:cNvSpPr>
            <a:spLocks noGrp="1"/>
          </p:cNvSpPr>
          <p:nvPr>
            <p:ph type="title"/>
          </p:nvPr>
        </p:nvSpPr>
        <p:spPr>
          <a:xfrm>
            <a:off x="1068859" y="609600"/>
            <a:ext cx="11575260" cy="945017"/>
          </a:xfrm>
        </p:spPr>
        <p:txBody>
          <a:bodyPr/>
          <a:lstStyle/>
          <a:p>
            <a:r>
              <a:rPr lang="en-US" sz="4200">
                <a:cs typeface="Posterama"/>
              </a:rPr>
              <a:t>UNITs NORMALIZATION AND RESULTS</a:t>
            </a:r>
            <a:endParaRPr lang="en-US" sz="4200"/>
          </a:p>
        </p:txBody>
      </p:sp>
      <p:sp>
        <p:nvSpPr>
          <p:cNvPr id="3" name="Content Placeholder 2">
            <a:extLst>
              <a:ext uri="{FF2B5EF4-FFF2-40B4-BE49-F238E27FC236}">
                <a16:creationId xmlns:a16="http://schemas.microsoft.com/office/drawing/2014/main" id="{3412565A-E25D-30FA-171C-8BDC796E4176}"/>
              </a:ext>
            </a:extLst>
          </p:cNvPr>
          <p:cNvSpPr>
            <a:spLocks noGrp="1"/>
          </p:cNvSpPr>
          <p:nvPr>
            <p:ph idx="1"/>
          </p:nvPr>
        </p:nvSpPr>
        <p:spPr>
          <a:xfrm>
            <a:off x="1295400" y="977380"/>
            <a:ext cx="8161281" cy="5220812"/>
          </a:xfrm>
        </p:spPr>
        <p:txBody>
          <a:bodyPr vert="horz" lIns="0" tIns="0" rIns="0" bIns="0" rtlCol="0" anchor="t">
            <a:noAutofit/>
          </a:bodyPr>
          <a:lstStyle/>
          <a:p>
            <a:pPr marL="0" indent="0">
              <a:buNone/>
            </a:pPr>
            <a:endParaRPr lang="en-US" sz="2000">
              <a:solidFill>
                <a:srgbClr val="000000"/>
              </a:solidFill>
              <a:latin typeface="Posterama"/>
              <a:cs typeface="Segoe UI"/>
            </a:endParaRPr>
          </a:p>
          <a:p>
            <a:r>
              <a:rPr lang="en-US" sz="2000">
                <a:solidFill>
                  <a:srgbClr val="000000"/>
                </a:solidFill>
                <a:latin typeface="Posterama"/>
                <a:ea typeface="+mn-lt"/>
                <a:cs typeface="+mn-lt"/>
              </a:rPr>
              <a:t>The extracted data often comprises diverse units and inconsistent representations</a:t>
            </a:r>
            <a:r>
              <a:rPr lang="en-US" sz="2000">
                <a:solidFill>
                  <a:srgbClr val="000000"/>
                </a:solidFill>
                <a:latin typeface="Posterama"/>
                <a:cs typeface="Segoe UI"/>
              </a:rPr>
              <a:t>. Normalization of units is pivotal step in standardizing the representation </a:t>
            </a:r>
            <a:r>
              <a:rPr lang="en-US" sz="2000">
                <a:solidFill>
                  <a:srgbClr val="000000"/>
                </a:solidFill>
                <a:latin typeface="Posterama"/>
                <a:ea typeface="+mn-lt"/>
                <a:cs typeface="+mn-lt"/>
              </a:rPr>
              <a:t>of extracted processing parameters.</a:t>
            </a:r>
            <a:endParaRPr lang="en-US" sz="2000">
              <a:latin typeface="Posterama"/>
              <a:cs typeface="Posterama"/>
            </a:endParaRPr>
          </a:p>
          <a:p>
            <a:r>
              <a:rPr lang="en-US" sz="2000">
                <a:solidFill>
                  <a:srgbClr val="000000"/>
                </a:solidFill>
                <a:latin typeface="Posterama"/>
                <a:ea typeface="+mn-lt"/>
                <a:cs typeface="+mn-lt"/>
              </a:rPr>
              <a:t>Material normalization, Wavelength normalization, Frequency normalization, Energy normalization, Temperature normalization, Oxygen partial pressure normalization are some parameters that were normalized to find the most important parameter among them.</a:t>
            </a:r>
            <a:endParaRPr lang="en-US" sz="2000">
              <a:solidFill>
                <a:srgbClr val="000000"/>
              </a:solidFill>
              <a:latin typeface="Posterama"/>
              <a:cs typeface="Segoe UI"/>
            </a:endParaRPr>
          </a:p>
          <a:p>
            <a:endParaRPr lang="en-US" sz="2000">
              <a:solidFill>
                <a:srgbClr val="000000"/>
              </a:solidFill>
              <a:latin typeface="Posterama"/>
              <a:cs typeface="Segoe UI"/>
            </a:endParaRPr>
          </a:p>
          <a:p>
            <a:pPr marL="0" indent="0">
              <a:buNone/>
            </a:pPr>
            <a:r>
              <a:rPr lang="en-US" sz="2000" u="sng">
                <a:solidFill>
                  <a:srgbClr val="000000"/>
                </a:solidFill>
                <a:latin typeface="Posterama"/>
                <a:cs typeface="Segoe UI"/>
              </a:rPr>
              <a:t>Results:</a:t>
            </a:r>
            <a:endParaRPr lang="en-US" sz="2000" u="sng">
              <a:solidFill>
                <a:srgbClr val="000000"/>
              </a:solidFill>
              <a:latin typeface="Posterama"/>
              <a:cs typeface="Posterama"/>
            </a:endParaRPr>
          </a:p>
          <a:p>
            <a:r>
              <a:rPr lang="en-US" sz="2000">
                <a:solidFill>
                  <a:srgbClr val="000000"/>
                </a:solidFill>
                <a:latin typeface="Posterama"/>
                <a:ea typeface="+mn-lt"/>
                <a:cs typeface="+mn-lt"/>
              </a:rPr>
              <a:t>Trained MER Model's evaluation Typical metrics, including accuracy, precision, recall (sensitivity), and F1 Score, were calculated to evaluate the accuracy of the trained model.</a:t>
            </a:r>
            <a:endParaRPr lang="en-US" sz="2000">
              <a:solidFill>
                <a:srgbClr val="000000"/>
              </a:solidFill>
              <a:latin typeface="Posterama"/>
              <a:cs typeface="Segoe UI"/>
            </a:endParaRPr>
          </a:p>
          <a:p>
            <a:r>
              <a:rPr lang="en-US" sz="2000">
                <a:solidFill>
                  <a:srgbClr val="000000"/>
                </a:solidFill>
                <a:latin typeface="Posterama"/>
                <a:ea typeface="+mn-lt"/>
                <a:cs typeface="+mn-lt"/>
              </a:rPr>
              <a:t>Both micro and macro F1 scores were calculated to decide the model performance.</a:t>
            </a:r>
            <a:endParaRPr lang="en-US" sz="2000">
              <a:solidFill>
                <a:srgbClr val="000000"/>
              </a:solidFill>
              <a:latin typeface="Posterama"/>
              <a:cs typeface="Segoe UI"/>
            </a:endParaRPr>
          </a:p>
          <a:p>
            <a:pPr marL="0" indent="0">
              <a:lnSpc>
                <a:spcPct val="100000"/>
              </a:lnSpc>
              <a:spcBef>
                <a:spcPts val="0"/>
              </a:spcBef>
              <a:buNone/>
            </a:pPr>
            <a:r>
              <a:rPr lang="en-US" sz="1000">
                <a:solidFill>
                  <a:schemeClr val="tx1">
                    <a:lumMod val="95000"/>
                    <a:lumOff val="5000"/>
                  </a:schemeClr>
                </a:solidFill>
                <a:latin typeface="Posterama"/>
                <a:cs typeface="Posterama"/>
              </a:rPr>
              <a:t>                                                                                                                                                                                                                                 Research Paper: </a:t>
            </a:r>
            <a:r>
              <a:rPr lang="en-US" sz="1000">
                <a:solidFill>
                  <a:schemeClr val="tx1">
                    <a:lumMod val="95000"/>
                    <a:lumOff val="5000"/>
                  </a:schemeClr>
                </a:solidFill>
                <a:latin typeface="Posterama"/>
                <a:ea typeface="+mn-lt"/>
                <a:cs typeface="+mn-lt"/>
                <a:hlinkClick r:id="rId2">
                  <a:extLst>
                    <a:ext uri="{A12FA001-AC4F-418D-AE19-62706E023703}">
                      <ahyp:hlinkClr xmlns:ahyp="http://schemas.microsoft.com/office/drawing/2018/hyperlinkcolor" val="tx"/>
                    </a:ext>
                  </a:extLst>
                </a:hlinkClick>
              </a:rPr>
              <a:t>Automated extraction of synthesis parameters of pulsed laser-deposited materials from scientific literature - Digital Discovery (RSC Publishing)</a:t>
            </a:r>
            <a:endParaRPr lang="en-US" sz="1000">
              <a:solidFill>
                <a:schemeClr val="tx1">
                  <a:lumMod val="95000"/>
                  <a:lumOff val="5000"/>
                </a:schemeClr>
              </a:solidFill>
              <a:latin typeface="Posterama"/>
              <a:cs typeface="Posterama"/>
            </a:endParaRPr>
          </a:p>
        </p:txBody>
      </p:sp>
      <p:sp>
        <p:nvSpPr>
          <p:cNvPr id="4" name="Slide Number Placeholder 3">
            <a:extLst>
              <a:ext uri="{FF2B5EF4-FFF2-40B4-BE49-F238E27FC236}">
                <a16:creationId xmlns:a16="http://schemas.microsoft.com/office/drawing/2014/main" id="{ED8B348D-233E-279B-3100-CE0820070E02}"/>
              </a:ext>
            </a:extLst>
          </p:cNvPr>
          <p:cNvSpPr>
            <a:spLocks noGrp="1"/>
          </p:cNvSpPr>
          <p:nvPr>
            <p:ph type="sldNum" sz="quarter" idx="11"/>
          </p:nvPr>
        </p:nvSpPr>
        <p:spPr/>
        <p:txBody>
          <a:bodyPr/>
          <a:lstStyle/>
          <a:p>
            <a:fld id="{75DF2D63-3FF5-D547-96B9-BE9CCD1ABA58}" type="slidenum">
              <a:rPr lang="en-US" smtClean="0"/>
              <a:t>8</a:t>
            </a:fld>
            <a:endParaRPr lang="en-US"/>
          </a:p>
        </p:txBody>
      </p:sp>
      <p:sp>
        <p:nvSpPr>
          <p:cNvPr id="5" name="Footer Placeholder 4">
            <a:extLst>
              <a:ext uri="{FF2B5EF4-FFF2-40B4-BE49-F238E27FC236}">
                <a16:creationId xmlns:a16="http://schemas.microsoft.com/office/drawing/2014/main" id="{5903E969-CB97-8295-566F-663E1500996E}"/>
              </a:ext>
            </a:extLst>
          </p:cNvPr>
          <p:cNvSpPr>
            <a:spLocks noGrp="1"/>
          </p:cNvSpPr>
          <p:nvPr>
            <p:ph type="ftr" sz="quarter" idx="12"/>
          </p:nvPr>
        </p:nvSpPr>
        <p:spPr>
          <a:xfrm rot="16200000">
            <a:off x="-405512" y="1431176"/>
            <a:ext cx="2109472" cy="250417"/>
          </a:xfrm>
        </p:spPr>
        <p:txBody>
          <a:bodyPr/>
          <a:lstStyle/>
          <a:p>
            <a:r>
              <a:rPr lang="en-US">
                <a:latin typeface="Posterama"/>
                <a:cs typeface="Posterama"/>
              </a:rPr>
              <a:t>SHAPE MEMORY ALLOY</a:t>
            </a:r>
          </a:p>
        </p:txBody>
      </p:sp>
      <p:pic>
        <p:nvPicPr>
          <p:cNvPr id="7" name="Picture 6" descr="A chart of different colors&#10;&#10;Description automatically generated">
            <a:extLst>
              <a:ext uri="{FF2B5EF4-FFF2-40B4-BE49-F238E27FC236}">
                <a16:creationId xmlns:a16="http://schemas.microsoft.com/office/drawing/2014/main" id="{6D0790A9-5E23-AC61-045E-54461D03E883}"/>
              </a:ext>
            </a:extLst>
          </p:cNvPr>
          <p:cNvPicPr>
            <a:picLocks noChangeAspect="1"/>
          </p:cNvPicPr>
          <p:nvPr/>
        </p:nvPicPr>
        <p:blipFill>
          <a:blip r:embed="rId3"/>
          <a:stretch>
            <a:fillRect/>
          </a:stretch>
        </p:blipFill>
        <p:spPr>
          <a:xfrm>
            <a:off x="9624432" y="1447022"/>
            <a:ext cx="2300944" cy="3399504"/>
          </a:xfrm>
          <a:prstGeom prst="rect">
            <a:avLst/>
          </a:prstGeom>
        </p:spPr>
      </p:pic>
      <p:pic>
        <p:nvPicPr>
          <p:cNvPr id="8" name="Picture 7" descr="A graph with numbers and lines&#10;&#10;Description automatically generated">
            <a:extLst>
              <a:ext uri="{FF2B5EF4-FFF2-40B4-BE49-F238E27FC236}">
                <a16:creationId xmlns:a16="http://schemas.microsoft.com/office/drawing/2014/main" id="{93B48EFB-54D4-32FF-C28E-B819A68CFFCF}"/>
              </a:ext>
            </a:extLst>
          </p:cNvPr>
          <p:cNvPicPr>
            <a:picLocks noChangeAspect="1"/>
          </p:cNvPicPr>
          <p:nvPr/>
        </p:nvPicPr>
        <p:blipFill>
          <a:blip r:embed="rId4"/>
          <a:stretch>
            <a:fillRect/>
          </a:stretch>
        </p:blipFill>
        <p:spPr>
          <a:xfrm>
            <a:off x="9447770" y="4843719"/>
            <a:ext cx="2646406" cy="1742561"/>
          </a:xfrm>
          <a:prstGeom prst="rect">
            <a:avLst/>
          </a:prstGeom>
        </p:spPr>
      </p:pic>
    </p:spTree>
    <p:extLst>
      <p:ext uri="{BB962C8B-B14F-4D97-AF65-F5344CB8AC3E}">
        <p14:creationId xmlns:p14="http://schemas.microsoft.com/office/powerpoint/2010/main" val="3451751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414AD-EA17-EEC7-483E-BB481CC98B5D}"/>
              </a:ext>
            </a:extLst>
          </p:cNvPr>
          <p:cNvSpPr>
            <a:spLocks noGrp="1"/>
          </p:cNvSpPr>
          <p:nvPr>
            <p:ph type="title"/>
          </p:nvPr>
        </p:nvSpPr>
        <p:spPr/>
        <p:txBody>
          <a:bodyPr/>
          <a:lstStyle/>
          <a:p>
            <a:r>
              <a:rPr lang="en-US">
                <a:ea typeface="+mj-lt"/>
                <a:cs typeface="+mj-lt"/>
              </a:rPr>
              <a:t>SHAPE MEMORY ALLOY</a:t>
            </a:r>
            <a:br>
              <a:rPr lang="en-US">
                <a:ea typeface="+mj-lt"/>
                <a:cs typeface="+mj-lt"/>
              </a:rPr>
            </a:br>
            <a:br>
              <a:rPr lang="en-US" sz="2400">
                <a:latin typeface="Berlin Sans FB"/>
                <a:cs typeface="Posterama"/>
              </a:rPr>
            </a:br>
            <a:endParaRPr lang="en-US"/>
          </a:p>
        </p:txBody>
      </p:sp>
      <p:sp>
        <p:nvSpPr>
          <p:cNvPr id="3" name="Content Placeholder 2">
            <a:extLst>
              <a:ext uri="{FF2B5EF4-FFF2-40B4-BE49-F238E27FC236}">
                <a16:creationId xmlns:a16="http://schemas.microsoft.com/office/drawing/2014/main" id="{3412565A-E25D-30FA-171C-8BDC796E4176}"/>
              </a:ext>
            </a:extLst>
          </p:cNvPr>
          <p:cNvSpPr>
            <a:spLocks noGrp="1"/>
          </p:cNvSpPr>
          <p:nvPr>
            <p:ph idx="1"/>
          </p:nvPr>
        </p:nvSpPr>
        <p:spPr>
          <a:xfrm>
            <a:off x="1182130" y="1537004"/>
            <a:ext cx="7905359" cy="5124566"/>
          </a:xfrm>
        </p:spPr>
        <p:txBody>
          <a:bodyPr vert="horz" lIns="0" tIns="0" rIns="0" bIns="0" rtlCol="0" anchor="t">
            <a:noAutofit/>
          </a:bodyPr>
          <a:lstStyle/>
          <a:p>
            <a:pPr marL="342900" indent="-342900"/>
            <a:r>
              <a:rPr lang="en-US" sz="2000">
                <a:solidFill>
                  <a:schemeClr val="tx1">
                    <a:lumMod val="95000"/>
                    <a:lumOff val="5000"/>
                  </a:schemeClr>
                </a:solidFill>
                <a:latin typeface="Posterama"/>
                <a:cs typeface="Arial"/>
              </a:rPr>
              <a:t>Shape Memory Alloys (SMAs) are a unique class of materials that can return to a predetermined shape when subjected to a specific thermal process. This remarkable property is due to the material's ability to undergo a reversible phase transformation. </a:t>
            </a:r>
            <a:endParaRPr lang="en-US" sz="2000">
              <a:solidFill>
                <a:schemeClr val="tx1">
                  <a:lumMod val="95000"/>
                  <a:lumOff val="5000"/>
                </a:schemeClr>
              </a:solidFill>
              <a:latin typeface="Posterama"/>
              <a:cs typeface="Posterama"/>
            </a:endParaRPr>
          </a:p>
          <a:p>
            <a:pPr marL="0" indent="0">
              <a:buNone/>
            </a:pPr>
            <a:endParaRPr lang="en-US" sz="2000">
              <a:solidFill>
                <a:schemeClr val="tx1">
                  <a:lumMod val="95000"/>
                  <a:lumOff val="5000"/>
                </a:schemeClr>
              </a:solidFill>
              <a:latin typeface="Posterama"/>
              <a:cs typeface="Arial"/>
            </a:endParaRPr>
          </a:p>
          <a:p>
            <a:pPr marL="0" indent="0">
              <a:buNone/>
            </a:pPr>
            <a:r>
              <a:rPr lang="en-US" sz="2000" b="1">
                <a:solidFill>
                  <a:schemeClr val="tx1">
                    <a:lumMod val="95000"/>
                    <a:lumOff val="5000"/>
                  </a:schemeClr>
                </a:solidFill>
                <a:latin typeface="Posterama"/>
                <a:cs typeface="Arial"/>
              </a:rPr>
              <a:t>Properties : </a:t>
            </a:r>
            <a:endParaRPr lang="en-US" b="1">
              <a:solidFill>
                <a:schemeClr val="tx1">
                  <a:lumMod val="95000"/>
                  <a:lumOff val="5000"/>
                </a:schemeClr>
              </a:solidFill>
            </a:endParaRPr>
          </a:p>
          <a:p>
            <a:pPr marL="0" indent="0">
              <a:buNone/>
            </a:pPr>
            <a:endParaRPr lang="en-US" sz="2000" b="1">
              <a:solidFill>
                <a:schemeClr val="tx1">
                  <a:lumMod val="95000"/>
                  <a:lumOff val="5000"/>
                </a:schemeClr>
              </a:solidFill>
              <a:latin typeface="Posterama"/>
              <a:cs typeface="Arial"/>
            </a:endParaRPr>
          </a:p>
          <a:p>
            <a:pPr marL="285750" indent="-285750">
              <a:lnSpc>
                <a:spcPct val="100000"/>
              </a:lnSpc>
              <a:spcBef>
                <a:spcPts val="0"/>
              </a:spcBef>
              <a:buFont typeface="Arial,Sans-Serif" panose="020B0604020202020204" pitchFamily="34" charset="0"/>
            </a:pPr>
            <a:r>
              <a:rPr lang="en-US" sz="2000" u="sng">
                <a:solidFill>
                  <a:srgbClr val="000000"/>
                </a:solidFill>
                <a:latin typeface="Posterama"/>
                <a:cs typeface="Arial"/>
              </a:rPr>
              <a:t>Shape Memory Effect (SME) </a:t>
            </a:r>
            <a:r>
              <a:rPr lang="en-US" sz="2000">
                <a:solidFill>
                  <a:srgbClr val="000000"/>
                </a:solidFill>
                <a:latin typeface="Posterama"/>
                <a:cs typeface="Arial"/>
              </a:rPr>
              <a:t>- </a:t>
            </a:r>
            <a:r>
              <a:rPr lang="en-US" sz="2000">
                <a:solidFill>
                  <a:schemeClr val="tx1">
                    <a:lumMod val="95000"/>
                    <a:lumOff val="5000"/>
                  </a:schemeClr>
                </a:solidFill>
                <a:latin typeface="Posterama"/>
                <a:cs typeface="Arial"/>
              </a:rPr>
              <a:t>This is the ability of the alloy to return to its original shape when heated after being deformed at a lower temperature.</a:t>
            </a:r>
            <a:endParaRPr lang="en-US">
              <a:solidFill>
                <a:schemeClr val="tx1">
                  <a:lumMod val="95000"/>
                  <a:lumOff val="5000"/>
                </a:schemeClr>
              </a:solidFill>
            </a:endParaRPr>
          </a:p>
          <a:p>
            <a:pPr marL="285750" indent="-285750">
              <a:lnSpc>
                <a:spcPct val="100000"/>
              </a:lnSpc>
              <a:spcBef>
                <a:spcPts val="0"/>
              </a:spcBef>
              <a:buFont typeface="Arial,Sans-Serif" panose="020B0604020202020204" pitchFamily="34" charset="0"/>
            </a:pPr>
            <a:endParaRPr lang="en-US" sz="2000">
              <a:solidFill>
                <a:srgbClr val="000000"/>
              </a:solidFill>
              <a:latin typeface="Posterama"/>
              <a:cs typeface="Arial"/>
            </a:endParaRPr>
          </a:p>
          <a:p>
            <a:pPr marL="285750" indent="-285750">
              <a:lnSpc>
                <a:spcPct val="100000"/>
              </a:lnSpc>
              <a:spcBef>
                <a:spcPts val="0"/>
              </a:spcBef>
              <a:buFont typeface="Arial,Sans-Serif" panose="020B0604020202020204" pitchFamily="34" charset="0"/>
            </a:pPr>
            <a:r>
              <a:rPr lang="en-US" sz="2000" u="sng">
                <a:solidFill>
                  <a:srgbClr val="000000"/>
                </a:solidFill>
                <a:latin typeface="Posterama"/>
                <a:cs typeface="Arial"/>
              </a:rPr>
              <a:t>Super elasticity</a:t>
            </a:r>
            <a:r>
              <a:rPr lang="en-US" sz="2000">
                <a:solidFill>
                  <a:srgbClr val="000000"/>
                </a:solidFill>
                <a:latin typeface="Posterama"/>
                <a:cs typeface="Arial"/>
              </a:rPr>
              <a:t> - </a:t>
            </a:r>
            <a:r>
              <a:rPr lang="en-US" sz="2000">
                <a:solidFill>
                  <a:schemeClr val="tx1">
                    <a:lumMod val="95000"/>
                    <a:lumOff val="5000"/>
                  </a:schemeClr>
                </a:solidFill>
                <a:latin typeface="Posterama"/>
                <a:cs typeface="Arial"/>
              </a:rPr>
              <a:t> Also known as pseudo elasticity, this is the capacity of the material to undergo large deformations and return to its original shape without a temperature change, typically observed in a narrow temperature range.</a:t>
            </a:r>
            <a:endParaRPr lang="en-US" sz="2000">
              <a:solidFill>
                <a:schemeClr val="tx1">
                  <a:lumMod val="95000"/>
                  <a:lumOff val="5000"/>
                </a:schemeClr>
              </a:solidFill>
              <a:latin typeface="Posterama"/>
              <a:cs typeface="Posterama"/>
            </a:endParaRPr>
          </a:p>
          <a:p>
            <a:pPr marL="342900" indent="-342900"/>
            <a:endParaRPr lang="en-US" sz="2000" b="1">
              <a:solidFill>
                <a:schemeClr val="tx1">
                  <a:lumMod val="95000"/>
                  <a:lumOff val="5000"/>
                </a:schemeClr>
              </a:solidFill>
              <a:latin typeface="Daytona Condensed Light"/>
              <a:cs typeface="Posterama"/>
            </a:endParaRPr>
          </a:p>
          <a:p>
            <a:pPr>
              <a:lnSpc>
                <a:spcPct val="100000"/>
              </a:lnSpc>
              <a:spcBef>
                <a:spcPts val="0"/>
              </a:spcBef>
            </a:pPr>
            <a:endParaRPr lang="en-US" sz="2200">
              <a:solidFill>
                <a:schemeClr val="tx1">
                  <a:lumMod val="95000"/>
                  <a:lumOff val="5000"/>
                </a:schemeClr>
              </a:solidFill>
              <a:latin typeface="Posterama"/>
              <a:cs typeface="Posterama"/>
            </a:endParaRPr>
          </a:p>
          <a:p>
            <a:pPr>
              <a:lnSpc>
                <a:spcPct val="100000"/>
              </a:lnSpc>
              <a:spcBef>
                <a:spcPts val="0"/>
              </a:spcBef>
            </a:pPr>
            <a:endParaRPr lang="en-US" sz="2200">
              <a:solidFill>
                <a:schemeClr val="tx1">
                  <a:lumMod val="95000"/>
                  <a:lumOff val="5000"/>
                </a:schemeClr>
              </a:solidFill>
              <a:latin typeface="Posterama"/>
              <a:cs typeface="Posterama"/>
            </a:endParaRPr>
          </a:p>
          <a:p>
            <a:pPr>
              <a:lnSpc>
                <a:spcPct val="100000"/>
              </a:lnSpc>
              <a:spcBef>
                <a:spcPts val="0"/>
              </a:spcBef>
            </a:pPr>
            <a:endParaRPr lang="en-US">
              <a:solidFill>
                <a:schemeClr val="tx1">
                  <a:lumMod val="95000"/>
                  <a:lumOff val="5000"/>
                </a:schemeClr>
              </a:solidFill>
              <a:latin typeface="Posterama"/>
              <a:cs typeface="Posterama"/>
            </a:endParaRPr>
          </a:p>
          <a:p>
            <a:pPr>
              <a:lnSpc>
                <a:spcPct val="100000"/>
              </a:lnSpc>
              <a:spcBef>
                <a:spcPts val="0"/>
              </a:spcBef>
            </a:pPr>
            <a:endParaRPr lang="en-US">
              <a:solidFill>
                <a:schemeClr val="tx1">
                  <a:lumMod val="95000"/>
                  <a:lumOff val="5000"/>
                </a:schemeClr>
              </a:solidFill>
              <a:latin typeface="Posterama"/>
              <a:cs typeface="Posterama"/>
            </a:endParaRPr>
          </a:p>
          <a:p>
            <a:pPr>
              <a:lnSpc>
                <a:spcPct val="100000"/>
              </a:lnSpc>
              <a:spcBef>
                <a:spcPts val="0"/>
              </a:spcBef>
            </a:pPr>
            <a:endParaRPr lang="en-US" sz="1000">
              <a:solidFill>
                <a:schemeClr val="tx1">
                  <a:lumMod val="95000"/>
                  <a:lumOff val="5000"/>
                </a:schemeClr>
              </a:solidFill>
              <a:latin typeface="Posterama"/>
              <a:cs typeface="Posterama"/>
            </a:endParaRPr>
          </a:p>
        </p:txBody>
      </p:sp>
      <p:sp>
        <p:nvSpPr>
          <p:cNvPr id="4" name="Slide Number Placeholder 3">
            <a:extLst>
              <a:ext uri="{FF2B5EF4-FFF2-40B4-BE49-F238E27FC236}">
                <a16:creationId xmlns:a16="http://schemas.microsoft.com/office/drawing/2014/main" id="{ED8B348D-233E-279B-3100-CE0820070E02}"/>
              </a:ext>
            </a:extLst>
          </p:cNvPr>
          <p:cNvSpPr>
            <a:spLocks noGrp="1"/>
          </p:cNvSpPr>
          <p:nvPr>
            <p:ph type="sldNum" sz="quarter" idx="11"/>
          </p:nvPr>
        </p:nvSpPr>
        <p:spPr/>
        <p:txBody>
          <a:bodyPr/>
          <a:lstStyle/>
          <a:p>
            <a:fld id="{75DF2D63-3FF5-D547-96B9-BE9CCD1ABA58}" type="slidenum">
              <a:rPr lang="en-US" smtClean="0"/>
              <a:t>9</a:t>
            </a:fld>
            <a:endParaRPr lang="en-US"/>
          </a:p>
        </p:txBody>
      </p:sp>
      <p:sp>
        <p:nvSpPr>
          <p:cNvPr id="5" name="Footer Placeholder 4">
            <a:extLst>
              <a:ext uri="{FF2B5EF4-FFF2-40B4-BE49-F238E27FC236}">
                <a16:creationId xmlns:a16="http://schemas.microsoft.com/office/drawing/2014/main" id="{5903E969-CB97-8295-566F-663E1500996E}"/>
              </a:ext>
            </a:extLst>
          </p:cNvPr>
          <p:cNvSpPr>
            <a:spLocks noGrp="1"/>
          </p:cNvSpPr>
          <p:nvPr>
            <p:ph type="ftr" sz="quarter" idx="12"/>
          </p:nvPr>
        </p:nvSpPr>
        <p:spPr>
          <a:xfrm rot="16200000">
            <a:off x="-405512" y="1431176"/>
            <a:ext cx="2109472" cy="250417"/>
          </a:xfrm>
        </p:spPr>
        <p:txBody>
          <a:bodyPr/>
          <a:lstStyle/>
          <a:p>
            <a:r>
              <a:rPr lang="en-US">
                <a:latin typeface="Posterama"/>
                <a:cs typeface="Posterama"/>
              </a:rPr>
              <a:t>SHAPE MEMORY ALLOY</a:t>
            </a:r>
          </a:p>
        </p:txBody>
      </p:sp>
    </p:spTree>
    <p:extLst>
      <p:ext uri="{BB962C8B-B14F-4D97-AF65-F5344CB8AC3E}">
        <p14:creationId xmlns:p14="http://schemas.microsoft.com/office/powerpoint/2010/main" val="1263935533"/>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4558D4C98DB72459178C7BF1D51E137" ma:contentTypeVersion="11" ma:contentTypeDescription="Create a new document." ma:contentTypeScope="" ma:versionID="476512f19c01231a4646fc504ed317c3">
  <xsd:schema xmlns:xsd="http://www.w3.org/2001/XMLSchema" xmlns:xs="http://www.w3.org/2001/XMLSchema" xmlns:p="http://schemas.microsoft.com/office/2006/metadata/properties" xmlns:ns3="0f939348-f1b2-4514-a31c-b1c69e244fe6" targetNamespace="http://schemas.microsoft.com/office/2006/metadata/properties" ma:root="true" ma:fieldsID="ed2dbfdd54aa1e2b2de3175a725cb87b" ns3:_="">
    <xsd:import namespace="0f939348-f1b2-4514-a31c-b1c69e244fe6"/>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_activity" minOccurs="0"/>
                <xsd:element ref="ns3:MediaServiceObjectDetectorVersions" minOccurs="0"/>
                <xsd:element ref="ns3:MediaServiceAutoTags" minOccurs="0"/>
                <xsd:element ref="ns3:MediaServiceGenerationTime" minOccurs="0"/>
                <xsd:element ref="ns3:MediaServiceEventHashCode" minOccurs="0"/>
                <xsd:element ref="ns3:MediaLengthInSeconds" minOccurs="0"/>
                <xsd:element ref="ns3:MediaServiceOCR"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939348-f1b2-4514-a31c-b1c69e244f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_activity" ma:index="11" nillable="true" ma:displayName="_activity" ma:hidden="true" ma:internalName="_activity">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0f939348-f1b2-4514-a31c-b1c69e244fe6"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371B26-E656-46A2-B000-6AA022E91E21}">
  <ds:schemaRefs>
    <ds:schemaRef ds:uri="0f939348-f1b2-4514-a31c-b1c69e244fe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9746342-5E84-430E-9251-61001F208E7A}">
  <ds:schemaRefs>
    <ds:schemaRef ds:uri="0f939348-f1b2-4514-a31c-b1c69e244fe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Scientific discovery</Template>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Shape memory alloy</vt:lpstr>
      <vt:lpstr>CONTENTS</vt:lpstr>
      <vt:lpstr>Introduction</vt:lpstr>
      <vt:lpstr>AIM</vt:lpstr>
      <vt:lpstr>INSIGHTS FROM RESEARCH PAPER</vt:lpstr>
      <vt:lpstr>Pre-Processing and BERT Embeddings</vt:lpstr>
      <vt:lpstr>CATEGORIZATION USING MER</vt:lpstr>
      <vt:lpstr>UNITs NORMALIZATION AND RESULTS</vt:lpstr>
      <vt:lpstr>SHAPE MEMORY ALLOY  </vt:lpstr>
      <vt:lpstr>SHAPE MEMORY ALLOY  </vt:lpstr>
      <vt:lpstr>SHAPE MEMORY ALLOY  </vt:lpstr>
      <vt:lpstr>SHAPE MEMORY ALLOY  </vt:lpstr>
      <vt:lpstr>  </vt:lpstr>
      <vt:lpstr> </vt:lpstr>
      <vt:lpstr>IMPLEMENTATION FOR SMA</vt:lpstr>
      <vt:lpstr>Keywords and Entities  </vt:lpstr>
      <vt:lpstr>Data Collection  </vt:lpstr>
      <vt:lpstr>Preprocessing  </vt:lpstr>
      <vt:lpstr>Feature Extraction  </vt:lpstr>
      <vt:lpstr>Model Development  </vt:lpstr>
      <vt:lpstr>GROUP MEMBERS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DISCOVERY</dc:title>
  <dc:creator>Arvind Devkate</dc:creator>
  <cp:revision>11</cp:revision>
  <dcterms:created xsi:type="dcterms:W3CDTF">2024-05-17T18:11:27Z</dcterms:created>
  <dcterms:modified xsi:type="dcterms:W3CDTF">2024-05-19T16:45:04Z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0x01010094558D4C98DB72459178C7BF1D51E137</vt:lpwstr>
  </property>
</Properties>
</file>