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69011f16bf5e8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69011f16bf5e8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897117310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897117310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897117310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897117310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897117310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897117310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897117310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897117310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897117310b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897117310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f0d18436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f0d18436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8975e811d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8975e811d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8f0d184362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8f0d184362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896eb45b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896eb45b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96eb45b2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896eb45b2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896eb45b2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896eb45b2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205 calls used three different menus to end up in the same place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896eb45b2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896eb45b2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896eb45b2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896eb45b2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33331" y="803267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EDA Team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Presentation 1</a:t>
            </a:r>
            <a:endParaRPr sz="41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3323" y="3118242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Meera, Adam, Sana, Marcos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Next Steps - Meera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Merge all monthly sheets into one data file (at least 2025)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given information to: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alphaL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Understand the difference between queue selection and group suboption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alphaL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Understand the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different labels (ex: SubSeniors ADAPT vs ADAPT SubSeniors)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romanL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Potentially dive deeper into optimizing this flow depending on results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Raise the question of </a:t>
            </a:r>
            <a:r>
              <a:rPr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unifying the three menu selections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that all directed to Clinic Voicemail (to Cynthia)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Continue studying the “Correct Legal Summary Menu Reports” for </a:t>
            </a:r>
            <a:r>
              <a:rPr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more redundancies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open call flow doc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Collaborate with Adam + incorporate feedback to </a:t>
            </a:r>
            <a:r>
              <a:rPr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refine main analysis points</a:t>
            </a:r>
            <a:endParaRPr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0" y="83275"/>
            <a:ext cx="965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Adam Updates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0" y="980950"/>
            <a:ext cx="310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Data and file organization!</a:t>
            </a:r>
            <a:endParaRPr b="1" sz="1800"/>
          </a:p>
        </p:txBody>
      </p:sp>
      <p:sp>
        <p:nvSpPr>
          <p:cNvPr id="150" name="Google Shape;150;p23"/>
          <p:cNvSpPr txBox="1"/>
          <p:nvPr/>
        </p:nvSpPr>
        <p:spPr>
          <a:xfrm>
            <a:off x="3343675" y="980950"/>
            <a:ext cx="310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Initial Verbiage Ideas</a:t>
            </a:r>
            <a:endParaRPr b="1" sz="1800"/>
          </a:p>
        </p:txBody>
      </p:sp>
      <p:sp>
        <p:nvSpPr>
          <p:cNvPr id="151" name="Google Shape;151;p23"/>
          <p:cNvSpPr txBox="1"/>
          <p:nvPr/>
        </p:nvSpPr>
        <p:spPr>
          <a:xfrm>
            <a:off x="6312050" y="980950"/>
            <a:ext cx="310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Next Steps</a:t>
            </a:r>
            <a:endParaRPr b="1" sz="1800"/>
          </a:p>
        </p:txBody>
      </p:sp>
      <p:cxnSp>
        <p:nvCxnSpPr>
          <p:cNvPr id="152" name="Google Shape;152;p23"/>
          <p:cNvCxnSpPr/>
          <p:nvPr/>
        </p:nvCxnSpPr>
        <p:spPr>
          <a:xfrm flipH="1">
            <a:off x="3199375" y="901100"/>
            <a:ext cx="3300" cy="4279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3"/>
          <p:cNvCxnSpPr/>
          <p:nvPr/>
        </p:nvCxnSpPr>
        <p:spPr>
          <a:xfrm>
            <a:off x="6593575" y="901100"/>
            <a:ext cx="21900" cy="427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3"/>
          <p:cNvCxnSpPr/>
          <p:nvPr/>
        </p:nvCxnSpPr>
        <p:spPr>
          <a:xfrm flipH="1" rot="10800000">
            <a:off x="-70225" y="1557225"/>
            <a:ext cx="9278100" cy="15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5" name="Google Shape;155;p23" title="Screenshot 2025-10-06 191845.png"/>
          <p:cNvPicPr preferRelativeResize="0"/>
          <p:nvPr/>
        </p:nvPicPr>
        <p:blipFill rotWithShape="1">
          <a:blip r:embed="rId3">
            <a:alphaModFix/>
          </a:blip>
          <a:srcRect b="0" l="0" r="66059" t="0"/>
          <a:stretch/>
        </p:blipFill>
        <p:spPr>
          <a:xfrm>
            <a:off x="108849" y="2400325"/>
            <a:ext cx="3000049" cy="238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3307375" y="1663850"/>
            <a:ext cx="31815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“Thank you for calling Legal Aid Chicago. Para continuar en español, presione 2.  To continue in English, press 1”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if the majority of callers speak Spanish, but not if there are more English than Spanish speakers!</a:t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“If you are calling for help with a legal problem that you have not talked to us about yet, press 3. If you would like to hear about how to meet with a free lawyer in one of our neighborhood clinics, press 4”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Wouldn’t people who should be routed through #4 be likely to click #3 after hearing the prompt of 3?</a:t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6593575" y="1686800"/>
            <a:ext cx="26142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and implement any feedback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my verbiage ideas/hypotheses with the given data to either confirm or reject my current hypotheses (Initial Verbiage Ideas)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 looking through the “Legal Aid Chicago Contact Center Prompt List Verbiage” to identify potentially confusing or inefficient verbiage, design data-backed methods to test my hypotheses, and make actionable recommendations to Cynthia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" name="Google Shape;158;p23" title="Screenshot 2025-10-06 19383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625" y="1686799"/>
            <a:ext cx="3000050" cy="46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25" y="918277"/>
            <a:ext cx="8190576" cy="410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/>
        </p:nvSpPr>
        <p:spPr>
          <a:xfrm>
            <a:off x="402225" y="170625"/>
            <a:ext cx="702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Looking at Popular End Points from CAR Data - Sana</a:t>
            </a:r>
            <a:endParaRPr sz="18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 sz="1200">
                <a:solidFill>
                  <a:schemeClr val="dk2"/>
                </a:solidFill>
              </a:rPr>
              <a:t>Excluding Main Number Telephony EP (most popular) 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50" y="1001925"/>
            <a:ext cx="8702501" cy="36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/>
        </p:nvSpPr>
        <p:spPr>
          <a:xfrm>
            <a:off x="402225" y="170625"/>
            <a:ext cx="70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Resource Allocation: Why are calls terminating?</a:t>
            </a:r>
            <a:endParaRPr sz="18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 sz="1200">
                <a:solidFill>
                  <a:schemeClr val="dk2"/>
                </a:solidFill>
              </a:rPr>
              <a:t>Which lines have a lot of abandoned calls → maybe under-resourced?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 sz="1200">
                <a:solidFill>
                  <a:schemeClr val="dk2"/>
                </a:solidFill>
              </a:rPr>
              <a:t>System errors common? 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825" y="1405625"/>
            <a:ext cx="5473651" cy="313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/>
        </p:nvSpPr>
        <p:spPr>
          <a:xfrm>
            <a:off x="402225" y="170625"/>
            <a:ext cx="70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Resource Allocation: Further interests?</a:t>
            </a:r>
            <a:endParaRPr sz="18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 sz="1200">
                <a:solidFill>
                  <a:schemeClr val="dk2"/>
                </a:solidFill>
              </a:rPr>
              <a:t>Calls by the Hour/Day of the week → M-F 8am-5pm (usual business hours)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 sz="1200">
                <a:solidFill>
                  <a:schemeClr val="dk2"/>
                </a:solidFill>
              </a:rPr>
              <a:t>General focus on how resources are being utilized currently (language menu)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77" name="Google Shape;177;p26" title="Screenshot 2025-10-07 at 12.57.08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023" y="1248356"/>
            <a:ext cx="6859950" cy="329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2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Termination Reason Analysis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6125"/>
            <a:ext cx="5358728" cy="40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1050" y="1358050"/>
            <a:ext cx="3046150" cy="12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2725" y="2791775"/>
            <a:ext cx="3714949" cy="121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2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Termination Reason Analysis (w/o Unknown)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50" y="793725"/>
            <a:ext cx="5261055" cy="40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9575" y="1411025"/>
            <a:ext cx="3099663" cy="116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7175" y="2833750"/>
            <a:ext cx="3195126" cy="11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172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Duration of Calls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450" y="684775"/>
            <a:ext cx="5325099" cy="377392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362550" y="4398675"/>
            <a:ext cx="8418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On average call duration tripled in length during the period when the chatbot was used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53725" y="83275"/>
            <a:ext cx="404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Call Journey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Verbiage Analysis - Meera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4252350" y="171450"/>
            <a:ext cx="453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Purpose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find </a:t>
            </a:r>
            <a:r>
              <a:rPr lang="en" sz="18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redundancies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call journey sub-menus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7" title="Screen Shot 2025-10-06 at 5.34.42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63" y="1006600"/>
            <a:ext cx="8423677" cy="39394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-48995" y="4877475"/>
            <a:ext cx="512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Correct Legal Menu Summary Report Dataset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8"/>
          <p:cNvGrpSpPr/>
          <p:nvPr/>
        </p:nvGrpSpPr>
        <p:grpSpPr>
          <a:xfrm>
            <a:off x="136596" y="105978"/>
            <a:ext cx="8018492" cy="4968517"/>
            <a:chOff x="3049075" y="103025"/>
            <a:chExt cx="6094931" cy="3776616"/>
          </a:xfrm>
        </p:grpSpPr>
        <p:pic>
          <p:nvPicPr>
            <p:cNvPr id="92" name="Google Shape;92;p18" title="Screen Shot 2025-10-06 at 2.28.44 PM.png"/>
            <p:cNvPicPr preferRelativeResize="0"/>
            <p:nvPr/>
          </p:nvPicPr>
          <p:blipFill rotWithShape="1">
            <a:blip r:embed="rId3">
              <a:alphaModFix/>
            </a:blip>
            <a:srcRect b="89187" l="0" r="0" t="0"/>
            <a:stretch/>
          </p:blipFill>
          <p:spPr>
            <a:xfrm>
              <a:off x="3049075" y="103025"/>
              <a:ext cx="6020152" cy="523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8" title="Screen Shot 2025-10-06 at 2.28.44 PM.png"/>
            <p:cNvPicPr preferRelativeResize="0"/>
            <p:nvPr/>
          </p:nvPicPr>
          <p:blipFill rotWithShape="1">
            <a:blip r:embed="rId3">
              <a:alphaModFix/>
            </a:blip>
            <a:srcRect b="0" l="0" r="0" t="33284"/>
            <a:stretch/>
          </p:blipFill>
          <p:spPr>
            <a:xfrm>
              <a:off x="3123858" y="651569"/>
              <a:ext cx="6020148" cy="32280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18"/>
            <p:cNvSpPr/>
            <p:nvPr/>
          </p:nvSpPr>
          <p:spPr>
            <a:xfrm>
              <a:off x="3164525" y="3030825"/>
              <a:ext cx="5938800" cy="523200"/>
            </a:xfrm>
            <a:prstGeom prst="rect">
              <a:avLst/>
            </a:prstGeom>
            <a:solidFill>
              <a:srgbClr val="FF6363">
                <a:alpha val="19620"/>
              </a:srgbClr>
            </a:solidFill>
            <a:ln>
              <a:noFill/>
            </a:ln>
          </p:spPr>
          <p:txBody>
            <a:bodyPr anchorCtr="0" anchor="ctr" bIns="120275" lIns="120275" spcFirstLastPara="1" rIns="120275" wrap="square" tIns="120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41"/>
            </a:p>
          </p:txBody>
        </p:sp>
      </p:grpSp>
      <p:sp>
        <p:nvSpPr>
          <p:cNvPr id="95" name="Google Shape;95;p18"/>
          <p:cNvSpPr txBox="1"/>
          <p:nvPr/>
        </p:nvSpPr>
        <p:spPr>
          <a:xfrm>
            <a:off x="-48995" y="4877475"/>
            <a:ext cx="512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Correct Legal Menu Summary Report Dataset: August 2025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 title="Screen Shot 2025-10-06 at 2.29.4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9368" y="0"/>
            <a:ext cx="550188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 title="Screen Shot 2025-10-06 at 2.30.00 PM.png"/>
          <p:cNvPicPr preferRelativeResize="0"/>
          <p:nvPr/>
        </p:nvPicPr>
        <p:blipFill rotWithShape="1">
          <a:blip r:embed="rId4">
            <a:alphaModFix/>
          </a:blip>
          <a:srcRect b="0" l="0" r="38435" t="0"/>
          <a:stretch/>
        </p:blipFill>
        <p:spPr>
          <a:xfrm>
            <a:off x="5480076" y="2754247"/>
            <a:ext cx="3387326" cy="22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 title="Screen Shot 2025-10-06 at 2.30.00 PM.png"/>
          <p:cNvPicPr preferRelativeResize="0"/>
          <p:nvPr/>
        </p:nvPicPr>
        <p:blipFill rotWithShape="1">
          <a:blip r:embed="rId4">
            <a:alphaModFix/>
          </a:blip>
          <a:srcRect b="0" l="91637" r="0" t="0"/>
          <a:stretch/>
        </p:blipFill>
        <p:spPr>
          <a:xfrm>
            <a:off x="8683823" y="2754371"/>
            <a:ext cx="460099" cy="226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/>
        </p:nvSpPr>
        <p:spPr>
          <a:xfrm>
            <a:off x="0" y="2571750"/>
            <a:ext cx="5379300" cy="222000"/>
          </a:xfrm>
          <a:prstGeom prst="rect">
            <a:avLst/>
          </a:prstGeom>
          <a:solidFill>
            <a:srgbClr val="FF6363">
              <a:alpha val="1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11925" y="4264225"/>
            <a:ext cx="5379300" cy="222000"/>
          </a:xfrm>
          <a:prstGeom prst="rect">
            <a:avLst/>
          </a:prstGeom>
          <a:solidFill>
            <a:srgbClr val="FF6363">
              <a:alpha val="1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5480075" y="4298175"/>
            <a:ext cx="3663900" cy="222000"/>
          </a:xfrm>
          <a:prstGeom prst="rect">
            <a:avLst/>
          </a:prstGeom>
          <a:solidFill>
            <a:srgbClr val="FF6363">
              <a:alpha val="1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5451925" y="88850"/>
            <a:ext cx="3610800" cy="24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54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Menu Selection</a:t>
            </a:r>
            <a:endParaRPr b="1" sz="19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Why are there separate queues for the same transfer?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Housing &gt;&gt; </a:t>
            </a:r>
            <a:r>
              <a:rPr b="1"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From Housing to Clinics </a:t>
            </a: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&gt;&gt; Clinic Voicemail Transfer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Family &gt;&gt; </a:t>
            </a:r>
            <a:r>
              <a:rPr b="1"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From Simple Divorce to Clinics</a:t>
            </a: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&gt;&gt; Clinic Voicemail Transfer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Other Legal &gt;&gt; </a:t>
            </a:r>
            <a:r>
              <a:rPr b="1"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Other Legal Issues Clinic </a:t>
            </a: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&gt;&gt; Clinic Voicemail Transfer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 title="Screen Shot 2025-10-06 at 2.30.53 PM.png"/>
          <p:cNvPicPr preferRelativeResize="0"/>
          <p:nvPr/>
        </p:nvPicPr>
        <p:blipFill rotWithShape="1">
          <a:blip r:embed="rId3">
            <a:alphaModFix/>
          </a:blip>
          <a:srcRect b="71835" l="0" r="0" t="0"/>
          <a:stretch/>
        </p:blipFill>
        <p:spPr>
          <a:xfrm>
            <a:off x="59225" y="78975"/>
            <a:ext cx="7493125" cy="196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 title="Screen Shot 2025-10-06 at 2.31.05 PM.png"/>
          <p:cNvPicPr preferRelativeResize="0"/>
          <p:nvPr/>
        </p:nvPicPr>
        <p:blipFill rotWithShape="1">
          <a:blip r:embed="rId4">
            <a:alphaModFix/>
          </a:blip>
          <a:srcRect b="0" l="0" r="37433" t="62697"/>
          <a:stretch/>
        </p:blipFill>
        <p:spPr>
          <a:xfrm>
            <a:off x="4740625" y="2422006"/>
            <a:ext cx="3954800" cy="209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 title="Screen Shot 2025-10-06 at 2.30.53 PM.png"/>
          <p:cNvPicPr preferRelativeResize="0"/>
          <p:nvPr/>
        </p:nvPicPr>
        <p:blipFill rotWithShape="1">
          <a:blip r:embed="rId3">
            <a:alphaModFix/>
          </a:blip>
          <a:srcRect b="0" l="0" r="40101" t="53097"/>
          <a:stretch/>
        </p:blipFill>
        <p:spPr>
          <a:xfrm>
            <a:off x="0" y="2153006"/>
            <a:ext cx="3781123" cy="275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 title="Screen Shot 2025-10-06 at 2.30.53 PM.png"/>
          <p:cNvPicPr preferRelativeResize="0"/>
          <p:nvPr/>
        </p:nvPicPr>
        <p:blipFill rotWithShape="1">
          <a:blip r:embed="rId3">
            <a:alphaModFix/>
          </a:blip>
          <a:srcRect b="0" l="85480" r="0" t="53097"/>
          <a:stretch/>
        </p:blipFill>
        <p:spPr>
          <a:xfrm>
            <a:off x="3781124" y="2153006"/>
            <a:ext cx="916549" cy="275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 title="Screen Shot 2025-10-06 at 2.31.05 PM.png"/>
          <p:cNvPicPr preferRelativeResize="0"/>
          <p:nvPr/>
        </p:nvPicPr>
        <p:blipFill rotWithShape="1">
          <a:blip r:embed="rId4">
            <a:alphaModFix/>
          </a:blip>
          <a:srcRect b="0" l="91364" r="0" t="62697"/>
          <a:stretch/>
        </p:blipFill>
        <p:spPr>
          <a:xfrm>
            <a:off x="8598150" y="2422003"/>
            <a:ext cx="545843" cy="2097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/>
          <p:nvPr/>
        </p:nvSpPr>
        <p:spPr>
          <a:xfrm>
            <a:off x="0" y="2463981"/>
            <a:ext cx="4630200" cy="222000"/>
          </a:xfrm>
          <a:prstGeom prst="rect">
            <a:avLst/>
          </a:prstGeom>
          <a:solidFill>
            <a:srgbClr val="FF6363">
              <a:alpha val="1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59225" y="3419206"/>
            <a:ext cx="4630200" cy="264000"/>
          </a:xfrm>
          <a:prstGeom prst="rect">
            <a:avLst/>
          </a:prstGeom>
          <a:solidFill>
            <a:srgbClr val="FF6363">
              <a:alpha val="1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0" y="4144206"/>
            <a:ext cx="4630200" cy="264000"/>
          </a:xfrm>
          <a:prstGeom prst="rect">
            <a:avLst/>
          </a:prstGeom>
          <a:solidFill>
            <a:srgbClr val="FF6363">
              <a:alpha val="1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4697675" y="2442981"/>
            <a:ext cx="4446300" cy="1963500"/>
          </a:xfrm>
          <a:prstGeom prst="rect">
            <a:avLst/>
          </a:prstGeom>
          <a:solidFill>
            <a:srgbClr val="FF6363">
              <a:alpha val="1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-48995" y="4877475"/>
            <a:ext cx="512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Correct Legal Menu Summary Report Dataset: August 2025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 title="Screen Shot 2025-10-06 at 2.34.55 PM.png"/>
          <p:cNvPicPr preferRelativeResize="0"/>
          <p:nvPr/>
        </p:nvPicPr>
        <p:blipFill rotWithShape="1">
          <a:blip r:embed="rId3">
            <a:alphaModFix/>
          </a:blip>
          <a:srcRect b="85347" l="0" r="0" t="0"/>
          <a:stretch/>
        </p:blipFill>
        <p:spPr>
          <a:xfrm>
            <a:off x="83300" y="53675"/>
            <a:ext cx="9060700" cy="1179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 title="Screen Shot 2025-10-06 at 2.34.55 PM.png"/>
          <p:cNvPicPr preferRelativeResize="0"/>
          <p:nvPr/>
        </p:nvPicPr>
        <p:blipFill rotWithShape="1">
          <a:blip r:embed="rId3">
            <a:alphaModFix/>
          </a:blip>
          <a:srcRect b="0" l="0" r="0" t="45184"/>
          <a:stretch/>
        </p:blipFill>
        <p:spPr>
          <a:xfrm>
            <a:off x="235513" y="1125857"/>
            <a:ext cx="8025725" cy="39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/>
          <p:nvPr/>
        </p:nvSpPr>
        <p:spPr>
          <a:xfrm>
            <a:off x="3597875" y="1501406"/>
            <a:ext cx="3273300" cy="300600"/>
          </a:xfrm>
          <a:prstGeom prst="rect">
            <a:avLst/>
          </a:prstGeom>
          <a:solidFill>
            <a:srgbClr val="FF6363">
              <a:alpha val="1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288400" y="1501406"/>
            <a:ext cx="3204300" cy="300600"/>
          </a:xfrm>
          <a:prstGeom prst="rect">
            <a:avLst/>
          </a:prstGeom>
          <a:solidFill>
            <a:srgbClr val="7FFF63">
              <a:alpha val="1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3597875" y="2117806"/>
            <a:ext cx="3332400" cy="300600"/>
          </a:xfrm>
          <a:prstGeom prst="rect">
            <a:avLst/>
          </a:prstGeom>
          <a:solidFill>
            <a:srgbClr val="FF6363">
              <a:alpha val="1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288400" y="2117806"/>
            <a:ext cx="3204300" cy="300600"/>
          </a:xfrm>
          <a:prstGeom prst="rect">
            <a:avLst/>
          </a:prstGeom>
          <a:solidFill>
            <a:srgbClr val="7FFF63">
              <a:alpha val="1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3597875" y="2455189"/>
            <a:ext cx="3421500" cy="300600"/>
          </a:xfrm>
          <a:prstGeom prst="rect">
            <a:avLst/>
          </a:prstGeom>
          <a:solidFill>
            <a:srgbClr val="FF6363">
              <a:alpha val="1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330125" y="2463981"/>
            <a:ext cx="3162600" cy="300600"/>
          </a:xfrm>
          <a:prstGeom prst="rect">
            <a:avLst/>
          </a:prstGeom>
          <a:solidFill>
            <a:srgbClr val="7FFF63">
              <a:alpha val="1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330125" y="3050756"/>
            <a:ext cx="3162600" cy="300600"/>
          </a:xfrm>
          <a:prstGeom prst="rect">
            <a:avLst/>
          </a:prstGeom>
          <a:solidFill>
            <a:srgbClr val="7FFF63">
              <a:alpha val="1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3597875" y="3060629"/>
            <a:ext cx="3421500" cy="300600"/>
          </a:xfrm>
          <a:prstGeom prst="rect">
            <a:avLst/>
          </a:prstGeom>
          <a:solidFill>
            <a:srgbClr val="FF6363">
              <a:alpha val="1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330125" y="3983706"/>
            <a:ext cx="3162600" cy="509100"/>
          </a:xfrm>
          <a:prstGeom prst="rect">
            <a:avLst/>
          </a:prstGeom>
          <a:solidFill>
            <a:srgbClr val="7FFF63">
              <a:alpha val="1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3578130" y="3983707"/>
            <a:ext cx="3579300" cy="361200"/>
          </a:xfrm>
          <a:prstGeom prst="rect">
            <a:avLst/>
          </a:prstGeom>
          <a:solidFill>
            <a:srgbClr val="FF6363">
              <a:alpha val="1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-48995" y="4877475"/>
            <a:ext cx="512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Correct Legal Menu Summary Report Dataset: August 2025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