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0" r:id="rId6"/>
    <p:sldId id="261" r:id="rId7"/>
    <p:sldId id="272" r:id="rId8"/>
    <p:sldId id="263" r:id="rId9"/>
    <p:sldId id="264" r:id="rId10"/>
    <p:sldId id="274" r:id="rId11"/>
    <p:sldId id="266" r:id="rId12"/>
    <p:sldId id="267" r:id="rId13"/>
    <p:sldId id="268" r:id="rId14"/>
    <p:sldId id="269" r:id="rId15"/>
    <p:sldId id="259" r:id="rId16"/>
    <p:sldId id="262" r:id="rId17"/>
    <p:sldId id="273" r:id="rId18"/>
  </p:sldIdLst>
  <p:sldSz cx="12192000" cy="6858000"/>
  <p:notesSz cx="6858000" cy="9144000"/>
  <p:embeddedFontLs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FFF47-EC88-4D06-B38D-5925F708A7BE}" v="10" dt="2025-10-09T03:32:05.050"/>
  </p1510:revLst>
</p1510:revInfo>
</file>

<file path=ppt/tableStyles.xml><?xml version="1.0" encoding="utf-8"?>
<a:tblStyleLst xmlns:a="http://schemas.openxmlformats.org/drawingml/2006/main" def="{4EF193D6-0132-4D51-A87B-8D9596D1DA09}">
  <a:tblStyle styleId="{4EF193D6-0132-4D51-A87B-8D9596D1D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Schaffner" userId="c086f559aed709e8" providerId="LiveId" clId="{9331376A-EE0E-48FA-86CB-8857D09D50F8}"/>
    <pc:docChg chg="custSel modSld">
      <pc:chgData name="Julia Schaffner" userId="c086f559aed709e8" providerId="LiveId" clId="{9331376A-EE0E-48FA-86CB-8857D09D50F8}" dt="2025-10-09T03:32:11.685" v="12" actId="1076"/>
      <pc:docMkLst>
        <pc:docMk/>
      </pc:docMkLst>
      <pc:sldChg chg="modSp mod">
        <pc:chgData name="Julia Schaffner" userId="c086f559aed709e8" providerId="LiveId" clId="{9331376A-EE0E-48FA-86CB-8857D09D50F8}" dt="2025-10-09T03:29:41.594" v="8" actId="1076"/>
        <pc:sldMkLst>
          <pc:docMk/>
          <pc:sldMk cId="0" sldId="266"/>
        </pc:sldMkLst>
        <pc:spChg chg="mod">
          <ac:chgData name="Julia Schaffner" userId="c086f559aed709e8" providerId="LiveId" clId="{9331376A-EE0E-48FA-86CB-8857D09D50F8}" dt="2025-10-09T03:29:34.281" v="7" actId="255"/>
          <ac:spMkLst>
            <pc:docMk/>
            <pc:sldMk cId="0" sldId="266"/>
            <ac:spMk id="187" creationId="{00000000-0000-0000-0000-000000000000}"/>
          </ac:spMkLst>
        </pc:spChg>
        <pc:spChg chg="mod">
          <ac:chgData name="Julia Schaffner" userId="c086f559aed709e8" providerId="LiveId" clId="{9331376A-EE0E-48FA-86CB-8857D09D50F8}" dt="2025-10-09T03:29:41.594" v="8" actId="1076"/>
          <ac:spMkLst>
            <pc:docMk/>
            <pc:sldMk cId="0" sldId="266"/>
            <ac:spMk id="190" creationId="{00000000-0000-0000-0000-000000000000}"/>
          </ac:spMkLst>
        </pc:spChg>
      </pc:sldChg>
      <pc:sldChg chg="modSp mod">
        <pc:chgData name="Julia Schaffner" userId="c086f559aed709e8" providerId="LiveId" clId="{9331376A-EE0E-48FA-86CB-8857D09D50F8}" dt="2025-10-09T03:30:41.120" v="11" actId="1076"/>
        <pc:sldMkLst>
          <pc:docMk/>
          <pc:sldMk cId="0" sldId="267"/>
        </pc:sldMkLst>
        <pc:spChg chg="mod">
          <ac:chgData name="Julia Schaffner" userId="c086f559aed709e8" providerId="LiveId" clId="{9331376A-EE0E-48FA-86CB-8857D09D50F8}" dt="2025-10-09T03:30:26.188" v="9" actId="255"/>
          <ac:spMkLst>
            <pc:docMk/>
            <pc:sldMk cId="0" sldId="267"/>
            <ac:spMk id="197" creationId="{00000000-0000-0000-0000-000000000000}"/>
          </ac:spMkLst>
        </pc:spChg>
        <pc:spChg chg="mod">
          <ac:chgData name="Julia Schaffner" userId="c086f559aed709e8" providerId="LiveId" clId="{9331376A-EE0E-48FA-86CB-8857D09D50F8}" dt="2025-10-09T03:30:41.120" v="11" actId="1076"/>
          <ac:spMkLst>
            <pc:docMk/>
            <pc:sldMk cId="0" sldId="267"/>
            <ac:spMk id="198" creationId="{00000000-0000-0000-0000-000000000000}"/>
          </ac:spMkLst>
        </pc:spChg>
      </pc:sldChg>
      <pc:sldChg chg="modSp mod">
        <pc:chgData name="Julia Schaffner" userId="c086f559aed709e8" providerId="LiveId" clId="{9331376A-EE0E-48FA-86CB-8857D09D50F8}" dt="2025-10-09T03:32:11.685" v="12" actId="1076"/>
        <pc:sldMkLst>
          <pc:docMk/>
          <pc:sldMk cId="0" sldId="268"/>
        </pc:sldMkLst>
        <pc:picChg chg="mod">
          <ac:chgData name="Julia Schaffner" userId="c086f559aed709e8" providerId="LiveId" clId="{9331376A-EE0E-48FA-86CB-8857D09D50F8}" dt="2025-10-09T03:32:11.685" v="12" actId="1076"/>
          <ac:picMkLst>
            <pc:docMk/>
            <pc:sldMk cId="0" sldId="268"/>
            <ac:picMk id="2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FEC5C505-87D9-6029-2144-B7A55AD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>
            <a:extLst>
              <a:ext uri="{FF2B5EF4-FFF2-40B4-BE49-F238E27FC236}">
                <a16:creationId xmlns:a16="http://schemas.microsoft.com/office/drawing/2014/main" id="{33D84418-51A2-6ED2-79FD-4D870F556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>
            <a:extLst>
              <a:ext uri="{FF2B5EF4-FFF2-40B4-BE49-F238E27FC236}">
                <a16:creationId xmlns:a16="http://schemas.microsoft.com/office/drawing/2014/main" id="{C3F2C493-FCFE-4DAD-2511-DD4E7C536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A7A19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43437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/>
              <a:t>Time Trends Findings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chemeClr val="dk2"/>
                </a:solidFill>
              </a:rPr>
              <a:t>Presentation 1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chemeClr val="dk2"/>
                </a:solidFill>
              </a:rPr>
              <a:t>Julia, Sophia, and Varun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734" y="12788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137861"/>
                  </p:ext>
                </p:extLst>
              </p:nvPr>
            </p:nvGraphicFramePr>
            <p:xfrm>
              <a:off x="721013" y="1170879"/>
              <a:ext cx="9940214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3" y="1170879"/>
                <a:ext cx="9940214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179;p23">
            <a:extLst>
              <a:ext uri="{FF2B5EF4-FFF2-40B4-BE49-F238E27FC236}">
                <a16:creationId xmlns:a16="http://schemas.microsoft.com/office/drawing/2014/main" id="{592FC5AC-2933-F042-702E-C7BA8DA67FB8}"/>
              </a:ext>
            </a:extLst>
          </p:cNvPr>
          <p:cNvSpPr txBox="1">
            <a:spLocks/>
          </p:cNvSpPr>
          <p:nvPr/>
        </p:nvSpPr>
        <p:spPr>
          <a:xfrm>
            <a:off x="721012" y="273618"/>
            <a:ext cx="9692640" cy="72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4400"/>
            </a:pPr>
            <a:r>
              <a:rPr lang="en-US" sz="3500" dirty="0">
                <a:solidFill>
                  <a:schemeClr val="bg2"/>
                </a:solidFill>
              </a:rPr>
              <a:t>Call volumes spike from April to September</a:t>
            </a:r>
          </a:p>
        </p:txBody>
      </p:sp>
      <p:sp>
        <p:nvSpPr>
          <p:cNvPr id="8" name="Google Shape;180;p23">
            <a:extLst>
              <a:ext uri="{FF2B5EF4-FFF2-40B4-BE49-F238E27FC236}">
                <a16:creationId xmlns:a16="http://schemas.microsoft.com/office/drawing/2014/main" id="{B2278826-31A4-A174-E141-17474125C3DA}"/>
              </a:ext>
            </a:extLst>
          </p:cNvPr>
          <p:cNvSpPr txBox="1">
            <a:spLocks/>
          </p:cNvSpPr>
          <p:nvPr/>
        </p:nvSpPr>
        <p:spPr>
          <a:xfrm>
            <a:off x="509690" y="647383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Recommendation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400"/>
              <a:t>Smarter, seasonally aligned staffing can help legal aid meet demand without increasing costs</a:t>
            </a:r>
            <a:endParaRPr sz="340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Since call volumes surge from April to September, increasing staffing during those months—through temporary hires, flexible scheduling, or part-time contracts—can ensure more callers receive timely help without overstaffing in quieter months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3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261875" y="3265199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Lean more heavily on AI-powered agents or chatbots during the summer can handle routine inquiries, triage urgent cases, and free human staff to focus on complex legal issues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1261872" y="4513799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analyzing common issues that drive summer call spikes, </a:t>
            </a:r>
            <a:r>
              <a:rPr lang="en-US" dirty="0" err="1"/>
              <a:t>LegalAid</a:t>
            </a:r>
            <a:r>
              <a:rPr lang="en-US" dirty="0"/>
              <a:t> can develop online self-help guides, FAQs, or pre-recorded workshops ahead of peak season, helping clients find answers before they call reduces the overall burden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1188075" y="1999563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Explore some of the variability seen in peak call times and days by filtering (see appendix) and translate into recommendations.</a:t>
            </a: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1188075" y="2909583"/>
            <a:ext cx="8595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Determine the best way to go about redistributing call times. 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1188075" y="3602968"/>
            <a:ext cx="85953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Consider political trends.</a:t>
            </a:r>
            <a:endParaRPr dirty="0"/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Mapping trends onto past years to see if we can attribute increased volume to recent policy landscape.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New Metric Ideas</a:t>
            </a:r>
            <a:endParaRPr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885650" y="1691313"/>
          <a:ext cx="9314025" cy="4936570"/>
        </p:xfrm>
        <a:graphic>
          <a:graphicData uri="http://schemas.openxmlformats.org/drawingml/2006/table">
            <a:tbl>
              <a:tblPr>
                <a:noFill/>
                <a:tableStyleId>{4EF193D6-0132-4D51-A87B-8D9596D1DA09}</a:tableStyleId>
              </a:tblPr>
              <a:tblGrid>
                <a:gridCol w="310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Potential Metric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What it Measures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Why it Matters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Time spent talking to agent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Within each call, how much time is spent actually talking to a person (agent) instead of going through menus or voicemails.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Can use this to determine the percent of a call that is spent talking to an agent vs. going through menus/voicemails (as a measure of call success) to plot against time or different user journeys.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Agent Performance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Measures how effectively customer service agents handle their responsibilities, including number of successful customer interactions.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High agent performance directly impacts operational efficiency. Monitoring this metric helps identify training needs and improve overall service quality and quantity.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Queue Wait Time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Measures the average amount of time a caller spends waiting in a queue before being connected to an agent.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Longer wait times indicate bottlenecks or staffing inefficiencies that directly impact customer satisfaction and overall system performance.</a:t>
                      </a:r>
                      <a:endParaRPr dirty="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" name="Google Shape;205;p26" title="Screenshot 2025-10-08 at 6.47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675" y="5415990"/>
            <a:ext cx="1104100" cy="10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 title="istockphoto-1031786258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675" y="2509350"/>
            <a:ext cx="1104100" cy="1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 title="Screenshot 2025-10-08 at 6.49.3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675" y="3933513"/>
            <a:ext cx="1104100" cy="107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interesting trends which we haven’t (yet) developed into findings/recommendations can be seen on the appendix page of the Power BI.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have slides with static versions of our visuals below in case the embedded Power BI has problems rendering during our presentation.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dirty="0"/>
              <a:t>Call volumes and activities per call tend to be higher in the morning, while call durations are lower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1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49448"/>
          <a:stretch/>
        </p:blipFill>
        <p:spPr>
          <a:xfrm>
            <a:off x="1509100" y="1691325"/>
            <a:ext cx="8532701" cy="2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t="49448" b="-1964"/>
          <a:stretch/>
        </p:blipFill>
        <p:spPr>
          <a:xfrm>
            <a:off x="1637775" y="3970725"/>
            <a:ext cx="8532701" cy="2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Customer no-answer rate decreases after 9 AM and 1 PM.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2</a:t>
            </a:r>
            <a:endParaRPr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50" y="1843722"/>
            <a:ext cx="6915412" cy="486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39B94566-0CFD-EEC2-545B-E994CD38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A45CB986-EFF6-5831-13C4-95F62256D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500"/>
              <a:t>Call volumes spike from April to September</a:t>
            </a:r>
            <a:endParaRPr sz="350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0A5946B1-8A00-3BD8-8A34-35F0746A8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3</a:t>
            </a:r>
            <a:endParaRPr dirty="0"/>
          </a:p>
        </p:txBody>
      </p:sp>
      <p:pic>
        <p:nvPicPr>
          <p:cNvPr id="181" name="Google Shape;181;p23">
            <a:extLst>
              <a:ext uri="{FF2B5EF4-FFF2-40B4-BE49-F238E27FC236}">
                <a16:creationId xmlns:a16="http://schemas.microsoft.com/office/drawing/2014/main" id="{B46CCFD2-66A0-8E9E-4A45-9A37B7F008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50" y="1691322"/>
            <a:ext cx="4008917" cy="4861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6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1. Optimize the time windows during which customers are encouraged to call, based on observed trends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261897" y="2788050"/>
            <a:ext cx="8595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2. Avoid scheduling customer callbacks during low-response business hours to improve pickup rates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261900" y="3593259"/>
            <a:ext cx="8400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Align staffing with seasonal demand can help legal aid serve more clients without raising costs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500"/>
              <a:t>Call volumes peak in the morning, as well as towards the beginning of the week</a:t>
            </a:r>
            <a:endParaRPr sz="43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Peak call time is almost always 8am regardless of flow, EP, termination reason, duration, outcome etc.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Difficult to see when callers have time/want to call, since they are encouraged to call at 8am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A few exceptions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see Appendix 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1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207872" y="3212347"/>
            <a:ext cx="8649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Call volumes tend to be higher at the beginning of the week compared to the end of the week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1261875" y="4148725"/>
            <a:ext cx="8649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Making strategic changes to the timing of calls could allow agents to reach more people in need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5467" y="8514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50704554-7003-6F09-26F4-B607FBBED012}"/>
              </a:ext>
            </a:extLst>
          </p:cNvPr>
          <p:cNvSpPr txBox="1">
            <a:spLocks/>
          </p:cNvSpPr>
          <p:nvPr/>
        </p:nvSpPr>
        <p:spPr>
          <a:xfrm>
            <a:off x="886160" y="-28616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2800"/>
            </a:pPr>
            <a:r>
              <a:rPr lang="en-US" sz="2800" dirty="0">
                <a:solidFill>
                  <a:schemeClr val="bg2"/>
                </a:solidFill>
              </a:rPr>
              <a:t>Call volumes and activities per call tend to be higher in the morning, while call durations are lower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Google Shape;126;p17">
            <a:extLst>
              <a:ext uri="{FF2B5EF4-FFF2-40B4-BE49-F238E27FC236}">
                <a16:creationId xmlns:a16="http://schemas.microsoft.com/office/drawing/2014/main" id="{DA2EF821-44ED-4A39-CF2C-33AEFF7C44B5}"/>
              </a:ext>
            </a:extLst>
          </p:cNvPr>
          <p:cNvSpPr txBox="1">
            <a:spLocks/>
          </p:cNvSpPr>
          <p:nvPr/>
        </p:nvSpPr>
        <p:spPr>
          <a:xfrm>
            <a:off x="426932" y="6506604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Recommendation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Century Schoolbook"/>
              <a:buNone/>
            </a:pPr>
            <a:r>
              <a:rPr lang="en-US" sz="3500"/>
              <a:t>Instructing users to call at 8 a.m. overwhelms system and diminishes service quality</a:t>
            </a:r>
            <a:endParaRPr sz="4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There is currently a note on the website which encourages people to call at 8am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1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261872" y="2391200"/>
            <a:ext cx="83052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Stop encouraging people to call immediately when the phones open, as the chaos may lead to a decline in quality of service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 not be the perfect solution (exploring more options in next steps)</a:t>
            </a:r>
            <a:endParaRPr sz="1600" dirty="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261875" y="3794975"/>
            <a:ext cx="8305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Encourage people to call later in the week, so the phones aren’t flooded on Mondays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 least for a period of time, to see if the calls redistribute and ensure they don’t overload the end of the week</a:t>
            </a:r>
            <a:endParaRPr sz="16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85375" y="503100"/>
            <a:ext cx="1028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r>
              <a:rPr lang="en-US"/>
              <a:t>Customers are less likely to pick up when called back during certain business hours.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328375" y="2064175"/>
            <a:ext cx="8595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Calls made during peak work hours (around 9Am and 1PM are less likely to be answered. 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2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328375" y="3443875"/>
            <a:ext cx="8595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Pick up rates improve later in the day, suggesting customers are more responsive in the afternoon.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1328375" y="4507908"/>
            <a:ext cx="8595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This pattern could possibly reflect operational factors. 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576350" y="2761975"/>
            <a:ext cx="90393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times may coincide with the start of the workday or after lunch when customers are less available.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576350" y="5316700"/>
            <a:ext cx="90393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Agents may be making fewer callback attempts later in the day, contributing to the observed trend (see next slide).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8053" y="9009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153;p20">
            <a:extLst>
              <a:ext uri="{FF2B5EF4-FFF2-40B4-BE49-F238E27FC236}">
                <a16:creationId xmlns:a16="http://schemas.microsoft.com/office/drawing/2014/main" id="{E81716CF-B4E5-277F-92FC-3CB6AA375FE8}"/>
              </a:ext>
            </a:extLst>
          </p:cNvPr>
          <p:cNvSpPr txBox="1">
            <a:spLocks/>
          </p:cNvSpPr>
          <p:nvPr/>
        </p:nvSpPr>
        <p:spPr>
          <a:xfrm>
            <a:off x="1249680" y="-9505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4400"/>
            </a:pPr>
            <a:r>
              <a:rPr lang="en-US" sz="4000" dirty="0">
                <a:solidFill>
                  <a:schemeClr val="bg2"/>
                </a:solidFill>
              </a:rPr>
              <a:t>Customer no-answer rate decreases after 9 AM and 1 PM.</a:t>
            </a:r>
          </a:p>
        </p:txBody>
      </p:sp>
      <p:sp>
        <p:nvSpPr>
          <p:cNvPr id="8" name="Google Shape;154;p20">
            <a:extLst>
              <a:ext uri="{FF2B5EF4-FFF2-40B4-BE49-F238E27FC236}">
                <a16:creationId xmlns:a16="http://schemas.microsoft.com/office/drawing/2014/main" id="{693EC0AA-037D-261C-4458-BAB12BD7FDEE}"/>
              </a:ext>
            </a:extLst>
          </p:cNvPr>
          <p:cNvSpPr txBox="1">
            <a:spLocks/>
          </p:cNvSpPr>
          <p:nvPr/>
        </p:nvSpPr>
        <p:spPr>
          <a:xfrm>
            <a:off x="379518" y="6577399"/>
            <a:ext cx="2152230" cy="38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Recommendation 2</a:t>
            </a:r>
          </a:p>
        </p:txBody>
      </p:sp>
    </p:spTree>
    <p:extLst>
      <p:ext uri="{BB962C8B-B14F-4D97-AF65-F5344CB8AC3E}">
        <p14:creationId xmlns:p14="http://schemas.microsoft.com/office/powerpoint/2010/main" val="1606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Encourage agents to schedule callbacks later in the workday.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Schedule callbacks toward the end of the workday when customers are less busy and more likely to answer. 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2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1261875" y="2566200"/>
            <a:ext cx="8595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Encourage staff to dedicate a specific time (e.g. 3PM) for focused callback efforts, reinforced through training. 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1261875" y="3613800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3PM is optimal because it shows the lowest “No Answer from Customer” rate while also giving adequate time for the agents to handle the calls before 5PM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500"/>
              <a:t>Understanding Call Spikes Is Key to Doing More with Less</a:t>
            </a:r>
            <a:endParaRPr sz="3500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Legal aid already operates on thin budgets, and shifting policies and a volatile economy make grants and donations unpredictable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3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261875" y="2816844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Call volumes often exceed capacity—many people seeking help can’t get through or face long wait times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261875" y="3921744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Demand likely does not rise evenly; it likely spikes at specific times—certain days, weeks, or policy moments see surges while others stay quiet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261875" y="5004706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By understanding and anticipating these spikes, resources can be allocated when they’re needed most—helping the organization serve more clients without increasing costs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a15b6663-f847-450d-9b42-e89e7f297bc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UW/aOhT+K8jPaLLjxCR964Bqk6atKlX7ME2THZ/QrCFGTtKOW/Hf77FDtztEDapu127qC0r8HY4/H3/nw+aO6LJZVnL1US6AHJG3xlwvpL0eMDIkdT+Wg9JUjCgkNKOCi1TRDFGzbEtTN+TojrTSzqG9KJtOVi4RDn7+MiSyqk7l3L0VsmpgSJZgG1PLqvwH+mCEWtvBekjg+7IyVrqUs1a24NLeYDi+IwX2huOMMm/LG5hB3vajiaY5FVERaRUBSJolicSwpg/wzHaG4HhRVi1md49qNf2+tMj47n7BCcR5zGLNUprKJBWRSinmbVdLh46R3dzYMpcV8bwtND3NOzI2VbfwT9NfxmemszmcQeGhui3blSusWaiyBv0VU2Ep1liGU2uwSB49rqrBmblt3pxU5nbg98dFXJnbsQXkoMkRWw9/kC6EEIVWPFY5R+JMphE8I+np6X7KwFXMeMZxY+IRj4UYMfaMlM/BLsraS3BwBhKVGmRPc6CaqYgLpnhKaRyr9CH2vdwcqYt7TUdDcmLNwutu03w5Rj5EekjOfWK6xsa6vAIL/ptjU+uy3az+/VZFmk3IAbXqXzyHrfJM5OpTcQlw/bFbIIazX8iq8y2OyT+UuC5coluZG3a9+sGH7QajEMhDYBwCEw9+WePH+im1slWMbXG4yW+8seG+tBLzbCxGcii0oJTzVEAmY0jEfheKmS7SUSzyKJOQxqkQ6i/UF7q9bct6PniHIQcJLJ0ElJCFQEaDKAuiURDlQTQOokkQFUF0NPk9yt/epl+lT50vbpR5rG9knePoNp3j+dzCXN6rafpkXH3z5e1g1qcZvJ/4iJOu3pwckkfx/21GQv1eNljtanNO8qch/9R3KcmrrkExgO5Jja9wd9yZTH3Dw48zFExgrAb7duWbdFLa+2MTGsP05e6L6//+nIdf/Pafk9zG8FaHe84jle16aUgixkFoJXSSRCpSwJMR7LVslqVxxJRkOmHo81lMo1fLfrXsnZb9EJq+GvoO4+jqdssr2CNcs8Ip/hSr3Lnil+KODNAd8faTAaWCJnKkuNrrjrnIC8ZUPJJ4WYKIMi6e5MKEy3huh3TF+lTgj/zX8ez8MIcMXW+yEMhoEA1ex1jwPsaCFzIWvJGxJIiKIDoKoun/f9n7KZk9G/lCXPJBvpOu/w/tbzXLRyz8ST3zYOE4uXrr/FlKsgA794dK07XNUuZwKuveoZZ9ohJ8HOpJ1tptm3/2trijMdw/qcTP4if7F7EXEg7bFQAA&quot;"/>
    <we:property name="creatorSessionId" value="&quot;212ca59e-fbce-4a78-bac4-bd3252257712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1YTW/bOBD9KwbPRkHqg5Zyc20HW7RNgjhID4siIMWRo0aWDIpK6g3833dIKdut4dBGsGmyRS6GxDcePs48PpO+J6poVqVYn4glkCPyvq5vlkLfDBgZkqofOz39+Hl8/vHqZPx5hsP1yhR11ZCje2KEXoC5LJpWlDYDDv75dUhEWZ6JhX3LRdnAkKxAN3UlyuIv6IIRMrqFzZDA91VZa2FTzo0wYNPeYji+49zsXYgziswUtzCHzHSjsaIZ5UEeKBkACJrGscCwpgtwzHaG4HhelAaz20e5nn1faWR8/7DSGKIsYpFiCU1EnPBAJhTzmvXKohNkt6h1kYmSON4amo7mPZnUZbt0T7Ofxud1qzM4h9xBlSnMGjNl9VIWFagrTIWl2GAZznSNRXLouCwH5/Vd8+64rO8GrjE24rq+m2hADoocsc3wH9I55zxXMoxkFiJxJpIAXpD07Gw/ZQhlxMI0xMZEozDifMTYC1K+AL0sKifBwTkIVKqXPc2AKiaDkDMZJpRGkUweY9/JzZK6fNB0MCTHul463fW7LsPIx0gPyYVLTDe4sb5cgwb3zUldqcL0q/+wVZGmDzmgVt2L47BVnqlYn+ZfAG5O2iViOPulKFu3xTH5pwLXhUu0K7PDdq9+cmG7wcAHhj4w8oGxA79u8GPznFrZKsa2OOzkt87YsC9GYJ7eYkQIueKUhmHCIRURxHy/C0VM5cko4lmQCkiihHP5G+oL3V6boloM/sCQgwSWTD1KSH0go16UedHAi4ZeNPKisRflXnQ0/TXK327Tz9Kn1hd7ZY7VragyHN2mM14sNCzEg5pmz8bVbb7MDOZdmsGHqYs4bqv+5BA/if8vMxLqetlgtcv+nOROQ+6p26UkK9sGxQCqIzW5xu7YM5n8hocfayiYoNYK9Pu126TTQj8cm9AYZq+3L3b/d+c8/OK3f53kesNbH+45T1S23UtDErAQuJJcxXEgAwlhPIK9ls3SJAqYFEzFDH0+jWjwZtlvlr3Tsh9DkzdD32EcbWW2vII9wTVLnOL/YpU7V/xa3JEBuiPeflKglNNYjGQo97pjxrOcMRmNBF6WIKAs5M9yYcJlvLRD2mKd5vgjfzWZXxzmkL7rTeoDGfWi3usY897HmPdCxrw3MhZ7Ue5FR140+e8vez8ks6eRr8QlH+U7bbv/0H5Xs3zCwp/VMw8WjpWrs84fpSRL0At3qKxb06xEBmei6hxq1SUqwMWhnkSlbNvcs7PFHRvD/pNK3BzYx0KWcGB8T+5vBGCIfgQWAAA=&quot;"/>
    <we:property name="isFiltersActionButtonVisible" value="true"/>
    <we:property name="isVisualContainerHeaderHidden" value="false"/>
    <we:property name="pageDisplayName" value="&quot;Julia&quot;"/>
    <we:property name="pageName" value="&quot;5d0c062f2db2eea0955a&quot;"/>
    <we:property name="reportEmbeddedTime" value="&quot;2025-10-09T02:21:57.539Z&quot;"/>
    <we:property name="reportName" value="&quot;Dashboard 1&quot;"/>
    <we:property name="reportState" value="&quot;CONNECTED&quot;"/>
    <we:property name="reportUrl" value="&quot;/groups/me/reports/82104711-6c4b-4ca9-ab8a-5d00beed1a9d/5d0c062f2db2eea0955a?bookmarkGuid=da93dd9c-f73a-4342-ba21-4b0d05c8356b&amp;bookmarkUsage=1&amp;ctid=7d76d361-8277-4708-a477-64e8366cd1bc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6bbe695-1858-44d8-99eb-7b4825b7491c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V3U/bMBD/Vyq/8BIhJ03TlrfSFg1pfKhl8DCh6uJcgyGJI8cpdFX/952dVjDGMjZp07QXy747//y7L9+GJbIqM1ifQ47siB0r9ZCDfuj4zGNFI/N5uBTDbhR3Qx7GYTcZBpy0qjRSFRU72jADOkVzLasaMgtEws+3HoMsu4TUnpaQVeixEnWlCsjkF2yMSWV0jVuP4VOZKQ0Wcm7AoIVdkTmdLYXDLr0IwsgVzlGYRgo94S8jgVHfjwJ/0I98LsisagwcszdNSL6UmSF0u43X06dSE+PN3uFeDOgHohf2uzEXPASAAeGadWm1Y2KXKi0FZCRsgCzO9Z5t4LETrXKHuAurpTUtjDRre1B5LAtMFoRAEfDYlQPmWwrZzR1qdDfHqkhk4+iGnbrV8sSqanxzJlmdv9LY01zVWuAMl88Hx2FLcb7UirLgeIyyrDNTj9XhFepcFi72nRkCpYhMicw1ZLXLJb31UZKb5LF11Irp/sH5xWJ0Pr+ZzhYns4uzxfjT/OribDo7sLdvt7Q0eX3B7F2MfxSoX6LvsTv1ONZIyUrYke+4rFzNUWANEGyT/aFIggHnyYAjT5BHwP3hTwuknywRgwH4gL0+JHEcRPF/WCDUiNrIIu18IJN3lcRg4szeVg7blD5v1fqt2qBV223Vhq3aXqs2atX2J3+nEV6n6dvS51tvs6/MUbKCQpD0NZ1RmmpMYV9N0z/G1TWfMJ15A9M5nTiLk7rYfeq97/nb6FXkX7YbGm40uF3TF/SkJTi+ozDYuRTf0wCwnUv3lE5QH69dN0yk3o8O6sDpvxsA22jNrKOL9y+m2e5nWb+/uX+zhGzRbq3NczBZjjTk7UbVpipB4CUUzU9UNkASnR1VFhSJTZ3bu6/vjfawc5+5V9xjXwFWNlh5iQgAAA==&quot;"/>
    <we:property name="creatorSessionId" value="&quot;ad2203df-1dc1-42ed-acc7-956920b8204d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91V30/bMBD+Vyq/8BKhJNC08FbaoCHWFqUMHiZUXZJrMDhx5DiFrur/vrPTCsZY1k3aNO3Fsu/On7/75VuzlFelgNUEcmSn7EzKxxzUY8djDiu2sun0cjyILueTwTgksSw1l0XFTtdMg8pQ3/CqBmEQSPj5zmEgxBVk5rQAUaHDSlSVLEDwL9gYk0qrGjcOw+dSSAUGcqZBo4Fdkjmd6W3v8IhehETzJc4w0Y0Uuom3CBIMel7ge/1e4LkJmVWNgWX2rgnJF1xoQjfbeBU+l4oYr3eedmNAz0+6x72j2E3cYwDoE65elUY7JHaZVDwBQcIGyODc7Nj6DjtXMreI23gaWmGhuV6Zg8xjXmA6JwSKgMOuLbC7oZDd3qNCe3Moi5Q3jq7ZhV0NT6yqxjdrIur8jcacZrJWCUa4eDlYDhuK85WSlAXLYyBEJ5JP1eE1qpwXNvadCIFSRKZE5gZEbXNJb33k5CZ5bBw1Yrp/MJnOB5PZbRjNz6PpeD78NLuejsPowNy+29DS5PUVs70Y/yhQv0TfYffyaaiQkpWyU89yWdqao8BqINgm+ydJ6vddN+276KboBuB6Jz8tkF66QPT74AF2e5DGsR/E/2GBUCMqzYus84FM9iqJ/siava88aVN6bqvWa9X6rdqjVu1xq7bbqg1atb3R32mEt2n6tvTdjbPeVeYgXUKRkPQtnUGWKcxgV03hH+Nqmy/RnVkD07kYWYvzuth+6t3v+ZvoVeSf2A4NOxrsrukLetIQHN5TGMxcih9oAJjOpXtSpajOVrYbRlztRgd1YPjvBsA0WjPr6OLDq2m2/VlW+zf3b5aQKdqNsXkJJsuRhrzZyFpXJSR4BUXzE5UNEEdrR5UFRWpSZ/f263unPczcZ/YNyiWPBe5pvyX3FckP/ZiyCAAA&quot;"/>
    <we:property name="isFiltersActionButtonVisible" value="true"/>
    <we:property name="isVisualContainerHeaderHidden" value="false"/>
    <we:property name="pageDisplayName" value="&quot;Sophia&quot;"/>
    <we:property name="pageName" value="&quot;a5c1f6ce67162187610c&quot;"/>
    <we:property name="reportEmbeddedTime" value="&quot;2025-10-09T02:25:31.148Z&quot;"/>
    <we:property name="reportName" value="&quot;Dashboard 1&quot;"/>
    <we:property name="reportState" value="&quot;CONNECTED&quot;"/>
    <we:property name="reportUrl" value="&quot;/groups/me/reports/82104711-6c4b-4ca9-ab8a-5d00beed1a9d/a5c1f6ce67162187610c?bookmarkGuid=56829244-fde8-4607-94f0-54f8c1c778aa&amp;bookmarkUsage=1&amp;ctid=7d76d361-8277-4708-a477-64e8366cd1bc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5de221a-a63e-4d01-9616-8ec724884db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WbU/bMBD+K5U/VyhJmxfzrStFm3jrAPFlQsixr63BjSPHaelQ//vOTmCwwloNTWhav9S5u5yf57mzLw9EyKpUbHXK5kD2ySet7+bM3HVC0iVFazs7OzoZnB/dnA5ORmjWpZW6qMj+A7HMTMFeyapmymVA47frLmFKjdnUPU2YqqBLSjCVLpiS36EJRpc1Nay7BO5LpQ1zKS8ss+DSLjAcn3HvcK+HOzJu5QIugNvGGrN4EkRBKsJeIERAeZxTDKuaAI/s1RC0T6SymN0t89XovjSI+OGRacQmScZoL07zCEJO+zQTmNeuSucdIrqpNpIzRTxuA1UD84EMtarnfjV6Yb/QteFwDhPvKqy0K8zE9TyXBYgbTIVSrFGGsdEokvcOlOqc62W1Nxp3fFmcf6aXQwOIQJD9cN19ghz3s14U5YzmaSJoP0xTmn8g5EOll9tB93kc51HWiykXQRJzwSD+QNCDKRR2O2oeQj+kAUQZjVmP5f0k+0ipB+5Q4Bs7AKdJkIgsgiyPEwpJBiLaDfhnCYYZPlsdwwLUJoEn/6brEfIVM7I53Z7sO0Ror6inhGSLLnidGNu5lHgtWTYvfY5ngMkBEu/8NDh3S5Oc6MLOfn/u4iyYwCRMA8YTASILgx01/SvN8LWGGt7qhGu0LPy1O0ReDNM1F2AaptDPREojynsh5xRY+PYd2VIbiAUrOIgNXoPp1MC0qcwGuT8kjZxfJz5EY+fLgTcf1kU7GOJfuQeuYv9Gn7+kuqXXi2oJpmNlW+53dXXg+6OSxVS1w9mPYL+6bKRTiHA4w9Pkpn9+i2PWNcf6cTAjsttno7cVeuW75v9S9nrtf89VInPAbyS30LWtSsZhzArw2pTNvhJ8HHYkK4SriF8b938s8SA2BbliqnbA3WcT8XtgiWSuYMf4FtwPDUL7qPEJAAA=&quot;"/>
    <we:property name="creatorSessionId" value="&quot;6038c174-d541-47d9-91e3-24b9de4dcb5f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VWbU/bMBD+K5U/VyhJmxfzrStFm3jrAPFlQsixr63BjSPHaelQ//vOTmCwwloNTWhav9S5u5yf57mzLw9EyKpUbHXK5kD2ySet7+bM3HVC0iVFazs7OzoZnB/dnA5ORmjWpZW6qMj+A7HMTMFeyapmymVA47frLmFKjdnUPU2YqqBLSjCVLpiS36EJRpc1Nay7BO5LpQ1zKS8ss+DSLjAcn3HvcK+HOzJu5QIugNvGGrN4EkRBKsJeIERAeZxTDKuaAI/s1RC0T6SymN0t89XovjSI+OGRacQmScZoL07zCEJO+zQTmNeuSucdIrqpNpIzRTxuA1UD84EMtarnfjV6Yb/QteFwDhPvKqy0K8zE9TyXBYgbTIVSrFGGsdEokvcOlOqc62W1Nxp3fFmcf6aXQwOIQJD9cN19ghz3s14U5YzmaSJoP0xTmn8g5EOll9tB93kc51HWiykXQRJzwSD+QNCDKRR2O2oeQj+kAUQZjVmP5f0k+0ipB+5Q4Bs7AKdJkIgsgiyPEwpJBiLaDfhnCYYZPlsdwwLUJoEn/6brEfIVM7I53Z7sO0Ror6inhGSLLnidGNu5lHgtWTYvfY5ngMkBEu/8NDh3S5Oc6MLOfn/u4iyYwCRMA8YTASILgx01/SvN8LWGGt7qhGu0LPy1O0ReDNM1F2AaptDPREojynsh5xRY+PYd2VIbiAUrOIgNXoPp1MC0qcwGuT8kjZxfJz5EY+fLgTcf1kU7GOJfuQeuYv9Gn7+kuqXXi2oJpmNlW+53dXXg+6OSxVS1w9mPYL+6bKRTiHA4w9Pkpn9+i2PWNcf6cTAjsttno7cVeuW75v9S9nrtf89VInPAbyS30LWtSsZhzArw2pTNvhJ8HHYkK4SriF8b938s8SA2BbliqnbA3WcT8XtgiWSuYMf4FtwPDUL7qPEJAAA=&quot;"/>
    <we:property name="isFiltersActionButtonVisible" value="true"/>
    <we:property name="isVisualContainerHeaderHidden" value="false"/>
    <we:property name="pageDisplayName" value="&quot;Varun&quot;"/>
    <we:property name="pageName" value="&quot;5a5f0207d130dd09c5b9&quot;"/>
    <we:property name="reportEmbeddedTime" value="&quot;2025-10-09T02:28:46.396Z&quot;"/>
    <we:property name="reportName" value="&quot;Dashboard 1&quot;"/>
    <we:property name="reportState" value="&quot;CONNECTED&quot;"/>
    <we:property name="reportUrl" value="&quot;/groups/me/reports/82104711-6c4b-4ca9-ab8a-5d00beed1a9d/5a5f0207d130dd09c5b9?bookmarkGuid=6728ccfb-9f3f-4b49-99c9-7f945c3a30eb&amp;bookmarkUsage=1&amp;ctid=7d76d361-8277-4708-a477-64e8366cd1bc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1044</Words>
  <Application>Microsoft Office PowerPoint</Application>
  <PresentationFormat>Widescreen</PresentationFormat>
  <Paragraphs>83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Wingdings</vt:lpstr>
      <vt:lpstr>Arial</vt:lpstr>
      <vt:lpstr>Noto Sans Symbols</vt:lpstr>
      <vt:lpstr>Century Schoolbook</vt:lpstr>
      <vt:lpstr>View</vt:lpstr>
      <vt:lpstr>Time Trends Findings</vt:lpstr>
      <vt:lpstr>Recommendations</vt:lpstr>
      <vt:lpstr>Call volumes peak in the morning, as well as towards the beginning of the week</vt:lpstr>
      <vt:lpstr>PowerPoint Presentation</vt:lpstr>
      <vt:lpstr>Instructing users to call at 8 a.m. overwhelms system and diminishes service quality </vt:lpstr>
      <vt:lpstr>Customers are less likely to pick up when called back during certain business hours.</vt:lpstr>
      <vt:lpstr>PowerPoint Presentation</vt:lpstr>
      <vt:lpstr>Encourage agents to schedule callbacks later in the workday.</vt:lpstr>
      <vt:lpstr>Understanding Call Spikes Is Key to Doing More with Less</vt:lpstr>
      <vt:lpstr>PowerPoint Presentation</vt:lpstr>
      <vt:lpstr>Smarter, seasonally aligned staffing can help legal aid meet demand without increasing costs</vt:lpstr>
      <vt:lpstr>Next Steps</vt:lpstr>
      <vt:lpstr>New Metric Ideas</vt:lpstr>
      <vt:lpstr>Appendix</vt:lpstr>
      <vt:lpstr>Call volumes and activities per call tend to be higher in the morning, while call durations are lower</vt:lpstr>
      <vt:lpstr>Customer no-answer rate decreases after 9 AM and 1 PM.</vt:lpstr>
      <vt:lpstr>Call volumes spike from April to September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Julia Schaffner</dc:creator>
  <cp:lastModifiedBy>Julia Schaffner</cp:lastModifiedBy>
  <cp:revision>4</cp:revision>
  <dcterms:modified xsi:type="dcterms:W3CDTF">2025-10-09T03:32:14Z</dcterms:modified>
</cp:coreProperties>
</file>