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553a31d62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553a31d62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was initially exploring lots of more complex models like Multiple Instance Learning and even a transformer-based MIL that is basically an extension of the traditional MIL through using self-attention layers in order to model interactions between the patches within a bag (or case). However, when i realized that the kernel kept crashing and my model results weren’t good I transitioned to a simple MIL which is the basis to the TransMilL.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With the MIL I trained on only 2 cases, had 2 validation cases, and a number of test cases – however, as you can see there is still a clear class imbalance between the classes in terms of patches in the training, with much more benign patches. Then when I got the test results I also saw that the model was not performing well, predicting everything pretty much as benign.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I realized I needed to change my approach. So first I needed to check if the backbone of the MIL model which is the patch classifier (which in my case I’ve been using densenet) is even learning patterns </a:t>
            </a:r>
            <a:r>
              <a:rPr lang="en"/>
              <a:t>properly.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3553a31d62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553a31d62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In MIL</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You don't label </a:t>
            </a:r>
            <a:r>
              <a:rPr b="1" lang="en">
                <a:solidFill>
                  <a:schemeClr val="dk1"/>
                </a:solidFill>
              </a:rPr>
              <a:t>each patch</a:t>
            </a:r>
            <a:r>
              <a:rPr lang="en">
                <a:solidFill>
                  <a:schemeClr val="dk1"/>
                </a:solidFill>
              </a:rPr>
              <a: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You only label the </a:t>
            </a:r>
            <a:r>
              <a:rPr b="1" lang="en">
                <a:solidFill>
                  <a:schemeClr val="dk1"/>
                </a:solidFill>
              </a:rPr>
              <a:t>entire bag</a:t>
            </a:r>
            <a:r>
              <a:rPr lang="en">
                <a:solidFill>
                  <a:schemeClr val="dk1"/>
                </a:solidFill>
              </a:rPr>
              <a:t> (case) — which is made of many patches.</a:t>
            </a:r>
            <a:endParaRPr>
              <a:solidFill>
                <a:schemeClr val="dk1"/>
              </a:solidFill>
            </a:endParaRPr>
          </a:p>
          <a:p>
            <a:pPr indent="0" lvl="0" marL="0" rtl="0" algn="l">
              <a:lnSpc>
                <a:spcPct val="115000"/>
              </a:lnSpc>
              <a:spcBef>
                <a:spcPts val="1200"/>
              </a:spcBef>
              <a:spcAft>
                <a:spcPts val="0"/>
              </a:spcAft>
              <a:buNone/>
            </a:pPr>
            <a:r>
              <a:rPr lang="en">
                <a:solidFill>
                  <a:schemeClr val="dk1"/>
                </a:solidFill>
              </a:rPr>
              <a:t>But you </a:t>
            </a:r>
            <a:r>
              <a:rPr b="1" lang="en">
                <a:solidFill>
                  <a:schemeClr val="dk1"/>
                </a:solidFill>
              </a:rPr>
              <a:t>still need features for each patch</a:t>
            </a:r>
            <a:r>
              <a:rPr lang="en">
                <a:solidFill>
                  <a:schemeClr val="dk1"/>
                </a:solidFill>
              </a:rPr>
              <a:t> in order to decide how to aggregate them into a bag-level prediction</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That's where the </a:t>
            </a:r>
            <a:r>
              <a:rPr b="1" lang="en">
                <a:solidFill>
                  <a:schemeClr val="dk1"/>
                </a:solidFill>
              </a:rPr>
              <a:t>pretrained DenseNet</a:t>
            </a:r>
            <a:r>
              <a:rPr lang="en">
                <a:solidFill>
                  <a:schemeClr val="dk1"/>
                </a:solidFill>
              </a:rPr>
              <a:t> comes in, and this is the backbone of the MIL</a:t>
            </a:r>
            <a:endParaRPr>
              <a:solidFill>
                <a:schemeClr val="dk1"/>
              </a:solidFill>
            </a:endParaRPr>
          </a:p>
          <a:p>
            <a:pPr indent="0" lvl="0" marL="381000" marR="381000" rtl="0" algn="l">
              <a:lnSpc>
                <a:spcPct val="115000"/>
              </a:lnSpc>
              <a:spcBef>
                <a:spcPts val="1200"/>
              </a:spcBef>
              <a:spcAft>
                <a:spcPts val="0"/>
              </a:spcAft>
              <a:buNone/>
            </a:pPr>
            <a:r>
              <a:rPr b="1" lang="en">
                <a:solidFill>
                  <a:schemeClr val="dk1"/>
                </a:solidFill>
              </a:rPr>
              <a:t>So we reuse the trained DenseNet feature extractor to embed each patch into a feature vector</a:t>
            </a:r>
            <a:r>
              <a:rPr lang="en">
                <a:solidFill>
                  <a:schemeClr val="dk1"/>
                </a:solidFill>
              </a:rPr>
              <a:t> — instead of raw pixels — before attention or pooling layers make a final bag-level decision.</a:t>
            </a:r>
            <a:endParaRPr>
              <a:solidFill>
                <a:schemeClr val="dk1"/>
              </a:solidFill>
            </a:endParaRPr>
          </a:p>
          <a:p>
            <a:pPr indent="0" lvl="0" marL="0" marR="381000" rtl="0" algn="l">
              <a:lnSpc>
                <a:spcPct val="115000"/>
              </a:lnSpc>
              <a:spcBef>
                <a:spcPts val="1200"/>
              </a:spcBef>
              <a:spcAft>
                <a:spcPts val="0"/>
              </a:spcAft>
              <a:buNone/>
            </a:pPr>
            <a:r>
              <a:rPr lang="en">
                <a:solidFill>
                  <a:schemeClr val="dk1"/>
                </a:solidFill>
              </a:rPr>
              <a:t>So By using a pretrained DenseNet from a well-performing patch classifier, you ensure that:</a:t>
            </a:r>
            <a:endParaRPr>
              <a:solidFill>
                <a:schemeClr val="dk1"/>
              </a:solidFill>
            </a:endParaRPr>
          </a:p>
          <a:p>
            <a:pPr indent="-298450" lvl="0" marL="457200" marR="381000" rtl="0" algn="l">
              <a:lnSpc>
                <a:spcPct val="115000"/>
              </a:lnSpc>
              <a:spcBef>
                <a:spcPts val="1200"/>
              </a:spcBef>
              <a:spcAft>
                <a:spcPts val="0"/>
              </a:spcAft>
              <a:buClr>
                <a:schemeClr val="dk1"/>
              </a:buClr>
              <a:buSzPts val="1100"/>
              <a:buChar char="-"/>
            </a:pPr>
            <a:r>
              <a:rPr lang="en">
                <a:solidFill>
                  <a:schemeClr val="dk1"/>
                </a:solidFill>
              </a:rPr>
              <a:t>The patch features are already informative (e.g., they capture tumor structure, texture, etc.)</a:t>
            </a:r>
            <a:endParaRPr>
              <a:solidFill>
                <a:schemeClr val="dk1"/>
              </a:solidFill>
            </a:endParaRPr>
          </a:p>
          <a:p>
            <a:pPr indent="-298450" lvl="0" marL="457200" marR="381000" rtl="0" algn="l">
              <a:lnSpc>
                <a:spcPct val="115000"/>
              </a:lnSpc>
              <a:spcBef>
                <a:spcPts val="0"/>
              </a:spcBef>
              <a:spcAft>
                <a:spcPts val="0"/>
              </a:spcAft>
              <a:buClr>
                <a:schemeClr val="dk1"/>
              </a:buClr>
              <a:buSzPts val="1100"/>
              <a:buChar char="-"/>
            </a:pPr>
            <a:r>
              <a:rPr lang="en">
                <a:solidFill>
                  <a:schemeClr val="dk1"/>
                </a:solidFill>
              </a:rPr>
              <a:t>The MIL model doesn't need to re-learn what a “useful” patch looks like from only case-level labels</a:t>
            </a:r>
            <a:endParaRPr>
              <a:solidFill>
                <a:schemeClr val="dk1"/>
              </a:solidFill>
            </a:endParaRPr>
          </a:p>
          <a:p>
            <a:pPr indent="-298450" lvl="0" marL="457200" marR="381000" rtl="0" algn="l">
              <a:lnSpc>
                <a:spcPct val="115000"/>
              </a:lnSpc>
              <a:spcBef>
                <a:spcPts val="0"/>
              </a:spcBef>
              <a:spcAft>
                <a:spcPts val="0"/>
              </a:spcAft>
              <a:buClr>
                <a:schemeClr val="dk1"/>
              </a:buClr>
              <a:buSzPts val="1100"/>
              <a:buChar char="-"/>
            </a:pPr>
            <a:r>
              <a:rPr lang="en">
                <a:solidFill>
                  <a:schemeClr val="dk1"/>
                </a:solidFill>
              </a:rPr>
              <a:t>The attention mechanism can focus more on selecting important patches, not discovering all low-level features from scratch</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3553a31d62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553a31d62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on the same splits that I used before, which is pretty </a:t>
            </a:r>
            <a:r>
              <a:rPr lang="en"/>
              <a:t>imbalanced, we see that we get about 67% but it’s only because the model is predicting everything as high grade. </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i realized I had to first address this issue before doing anything else.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553a31d628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553a31d628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I basically forcefully balanced the classes by writing into the training of my patch classifier</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What this does:</a:t>
            </a:r>
            <a:endParaRPr/>
          </a:p>
          <a:p>
            <a:pPr indent="0" lvl="0" marL="0" rtl="0" algn="l">
              <a:spcBef>
                <a:spcPts val="0"/>
              </a:spcBef>
              <a:spcAft>
                <a:spcPts val="0"/>
              </a:spcAft>
              <a:buClr>
                <a:schemeClr val="dk1"/>
              </a:buClr>
              <a:buSzPts val="1100"/>
              <a:buFont typeface="Arial"/>
              <a:buNone/>
            </a:pPr>
            <a:r>
              <a:rPr lang="en"/>
              <a:t>It loads all patches from the cases you selected.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It counts how many benign (label 0) and high-grade (label 1) patches exist.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It then downsamples the larger class so both classes have exactly min_count patches.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553a31d628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553a31d628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Made a big difference, because the model is finally predicting an accuracy of 73% not because it’s just consistently predicting one class, but because it has actually learned certain patterns. After training with 10 epochs, it reached a 75% accuracy.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Since now, I can be confident that the patch level classifier is actually learning features and patterns, I wanted to implement it back into the MIL.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553a31d628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553a31d628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My</a:t>
            </a:r>
            <a:r>
              <a:rPr lang="en"/>
              <a:t> original MIL model predicted almost everything as one class—no clear learning. </a:t>
            </a:r>
            <a:r>
              <a:rPr lang="en"/>
              <a:t>My</a:t>
            </a:r>
            <a:r>
              <a:rPr lang="en"/>
              <a:t> improved MIL model, however now uses our pretrained DenseNet patch-level backbone, and it’s </a:t>
            </a:r>
            <a:endParaRPr/>
          </a:p>
          <a:p>
            <a:pPr indent="-298450" lvl="0" marL="457200" rtl="0" algn="l">
              <a:spcBef>
                <a:spcPts val="0"/>
              </a:spcBef>
              <a:spcAft>
                <a:spcPts val="0"/>
              </a:spcAft>
              <a:buSzPts val="1100"/>
              <a:buChar char="-"/>
            </a:pPr>
            <a:r>
              <a:rPr lang="en"/>
              <a:t>Actually differentiating between classes at the case level (i.e. making reasonable predictions),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However, what is very interesting is that we see that it is struggling at the patch level—misclassifying many high-grade CMIL patches as benign, but still producing correct case-level predictions in those scenarios.</a:t>
            </a:r>
            <a:endParaRPr/>
          </a:p>
          <a:p>
            <a:pPr indent="0" lvl="0" marL="0" rtl="0" algn="l">
              <a:spcBef>
                <a:spcPts val="0"/>
              </a:spcBef>
              <a:spcAft>
                <a:spcPts val="0"/>
              </a:spcAft>
              <a:buNone/>
            </a:pPr>
            <a:r>
              <a:rPr lang="en"/>
              <a:t>This is the exact behavior that MIL is designed to handle: Cause we don’t expect every patch in a high-grade CMIL case to look high-grade, but you do expect at least some patches to show those high-grade features.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MIL learns to weigh patch importance, So when the case is correctly predicted as high-grade CMIL despite many benign-looking patches, it shows that the attention mechanism I’m using in MIL is working, and that my model is learning that it doesn't need all patches to scream "high grade" to predict a high-grade case.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553a31d628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553a31d628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biggest takeaways this week was that: </a:t>
            </a:r>
            <a:r>
              <a:rPr lang="en"/>
              <a:t>Patch-level backbone improvements helped but may not be sufficient alone (seen in how the results in the MIL still predicted only 3 out of the 5 high grade cases correctly). Furthermore, the attention mechanism I’m using in MIL, while helpful, may not be focusing sharply enough on the few critical high grade patches within a bag. Some high-grade CMIL cases may be dominated by benign-looking patches, making them harder to identify under simple MIL aggregation.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I hope to strengthen my attention mechanism (increasing the depth of my attention network, explore multihead attention, and potentially even spatial positional encodings), use more training data (balancing them of course), and also further now incorporate these steps into TransMIL.(Transformer Encoder: uses multi-head self-attention, so it would learn inter-patch relationships, not just per-patch importance)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attention I currently have </a:t>
            </a:r>
            <a:endParaRPr/>
          </a:p>
          <a:p>
            <a:pPr indent="-298450" lvl="0" marL="457200" rtl="0" algn="l">
              <a:spcBef>
                <a:spcPts val="0"/>
              </a:spcBef>
              <a:spcAft>
                <a:spcPts val="0"/>
              </a:spcAft>
              <a:buSzPts val="1100"/>
              <a:buChar char="-"/>
            </a:pPr>
            <a:r>
              <a:rPr lang="en"/>
              <a:t>a two-layer fully connected (MLP = Multi-Layer Perceptron) attention network that maps each patch embedding (vector) into a single scalar weight — its importance in the bag.</a:t>
            </a:r>
            <a:endParaRPr/>
          </a:p>
          <a:p>
            <a:pPr indent="-298450" lvl="0" marL="457200" rtl="0" algn="l">
              <a:spcBef>
                <a:spcPts val="0"/>
              </a:spcBef>
              <a:spcAft>
                <a:spcPts val="0"/>
              </a:spcAft>
              <a:buSzPts val="1100"/>
              <a:buChar char="-"/>
            </a:pPr>
            <a:r>
              <a:rPr lang="en"/>
              <a:t>1 linear layer</a:t>
            </a:r>
            <a:endParaRPr/>
          </a:p>
          <a:p>
            <a:pPr indent="-298450" lvl="0" marL="457200" rtl="0" algn="l">
              <a:spcBef>
                <a:spcPts val="0"/>
              </a:spcBef>
              <a:spcAft>
                <a:spcPts val="0"/>
              </a:spcAft>
              <a:buSzPts val="1100"/>
              <a:buChar char="-"/>
            </a:pPr>
            <a:r>
              <a:rPr lang="en"/>
              <a:t>1 non linear layer</a:t>
            </a:r>
            <a:endParaRPr/>
          </a:p>
          <a:p>
            <a:pPr indent="-298450" lvl="1" marL="914400" rtl="0" algn="l">
              <a:spcBef>
                <a:spcPts val="0"/>
              </a:spcBef>
              <a:spcAft>
                <a:spcPts val="0"/>
              </a:spcAft>
              <a:buSzPts val="1100"/>
              <a:buChar char="-"/>
            </a:pPr>
            <a:r>
              <a:rPr lang="en"/>
              <a:t>Non linear activation function Tanh</a:t>
            </a:r>
            <a:endParaRPr/>
          </a:p>
          <a:p>
            <a:pPr indent="-298450" lvl="2" marL="1371600" rtl="0" algn="l">
              <a:spcBef>
                <a:spcPts val="0"/>
              </a:spcBef>
              <a:spcAft>
                <a:spcPts val="0"/>
              </a:spcAft>
              <a:buSzPts val="1100"/>
              <a:buChar char="-"/>
            </a:pPr>
            <a:r>
              <a:rPr lang="en"/>
              <a:t>Tanh outputs values in the range [-1, 1], which is zero-centered.</a:t>
            </a:r>
            <a:endParaRPr/>
          </a:p>
          <a:p>
            <a:pPr indent="-298450" lvl="2" marL="1371600" rtl="0" algn="l">
              <a:spcBef>
                <a:spcPts val="0"/>
              </a:spcBef>
              <a:spcAft>
                <a:spcPts val="0"/>
              </a:spcAft>
              <a:buSzPts val="1100"/>
              <a:buChar char="-"/>
            </a:pPr>
            <a:r>
              <a:rPr lang="en"/>
              <a:t>Unlike ReLU which only outputs non-negative values, Tanh allows both positive and negative activations, leading to more nuanced attention weight distributions after softmax.</a:t>
            </a:r>
            <a:endParaRPr/>
          </a:p>
          <a:p>
            <a:pPr indent="-298450" lvl="0" marL="457200" rtl="0" algn="l">
              <a:spcBef>
                <a:spcPts val="0"/>
              </a:spcBef>
              <a:spcAft>
                <a:spcPts val="0"/>
              </a:spcAft>
              <a:buSzPts val="1100"/>
              <a:buChar char="-"/>
            </a:pPr>
            <a:r>
              <a:rPr lang="en"/>
              <a:t>1 more linear layer</a:t>
            </a:r>
            <a:endParaRPr/>
          </a:p>
          <a:p>
            <a:pPr indent="-298450" lvl="0" marL="457200" rtl="0" algn="l">
              <a:spcBef>
                <a:spcPts val="0"/>
              </a:spcBef>
              <a:spcAft>
                <a:spcPts val="0"/>
              </a:spcAft>
              <a:buSzPts val="1100"/>
              <a:buChar char="-"/>
            </a:pPr>
            <a:r>
              <a:rPr lang="en"/>
              <a:t>Softmax</a:t>
            </a:r>
            <a:endParaRPr/>
          </a:p>
          <a:p>
            <a:pPr indent="-298450" lvl="1" marL="914400" rtl="0" algn="l">
              <a:spcBef>
                <a:spcPts val="0"/>
              </a:spcBef>
              <a:spcAft>
                <a:spcPts val="0"/>
              </a:spcAft>
              <a:buSzPts val="1100"/>
              <a:buChar char="-"/>
            </a:pPr>
            <a:r>
              <a:rPr lang="en"/>
              <a:t>Normalize the weights so that the attention weights sum to 1.</a:t>
            </a:r>
            <a:endParaRPr/>
          </a:p>
          <a:p>
            <a:pPr indent="-298450" lvl="0" marL="457200" rtl="0" algn="l">
              <a:spcBef>
                <a:spcPts val="0"/>
              </a:spcBef>
              <a:spcAft>
                <a:spcPts val="0"/>
              </a:spcAft>
              <a:buSzPts val="1100"/>
              <a:buChar char="-"/>
            </a:pPr>
            <a:r>
              <a:rPr lang="en"/>
              <a:t>Each patch embedding is multiplied by its attention weight</a:t>
            </a:r>
            <a:endParaRPr/>
          </a:p>
          <a:p>
            <a:pPr indent="-298450" lvl="1" marL="914400" rtl="0" algn="l">
              <a:spcBef>
                <a:spcPts val="0"/>
              </a:spcBef>
              <a:spcAft>
                <a:spcPts val="0"/>
              </a:spcAft>
              <a:buSzPts val="1100"/>
              <a:buChar char="-"/>
            </a:pPr>
            <a:r>
              <a:rPr lang="en"/>
              <a:t>All are summed to create a single bag embedding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553a31d628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553a31d628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 What is Attention in MIL?</a:t>
            </a:r>
            <a:endParaRPr/>
          </a:p>
          <a:p>
            <a:pPr indent="0" lvl="0" marL="0" rtl="0" algn="l">
              <a:spcBef>
                <a:spcPts val="0"/>
              </a:spcBef>
              <a:spcAft>
                <a:spcPts val="0"/>
              </a:spcAft>
              <a:buClr>
                <a:schemeClr val="dk1"/>
              </a:buClr>
              <a:buSzPts val="1100"/>
              <a:buFont typeface="Arial"/>
              <a:buNone/>
            </a:pPr>
            <a:r>
              <a:rPr lang="en"/>
              <a:t>In the context of MIL, attention allows your model to:</a:t>
            </a:r>
            <a:endParaRPr/>
          </a:p>
          <a:p>
            <a:pPr indent="-298450" lvl="0" marL="457200" rtl="0" algn="l">
              <a:spcBef>
                <a:spcPts val="0"/>
              </a:spcBef>
              <a:spcAft>
                <a:spcPts val="0"/>
              </a:spcAft>
              <a:buSzPts val="1100"/>
              <a:buChar char="-"/>
            </a:pPr>
            <a:r>
              <a:rPr lang="en"/>
              <a:t>Assign a learned importance weight to each patch (instance) in a bag (case).</a:t>
            </a:r>
            <a:endParaRPr/>
          </a:p>
          <a:p>
            <a:pPr indent="-298450" lvl="0" marL="457200" rtl="0" algn="l">
              <a:spcBef>
                <a:spcPts val="0"/>
              </a:spcBef>
              <a:spcAft>
                <a:spcPts val="0"/>
              </a:spcAft>
              <a:buSzPts val="1100"/>
              <a:buChar char="-"/>
            </a:pPr>
            <a:r>
              <a:rPr lang="en"/>
              <a:t>Learn which patches contribute more to the overall classification, rather than assuming each patch contributes equally (as in average pooling), or only the best one matters (as in max pooling).</a:t>
            </a:r>
            <a:endParaRPr/>
          </a:p>
          <a:p>
            <a:pPr indent="-298450" lvl="0" marL="457200" rtl="0" algn="l">
              <a:spcBef>
                <a:spcPts val="0"/>
              </a:spcBef>
              <a:spcAft>
                <a:spcPts val="0"/>
              </a:spcAft>
              <a:buSzPts val="1100"/>
              <a:buChar char="-"/>
            </a:pPr>
            <a:r>
              <a:rPr lang="en"/>
              <a:t>The model learns to “look” more closely at certain regions, even if only a few patches show high-grade features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What I’m doing here: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Hannah’s Update</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62500"/>
          </a:bodyPr>
          <a:lstStyle/>
          <a:p>
            <a:pPr indent="0" lvl="0" marL="0" rtl="0" algn="ctr">
              <a:spcBef>
                <a:spcPts val="0"/>
              </a:spcBef>
              <a:spcAft>
                <a:spcPts val="0"/>
              </a:spcAft>
              <a:buClr>
                <a:schemeClr val="dk1"/>
              </a:buClr>
              <a:buSzPct val="39285"/>
              <a:buFont typeface="Arial"/>
              <a:buNone/>
            </a:pPr>
            <a:r>
              <a:rPr lang="en"/>
              <a:t>Results for </a:t>
            </a:r>
            <a:r>
              <a:rPr lang="en"/>
              <a:t>Reduced number of cases on MIL and a patch classifier densenet model</a:t>
            </a:r>
            <a:endParaRPr/>
          </a:p>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MIL Model Results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2" name="Google Shape;62;p14"/>
          <p:cNvPicPr preferRelativeResize="0"/>
          <p:nvPr/>
        </p:nvPicPr>
        <p:blipFill>
          <a:blip r:embed="rId3">
            <a:alphaModFix/>
          </a:blip>
          <a:stretch>
            <a:fillRect/>
          </a:stretch>
        </p:blipFill>
        <p:spPr>
          <a:xfrm>
            <a:off x="4572000" y="332325"/>
            <a:ext cx="4334251" cy="4586618"/>
          </a:xfrm>
          <a:prstGeom prst="rect">
            <a:avLst/>
          </a:prstGeom>
          <a:noFill/>
          <a:ln>
            <a:noFill/>
          </a:ln>
        </p:spPr>
      </p:pic>
      <p:pic>
        <p:nvPicPr>
          <p:cNvPr id="63" name="Google Shape;63;p14"/>
          <p:cNvPicPr preferRelativeResize="0"/>
          <p:nvPr/>
        </p:nvPicPr>
        <p:blipFill rotWithShape="1">
          <a:blip r:embed="rId4">
            <a:alphaModFix/>
          </a:blip>
          <a:srcRect b="50361" l="0" r="0" t="4500"/>
          <a:stretch/>
        </p:blipFill>
        <p:spPr>
          <a:xfrm>
            <a:off x="134750" y="1017725"/>
            <a:ext cx="2821351" cy="2321725"/>
          </a:xfrm>
          <a:prstGeom prst="rect">
            <a:avLst/>
          </a:prstGeom>
          <a:noFill/>
          <a:ln>
            <a:noFill/>
          </a:ln>
        </p:spPr>
      </p:pic>
      <p:pic>
        <p:nvPicPr>
          <p:cNvPr id="64" name="Google Shape;64;p14"/>
          <p:cNvPicPr preferRelativeResize="0"/>
          <p:nvPr/>
        </p:nvPicPr>
        <p:blipFill rotWithShape="1">
          <a:blip r:embed="rId4">
            <a:alphaModFix/>
          </a:blip>
          <a:srcRect b="0" l="0" r="0" t="54861"/>
          <a:stretch/>
        </p:blipFill>
        <p:spPr>
          <a:xfrm>
            <a:off x="1937450" y="2808825"/>
            <a:ext cx="2634549" cy="21679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the backbone of the MIL?</a:t>
            </a:r>
            <a:endParaRPr/>
          </a:p>
        </p:txBody>
      </p:sp>
      <p:pic>
        <p:nvPicPr>
          <p:cNvPr id="70" name="Google Shape;70;p15"/>
          <p:cNvPicPr preferRelativeResize="0"/>
          <p:nvPr/>
        </p:nvPicPr>
        <p:blipFill>
          <a:blip r:embed="rId3">
            <a:alphaModFix/>
          </a:blip>
          <a:stretch>
            <a:fillRect/>
          </a:stretch>
        </p:blipFill>
        <p:spPr>
          <a:xfrm>
            <a:off x="436875" y="1017725"/>
            <a:ext cx="7523368" cy="3820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187850"/>
            <a:ext cx="3970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Initial Results (Patch Level Classifier)</a:t>
            </a:r>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7" name="Google Shape;77;p16"/>
          <p:cNvPicPr preferRelativeResize="0"/>
          <p:nvPr/>
        </p:nvPicPr>
        <p:blipFill>
          <a:blip r:embed="rId3">
            <a:alphaModFix/>
          </a:blip>
          <a:stretch>
            <a:fillRect/>
          </a:stretch>
        </p:blipFill>
        <p:spPr>
          <a:xfrm>
            <a:off x="4572000" y="332325"/>
            <a:ext cx="4334251" cy="4586618"/>
          </a:xfrm>
          <a:prstGeom prst="rect">
            <a:avLst/>
          </a:prstGeom>
          <a:noFill/>
          <a:ln>
            <a:noFill/>
          </a:ln>
        </p:spPr>
      </p:pic>
      <p:pic>
        <p:nvPicPr>
          <p:cNvPr id="78" name="Google Shape;78;p16"/>
          <p:cNvPicPr preferRelativeResize="0"/>
          <p:nvPr/>
        </p:nvPicPr>
        <p:blipFill>
          <a:blip r:embed="rId4">
            <a:alphaModFix/>
          </a:blip>
          <a:stretch>
            <a:fillRect/>
          </a:stretch>
        </p:blipFill>
        <p:spPr>
          <a:xfrm>
            <a:off x="423550" y="1152475"/>
            <a:ext cx="3746501" cy="3932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Trained Densenet Model w Curated Case #s</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85" name="Google Shape;85;p17"/>
          <p:cNvPicPr preferRelativeResize="0"/>
          <p:nvPr/>
        </p:nvPicPr>
        <p:blipFill>
          <a:blip r:embed="rId3">
            <a:alphaModFix/>
          </a:blip>
          <a:stretch>
            <a:fillRect/>
          </a:stretch>
        </p:blipFill>
        <p:spPr>
          <a:xfrm>
            <a:off x="5423545" y="2975150"/>
            <a:ext cx="3657949" cy="1770875"/>
          </a:xfrm>
          <a:prstGeom prst="rect">
            <a:avLst/>
          </a:prstGeom>
          <a:noFill/>
          <a:ln>
            <a:noFill/>
          </a:ln>
        </p:spPr>
      </p:pic>
      <p:pic>
        <p:nvPicPr>
          <p:cNvPr id="86" name="Google Shape;86;p17"/>
          <p:cNvPicPr preferRelativeResize="0"/>
          <p:nvPr/>
        </p:nvPicPr>
        <p:blipFill>
          <a:blip r:embed="rId4">
            <a:alphaModFix/>
          </a:blip>
          <a:stretch>
            <a:fillRect/>
          </a:stretch>
        </p:blipFill>
        <p:spPr>
          <a:xfrm>
            <a:off x="5423550" y="1017724"/>
            <a:ext cx="3314524" cy="1681200"/>
          </a:xfrm>
          <a:prstGeom prst="rect">
            <a:avLst/>
          </a:prstGeom>
          <a:noFill/>
          <a:ln>
            <a:noFill/>
          </a:ln>
        </p:spPr>
      </p:pic>
      <p:pic>
        <p:nvPicPr>
          <p:cNvPr id="87" name="Google Shape;87;p17"/>
          <p:cNvPicPr preferRelativeResize="0"/>
          <p:nvPr/>
        </p:nvPicPr>
        <p:blipFill>
          <a:blip r:embed="rId5">
            <a:alphaModFix/>
          </a:blip>
          <a:stretch>
            <a:fillRect/>
          </a:stretch>
        </p:blipFill>
        <p:spPr>
          <a:xfrm>
            <a:off x="494451" y="1097977"/>
            <a:ext cx="4077549" cy="3723172"/>
          </a:xfrm>
          <a:prstGeom prst="rect">
            <a:avLst/>
          </a:prstGeom>
          <a:noFill/>
          <a:ln>
            <a:noFill/>
          </a:ln>
        </p:spPr>
      </p:pic>
      <p:sp>
        <p:nvSpPr>
          <p:cNvPr id="88" name="Google Shape;88;p17"/>
          <p:cNvSpPr/>
          <p:nvPr/>
        </p:nvSpPr>
        <p:spPr>
          <a:xfrm>
            <a:off x="645575" y="2361725"/>
            <a:ext cx="3459300" cy="1031400"/>
          </a:xfrm>
          <a:prstGeom prst="roundRect">
            <a:avLst>
              <a:gd fmla="val 16667" name="adj"/>
            </a:avLst>
          </a:pr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2273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Trained w 5 epochs				Trained w 10 epochs</a:t>
            </a:r>
            <a:endParaRPr/>
          </a:p>
        </p:txBody>
      </p:sp>
      <p:sp>
        <p:nvSpPr>
          <p:cNvPr id="94" name="Google Shape;94;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5" name="Google Shape;95;p18"/>
          <p:cNvPicPr preferRelativeResize="0"/>
          <p:nvPr/>
        </p:nvPicPr>
        <p:blipFill>
          <a:blip r:embed="rId3">
            <a:alphaModFix/>
          </a:blip>
          <a:stretch>
            <a:fillRect/>
          </a:stretch>
        </p:blipFill>
        <p:spPr>
          <a:xfrm>
            <a:off x="311700" y="800000"/>
            <a:ext cx="3840805" cy="3991024"/>
          </a:xfrm>
          <a:prstGeom prst="rect">
            <a:avLst/>
          </a:prstGeom>
          <a:noFill/>
          <a:ln>
            <a:noFill/>
          </a:ln>
        </p:spPr>
      </p:pic>
      <p:pic>
        <p:nvPicPr>
          <p:cNvPr id="96" name="Google Shape;96;p18"/>
          <p:cNvPicPr preferRelativeResize="0"/>
          <p:nvPr/>
        </p:nvPicPr>
        <p:blipFill>
          <a:blip r:embed="rId4">
            <a:alphaModFix/>
          </a:blip>
          <a:stretch>
            <a:fillRect/>
          </a:stretch>
        </p:blipFill>
        <p:spPr>
          <a:xfrm>
            <a:off x="4991500" y="786512"/>
            <a:ext cx="3840800" cy="401800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2" name="Google Shape;10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3" name="Google Shape;103;p19"/>
          <p:cNvPicPr preferRelativeResize="0"/>
          <p:nvPr/>
        </p:nvPicPr>
        <p:blipFill>
          <a:blip r:embed="rId3">
            <a:alphaModFix/>
          </a:blip>
          <a:stretch>
            <a:fillRect/>
          </a:stretch>
        </p:blipFill>
        <p:spPr>
          <a:xfrm>
            <a:off x="780946" y="0"/>
            <a:ext cx="2986908" cy="5143501"/>
          </a:xfrm>
          <a:prstGeom prst="rect">
            <a:avLst/>
          </a:prstGeom>
          <a:noFill/>
          <a:ln>
            <a:noFill/>
          </a:ln>
        </p:spPr>
      </p:pic>
      <p:pic>
        <p:nvPicPr>
          <p:cNvPr id="104" name="Google Shape;104;p19"/>
          <p:cNvPicPr preferRelativeResize="0"/>
          <p:nvPr/>
        </p:nvPicPr>
        <p:blipFill>
          <a:blip r:embed="rId4">
            <a:alphaModFix/>
          </a:blip>
          <a:stretch>
            <a:fillRect/>
          </a:stretch>
        </p:blipFill>
        <p:spPr>
          <a:xfrm>
            <a:off x="4180975" y="854125"/>
            <a:ext cx="4324350" cy="3714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Conclusions and Next Steps</a:t>
            </a:r>
            <a:endParaRPr/>
          </a:p>
        </p:txBody>
      </p:sp>
      <p:sp>
        <p:nvSpPr>
          <p:cNvPr id="110" name="Google Shape;110;p20"/>
          <p:cNvSpPr txBox="1"/>
          <p:nvPr>
            <p:ph idx="1" type="body"/>
          </p:nvPr>
        </p:nvSpPr>
        <p:spPr>
          <a:xfrm>
            <a:off x="311700" y="1152475"/>
            <a:ext cx="408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Takeaways:</a:t>
            </a:r>
            <a:endParaRPr/>
          </a:p>
          <a:p>
            <a:pPr indent="-342900" lvl="0" marL="457200" rtl="0" algn="l">
              <a:spcBef>
                <a:spcPts val="1200"/>
              </a:spcBef>
              <a:spcAft>
                <a:spcPts val="0"/>
              </a:spcAft>
              <a:buSzPts val="1800"/>
              <a:buAutoNum type="arabicPeriod"/>
            </a:pPr>
            <a:r>
              <a:rPr lang="en"/>
              <a:t>Confirmed patch-level backbone is learning, but not sufficient alone</a:t>
            </a:r>
            <a:endParaRPr/>
          </a:p>
          <a:p>
            <a:pPr indent="-342900" lvl="0" marL="457200" rtl="0" algn="l">
              <a:spcBef>
                <a:spcPts val="0"/>
              </a:spcBef>
              <a:spcAft>
                <a:spcPts val="0"/>
              </a:spcAft>
              <a:buSzPts val="1800"/>
              <a:buAutoNum type="arabicPeriod"/>
            </a:pPr>
            <a:r>
              <a:rPr lang="en"/>
              <a:t>Attention in MIL may not be focusing enough on critical high grade patches</a:t>
            </a:r>
            <a:endParaRPr/>
          </a:p>
          <a:p>
            <a:pPr indent="-342900" lvl="0" marL="457200" rtl="0" algn="l">
              <a:spcBef>
                <a:spcPts val="0"/>
              </a:spcBef>
              <a:spcAft>
                <a:spcPts val="0"/>
              </a:spcAft>
              <a:buSzPts val="1800"/>
              <a:buAutoNum type="arabicPeriod"/>
            </a:pPr>
            <a:r>
              <a:rPr lang="en"/>
              <a:t>MIL is worth continue exploring </a:t>
            </a:r>
            <a:endParaRPr/>
          </a:p>
        </p:txBody>
      </p:sp>
      <p:sp>
        <p:nvSpPr>
          <p:cNvPr id="111" name="Google Shape;111;p20"/>
          <p:cNvSpPr txBox="1"/>
          <p:nvPr>
            <p:ph idx="1" type="body"/>
          </p:nvPr>
        </p:nvSpPr>
        <p:spPr>
          <a:xfrm>
            <a:off x="4641575" y="1152475"/>
            <a:ext cx="408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Next Steps</a:t>
            </a:r>
            <a:endParaRPr/>
          </a:p>
          <a:p>
            <a:pPr indent="-342900" lvl="0" marL="457200" rtl="0" algn="l">
              <a:spcBef>
                <a:spcPts val="1200"/>
              </a:spcBef>
              <a:spcAft>
                <a:spcPts val="0"/>
              </a:spcAft>
              <a:buSzPts val="1800"/>
              <a:buAutoNum type="arabicPeriod"/>
            </a:pPr>
            <a:r>
              <a:rPr lang="en"/>
              <a:t>Strengthen attention mechanism</a:t>
            </a:r>
            <a:endParaRPr/>
          </a:p>
          <a:p>
            <a:pPr indent="-317500" lvl="1" marL="914400" rtl="0" algn="l">
              <a:spcBef>
                <a:spcPts val="0"/>
              </a:spcBef>
              <a:spcAft>
                <a:spcPts val="0"/>
              </a:spcAft>
              <a:buSzPts val="1400"/>
              <a:buAutoNum type="alphaLcPeriod"/>
            </a:pPr>
            <a:r>
              <a:rPr lang="en"/>
              <a:t>Explore positional information for patches (adding spatial positional encodings)</a:t>
            </a:r>
            <a:endParaRPr/>
          </a:p>
          <a:p>
            <a:pPr indent="-342900" lvl="0" marL="457200" rtl="0" algn="l">
              <a:spcBef>
                <a:spcPts val="0"/>
              </a:spcBef>
              <a:spcAft>
                <a:spcPts val="0"/>
              </a:spcAft>
              <a:buSzPts val="1800"/>
              <a:buAutoNum type="arabicPeriod"/>
            </a:pPr>
            <a:r>
              <a:rPr lang="en"/>
              <a:t>Use more training data (balanced)</a:t>
            </a:r>
            <a:endParaRPr/>
          </a:p>
          <a:p>
            <a:pPr indent="-342900" lvl="0" marL="457200" rtl="0" algn="l">
              <a:spcBef>
                <a:spcPts val="0"/>
              </a:spcBef>
              <a:spcAft>
                <a:spcPts val="0"/>
              </a:spcAft>
              <a:buSzPts val="1800"/>
              <a:buAutoNum type="arabicPeriod"/>
            </a:pPr>
            <a:r>
              <a:rPr lang="en"/>
              <a:t>TransMIL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Attention in MIL</a:t>
            </a:r>
            <a:endParaRPr/>
          </a:p>
        </p:txBody>
      </p:sp>
      <p:sp>
        <p:nvSpPr>
          <p:cNvPr id="117" name="Google Shape;117;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8" name="Google Shape;118;p21"/>
          <p:cNvPicPr preferRelativeResize="0"/>
          <p:nvPr/>
        </p:nvPicPr>
        <p:blipFill>
          <a:blip r:embed="rId3">
            <a:alphaModFix/>
          </a:blip>
          <a:stretch>
            <a:fillRect/>
          </a:stretch>
        </p:blipFill>
        <p:spPr>
          <a:xfrm>
            <a:off x="1362075" y="1152475"/>
            <a:ext cx="6419850" cy="3238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