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Barlow ExtraLight"/>
      <p:regular r:id="rId30"/>
      <p:bold r:id="rId31"/>
      <p:italic r:id="rId32"/>
      <p:boldItalic r:id="rId33"/>
    </p:embeddedFont>
    <p:embeddedFont>
      <p:font typeface="Hepta Slab Medium"/>
      <p:regular r:id="rId34"/>
      <p:bold r:id="rId35"/>
    </p:embeddedFont>
    <p:embeddedFont>
      <p:font typeface="Hepta Slab Light"/>
      <p:regular r:id="rId36"/>
      <p:bold r:id="rId37"/>
    </p:embeddedFont>
    <p:embeddedFont>
      <p:font typeface="Hepta Slab"/>
      <p:regular r:id="rId38"/>
      <p:bold r:id="rId39"/>
    </p:embeddedFont>
    <p:embeddedFont>
      <p:font typeface="Barlow Medium"/>
      <p:regular r:id="rId40"/>
      <p:bold r:id="rId41"/>
      <p:italic r:id="rId42"/>
      <p:boldItalic r:id="rId43"/>
    </p:embeddedFont>
    <p:embeddedFont>
      <p:font typeface="Barlow Light"/>
      <p:regular r:id="rId44"/>
      <p:bold r:id="rId45"/>
      <p:italic r:id="rId46"/>
      <p:boldItalic r:id="rId47"/>
    </p:embeddedFont>
    <p:embeddedFont>
      <p:font typeface="Barl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EABB49-ECCC-42DC-A43F-A3BD9ECB83CE}">
  <a:tblStyle styleId="{FCEABB49-ECCC-42DC-A43F-A3BD9ECB8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regular.fntdata"/><Relationship Id="rId42" Type="http://schemas.openxmlformats.org/officeDocument/2006/relationships/font" Target="fonts/BarlowMedium-italic.fntdata"/><Relationship Id="rId41" Type="http://schemas.openxmlformats.org/officeDocument/2006/relationships/font" Target="fonts/BarlowMedium-bold.fntdata"/><Relationship Id="rId44" Type="http://schemas.openxmlformats.org/officeDocument/2006/relationships/font" Target="fonts/BarlowLight-regular.fntdata"/><Relationship Id="rId43" Type="http://schemas.openxmlformats.org/officeDocument/2006/relationships/font" Target="fonts/BarlowMedium-boldItalic.fntdata"/><Relationship Id="rId46" Type="http://schemas.openxmlformats.org/officeDocument/2006/relationships/font" Target="fonts/BarlowLight-italic.fntdata"/><Relationship Id="rId45" Type="http://schemas.openxmlformats.org/officeDocument/2006/relationships/font" Target="fonts/Barlow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Barlow-regular.fntdata"/><Relationship Id="rId47" Type="http://schemas.openxmlformats.org/officeDocument/2006/relationships/font" Target="fonts/BarlowLight-boldItalic.fntdata"/><Relationship Id="rId49" Type="http://schemas.openxmlformats.org/officeDocument/2006/relationships/font" Target="fonts/Barl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ExtraLight-bold.fntdata"/><Relationship Id="rId30" Type="http://schemas.openxmlformats.org/officeDocument/2006/relationships/font" Target="fonts/BarlowExtraLight-regular.fntdata"/><Relationship Id="rId33" Type="http://schemas.openxmlformats.org/officeDocument/2006/relationships/font" Target="fonts/BarlowExtraLight-boldItalic.fntdata"/><Relationship Id="rId32" Type="http://schemas.openxmlformats.org/officeDocument/2006/relationships/font" Target="fonts/BarlowExtraLight-italic.fntdata"/><Relationship Id="rId35" Type="http://schemas.openxmlformats.org/officeDocument/2006/relationships/font" Target="fonts/HeptaSlabMedium-bold.fntdata"/><Relationship Id="rId34" Type="http://schemas.openxmlformats.org/officeDocument/2006/relationships/font" Target="fonts/HeptaSlabMedium-regular.fntdata"/><Relationship Id="rId37" Type="http://schemas.openxmlformats.org/officeDocument/2006/relationships/font" Target="fonts/HeptaSlabLight-bold.fntdata"/><Relationship Id="rId36" Type="http://schemas.openxmlformats.org/officeDocument/2006/relationships/font" Target="fonts/HeptaSlabLight-regular.fntdata"/><Relationship Id="rId39" Type="http://schemas.openxmlformats.org/officeDocument/2006/relationships/font" Target="fonts/HeptaSlab-bold.fntdata"/><Relationship Id="rId38" Type="http://schemas.openxmlformats.org/officeDocument/2006/relationships/font" Target="fonts/HeptaSlab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boldItalic.fntdata"/><Relationship Id="rId50" Type="http://schemas.openxmlformats.org/officeDocument/2006/relationships/font" Target="fonts/Barl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ccormickml.com/2024/04/23/colab-gpus-features-and-pricing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t.northwestern.edu/secure/forms/research/allocation-request-forms.html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5ca7281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5ca7281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139dfd0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139dfd0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139dfd0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139dfd0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was one of the first cnn models to come out, which is likely why its accuracy is not that high.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5ca72814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35ca72814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139dfd086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139dfd086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 - unless someone else wants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4139dfd086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4139dfd086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139dfd086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4139dfd086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4139dfd086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4139dfd086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5ca72814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35ca72814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8837d86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38837d86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compute unit usage 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https://mccormickml.com/2024/04/23/colab-gpus-features-and-pricing/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4139dfd08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4139dfd08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hannah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5ca7281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5ca7281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139dfd0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139dfd0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2F2E"/>
                </a:solidFill>
                <a:latin typeface="Barlow Light"/>
                <a:ea typeface="Barlow Light"/>
                <a:cs typeface="Barlow Light"/>
                <a:sym typeface="Barlow Light"/>
              </a:rPr>
              <a:t>Faculty can </a:t>
            </a:r>
            <a:r>
              <a:rPr lang="en" sz="1200" u="sng">
                <a:solidFill>
                  <a:srgbClr val="342F2E"/>
                </a:solidFill>
                <a:latin typeface="Barlow Light"/>
                <a:ea typeface="Barlow Light"/>
                <a:cs typeface="Barlow Light"/>
                <a:sym typeface="Barlow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 an allocation on QUEST</a:t>
            </a:r>
            <a:r>
              <a:rPr lang="en" sz="1200">
                <a:solidFill>
                  <a:srgbClr val="342F2E"/>
                </a:solidFill>
                <a:latin typeface="Barlow Light"/>
                <a:ea typeface="Barlow Light"/>
                <a:cs typeface="Barlow Light"/>
                <a:sym typeface="Barlow Light"/>
              </a:rPr>
              <a:t> for research or classroom purposes</a:t>
            </a:r>
            <a:endParaRPr sz="1200">
              <a:solidFill>
                <a:srgbClr val="342F2E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hannah</a:t>
            </a:r>
            <a:endParaRPr sz="1200">
              <a:solidFill>
                <a:srgbClr val="342F2E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139dfd08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4139dfd08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hannah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139dfd08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139dfd08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35ca72814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35ca72814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87573b1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87573b1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87573b1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87573b1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5ca72814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5ca72814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Margaret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88d25a3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388d25a3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Margaret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19eaea3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19eaea3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Margaret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139dfd08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4139dfd08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139dfd08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139dfd08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Convolutional, normalization, max pooling, fully connected (w/ RELU), linear (w/o RELU), dropout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ervices.northwestern.edu/TDClient/30/Portal/KB/ArticleDet?ID=1112" TargetMode="External"/><Relationship Id="rId4" Type="http://schemas.openxmlformats.org/officeDocument/2006/relationships/hyperlink" Target="https://www.it.northwestern.edu/secure/forms/research/allocation-request-form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Presentation 6: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CNN Team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632850" y="2911525"/>
            <a:ext cx="78783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Hannah Ma, Margaret Pirozzolo,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Nathan Jung, Sari Eisen, </a:t>
            </a:r>
            <a:r>
              <a:rPr lang="en"/>
              <a:t>Sharon Lin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6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385" name="Google Shape;385;p56"/>
          <p:cNvSpPr txBox="1"/>
          <p:nvPr/>
        </p:nvSpPr>
        <p:spPr>
          <a:xfrm>
            <a:off x="344275" y="1529625"/>
            <a:ext cx="83139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Trained 9 models over the course of this week, with varying times to train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Highest test accuracy of all the models was 65.7% with model: “CNN model .001-morelayers-less patience”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Patches were separated according to case number and randomly split.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Accuracy is on a patch level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Multiple different iterations were tried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Different learning rates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Using only h&amp;e samples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More and less patience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Evenly splitting between benign and high grade cases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Allowing more and less layers to be modified while training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86" name="Google Shape;3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1775"/>
            <a:ext cx="4200975" cy="10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6"/>
          <p:cNvSpPr txBox="1"/>
          <p:nvPr/>
        </p:nvSpPr>
        <p:spPr>
          <a:xfrm>
            <a:off x="5157450" y="1262800"/>
            <a:ext cx="3897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Statistics are from  “</a:t>
            </a:r>
            <a:r>
              <a:rPr lang="en" sz="7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CNN model .001-morelayers-less patience”</a:t>
            </a:r>
            <a:endParaRPr sz="7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393" name="Google Shape;393;p57"/>
          <p:cNvSpPr txBox="1"/>
          <p:nvPr/>
        </p:nvSpPr>
        <p:spPr>
          <a:xfrm>
            <a:off x="310300" y="1427625"/>
            <a:ext cx="83139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Notes for the future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Allowing more layers/parameters to be trained seems to be the way to go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 stopped a model early that allowed all the parameters to be trained, but it showed promise. Using a validation set to determine the backpropagation step or using clever techniques to prevent overfitting might allow us to reach higher accuracies than with only transfer learning.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 sweet spot learning rate for AlexNet appears to be .001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More data will likely be necessary for Alexnet. The model requires large amounts of variation and samples to draw from to prevent overfitting, more-so than other models. 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If this model is going to be used in the future, data augmentation will be necessary, perhaps for other models as well.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Google Colab credits are necessary for CNN model training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 do not recommend future use of AlexNet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  <p:sp>
        <p:nvSpPr>
          <p:cNvPr id="399" name="Google Shape;399;p58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Architecture</a:t>
            </a:r>
            <a:endParaRPr/>
          </a:p>
        </p:txBody>
      </p:sp>
      <p:sp>
        <p:nvSpPr>
          <p:cNvPr id="405" name="Google Shape;405;p59"/>
          <p:cNvSpPr txBox="1"/>
          <p:nvPr/>
        </p:nvSpPr>
        <p:spPr>
          <a:xfrm>
            <a:off x="310300" y="945200"/>
            <a:ext cx="83139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Residual Network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Skip connections: connects activations of a layer to further layers, skipping in-between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Stack these “residual blocks”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Addresses vanishing/exploding gradient problem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Let the network fit the residuals instead of the the underlying mapping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06" name="Google Shape;406;p59" title="Screenshot 2025-03-18 at 12.19.3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675" y="2593200"/>
            <a:ext cx="35814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Results</a:t>
            </a:r>
            <a:endParaRPr/>
          </a:p>
        </p:txBody>
      </p:sp>
      <p:pic>
        <p:nvPicPr>
          <p:cNvPr id="412" name="Google Shape;4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425" y="191525"/>
            <a:ext cx="3848101" cy="319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0" title="Screenshot 2025-03-18 at 12.53.5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413" y="3460225"/>
            <a:ext cx="38481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0"/>
          <p:cNvSpPr txBox="1"/>
          <p:nvPr/>
        </p:nvSpPr>
        <p:spPr>
          <a:xfrm>
            <a:off x="310300" y="945200"/>
            <a:ext cx="47001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Trained ResNet50 model on all patches available on Google Drive folder using Colab GPUs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patient-level train/validation/test split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only 5 epochs of training due to limited computing power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Achieved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69% 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patch-level accuracy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Bad at predicting benign cases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likely due to class imbalance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 Results</a:t>
            </a:r>
            <a:endParaRPr/>
          </a:p>
        </p:txBody>
      </p:sp>
      <p:pic>
        <p:nvPicPr>
          <p:cNvPr id="420" name="Google Shape;420;p61" title="Screenshot 2025-03-18 at 12.54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100" y="657350"/>
            <a:ext cx="3934375" cy="30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1" title="Screenshot 2025-03-18 at 12.53.3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88" y="3894700"/>
            <a:ext cx="63531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61"/>
          <p:cNvSpPr txBox="1"/>
          <p:nvPr/>
        </p:nvSpPr>
        <p:spPr>
          <a:xfrm>
            <a:off x="310300" y="945200"/>
            <a:ext cx="46278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Notice that training loss was decreasing per epoch but 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validation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loss was increasing per epoch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sign of overfitting (to high grade CMIL cases, additional evidence of class imbalance)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Patient level accuracy is high for high grade CMIL cases, but very low for benign cases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62875" y="84500"/>
            <a:ext cx="87954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Imbalance - Oversampling</a:t>
            </a:r>
            <a:endParaRPr/>
          </a:p>
        </p:txBody>
      </p:sp>
      <p:pic>
        <p:nvPicPr>
          <p:cNvPr id="428" name="Google Shape;428;p62" title="Screenshot 2025-03-18 at 12.54.43 PM.png"/>
          <p:cNvPicPr preferRelativeResize="0"/>
          <p:nvPr/>
        </p:nvPicPr>
        <p:blipFill rotWithShape="1">
          <a:blip r:embed="rId3">
            <a:alphaModFix/>
          </a:blip>
          <a:srcRect b="2111" l="0" r="0" t="2758"/>
          <a:stretch/>
        </p:blipFill>
        <p:spPr>
          <a:xfrm>
            <a:off x="1468850" y="2362650"/>
            <a:ext cx="5983451" cy="259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2"/>
          <p:cNvSpPr txBox="1"/>
          <p:nvPr/>
        </p:nvSpPr>
        <p:spPr>
          <a:xfrm>
            <a:off x="310300" y="945200"/>
            <a:ext cx="85479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Potential solution to data imbalance – oversampling the minority class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Wrote code that randomly oversamples benign patches in the training dataset so there is even split between benign/high-grade CMIL patches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Was not able to test code due to Colab GPU computation limitations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title"/>
          </p:nvPr>
        </p:nvSpPr>
        <p:spPr>
          <a:xfrm>
            <a:off x="697350" y="3048150"/>
            <a:ext cx="7749300" cy="9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35" name="Google Shape;435;p63"/>
          <p:cNvSpPr txBox="1"/>
          <p:nvPr>
            <p:ph idx="2" type="title"/>
          </p:nvPr>
        </p:nvSpPr>
        <p:spPr>
          <a:xfrm>
            <a:off x="3278250" y="1194450"/>
            <a:ext cx="25875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/>
        </p:nvSpPr>
        <p:spPr>
          <a:xfrm>
            <a:off x="483825" y="1120400"/>
            <a:ext cx="80322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Google offers several different GPU’s on Colab, accessible via purchasing ‘compute units’: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$9.99 = 100 compute units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Costs are rough as a pricing is dynamic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41" name="Google Shape;441;p64"/>
          <p:cNvSpPr txBox="1"/>
          <p:nvPr>
            <p:ph idx="2" type="title"/>
          </p:nvPr>
        </p:nvSpPr>
        <p:spPr>
          <a:xfrm>
            <a:off x="166750" y="231500"/>
            <a:ext cx="53784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Colab Credits</a:t>
            </a:r>
            <a:endParaRPr sz="4800"/>
          </a:p>
        </p:txBody>
      </p:sp>
      <p:graphicFrame>
        <p:nvGraphicFramePr>
          <p:cNvPr id="442" name="Google Shape;442;p64"/>
          <p:cNvGraphicFramePr/>
          <p:nvPr/>
        </p:nvGraphicFramePr>
        <p:xfrm>
          <a:off x="483831" y="220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{FCEABB49-ECCC-42DC-A43F-A3BD9ECB83CE}</a:tableStyleId>
              </a:tblPr>
              <a:tblGrid>
                <a:gridCol w="1377050"/>
                <a:gridCol w="2516575"/>
                <a:gridCol w="2237500"/>
                <a:gridCol w="2237500"/>
              </a:tblGrid>
              <a:tr h="44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Processor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Compute units / hr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Time per 100 units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Models trained per 100 units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T4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1.84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54:20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13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L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 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4.82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20:47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5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A100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10-15</a:t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8:30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Barlow Light"/>
                          <a:ea typeface="Barlow Light"/>
                          <a:cs typeface="Barlow Light"/>
                          <a:sym typeface="Barlow Light"/>
                        </a:rPr>
                        <a:t>2</a:t>
                      </a:r>
                      <a:endParaRPr sz="2000">
                        <a:solidFill>
                          <a:schemeClr val="dk1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250" y="178125"/>
            <a:ext cx="6735499" cy="3427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5"/>
          <p:cNvSpPr txBox="1"/>
          <p:nvPr/>
        </p:nvSpPr>
        <p:spPr>
          <a:xfrm>
            <a:off x="144025" y="3695600"/>
            <a:ext cx="83712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Pay as You Go seems most appropriate, but there is no way to transfer compute units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Light"/>
              <a:buChar char="●"/>
            </a:pPr>
            <a:r>
              <a:rPr lang="en" sz="1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Only way to share credits or distribute them to a class is to give everyone Colab Pro licenses as an administrator</a:t>
            </a:r>
            <a:endParaRPr sz="19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</a:t>
            </a:r>
            <a:endParaRPr/>
          </a:p>
        </p:txBody>
      </p:sp>
      <p:sp>
        <p:nvSpPr>
          <p:cNvPr id="333" name="Google Shape;333;p48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6"/>
          <p:cNvSpPr txBox="1"/>
          <p:nvPr/>
        </p:nvSpPr>
        <p:spPr>
          <a:xfrm>
            <a:off x="561750" y="1261225"/>
            <a:ext cx="8020500" cy="29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1239 nodes, including 93 GPU nodes  (273 GPU cards total)  + 25 high-memory nodes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General Access: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541 regular nodes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 u="sng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34 GPU nodes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1 high-memory node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Buy-In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Researchers gain first priority for jobs on buy-in nodes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54" name="Google Shape;454;p66"/>
          <p:cNvSpPr txBox="1"/>
          <p:nvPr>
            <p:ph idx="2" type="title"/>
          </p:nvPr>
        </p:nvSpPr>
        <p:spPr>
          <a:xfrm>
            <a:off x="289500" y="191225"/>
            <a:ext cx="81639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Free alternative: </a:t>
            </a:r>
            <a:r>
              <a:rPr lang="en" sz="4800" u="sng">
                <a:solidFill>
                  <a:schemeClr val="hlink"/>
                </a:solidFill>
                <a:hlinkClick r:id="rId4"/>
              </a:rPr>
              <a:t>QUEST</a:t>
            </a:r>
            <a:endParaRPr sz="4800"/>
          </a:p>
        </p:txBody>
      </p:sp>
      <p:sp>
        <p:nvSpPr>
          <p:cNvPr id="455" name="Google Shape;455;p66"/>
          <p:cNvSpPr txBox="1"/>
          <p:nvPr/>
        </p:nvSpPr>
        <p:spPr>
          <a:xfrm>
            <a:off x="4746575" y="3351500"/>
            <a:ext cx="442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/>
        </p:nvSpPr>
        <p:spPr>
          <a:xfrm>
            <a:off x="483825" y="967625"/>
            <a:ext cx="8513700" cy="3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Designed for projects requiring &lt;100k compute hours </a:t>
            </a:r>
            <a:b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								= 12 processors running for ~1yr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2TB shared storage, 80GB personal storage/student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Gain access to 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QUEST Analytics Nodes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3 nodes each w 52 CPU cores and 1500 GB RAM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compatible with Jupyter Notebooks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Other jobs require writing a job submission script via Bash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Jobs expected to take &lt;4hrs gain higher priority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Active for duration of requested quarter, all files and accounts deleted 3 weeks after end of quarter if renewal is not requested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Submit request ≥1 week before class start date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1" name="Google Shape;461;p67"/>
          <p:cNvSpPr txBox="1"/>
          <p:nvPr>
            <p:ph idx="2" type="title"/>
          </p:nvPr>
        </p:nvSpPr>
        <p:spPr>
          <a:xfrm>
            <a:off x="199475" y="152650"/>
            <a:ext cx="87981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Workshop + Classroom Allocation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/>
          <p:nvPr>
            <p:ph type="title"/>
          </p:nvPr>
        </p:nvSpPr>
        <p:spPr>
          <a:xfrm>
            <a:off x="697350" y="232525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size distribution</a:t>
            </a:r>
            <a:endParaRPr/>
          </a:p>
        </p:txBody>
      </p:sp>
      <p:pic>
        <p:nvPicPr>
          <p:cNvPr id="467" name="Google Shape;4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88" y="1321625"/>
            <a:ext cx="6908823" cy="36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/>
          <p:nvPr>
            <p:ph type="title"/>
          </p:nvPr>
        </p:nvSpPr>
        <p:spPr>
          <a:xfrm>
            <a:off x="455225" y="1321125"/>
            <a:ext cx="56598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 Architecture</a:t>
            </a:r>
            <a:endParaRPr/>
          </a:p>
        </p:txBody>
      </p:sp>
      <p:sp>
        <p:nvSpPr>
          <p:cNvPr id="339" name="Google Shape;339;p49"/>
          <p:cNvSpPr txBox="1"/>
          <p:nvPr/>
        </p:nvSpPr>
        <p:spPr>
          <a:xfrm>
            <a:off x="342075" y="1124000"/>
            <a:ext cx="8454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Densely Connected Convolutional Network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Addresses vanishing gradient problem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Direct connections between all layers in a block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Each layer receives full feature maps from all previous layers as inputs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Encourages feature reuse, reducing redundancy and increasing efficiency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Fewer features to learn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 layers → N(N+1)/2 direct connections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 Architecture</a:t>
            </a:r>
            <a:endParaRPr/>
          </a:p>
        </p:txBody>
      </p:sp>
      <p:sp>
        <p:nvSpPr>
          <p:cNvPr id="345" name="Google Shape;345;p50"/>
          <p:cNvSpPr txBox="1"/>
          <p:nvPr/>
        </p:nvSpPr>
        <p:spPr>
          <a:xfrm>
            <a:off x="342075" y="1124000"/>
            <a:ext cx="8454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Densely Connected Convolutional Network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Transition layer connects dense layers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Batch normalization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Convolutional layer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Average pooling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Reduces overfitting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High memory usage and computational complexity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</a:t>
            </a:r>
            <a:endParaRPr/>
          </a:p>
        </p:txBody>
      </p:sp>
      <p:pic>
        <p:nvPicPr>
          <p:cNvPr id="351" name="Google Shape;351;p51" title="Screenshot 2025-03-14 at 3.23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5" y="3550925"/>
            <a:ext cx="41338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1"/>
          <p:cNvSpPr txBox="1"/>
          <p:nvPr/>
        </p:nvSpPr>
        <p:spPr>
          <a:xfrm>
            <a:off x="287625" y="1285875"/>
            <a:ext cx="71907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Trained 31 epochs in 20 hours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Did not reach stopping point but did not have enough computing power to finish training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74% accuracy on test data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Not very good at classifying benign cases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</a:t>
            </a:r>
            <a:endParaRPr/>
          </a:p>
        </p:txBody>
      </p:sp>
      <p:sp>
        <p:nvSpPr>
          <p:cNvPr id="358" name="Google Shape;358;p52"/>
          <p:cNvSpPr txBox="1"/>
          <p:nvPr/>
        </p:nvSpPr>
        <p:spPr>
          <a:xfrm>
            <a:off x="287625" y="1285875"/>
            <a:ext cx="71907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Trained 7 epochs in 2 hours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Fewer epochs but retrained every parameter every time, no freezing of params (like in the previous example)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~76% accuracy on test data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59" name="Google Shape;359;p52" title="Screenshot 2025-03-17 at 12.55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625" y="3761050"/>
            <a:ext cx="2413925" cy="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/>
        </p:nvSpPr>
        <p:spPr>
          <a:xfrm>
            <a:off x="287625" y="3310500"/>
            <a:ext cx="71907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Tried this same method with more epochs and early stopping, but that failed miserably, and still stopped at 5 epochs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Does not classify benign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61" name="Google Shape;361;p52" title="Screenshot 2025-03-17 at 9.04.1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025" y="169100"/>
            <a:ext cx="3368950" cy="12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DenseNet</a:t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310300" y="1427625"/>
            <a:ext cx="8313900" cy="3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Next Steps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Retraining every </a:t>
            </a: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parameter without freezing offers better results in fewer epochs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 epochs take more time to compute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Recommend the second method, and using more computing power to train more epochs and tune hyperparameters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-"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DenseNet seems like out best performing model on the whole dataset, so would recommend sticking with this one next quarter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  <p:sp>
        <p:nvSpPr>
          <p:cNvPr id="373" name="Google Shape;373;p54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02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5"/>
          <p:cNvSpPr txBox="1"/>
          <p:nvPr>
            <p:ph type="title"/>
          </p:nvPr>
        </p:nvSpPr>
        <p:spPr>
          <a:xfrm>
            <a:off x="62875" y="845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 Architecture</a:t>
            </a:r>
            <a:endParaRPr/>
          </a:p>
        </p:txBody>
      </p:sp>
      <p:sp>
        <p:nvSpPr>
          <p:cNvPr id="379" name="Google Shape;379;p55"/>
          <p:cNvSpPr txBox="1"/>
          <p:nvPr/>
        </p:nvSpPr>
        <p:spPr>
          <a:xfrm>
            <a:off x="342075" y="1124000"/>
            <a:ext cx="8454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First to incorporate training on GPUs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Simpler architecture, faster model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5 convolutional layers, 3 fully connected layers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Usually includes max pooling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Overall structure: 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(CNN → RN → MP)² → (CNN³ → MP) → (FC → DO)² → Linear → softmax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-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Momentum</a:t>
            </a: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gradient descent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