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Harvey Wang"/>
  <p:cmAuthor clrIdx="1" id="1" initials="" lastIdx="2" name="Akhil Kommal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6-11T16:05:40.485">
    <p:pos x="196" y="725"/>
    <p:text>this seems computationally unfeasible loll</p:text>
  </p:cm>
  <p:cm authorId="1" idx="1" dt="2025-06-11T16:05:40.485">
    <p:pos x="196" y="725"/>
    <p:text>Oh lol yea unfreezing all layers is a lot</p:text>
  </p:cm>
  <p:cm authorId="1" idx="2" dt="2025-06-11T16:06:26.272">
    <p:pos x="196" y="825"/>
    <p:text>These are probably our best models right?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6c068e8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6c068e8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6c575e4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6c575e4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6c575e4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6c575e4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1feee455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1feee455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6c03ad4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6c03ad4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6c03ad4d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6c03ad4d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53, 56, 66, 70, 74, 79, 80, 81, 83, 89, 93,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1feee4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1feee4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6c03ad4d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6c03ad4d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6c03ad4d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6c03ad4d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101e09d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101e09d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6c121bbb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6c121bbb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101e09d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101e09d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101e09d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101e09d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101e09dc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6101e09dc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101e09dc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101e09dc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101e09dc2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6101e09dc2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101e09dc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101e09dc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101e09dc2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101e09dc2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101e09dc2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6101e09dc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6c121bb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6c121bb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6c121bb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6c121bb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6c121bbb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6c121bbb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6c121bb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36c121bb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6c121bb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6c121bb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6c121bbb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6c121bbb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6c121bbb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36c121bbb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6c121bb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36c121bb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6c121bbb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6c121bbb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6c121bbb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6c121bbb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36c121bbb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36c121bbb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1feee455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1feee45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1feee45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1feee45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1feee45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1feee45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1feee455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1feee45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1feee45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1feee45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1feee45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1feee45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IxJXB4tWp1uHA_ItUa7uAiPqFkmiyWEc/view?usp=sharing" TargetMode="External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24.png"/><Relationship Id="rId8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Relationship Id="rId7" Type="http://schemas.openxmlformats.org/officeDocument/2006/relationships/image" Target="../media/image29.png"/><Relationship Id="rId8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Relationship Id="rId5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1.png"/><Relationship Id="rId4" Type="http://schemas.openxmlformats.org/officeDocument/2006/relationships/image" Target="../media/image38.png"/><Relationship Id="rId5" Type="http://schemas.openxmlformats.org/officeDocument/2006/relationships/image" Target="../media/image32.png"/><Relationship Id="rId6" Type="http://schemas.openxmlformats.org/officeDocument/2006/relationships/image" Target="../media/image43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ubmed.ncbi.nlm.nih.gov/40039829/" TargetMode="External"/><Relationship Id="rId4" Type="http://schemas.openxmlformats.org/officeDocument/2006/relationships/hyperlink" Target="https://arxiv.org/abs/2205.10515" TargetMode="External"/><Relationship Id="rId5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5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0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9.png"/><Relationship Id="rId4" Type="http://schemas.openxmlformats.org/officeDocument/2006/relationships/image" Target="../media/image52.png"/><Relationship Id="rId5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comments" Target="../comments/comment1.xml"/><Relationship Id="rId4" Type="http://schemas.openxmlformats.org/officeDocument/2006/relationships/hyperlink" Target="https://www.nature.com/articles/s41598-022-23166-0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arxiv.org/pdf/2012.12877" TargetMode="External"/><Relationship Id="rId4" Type="http://schemas.openxmlformats.org/officeDocument/2006/relationships/hyperlink" Target="https://arxiv.org/pdf/2106.0480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390 Final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Akhil, David, Harvey, Jeffrey, Veer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20"/>
              <a:t>KimiaNet melan: Hyperparam optimization (</a:t>
            </a:r>
            <a:r>
              <a:rPr lang="en" sz="2420" u="sng">
                <a:solidFill>
                  <a:schemeClr val="hlink"/>
                </a:solidFill>
                <a:hlinkClick r:id="rId3"/>
              </a:rPr>
              <a:t>Colab)</a:t>
            </a:r>
            <a:endParaRPr sz="392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111325" y="473775"/>
            <a:ext cx="34905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batch_size = 2 </a:t>
            </a:r>
            <a:r>
              <a:rPr lang="en" sz="2050"/>
              <a:t>| </a:t>
            </a:r>
            <a:r>
              <a:rPr lang="en" sz="1450"/>
              <a:t>lr = 0.001 </a:t>
            </a:r>
            <a:r>
              <a:rPr lang="en" sz="2050"/>
              <a:t>| </a:t>
            </a:r>
            <a:r>
              <a:rPr lang="en" sz="1450"/>
              <a:t>Epochs = 3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pic>
        <p:nvPicPr>
          <p:cNvPr id="116" name="Google Shape;116;p22" title="PNG imag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75" y="1019120"/>
            <a:ext cx="3367800" cy="395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 title="Screen Shot 2025-06-09 at 5.51.06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3603" y="1019125"/>
            <a:ext cx="3526997" cy="395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136275" y="321075"/>
            <a:ext cx="54057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50">
                <a:solidFill>
                  <a:srgbClr val="000000"/>
                </a:solidFill>
              </a:rPr>
              <a:t>batch_size = 2 </a:t>
            </a:r>
            <a:r>
              <a:rPr lang="en" sz="2050">
                <a:solidFill>
                  <a:srgbClr val="000000"/>
                </a:solidFill>
              </a:rPr>
              <a:t>| </a:t>
            </a:r>
            <a:r>
              <a:rPr lang="en" sz="1450">
                <a:solidFill>
                  <a:srgbClr val="000000"/>
                </a:solidFill>
              </a:rPr>
              <a:t>lr = 0.001 </a:t>
            </a:r>
            <a:r>
              <a:rPr lang="en" sz="2050">
                <a:solidFill>
                  <a:srgbClr val="000000"/>
                </a:solidFill>
              </a:rPr>
              <a:t>| </a:t>
            </a:r>
            <a:r>
              <a:rPr lang="en" sz="1450">
                <a:solidFill>
                  <a:srgbClr val="000000"/>
                </a:solidFill>
              </a:rPr>
              <a:t>Epochs = 3</a:t>
            </a:r>
            <a:r>
              <a:rPr lang="en" sz="2050">
                <a:solidFill>
                  <a:schemeClr val="dk1"/>
                </a:solidFill>
              </a:rPr>
              <a:t>|</a:t>
            </a:r>
            <a:r>
              <a:rPr lang="en" sz="2550">
                <a:solidFill>
                  <a:schemeClr val="dk1"/>
                </a:solidFill>
              </a:rPr>
              <a:t> </a:t>
            </a:r>
            <a:r>
              <a:rPr b="1" lang="en" sz="1450"/>
              <a:t>Class weighting </a:t>
            </a:r>
            <a:endParaRPr b="1" sz="14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sp>
        <p:nvSpPr>
          <p:cNvPr id="119" name="Google Shape;119;p22"/>
          <p:cNvSpPr/>
          <p:nvPr/>
        </p:nvSpPr>
        <p:spPr>
          <a:xfrm>
            <a:off x="1636100" y="1688200"/>
            <a:ext cx="381600" cy="47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6340350" y="1688200"/>
            <a:ext cx="381600" cy="47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 title="Screen Shot 2025-06-09 at 8.27.4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75" y="1506900"/>
            <a:ext cx="3189424" cy="3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AdaPool KimiaNet: melan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5550" y="416500"/>
            <a:ext cx="84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50">
                <a:solidFill>
                  <a:srgbClr val="000000"/>
                </a:solidFill>
              </a:rPr>
              <a:t>batch_size = 2 </a:t>
            </a:r>
            <a:r>
              <a:rPr lang="en" sz="2050">
                <a:solidFill>
                  <a:srgbClr val="000000"/>
                </a:solidFill>
              </a:rPr>
              <a:t>| </a:t>
            </a:r>
            <a:r>
              <a:rPr lang="en" sz="1450">
                <a:solidFill>
                  <a:srgbClr val="000000"/>
                </a:solidFill>
              </a:rPr>
              <a:t>lr = 0.001 </a:t>
            </a:r>
            <a:r>
              <a:rPr lang="en" sz="2050">
                <a:solidFill>
                  <a:srgbClr val="000000"/>
                </a:solidFill>
              </a:rPr>
              <a:t>| </a:t>
            </a:r>
            <a:r>
              <a:rPr lang="en" sz="1450">
                <a:solidFill>
                  <a:srgbClr val="000000"/>
                </a:solidFill>
              </a:rPr>
              <a:t>Epochs = 3</a:t>
            </a:r>
            <a:r>
              <a:rPr lang="en" sz="2050">
                <a:solidFill>
                  <a:schemeClr val="dk1"/>
                </a:solidFill>
              </a:rPr>
              <a:t>|</a:t>
            </a:r>
            <a:r>
              <a:rPr lang="en" sz="2550">
                <a:solidFill>
                  <a:schemeClr val="dk1"/>
                </a:solidFill>
              </a:rPr>
              <a:t> </a:t>
            </a:r>
            <a:r>
              <a:rPr b="1" lang="en" sz="1450"/>
              <a:t>2x Class weighting</a:t>
            </a:r>
            <a:r>
              <a:rPr lang="en" sz="2050">
                <a:solidFill>
                  <a:schemeClr val="dk1"/>
                </a:solidFill>
              </a:rPr>
              <a:t>|</a:t>
            </a:r>
            <a:r>
              <a:rPr b="1" lang="en" sz="1450"/>
              <a:t> Dropout = 0.5 </a:t>
            </a:r>
            <a:r>
              <a:rPr lang="en" sz="2050">
                <a:solidFill>
                  <a:schemeClr val="dk1"/>
                </a:solidFill>
              </a:rPr>
              <a:t>|</a:t>
            </a:r>
            <a:r>
              <a:rPr b="1" lang="en" sz="1450"/>
              <a:t>Threshold Sweep </a:t>
            </a:r>
            <a:endParaRPr b="1" sz="14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sp>
        <p:nvSpPr>
          <p:cNvPr id="128" name="Google Shape;128;p23"/>
          <p:cNvSpPr txBox="1"/>
          <p:nvPr/>
        </p:nvSpPr>
        <p:spPr>
          <a:xfrm>
            <a:off x="5224125" y="1134725"/>
            <a:ext cx="35409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With threshold Sweep: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Benign Recall:        0.60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High-Grade Recall: 0.71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118800" y="1009550"/>
            <a:ext cx="354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Without threshold Sweep: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1502500" y="2165350"/>
            <a:ext cx="381600" cy="47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5224125" y="1506900"/>
            <a:ext cx="25860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 title="Screen Shot 2025-06-10 at 12.19.3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00" y="1478085"/>
            <a:ext cx="3372600" cy="360519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BEST AdaPool KimiaNet: melan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-59875" y="406950"/>
            <a:ext cx="94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50">
                <a:solidFill>
                  <a:srgbClr val="000000"/>
                </a:solidFill>
              </a:rPr>
              <a:t>batch_size = 2 </a:t>
            </a:r>
            <a:r>
              <a:rPr lang="en" sz="2050">
                <a:solidFill>
                  <a:srgbClr val="000000"/>
                </a:solidFill>
              </a:rPr>
              <a:t>| </a:t>
            </a:r>
            <a:r>
              <a:rPr lang="en" sz="1450">
                <a:solidFill>
                  <a:srgbClr val="000000"/>
                </a:solidFill>
              </a:rPr>
              <a:t>lr = 0.001 </a:t>
            </a:r>
            <a:r>
              <a:rPr lang="en" sz="2050">
                <a:solidFill>
                  <a:srgbClr val="000000"/>
                </a:solidFill>
              </a:rPr>
              <a:t>| </a:t>
            </a:r>
            <a:r>
              <a:rPr lang="en" sz="1450">
                <a:solidFill>
                  <a:srgbClr val="000000"/>
                </a:solidFill>
              </a:rPr>
              <a:t>Epochs = 3</a:t>
            </a:r>
            <a:r>
              <a:rPr lang="en" sz="2050">
                <a:solidFill>
                  <a:schemeClr val="dk1"/>
                </a:solidFill>
              </a:rPr>
              <a:t>|</a:t>
            </a:r>
            <a:r>
              <a:rPr lang="en" sz="2550">
                <a:solidFill>
                  <a:schemeClr val="dk1"/>
                </a:solidFill>
              </a:rPr>
              <a:t> </a:t>
            </a:r>
            <a:r>
              <a:rPr b="1" lang="en" sz="1450"/>
              <a:t>4</a:t>
            </a:r>
            <a:r>
              <a:rPr b="1" lang="en" sz="1450"/>
              <a:t>x</a:t>
            </a:r>
            <a:r>
              <a:rPr lang="en" sz="1450"/>
              <a:t> Class weighting</a:t>
            </a:r>
            <a:r>
              <a:rPr lang="en" sz="2050">
                <a:solidFill>
                  <a:schemeClr val="dk1"/>
                </a:solidFill>
              </a:rPr>
              <a:t>|</a:t>
            </a:r>
            <a:r>
              <a:rPr b="1" lang="en" sz="1450"/>
              <a:t> </a:t>
            </a:r>
            <a:r>
              <a:rPr lang="en" sz="1450"/>
              <a:t>Dropout</a:t>
            </a:r>
            <a:r>
              <a:rPr b="1" lang="en" sz="1450"/>
              <a:t> </a:t>
            </a:r>
            <a:r>
              <a:rPr lang="en" sz="1450"/>
              <a:t>= </a:t>
            </a:r>
            <a:r>
              <a:rPr b="1" lang="en" sz="1450"/>
              <a:t>0.25 </a:t>
            </a:r>
            <a:r>
              <a:rPr lang="en" sz="2050">
                <a:solidFill>
                  <a:schemeClr val="dk1"/>
                </a:solidFill>
              </a:rPr>
              <a:t>|</a:t>
            </a:r>
            <a:r>
              <a:rPr b="1" lang="en" sz="1450"/>
              <a:t>Focal Loss </a:t>
            </a:r>
            <a:r>
              <a:rPr lang="en" sz="2050">
                <a:solidFill>
                  <a:schemeClr val="dk1"/>
                </a:solidFill>
              </a:rPr>
              <a:t>|</a:t>
            </a:r>
            <a:r>
              <a:rPr lang="en" sz="1450"/>
              <a:t>Threshold Sweep</a:t>
            </a:r>
            <a:r>
              <a:rPr b="1" lang="en" sz="1450"/>
              <a:t> </a:t>
            </a:r>
            <a:endParaRPr b="1" sz="14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sp>
        <p:nvSpPr>
          <p:cNvPr id="139" name="Google Shape;139;p24"/>
          <p:cNvSpPr txBox="1"/>
          <p:nvPr/>
        </p:nvSpPr>
        <p:spPr>
          <a:xfrm>
            <a:off x="118800" y="1009550"/>
            <a:ext cx="354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Without threshold Sweep: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5224125" y="1134725"/>
            <a:ext cx="35409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With threshold Sweep: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Benign Recall:        0.62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High-Grade Recall: 0.735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1683800" y="2170950"/>
            <a:ext cx="295800" cy="40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5224125" y="1506900"/>
            <a:ext cx="2767500" cy="66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KimiaNet Ensembling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54050" y="10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KimiaNet Stain Ensemble with Majority Voting</a:t>
            </a:r>
            <a:endParaRPr/>
          </a:p>
        </p:txBody>
      </p:sp>
      <p:pic>
        <p:nvPicPr>
          <p:cNvPr id="153" name="Google Shape;153;p26" title="Screen Shot 2025-06-10 at 4.45.0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00" y="1025000"/>
            <a:ext cx="3766724" cy="402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92800" y="521450"/>
            <a:ext cx="94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solidFill>
                  <a:srgbClr val="000000"/>
                </a:solidFill>
              </a:rPr>
              <a:t>batch_size = 2 </a:t>
            </a:r>
            <a:r>
              <a:rPr lang="en" sz="1650">
                <a:solidFill>
                  <a:srgbClr val="000000"/>
                </a:solidFill>
              </a:rPr>
              <a:t>| </a:t>
            </a:r>
            <a:r>
              <a:rPr lang="en" sz="1050">
                <a:solidFill>
                  <a:srgbClr val="000000"/>
                </a:solidFill>
              </a:rPr>
              <a:t>lr = 0.001 </a:t>
            </a:r>
            <a:r>
              <a:rPr lang="en" sz="1650">
                <a:solidFill>
                  <a:srgbClr val="000000"/>
                </a:solidFill>
              </a:rPr>
              <a:t>| </a:t>
            </a:r>
            <a:r>
              <a:rPr lang="en" sz="1050">
                <a:solidFill>
                  <a:srgbClr val="000000"/>
                </a:solidFill>
              </a:rPr>
              <a:t>Epochs = 3</a:t>
            </a:r>
            <a:r>
              <a:rPr lang="en" sz="1650">
                <a:solidFill>
                  <a:schemeClr val="dk1"/>
                </a:solidFill>
              </a:rPr>
              <a:t>|</a:t>
            </a:r>
            <a:r>
              <a:rPr lang="en" sz="1050"/>
              <a:t>Threshold Sweep</a:t>
            </a:r>
            <a:r>
              <a:rPr b="1" lang="en" sz="1450"/>
              <a:t> </a:t>
            </a:r>
            <a:r>
              <a:rPr lang="en" sz="1650">
                <a:solidFill>
                  <a:schemeClr val="dk1"/>
                </a:solidFill>
              </a:rPr>
              <a:t>|</a:t>
            </a:r>
            <a:r>
              <a:rPr lang="en" sz="2150">
                <a:solidFill>
                  <a:schemeClr val="dk1"/>
                </a:solidFill>
              </a:rPr>
              <a:t> </a:t>
            </a:r>
            <a:r>
              <a:rPr lang="en" sz="1050"/>
              <a:t>4x Class weighting </a:t>
            </a:r>
            <a:r>
              <a:rPr b="1" lang="en" sz="1050"/>
              <a:t>for melan</a:t>
            </a:r>
            <a:r>
              <a:rPr lang="en" sz="1050"/>
              <a:t> </a:t>
            </a:r>
            <a:r>
              <a:rPr lang="en" sz="1650">
                <a:solidFill>
                  <a:schemeClr val="dk1"/>
                </a:solidFill>
              </a:rPr>
              <a:t>|</a:t>
            </a:r>
            <a:r>
              <a:rPr lang="en" sz="1050"/>
              <a:t> Dropout = 0.25 </a:t>
            </a:r>
            <a:r>
              <a:rPr b="1" lang="en" sz="1050"/>
              <a:t>for melan</a:t>
            </a:r>
            <a:r>
              <a:rPr lang="en" sz="1050"/>
              <a:t> </a:t>
            </a:r>
            <a:r>
              <a:rPr lang="en" sz="1650">
                <a:solidFill>
                  <a:schemeClr val="dk1"/>
                </a:solidFill>
              </a:rPr>
              <a:t>|</a:t>
            </a:r>
            <a:r>
              <a:rPr lang="en" sz="1050"/>
              <a:t>Focal Loss </a:t>
            </a:r>
            <a:r>
              <a:rPr b="1" lang="en" sz="1050"/>
              <a:t>for melan </a:t>
            </a:r>
            <a:endParaRPr b="1" sz="14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sp>
        <p:nvSpPr>
          <p:cNvPr id="155" name="Google Shape;155;p26"/>
          <p:cNvSpPr/>
          <p:nvPr/>
        </p:nvSpPr>
        <p:spPr>
          <a:xfrm>
            <a:off x="1464325" y="1827425"/>
            <a:ext cx="295800" cy="40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20"/>
              <a:t>KimiaNet Ensemble Majority Voting: </a:t>
            </a:r>
            <a:r>
              <a:rPr b="1" lang="en" sz="2020"/>
              <a:t>Within-Case Voting Accuracy</a:t>
            </a:r>
            <a:endParaRPr b="1"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332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Case-Level Voting Accuracy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Median: 72.31%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Mean: 63.59%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correct cases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Median: 79.77%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Mean: 75.39%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incorrect cases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Median = 13.51%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 = 20.34</a:t>
            </a:r>
            <a:endParaRPr/>
          </a:p>
        </p:txBody>
      </p:sp>
      <p:pic>
        <p:nvPicPr>
          <p:cNvPr id="162" name="Google Shape;162;p27" title="Screen Shot 2025-06-11 at 11.50.4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533" y="1017725"/>
            <a:ext cx="5082743" cy="3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4059900" y="2527975"/>
            <a:ext cx="4370700" cy="17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/>
          <p:nvPr/>
        </p:nvSpPr>
        <p:spPr>
          <a:xfrm>
            <a:off x="4059900" y="3252925"/>
            <a:ext cx="4370700" cy="17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>
            <a:off x="4059900" y="3424825"/>
            <a:ext cx="4370700" cy="17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KimiaNet Ensembling with SVM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47075"/>
            <a:ext cx="471487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023" y="1191898"/>
            <a:ext cx="3970825" cy="30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Best Performance (h&amp;e)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489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Could be improved with threshold sweep, but worse than KimiaNet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Tried these but unsuccessful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 weighting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Threshold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Early stopping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Gradient accumulation (higher batch size w/o more memory)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Gradients calculated for every batch, but weights only updated after every n batches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L2 regularization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Penalizes big weights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Learning rate scheduler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Slows learning rate over time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300" y="677238"/>
            <a:ext cx="3282999" cy="37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/>
          <p:nvPr/>
        </p:nvSpPr>
        <p:spPr>
          <a:xfrm>
            <a:off x="6846550" y="1329700"/>
            <a:ext cx="295800" cy="40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DeIT</a:t>
            </a:r>
            <a:endParaRPr/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Methodology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DeIT Visual Transformer Models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Transformer Architecture: Uses self-attention mechanism to process image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Patch-based Processing: Images are divided into fixed-size patches, which are then linearly embedded and fed into the transformer encoder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Positional Embeddings: Transformers rely on positional embeddings which are learned for a fixed maximum sequence length. If the input size varies, the number of patches changes, disrupting the learned positional information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Self-Attention Mechanism: The dimensions of the input matrices need to be fixed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Learnable Embeddings and Weights: The linear projection layers embed the image patches into the latent space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Changing the size of inputs would require re-sizing or re-learning these parameters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Convergence 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Skeleton Code DeIT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H&amp;E 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775" y="1894750"/>
            <a:ext cx="7486426" cy="308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 (everything in the skeleton) Performance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5" y="1190500"/>
            <a:ext cx="2978551" cy="1803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2993750"/>
            <a:ext cx="3080000" cy="18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0000" y="1114200"/>
            <a:ext cx="2922850" cy="18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9676" y="2959150"/>
            <a:ext cx="3036058" cy="18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2850" y="1125275"/>
            <a:ext cx="2829450" cy="18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72675" y="3101299"/>
            <a:ext cx="2732900" cy="16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Base Model Without Class Weights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1500"/>
            <a:ext cx="2829450" cy="18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875" y="2991260"/>
            <a:ext cx="2922850" cy="181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9675" y="1071500"/>
            <a:ext cx="2829450" cy="18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6225" y="2963438"/>
            <a:ext cx="3046442" cy="18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9125" y="1006150"/>
            <a:ext cx="2922850" cy="19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72675" y="2970050"/>
            <a:ext cx="2922849" cy="177997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/>
          <p:nvPr/>
        </p:nvSpPr>
        <p:spPr>
          <a:xfrm>
            <a:off x="3226225" y="876125"/>
            <a:ext cx="5685600" cy="12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Best Performing with L2 Weight 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829450" cy="19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48750"/>
            <a:ext cx="2922851" cy="178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3550" y="1017725"/>
            <a:ext cx="2713700" cy="18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2050" y="2925812"/>
            <a:ext cx="3009731" cy="18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7250" y="1017725"/>
            <a:ext cx="2829450" cy="18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72675" y="2997448"/>
            <a:ext cx="2922851" cy="177805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/>
          <p:nvPr/>
        </p:nvSpPr>
        <p:spPr>
          <a:xfrm>
            <a:off x="0" y="887825"/>
            <a:ext cx="3009600" cy="12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CutMix Data Augmentation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images and their </a:t>
            </a:r>
            <a:r>
              <a:rPr lang="en"/>
              <a:t>respective</a:t>
            </a:r>
            <a:r>
              <a:rPr lang="en"/>
              <a:t> labels to create training examples: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a batch, </a:t>
            </a:r>
            <a:r>
              <a:rPr lang="en"/>
              <a:t>random rectangles are cut from one patch and pasted onto another 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labels for the mixed image are adjusted proportionally to the area of the pasted region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cross entropy twice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050" y="2571750"/>
            <a:ext cx="3009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425" y="3902800"/>
            <a:ext cx="67451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9250" y="1152475"/>
            <a:ext cx="242780" cy="4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Best Performing With CutMix Augmentation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00" y="1017725"/>
            <a:ext cx="2829450" cy="18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62" y="2922950"/>
            <a:ext cx="3009725" cy="1874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675" y="1017725"/>
            <a:ext cx="2829450" cy="17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4812" y="2922950"/>
            <a:ext cx="3001715" cy="18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8250" y="1017725"/>
            <a:ext cx="2829450" cy="18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6525" y="2971013"/>
            <a:ext cx="2864881" cy="17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/>
          <p:nvPr/>
        </p:nvSpPr>
        <p:spPr>
          <a:xfrm>
            <a:off x="0" y="887825"/>
            <a:ext cx="5948100" cy="129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Ensemble Performance</a:t>
            </a:r>
            <a:endParaRPr/>
          </a:p>
        </p:txBody>
      </p:sp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H&amp;E: Balanced Weights, L2 Regularization, CutMix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Melan: Unbalanced Weights, CutMix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Sox: Unbalanced Weights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00" y="2473250"/>
            <a:ext cx="3055736" cy="26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235" y="1626900"/>
            <a:ext cx="463276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CoAtNet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CoAtNet Architecture</a:t>
            </a:r>
            <a:endParaRPr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311700" y="2879675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CoAtNet proceeds through four primary stages/blocks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S1/S2: MBConv Blocks - Expands then narrows images to identify local spatial patterns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S3/S4: Transformer Blocks (Relative Attention) - Uses attention to identify global patterns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Trained on ImageNet w/ 88.56% Top-1 Accuracy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Used in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Boudjelal et al. 2024</a:t>
            </a:r>
            <a:r>
              <a:rPr lang="en" sz="1900"/>
              <a:t>, </a:t>
            </a:r>
            <a:r>
              <a:rPr lang="en" sz="1900" u="sng">
                <a:solidFill>
                  <a:schemeClr val="hlink"/>
                </a:solidFill>
                <a:hlinkClick r:id="rId4"/>
              </a:rPr>
              <a:t>Kvak 2022</a:t>
            </a:r>
            <a:endParaRPr sz="1900"/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16650"/>
            <a:ext cx="8078100" cy="1511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 Framework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900"/>
              <a:t>Begin with base pre-trained network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900"/>
              <a:t>Train models on a per-stain basis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900"/>
              <a:t>Tune learning rate + number epochs until consistent convergence is reached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900"/>
              <a:t>Use model evaluation + model architecture to identify hyperparameters to manipulate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900"/>
              <a:t>Evaluate model on: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en" sz="1500"/>
              <a:t>Patch-wise recall (By stain)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en" sz="1500"/>
              <a:t>Case-wise recall (By stain w/ SVC top-k classifier)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en" sz="1500"/>
              <a:t>Case-wise recall (By ensembling stains w/ SVC top-k classifier)</a:t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CoAtNet Testing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462325"/>
            <a:ext cx="8748600" cy="31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5125" lvl="0" marL="457200" rtl="0" algn="l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SzPts val="2150"/>
              <a:buChar char="●"/>
            </a:pPr>
            <a:r>
              <a:rPr b="1" lang="en" sz="2150"/>
              <a:t>Model</a:t>
            </a:r>
            <a:r>
              <a:rPr b="1" lang="en" sz="2150"/>
              <a:t>:</a:t>
            </a:r>
            <a:r>
              <a:rPr lang="en" sz="2150"/>
              <a:t> CoAtNet-0 (~25M Params) vs. CoAtNet-2 (~75M Params)</a:t>
            </a:r>
            <a:endParaRPr sz="2150"/>
          </a:p>
          <a:p>
            <a:pPr indent="-365125" lvl="0" marL="457200" rtl="0" algn="l">
              <a:lnSpc>
                <a:spcPct val="250000"/>
              </a:lnSpc>
              <a:spcBef>
                <a:spcPts val="1200"/>
              </a:spcBef>
              <a:spcAft>
                <a:spcPts val="0"/>
              </a:spcAft>
              <a:buSzPts val="2150"/>
              <a:buChar char="●"/>
            </a:pPr>
            <a:r>
              <a:rPr b="1" lang="en" sz="2150"/>
              <a:t>Regularization: </a:t>
            </a:r>
            <a:r>
              <a:rPr lang="en" sz="2150"/>
              <a:t>Drop_Path_Rate = 0 vs. Drop_Path_Rate = 0.3</a:t>
            </a:r>
            <a:endParaRPr sz="2150"/>
          </a:p>
          <a:p>
            <a:pPr indent="-365125" lvl="0" marL="457200" rtl="0" algn="l">
              <a:lnSpc>
                <a:spcPct val="250000"/>
              </a:lnSpc>
              <a:spcBef>
                <a:spcPts val="1200"/>
              </a:spcBef>
              <a:spcAft>
                <a:spcPts val="1200"/>
              </a:spcAft>
              <a:buSzPts val="2150"/>
              <a:buChar char="●"/>
            </a:pPr>
            <a:r>
              <a:rPr b="1" lang="en" sz="2150"/>
              <a:t>Pooling at Classifier:</a:t>
            </a:r>
            <a:r>
              <a:rPr lang="en" sz="2150"/>
              <a:t> Adaptive Pooling vs. Global Avg. Pooling</a:t>
            </a:r>
            <a:endParaRPr sz="21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CoAtNet-0 vs. CoAtNet-2 Performance</a:t>
            </a:r>
            <a:endParaRPr/>
          </a:p>
        </p:txBody>
      </p:sp>
      <p:pic>
        <p:nvPicPr>
          <p:cNvPr id="293" name="Google Shape;293;p4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00" y="1017725"/>
            <a:ext cx="5342968" cy="39605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4" name="Google Shape;294;p43"/>
          <p:cNvPicPr preferRelativeResize="0"/>
          <p:nvPr/>
        </p:nvPicPr>
        <p:blipFill rotWithShape="1">
          <a:blip r:embed="rId4">
            <a:alphaModFix/>
          </a:blip>
          <a:srcRect b="0" l="0" r="49814" t="0"/>
          <a:stretch/>
        </p:blipFill>
        <p:spPr>
          <a:xfrm>
            <a:off x="6189150" y="3011358"/>
            <a:ext cx="2465974" cy="202503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p43"/>
          <p:cNvSpPr txBox="1"/>
          <p:nvPr/>
        </p:nvSpPr>
        <p:spPr>
          <a:xfrm>
            <a:off x="6247325" y="2584663"/>
            <a:ext cx="2349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CoAtNet-2</a:t>
            </a:r>
            <a:endParaRPr sz="1800" u="sng">
              <a:solidFill>
                <a:schemeClr val="dk2"/>
              </a:solidFill>
            </a:endParaRPr>
          </a:p>
        </p:txBody>
      </p:sp>
      <p:pic>
        <p:nvPicPr>
          <p:cNvPr id="296" name="Google Shape;296;p43"/>
          <p:cNvPicPr preferRelativeResize="0"/>
          <p:nvPr/>
        </p:nvPicPr>
        <p:blipFill rotWithShape="1">
          <a:blip r:embed="rId5">
            <a:alphaModFix/>
          </a:blip>
          <a:srcRect b="0" l="0" r="50000" t="0"/>
          <a:stretch/>
        </p:blipFill>
        <p:spPr>
          <a:xfrm>
            <a:off x="6189150" y="552141"/>
            <a:ext cx="2465974" cy="203252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7" name="Google Shape;297;p43"/>
          <p:cNvSpPr txBox="1"/>
          <p:nvPr/>
        </p:nvSpPr>
        <p:spPr>
          <a:xfrm>
            <a:off x="6247313" y="107113"/>
            <a:ext cx="2349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CoAtNet-0</a:t>
            </a:r>
            <a:endParaRPr sz="18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311700" y="37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Impact of Regularization (drop_path_rate)</a:t>
            </a:r>
            <a:endParaRPr sz="2420"/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3">
            <a:alphaModFix/>
          </a:blip>
          <a:srcRect b="0" l="0" r="49397" t="0"/>
          <a:stretch/>
        </p:blipFill>
        <p:spPr>
          <a:xfrm>
            <a:off x="6213575" y="3017642"/>
            <a:ext cx="2472900" cy="201398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" name="Google Shape;304;p44"/>
          <p:cNvSpPr txBox="1"/>
          <p:nvPr/>
        </p:nvSpPr>
        <p:spPr>
          <a:xfrm>
            <a:off x="5950025" y="2571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CoAtNet-2 (w/ Reg.)</a:t>
            </a:r>
            <a:endParaRPr sz="1800" u="sng">
              <a:solidFill>
                <a:schemeClr val="dk2"/>
              </a:solidFill>
            </a:endParaRPr>
          </a:p>
        </p:txBody>
      </p:sp>
      <p:pic>
        <p:nvPicPr>
          <p:cNvPr id="305" name="Google Shape;305;p44"/>
          <p:cNvPicPr preferRelativeResize="0"/>
          <p:nvPr/>
        </p:nvPicPr>
        <p:blipFill rotWithShape="1">
          <a:blip r:embed="rId4">
            <a:alphaModFix/>
          </a:blip>
          <a:srcRect b="0" l="0" r="50112" t="0"/>
          <a:stretch/>
        </p:blipFill>
        <p:spPr>
          <a:xfrm>
            <a:off x="6213575" y="528925"/>
            <a:ext cx="2472897" cy="2042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6" name="Google Shape;306;p44"/>
          <p:cNvSpPr txBox="1"/>
          <p:nvPr/>
        </p:nvSpPr>
        <p:spPr>
          <a:xfrm>
            <a:off x="5950025" y="67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CoAtNet-0 (w/ Reg.)</a:t>
            </a:r>
            <a:endParaRPr sz="1800" u="sng">
              <a:solidFill>
                <a:schemeClr val="dk2"/>
              </a:solidFill>
            </a:endParaRPr>
          </a:p>
        </p:txBody>
      </p:sp>
      <p:pic>
        <p:nvPicPr>
          <p:cNvPr id="307" name="Google Shape;307;p44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075" y="1122699"/>
            <a:ext cx="5273325" cy="39089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vs. Global Pooling</a:t>
            </a:r>
            <a:endParaRPr/>
          </a:p>
        </p:txBody>
      </p:sp>
      <p:pic>
        <p:nvPicPr>
          <p:cNvPr id="313" name="Google Shape;313;p45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5943263" y="2972187"/>
            <a:ext cx="2534874" cy="2089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4" name="Google Shape;314;p45"/>
          <p:cNvSpPr txBox="1"/>
          <p:nvPr/>
        </p:nvSpPr>
        <p:spPr>
          <a:xfrm>
            <a:off x="5710713" y="25595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CoAtNet-0 (Global Pooling)</a:t>
            </a:r>
            <a:endParaRPr sz="1800" u="sng">
              <a:solidFill>
                <a:schemeClr val="dk2"/>
              </a:solidFill>
            </a:endParaRPr>
          </a:p>
        </p:txBody>
      </p:sp>
      <p:pic>
        <p:nvPicPr>
          <p:cNvPr id="315" name="Google Shape;315;p45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5977725" y="527053"/>
            <a:ext cx="2465974" cy="203252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6" name="Google Shape;316;p45"/>
          <p:cNvSpPr txBox="1"/>
          <p:nvPr/>
        </p:nvSpPr>
        <p:spPr>
          <a:xfrm>
            <a:off x="6035888" y="82025"/>
            <a:ext cx="2349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CoAtNet-0 (AdaPool)</a:t>
            </a:r>
            <a:endParaRPr sz="1800" u="sng">
              <a:solidFill>
                <a:schemeClr val="dk2"/>
              </a:solidFill>
            </a:endParaRPr>
          </a:p>
        </p:txBody>
      </p:sp>
      <p:pic>
        <p:nvPicPr>
          <p:cNvPr id="317" name="Google Shape;317;p4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21675"/>
            <a:ext cx="5242776" cy="38862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</a:t>
            </a:r>
            <a:endParaRPr/>
          </a:p>
        </p:txBody>
      </p:sp>
      <p:sp>
        <p:nvSpPr>
          <p:cNvPr id="323" name="Google Shape;323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Takeaways/Next Steps</a:t>
            </a:r>
            <a:endParaRPr/>
          </a:p>
        </p:txBody>
      </p:sp>
      <p:sp>
        <p:nvSpPr>
          <p:cNvPr id="329" name="Google Shape;329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6988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Takeaways: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Unclear of best current model: </a:t>
            </a:r>
            <a:r>
              <a:rPr lang="en" sz="1600"/>
              <a:t>KimiaNet + CoAtNet-2 had relatively similar success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Maintain adaptive pooling, implement threshold sweep, use higher depth models w/ emphasis on methods to regularize models and prevent overfitting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Considerations/Potential Steps Moving Forward: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Unfreeze all layers</a:t>
            </a:r>
            <a:r>
              <a:rPr lang="en" sz="1600"/>
              <a:t>, with L2 weight regularization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Attempt other Cutmix probability distributions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Case-level classifier considerations: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SVC Classifier would often only predict high-grade (Unsure if issue w/ classifier or models)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Optimal K-value can vary significantly based on model architecture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Majority voting classifier seems to work well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Should consider using Hipo-Map strategy from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Kosaraju et al. 2022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idx="1" type="body"/>
          </p:nvPr>
        </p:nvSpPr>
        <p:spPr>
          <a:xfrm>
            <a:off x="311700" y="1152475"/>
            <a:ext cx="76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Code: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Uploaded all model code to recreate models to the Github repository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Included ensemble_patch_level_pred.ipynb, which takes trained models and metadata by stain and ensembles w/ SVC for case-level predictions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Reference Papers: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DeIT original paper: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https://arxiv.org/pdf/2012.12877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CoAtNet original paper: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https://arxiv.org/pdf/2106.04803</a:t>
            </a:r>
            <a:endParaRPr sz="1600"/>
          </a:p>
        </p:txBody>
      </p:sp>
      <p:sp>
        <p:nvSpPr>
          <p:cNvPr id="341" name="Google Shape;34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KimiaNet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Constraint Solutions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Resizing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 batch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Downsides: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Noisy and high-variance gradient estimates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May hurt BatchNorm effectiveness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BatchNorm normalizes the input of each layer to have mean = 0, std. </a:t>
            </a:r>
            <a:r>
              <a:rPr lang="en"/>
              <a:t>d</a:t>
            </a:r>
            <a:r>
              <a:rPr lang="en"/>
              <a:t>ev. = 1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Reduces the change in layer input </a:t>
            </a:r>
            <a:r>
              <a:rPr lang="en"/>
              <a:t>distributions</a:t>
            </a:r>
            <a:r>
              <a:rPr lang="en"/>
              <a:t> during training and leads faster training and more stable gradients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Replace BatchNorm with GroupNorm: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Divides the channels of a feature map into groups, then normalizes within each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Mixed 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use 32-bit floats for important calculations, use 16-bit for others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KimiaNet – resize, all stains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650" y="137450"/>
            <a:ext cx="4231350" cy="48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25" y="1076100"/>
            <a:ext cx="4310815" cy="321861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137475" y="4353100"/>
            <a:ext cx="431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Case-level (SVM): all cases predicted as High-grade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43775" y="19059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KimiaNet Ensembling Workflow</a:t>
            </a:r>
            <a:endParaRPr/>
          </a:p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a KimiaNet model for each stain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the best models for each stain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Majority voting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Akhil’s SVM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233675" y="724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KimiaNet – H&amp;E AdaPool</a:t>
            </a:r>
            <a:endParaRPr/>
          </a:p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900" y="0"/>
            <a:ext cx="438931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485825" y="2640425"/>
            <a:ext cx="35409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With threshold Sweep (0.22):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Benign Recall:        0.704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High-Grade Recall: 0.738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KimiaNet - SOX10 AdaPool</a:t>
            </a:r>
            <a:endParaRPr/>
          </a:p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349" y="0"/>
            <a:ext cx="43893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485825" y="2640425"/>
            <a:ext cx="35409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With threshold Sweep (0.22):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Benign Recall:        0.704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High-Grade Recall: 0.778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