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f131ffa16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f131ffa16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bcb4c4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4bcb4c4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bcb4c4ef2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4bcb4c4ef2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c912833a4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c912833a4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Adaptive pooling layer generally used right before fully connected layers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4bcb4c4ef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4bcb4c4ef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Loss of information</a:t>
            </a:r>
            <a:endParaRPr sz="1800">
              <a:solidFill>
                <a:srgbClr val="595959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For small patches -&gt; Can misclassify low-grade CMIL</a:t>
            </a:r>
            <a:endParaRPr sz="1400">
              <a:solidFill>
                <a:srgbClr val="595959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400"/>
              <a:buChar char="-"/>
            </a:pPr>
            <a:r>
              <a:rPr lang="en" sz="1400">
                <a:solidFill>
                  <a:srgbClr val="595959"/>
                </a:solidFill>
              </a:rPr>
              <a:t>Can conceal “cell boundaries”  -&gt; Hard to see cell “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cell shape, size, and arrangement” and number of cells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Nuclear detail lost -&gt; “Inability to distinguish subtle nuclear atypia, which is critical for differentiating benign from low-grade CMIL.”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For big patches 	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Char char="-"/>
            </a:pPr>
            <a:r>
              <a:rPr lang="en" sz="1800">
                <a:solidFill>
                  <a:srgbClr val="595959"/>
                </a:solidFill>
              </a:rPr>
              <a:t>small patches (“</a:t>
            </a: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Obscures nuclear atypia in 38% of low-grade CMIL cases”)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-"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Cannot learn “scale-specific features” defined in WHO-EYE05 criteria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c912833a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4c912833a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f131ffa1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f131ffa1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f09a900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f09a900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f09a90009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f09a90009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bcb4c4e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bcb4c4e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f09a9000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f09a9000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db243a85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db243a85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f09a9000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f09a9000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4bcb4c4ef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4bcb4c4e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4f09a90009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4f09a90009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meridian.allenpress.com/aplm/article/133/1/57/460622/Impact-of-Digital-Image-Manipulation-in-Cytology" TargetMode="External"/><Relationship Id="rId4" Type="http://schemas.openxmlformats.org/officeDocument/2006/relationships/hyperlink" Target="https://pmc.ncbi.nlm.nih.gov/articles/PMC5967747/" TargetMode="External"/><Relationship Id="rId5" Type="http://schemas.openxmlformats.org/officeDocument/2006/relationships/hyperlink" Target="https://boris.unibe.ch/160453/1/Lobachev_Evaluating_registrations_of_serial_sections_with_distortions_of_the_ground_truths.pdf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mc.ncbi.nlm.nih.gov/articles/PMC9777521/" TargetMode="External"/><Relationship Id="rId4" Type="http://schemas.openxmlformats.org/officeDocument/2006/relationships/hyperlink" Target="https://github.com/prasannaghimiree/Breast-Cancer-Histopathology-Image-Segmentation-using-U-Net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arxiv.org/abs/2006.12230#:~:text=single%2Dresolution%20U%2DNet%20model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ijrpr.com/uploads/V3ISSUE11/IJRPR7800.pdf" TargetMode="External"/><Relationship Id="rId4" Type="http://schemas.openxmlformats.org/officeDocument/2006/relationships/hyperlink" Target="https://ijrpr.com/uploads/V3ISSUE11/IJRPR7800.pdf" TargetMode="External"/><Relationship Id="rId5" Type="http://schemas.openxmlformats.org/officeDocument/2006/relationships/hyperlink" Target="https://www.nature.com/articles/s43856-022-00186-5" TargetMode="External"/><Relationship Id="rId6" Type="http://schemas.openxmlformats.org/officeDocument/2006/relationships/hyperlink" Target="https://www.primoprint.com/blog/the-difference-between-8-bit-and-16-bit-images-and-how-to-utilize-each/" TargetMode="External"/><Relationship Id="rId7" Type="http://schemas.openxmlformats.org/officeDocument/2006/relationships/hyperlink" Target="https://skylum.com/blog/8-bit-vs-16-bit-photos-whats-the-difference" TargetMode="External"/><Relationship Id="rId8" Type="http://schemas.openxmlformats.org/officeDocument/2006/relationships/hyperlink" Target="https://www.geeksforgeeks.org/difference-between-8-bit-and-16-bit-color-format-in-dip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21.png"/><Relationship Id="rId13" Type="http://schemas.openxmlformats.org/officeDocument/2006/relationships/image" Target="../media/image13.png"/><Relationship Id="rId1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9" Type="http://schemas.openxmlformats.org/officeDocument/2006/relationships/image" Target="../media/image14.png"/><Relationship Id="rId15" Type="http://schemas.openxmlformats.org/officeDocument/2006/relationships/image" Target="../media/image11.png"/><Relationship Id="rId14" Type="http://schemas.openxmlformats.org/officeDocument/2006/relationships/image" Target="../media/image2.png"/><Relationship Id="rId17" Type="http://schemas.openxmlformats.org/officeDocument/2006/relationships/image" Target="../media/image18.png"/><Relationship Id="rId16" Type="http://schemas.openxmlformats.org/officeDocument/2006/relationships/image" Target="../media/image6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Relationship Id="rId7" Type="http://schemas.openxmlformats.org/officeDocument/2006/relationships/image" Target="../media/image1.png"/><Relationship Id="rId8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1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lup.lub.lu.se/student-papers/search/publication/8956950" TargetMode="External"/><Relationship Id="rId4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800"/>
              <a:t>Managing Different Image Sizes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David Gormley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109650" y="152675"/>
            <a:ext cx="873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66"/>
              <a:t>Approach</a:t>
            </a:r>
            <a:r>
              <a:rPr b="1" lang="en" sz="2166"/>
              <a:t> #1: Resizing images before CNN</a:t>
            </a:r>
            <a:endParaRPr b="1"/>
          </a:p>
        </p:txBody>
      </p:sp>
      <p:sp>
        <p:nvSpPr>
          <p:cNvPr id="145" name="Google Shape;145;p22"/>
          <p:cNvSpPr txBox="1"/>
          <p:nvPr/>
        </p:nvSpPr>
        <p:spPr>
          <a:xfrm>
            <a:off x="259600" y="2584800"/>
            <a:ext cx="8257800" cy="17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2"/>
                </a:solidFill>
              </a:rPr>
              <a:t>What does this code do? </a:t>
            </a:r>
            <a:r>
              <a:rPr lang="en" sz="900">
                <a:solidFill>
                  <a:schemeClr val="dk2"/>
                </a:solidFill>
              </a:rPr>
              <a:t>(help from ChatGPT) </a:t>
            </a:r>
            <a:endParaRPr sz="9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Resizes all images to 256x256 </a:t>
            </a:r>
            <a:r>
              <a:rPr lang="en" sz="1900">
                <a:solidFill>
                  <a:schemeClr val="dk2"/>
                </a:solidFill>
              </a:rPr>
              <a:t>(assumes square images)</a:t>
            </a:r>
            <a:endParaRPr sz="19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Crops a 224x224 square from center of 256x256 image </a:t>
            </a:r>
            <a:r>
              <a:rPr b="1" lang="en" sz="2100">
                <a:solidFill>
                  <a:schemeClr val="dk2"/>
                </a:solidFill>
              </a:rPr>
              <a:t>	</a:t>
            </a:r>
            <a:endParaRPr b="1" sz="2100">
              <a:solidFill>
                <a:schemeClr val="dk2"/>
              </a:solidFill>
            </a:endParaRPr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-"/>
            </a:pPr>
            <a:r>
              <a:rPr lang="en" sz="1700">
                <a:solidFill>
                  <a:schemeClr val="dk2"/>
                </a:solidFill>
              </a:rPr>
              <a:t>We should not do this bc lost information!</a:t>
            </a:r>
            <a:endParaRPr sz="1700">
              <a:solidFill>
                <a:schemeClr val="dk2"/>
              </a:solidFill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Char char="-"/>
            </a:pPr>
            <a:r>
              <a:rPr lang="en" sz="2100">
                <a:solidFill>
                  <a:schemeClr val="dk2"/>
                </a:solidFill>
              </a:rPr>
              <a:t>Turns the image to PyTorch tensor and scales/normalizes</a:t>
            </a:r>
            <a:endParaRPr sz="2100">
              <a:solidFill>
                <a:schemeClr val="dk2"/>
              </a:solidFill>
            </a:endParaRPr>
          </a:p>
        </p:txBody>
      </p:sp>
      <p:pic>
        <p:nvPicPr>
          <p:cNvPr id="146" name="Google Shape;146;p22" title="Screen Shot 2025-04-17 at 3.25.2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200" y="1197650"/>
            <a:ext cx="8739600" cy="131094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224475" y="748175"/>
            <a:ext cx="5079900" cy="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Current approach in Sharon’s code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3"/>
          <p:cNvSpPr txBox="1"/>
          <p:nvPr>
            <p:ph type="title"/>
          </p:nvPr>
        </p:nvSpPr>
        <p:spPr>
          <a:xfrm>
            <a:off x="18000" y="22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Issues w/ </a:t>
            </a:r>
            <a:r>
              <a:rPr b="1" lang="en" sz="2500"/>
              <a:t>Approach #1: Resize images before CNN </a:t>
            </a:r>
            <a:r>
              <a:rPr b="1" lang="en" sz="800"/>
              <a:t>(perplexity)</a:t>
            </a:r>
            <a:endParaRPr b="1" sz="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3"/>
          <p:cNvSpPr txBox="1"/>
          <p:nvPr>
            <p:ph idx="1" type="body"/>
          </p:nvPr>
        </p:nvSpPr>
        <p:spPr>
          <a:xfrm>
            <a:off x="4527900" y="1184400"/>
            <a:ext cx="3572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Issues for big images (&gt;256x256)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Bilinear interpolation </a:t>
            </a:r>
            <a:r>
              <a:rPr lang="en" sz="1700">
                <a:solidFill>
                  <a:schemeClr val="dk1"/>
                </a:solidFill>
              </a:rPr>
              <a:t>(</a:t>
            </a:r>
            <a:r>
              <a:rPr lang="en" sz="1600">
                <a:solidFill>
                  <a:schemeClr val="dk1"/>
                </a:solidFill>
              </a:rPr>
              <a:t>mean of nearby pixels weighted by distance) can wrongly smooth out information/patterns </a:t>
            </a:r>
            <a:endParaRPr sz="1600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600">
                <a:solidFill>
                  <a:schemeClr val="dk1"/>
                </a:solidFill>
              </a:rPr>
              <a:t>“R</a:t>
            </a:r>
            <a:r>
              <a:rPr lang="en" sz="1600">
                <a:solidFill>
                  <a:schemeClr val="dk1"/>
                </a:solidFill>
              </a:rPr>
              <a:t>educes interobserver agreement (κ) from 0.85 to 0.72 in validation studies:”   </a:t>
            </a:r>
            <a:r>
              <a:rPr lang="en" sz="500">
                <a:solidFill>
                  <a:schemeClr val="dk1"/>
                </a:solidFill>
              </a:rPr>
              <a:t>(Perplexity citing </a:t>
            </a:r>
            <a:r>
              <a:rPr lang="en" sz="5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https://meridian.allenpress.com/aplm/article/133/1/57/460622/Impact-of-Digital-Image-Manipulation-in-Cytology</a:t>
            </a:r>
            <a:r>
              <a:rPr lang="en" sz="500">
                <a:solidFill>
                  <a:schemeClr val="dk1"/>
                </a:solidFill>
              </a:rPr>
              <a:t>)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p23"/>
          <p:cNvSpPr txBox="1"/>
          <p:nvPr/>
        </p:nvSpPr>
        <p:spPr>
          <a:xfrm>
            <a:off x="282650" y="4524600"/>
            <a:ext cx="8440500" cy="3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Bottom line:</a:t>
            </a:r>
            <a:r>
              <a:rPr lang="en" sz="1800">
                <a:solidFill>
                  <a:schemeClr val="dk2"/>
                </a:solidFill>
              </a:rPr>
              <a:t> We should not simply resize images before using CNN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5" name="Google Shape;155;p23"/>
          <p:cNvSpPr txBox="1"/>
          <p:nvPr/>
        </p:nvSpPr>
        <p:spPr>
          <a:xfrm>
            <a:off x="189125" y="1152300"/>
            <a:ext cx="3413100" cy="34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chemeClr val="dk1"/>
                </a:solidFill>
              </a:rPr>
              <a:t>Issues for small images (&lt;256x256)</a:t>
            </a:r>
            <a:endParaRPr sz="16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New artifacts created: “grid-like patterns that mimic pathological features.” </a:t>
            </a:r>
            <a:r>
              <a:rPr lang="en" sz="800">
                <a:solidFill>
                  <a:schemeClr val="dk1"/>
                </a:solidFill>
              </a:rPr>
              <a:t>(perplexity citing </a:t>
            </a:r>
            <a:r>
              <a:rPr lang="en" sz="8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https://pmc.ncbi.nlm.nih.gov/articles/PMC5967747/</a:t>
            </a:r>
            <a:r>
              <a:rPr lang="en" sz="800">
                <a:solidFill>
                  <a:schemeClr val="dk1"/>
                </a:solidFill>
              </a:rPr>
              <a:t>)</a:t>
            </a:r>
            <a:endParaRPr sz="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600">
                <a:solidFill>
                  <a:schemeClr val="dk1"/>
                </a:solidFill>
              </a:rPr>
              <a:t>Blurs edges of cells -&gt; “reducing the accuracy of pagetoid spread detection by 23% in high-grade CMIL cases”</a:t>
            </a:r>
            <a:r>
              <a:rPr lang="en">
                <a:solidFill>
                  <a:schemeClr val="dk1"/>
                </a:solidFill>
              </a:rPr>
              <a:t> </a:t>
            </a:r>
            <a:r>
              <a:rPr lang="en" sz="600">
                <a:solidFill>
                  <a:schemeClr val="dk1"/>
                </a:solidFill>
              </a:rPr>
              <a:t>(perpleixty citing </a:t>
            </a:r>
            <a:r>
              <a:rPr lang="en" sz="6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https://boris.unibe.ch/160453/1/Lobachev_Evaluating_registrations_of_serial_sections_with_distortions_of_the_ground_truths.pdf</a:t>
            </a:r>
            <a:r>
              <a:rPr lang="en" sz="600">
                <a:solidFill>
                  <a:schemeClr val="dk1"/>
                </a:solidFill>
              </a:rPr>
              <a:t>)</a:t>
            </a:r>
            <a:endParaRPr sz="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6" name="Google Shape;156;p23"/>
          <p:cNvSpPr txBox="1"/>
          <p:nvPr/>
        </p:nvSpPr>
        <p:spPr>
          <a:xfrm>
            <a:off x="18000" y="693275"/>
            <a:ext cx="65970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2"/>
                </a:solidFill>
              </a:rPr>
              <a:t>Key issue: We are distorting data before it even enters CNN</a:t>
            </a:r>
            <a:endParaRPr i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/>
          <p:nvPr>
            <p:ph type="title"/>
          </p:nvPr>
        </p:nvSpPr>
        <p:spPr>
          <a:xfrm>
            <a:off x="189400" y="132525"/>
            <a:ext cx="8810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/>
              <a:t>Approach #2: </a:t>
            </a:r>
            <a:r>
              <a:rPr b="1" lang="en" sz="2300"/>
              <a:t>adaptive pooling </a:t>
            </a:r>
            <a:r>
              <a:rPr b="1" lang="en" sz="1300"/>
              <a:t>(Help from ChatGPT) </a:t>
            </a:r>
            <a:endParaRPr b="1" sz="1300"/>
          </a:p>
        </p:txBody>
      </p:sp>
      <p:sp>
        <p:nvSpPr>
          <p:cNvPr id="162" name="Google Shape;162;p24"/>
          <p:cNvSpPr txBox="1"/>
          <p:nvPr>
            <p:ph idx="1" type="body"/>
          </p:nvPr>
        </p:nvSpPr>
        <p:spPr>
          <a:xfrm>
            <a:off x="311700" y="2174650"/>
            <a:ext cx="4119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Fixed Image Size -&gt; Normal CNN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Normal CNN has </a:t>
            </a:r>
            <a:r>
              <a:rPr b="1" lang="en"/>
              <a:t>fixed</a:t>
            </a:r>
            <a:r>
              <a:rPr lang="en"/>
              <a:t> stride and kernel </a:t>
            </a:r>
            <a:r>
              <a:rPr lang="en"/>
              <a:t>hyper params</a:t>
            </a:r>
            <a:r>
              <a:rPr lang="en"/>
              <a:t> -&gt; Fine if all images same size bc all outputs from that layer same size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 txBox="1"/>
          <p:nvPr/>
        </p:nvSpPr>
        <p:spPr>
          <a:xfrm>
            <a:off x="3778450" y="2174650"/>
            <a:ext cx="539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4572000" y="2174650"/>
            <a:ext cx="4318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Varied Image </a:t>
            </a:r>
            <a:r>
              <a:rPr b="1" lang="en"/>
              <a:t>Sizes -&gt; Adaptive Pooling Layer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Adaptive pooling layer </a:t>
            </a:r>
            <a:r>
              <a:rPr b="1" lang="en"/>
              <a:t>chooses </a:t>
            </a:r>
            <a:r>
              <a:rPr lang="en"/>
              <a:t>the stride and kernel </a:t>
            </a:r>
            <a:r>
              <a:rPr lang="en"/>
              <a:t>hyper params</a:t>
            </a:r>
            <a:r>
              <a:rPr lang="en"/>
              <a:t> based on image input size so that output of that layer is consistent size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4"/>
          <p:cNvSpPr txBox="1"/>
          <p:nvPr/>
        </p:nvSpPr>
        <p:spPr>
          <a:xfrm>
            <a:off x="426350" y="1310975"/>
            <a:ext cx="887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Key Idea: Stride and kernel </a:t>
            </a:r>
            <a:r>
              <a:rPr lang="en" sz="1800">
                <a:solidFill>
                  <a:schemeClr val="dk2"/>
                </a:solidFill>
              </a:rPr>
              <a:t>hyper params</a:t>
            </a:r>
            <a:r>
              <a:rPr lang="en" sz="1800">
                <a:solidFill>
                  <a:schemeClr val="dk2"/>
                </a:solidFill>
              </a:rPr>
              <a:t> in convolutional layer change the output size of that layer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66" name="Google Shape;166;p24"/>
          <p:cNvSpPr txBox="1"/>
          <p:nvPr/>
        </p:nvSpPr>
        <p:spPr>
          <a:xfrm>
            <a:off x="189400" y="771388"/>
            <a:ext cx="61647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2"/>
                </a:solidFill>
              </a:rPr>
              <a:t>What is adaptive pooling?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91375" y="128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20"/>
              <a:t>Should we use adaptive pooling? </a:t>
            </a:r>
            <a:r>
              <a:rPr b="1" lang="en" sz="1120"/>
              <a:t>(from perplexity)</a:t>
            </a:r>
            <a:endParaRPr b="1" sz="1120"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4339200" y="472400"/>
            <a:ext cx="4512900" cy="43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 </a:t>
            </a:r>
            <a:r>
              <a:rPr i="1" lang="en" sz="1100"/>
              <a:t>(Q4: What is the downside of adaptive pooling?l)</a:t>
            </a:r>
            <a:endParaRPr i="1" sz="1100"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207476"/>
              <a:buChar char="-"/>
            </a:pPr>
            <a:r>
              <a:rPr lang="en"/>
              <a:t>Inconsistent information compression </a:t>
            </a:r>
            <a:r>
              <a:rPr lang="en" sz="867"/>
              <a:t>(perplexity)</a:t>
            </a:r>
            <a:endParaRPr sz="867"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Cells in big images compressed more than cells in small images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Cells are treated differently depending on the image size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Aggressive compression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Normal CNN: compression by fixed amount each layer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Pooling: Large images may be aggressively compressed in one layer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217646"/>
              <a:buChar char="-"/>
            </a:pPr>
            <a:r>
              <a:rPr lang="en"/>
              <a:t>More compute than approach #1 </a:t>
            </a:r>
            <a:r>
              <a:rPr lang="en" sz="827"/>
              <a:t>(perplexity)</a:t>
            </a:r>
            <a:endParaRPr sz="827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290525" y="880550"/>
            <a:ext cx="36492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Models w/ adaptive pooling can process images of any size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compression late in CNN network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Lower compute than U-Net </a:t>
            </a:r>
            <a:r>
              <a:rPr lang="en" sz="900">
                <a:solidFill>
                  <a:schemeClr val="dk2"/>
                </a:solidFill>
              </a:rPr>
              <a:t>“</a:t>
            </a:r>
            <a:r>
              <a:rPr lang="en" sz="7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Reduces VRAM usage by 63% compared to fixed-size processing” (perpleixty)</a:t>
            </a:r>
            <a:endParaRPr sz="13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We can process different sized images in same batch </a:t>
            </a:r>
            <a:r>
              <a:rPr lang="en" sz="700">
                <a:solidFill>
                  <a:schemeClr val="dk2"/>
                </a:solidFill>
              </a:rPr>
              <a:t>(perplexity)</a:t>
            </a:r>
            <a:endParaRPr sz="7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188225" y="2509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b="1" lang="en" sz="1900"/>
              <a:t>Approach #3: </a:t>
            </a:r>
            <a:r>
              <a:rPr b="1" lang="en" sz="1820"/>
              <a:t>FCN U-Net </a:t>
            </a:r>
            <a:r>
              <a:rPr b="1" lang="en" sz="1020"/>
              <a:t>(perplexity) </a:t>
            </a:r>
            <a:endParaRPr b="1" sz="1020"/>
          </a:p>
        </p:txBody>
      </p:sp>
      <p:sp>
        <p:nvSpPr>
          <p:cNvPr id="179" name="Google Shape;179;p26"/>
          <p:cNvSpPr txBox="1"/>
          <p:nvPr/>
        </p:nvSpPr>
        <p:spPr>
          <a:xfrm>
            <a:off x="311700" y="782825"/>
            <a:ext cx="3649200" cy="36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Maintain </a:t>
            </a:r>
            <a:r>
              <a:rPr lang="en" sz="1800">
                <a:solidFill>
                  <a:srgbClr val="666666"/>
                </a:solidFill>
              </a:rPr>
              <a:t>spatial</a:t>
            </a:r>
            <a:r>
              <a:rPr lang="en" sz="1800">
                <a:solidFill>
                  <a:srgbClr val="666666"/>
                </a:solidFill>
              </a:rPr>
              <a:t> relationships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Consistent cell-level information compression </a:t>
            </a:r>
            <a:endParaRPr sz="1800">
              <a:solidFill>
                <a:srgbClr val="666666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e</a:t>
            </a:r>
            <a:r>
              <a:rPr lang="en" sz="1800">
                <a:solidFill>
                  <a:srgbClr val="666666"/>
                </a:solidFill>
              </a:rPr>
              <a:t>.g. </a:t>
            </a:r>
            <a:r>
              <a:rPr lang="en" sz="1800">
                <a:solidFill>
                  <a:srgbClr val="666666"/>
                </a:solidFill>
              </a:rPr>
              <a:t>10x10 pixel</a:t>
            </a:r>
            <a:r>
              <a:rPr lang="en" sz="1800">
                <a:solidFill>
                  <a:srgbClr val="666666"/>
                </a:solidFill>
              </a:rPr>
              <a:t> cell is compressed same for any image size</a:t>
            </a:r>
            <a:endParaRPr sz="1800">
              <a:solidFill>
                <a:srgbClr val="666666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rgbClr val="666666"/>
                </a:solidFill>
              </a:rPr>
              <a:t>Can extract feat</a:t>
            </a:r>
            <a:r>
              <a:rPr lang="en" sz="1800">
                <a:solidFill>
                  <a:srgbClr val="666666"/>
                </a:solidFill>
              </a:rPr>
              <a:t>ures “</a:t>
            </a:r>
            <a:r>
              <a:rPr lang="en" sz="1800">
                <a:solidFill>
                  <a:srgbClr val="666666"/>
                </a:solidFill>
              </a:rPr>
              <a:t>at scales proportional to the original tissue sample”</a:t>
            </a:r>
            <a:r>
              <a:rPr lang="en" sz="1800">
                <a:solidFill>
                  <a:schemeClr val="accent3"/>
                </a:solidFill>
              </a:rPr>
              <a:t> </a:t>
            </a:r>
            <a:r>
              <a:rPr lang="en" sz="800">
                <a:solidFill>
                  <a:schemeClr val="dk2"/>
                </a:solidFill>
              </a:rPr>
              <a:t>(perplexity)</a:t>
            </a:r>
            <a:endParaRPr sz="800">
              <a:solidFill>
                <a:schemeClr val="dk2"/>
              </a:solidFill>
            </a:endParaRPr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4339200" y="320000"/>
            <a:ext cx="4688700" cy="399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Harder to train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Lots of </a:t>
            </a:r>
            <a:r>
              <a:rPr lang="en"/>
              <a:t>hyper params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Data </a:t>
            </a:r>
            <a:r>
              <a:rPr lang="en"/>
              <a:t>augmentation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4-6x slower training relative to adaptive pooling </a:t>
            </a:r>
            <a:r>
              <a:rPr lang="en" sz="600"/>
              <a:t>(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https://pmc.ncbi.nlm.nih.gov/articles/PMC9777521/</a:t>
            </a:r>
            <a:r>
              <a:rPr lang="en" sz="600"/>
              <a:t>) (</a:t>
            </a:r>
            <a:r>
              <a:rPr lang="en" sz="600" u="sng">
                <a:solidFill>
                  <a:schemeClr val="hlink"/>
                </a:solidFill>
                <a:hlinkClick r:id="rId4"/>
              </a:rPr>
              <a:t>https://github.com/prasannaghimiree/Breast-Cancer-Histopathology-Image-Segmentation-using-U-Net</a:t>
            </a:r>
            <a:r>
              <a:rPr lang="en" sz="600"/>
              <a:t>)</a:t>
            </a:r>
            <a:endParaRPr sz="3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120"/>
              <a:t>Approach #4: Resize images to 3 standard sizes then HookNet</a:t>
            </a:r>
            <a:endParaRPr b="1" sz="2120"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3547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Resize images to 3 standard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arenR"/>
            </a:pPr>
            <a:r>
              <a:rPr lang="en"/>
              <a:t>Use HookNet to process images of 3 sizes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HookNet uses a different encoder-decoder for each  size with “hooking” overlap between layers in the encoder-decoders </a:t>
            </a:r>
            <a:r>
              <a:rPr lang="en" sz="900"/>
              <a:t>(ChatGPT) </a:t>
            </a:r>
            <a:endParaRPr sz="900"/>
          </a:p>
        </p:txBody>
      </p:sp>
      <p:sp>
        <p:nvSpPr>
          <p:cNvPr id="187" name="Google Shape;187;p27"/>
          <p:cNvSpPr txBox="1"/>
          <p:nvPr/>
        </p:nvSpPr>
        <p:spPr>
          <a:xfrm>
            <a:off x="3970425" y="1158025"/>
            <a:ext cx="4584300" cy="34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Pros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High </a:t>
            </a:r>
            <a:r>
              <a:rPr lang="en" sz="1800">
                <a:solidFill>
                  <a:schemeClr val="dk2"/>
                </a:solidFill>
              </a:rPr>
              <a:t>performance: </a:t>
            </a:r>
            <a:r>
              <a:rPr lang="en" sz="1800">
                <a:solidFill>
                  <a:schemeClr val="dk2"/>
                </a:solidFill>
              </a:rPr>
              <a:t>Better than U-Net? </a:t>
            </a:r>
            <a:r>
              <a:rPr lang="en" sz="600">
                <a:solidFill>
                  <a:schemeClr val="dk2"/>
                </a:solidFill>
              </a:rPr>
              <a:t>(</a:t>
            </a:r>
            <a:r>
              <a:rPr lang="en" sz="600" u="sng">
                <a:solidFill>
                  <a:schemeClr val="hlink"/>
                </a:solidFill>
                <a:hlinkClick r:id="rId3"/>
              </a:rPr>
              <a:t>https://arxiv.org/abs/2006.12230#:~:text=single%2Dresolution%20U%2DNet%20models</a:t>
            </a:r>
            <a:r>
              <a:rPr lang="en" sz="600">
                <a:solidFill>
                  <a:schemeClr val="dk2"/>
                </a:solidFill>
              </a:rPr>
              <a:t>)(https://pubmed.ncbi.nlm.nih.gov/33260110/#:~:text=single%2Dresolution%20U%2DNet%20models)</a:t>
            </a:r>
            <a:endParaRPr sz="6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Less </a:t>
            </a:r>
            <a:r>
              <a:rPr lang="en" sz="1800">
                <a:solidFill>
                  <a:schemeClr val="dk2"/>
                </a:solidFill>
              </a:rPr>
              <a:t>aggressive</a:t>
            </a:r>
            <a:r>
              <a:rPr lang="en" sz="1800">
                <a:solidFill>
                  <a:schemeClr val="dk2"/>
                </a:solidFill>
              </a:rPr>
              <a:t> distortion than resize to single dimension (256x256)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Cons 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Very high compute (2x U-Net) bc multiple encoder-decoders </a:t>
            </a:r>
            <a:r>
              <a:rPr lang="en" sz="900">
                <a:solidFill>
                  <a:schemeClr val="dk2"/>
                </a:solidFill>
              </a:rPr>
              <a:t>(ChatGPT)</a:t>
            </a:r>
            <a:endParaRPr sz="9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Image distortion through resizing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8" name="Google Shape;188;p27"/>
          <p:cNvSpPr txBox="1"/>
          <p:nvPr/>
        </p:nvSpPr>
        <p:spPr>
          <a:xfrm>
            <a:off x="340075" y="159975"/>
            <a:ext cx="7236000" cy="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rgbClr val="666666"/>
                </a:solidFill>
              </a:rPr>
              <a:t>Q4: Should use patches of 3-4 distinct sizes?</a:t>
            </a:r>
            <a:endParaRPr i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6875" y="63700"/>
            <a:ext cx="7724100" cy="4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00">
                <a:solidFill>
                  <a:schemeClr val="dk1"/>
                </a:solidFill>
              </a:rPr>
              <a:t>Should we use a different image format?</a:t>
            </a:r>
            <a:r>
              <a:rPr lang="en" sz="1500">
                <a:solidFill>
                  <a:schemeClr val="dk1"/>
                </a:solidFill>
              </a:rPr>
              <a:t> (perplexity) 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663825" y="595950"/>
            <a:ext cx="3850800" cy="34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Alternative: Uncompressed TIFF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Pro: </a:t>
            </a:r>
            <a:endParaRPr sz="400">
              <a:solidFill>
                <a:schemeClr val="dk1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</a:pPr>
            <a:r>
              <a:rPr lang="en" sz="1600">
                <a:solidFill>
                  <a:schemeClr val="dk1"/>
                </a:solidFill>
              </a:rPr>
              <a:t>16,32 bit channels -&gt; “preserves… subtle pixel-level detail” </a:t>
            </a:r>
            <a:r>
              <a:rPr lang="en" sz="600">
                <a:solidFill>
                  <a:schemeClr val="dk1"/>
                </a:solidFill>
              </a:rPr>
              <a:t>(perplexity) </a:t>
            </a:r>
            <a:endParaRPr sz="600">
              <a:solidFill>
                <a:schemeClr val="dk1"/>
              </a:solidFill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300">
                <a:solidFill>
                  <a:schemeClr val="dk1"/>
                </a:solidFill>
              </a:rPr>
              <a:t>more color models (CMYK, RGB, etc)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600">
                <a:solidFill>
                  <a:schemeClr val="dk1"/>
                </a:solidFill>
              </a:rPr>
              <a:t>Typical histopathology file format bc no compression </a:t>
            </a:r>
            <a:r>
              <a:rPr lang="en" sz="400">
                <a:solidFill>
                  <a:schemeClr val="dk1"/>
                </a:solidFill>
              </a:rPr>
              <a:t>(</a:t>
            </a:r>
            <a:r>
              <a:rPr lang="en" sz="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https://ijrpr.com/uploads/V3ISSUE11/IJRPR7800.pdf</a:t>
            </a:r>
            <a:r>
              <a:rPr lang="en" sz="400">
                <a:solidFill>
                  <a:schemeClr val="dk1"/>
                </a:solidFill>
              </a:rPr>
              <a:t>) </a:t>
            </a:r>
            <a:endParaRPr sz="16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-"/>
            </a:pPr>
            <a:r>
              <a:rPr lang="en" sz="1600">
                <a:solidFill>
                  <a:schemeClr val="dk1"/>
                </a:solidFill>
              </a:rPr>
              <a:t>Supported by “all major deep learning and pathology imaging libraries” </a:t>
            </a:r>
            <a:r>
              <a:rPr lang="en" sz="300">
                <a:solidFill>
                  <a:schemeClr val="dk1"/>
                </a:solidFill>
              </a:rPr>
              <a:t>(</a:t>
            </a:r>
            <a:r>
              <a:rPr lang="en" sz="300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https://ijrpr.com/uploads/V3ISSUE11/IJRPR7800.pdf</a:t>
            </a:r>
            <a:r>
              <a:rPr lang="en" sz="300">
                <a:solidFill>
                  <a:schemeClr val="dk1"/>
                </a:solidFill>
              </a:rPr>
              <a:t>) (</a:t>
            </a:r>
            <a:r>
              <a:rPr lang="en" sz="300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https://www.nature.com/articles/s43856-022-00186-5</a:t>
            </a:r>
            <a:r>
              <a:rPr lang="en" sz="300">
                <a:solidFill>
                  <a:schemeClr val="dk1"/>
                </a:solidFill>
              </a:rPr>
              <a:t>) </a:t>
            </a:r>
            <a:endParaRPr sz="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Con: </a:t>
            </a:r>
            <a:endParaRPr sz="1600">
              <a:solidFill>
                <a:schemeClr val="dk1"/>
              </a:solidFill>
            </a:endParaRPr>
          </a:p>
          <a:p>
            <a:pPr indent="-330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Slower runtime</a:t>
            </a:r>
            <a:endParaRPr sz="1600">
              <a:solidFill>
                <a:schemeClr val="dk1"/>
              </a:solidFill>
            </a:endParaRPr>
          </a:p>
          <a:p>
            <a:pPr indent="-330200" lvl="1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Must ensure architecture supports # of bits</a:t>
            </a:r>
            <a:endParaRPr sz="1600">
              <a:solidFill>
                <a:schemeClr val="dk1"/>
              </a:solidFill>
            </a:endParaRPr>
          </a:p>
          <a:p>
            <a:pPr indent="-330200" lvl="2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en" sz="1600">
                <a:solidFill>
                  <a:schemeClr val="dk1"/>
                </a:solidFill>
              </a:rPr>
              <a:t>Special data loaders required to manage 16+ bit etc.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56875" y="595950"/>
            <a:ext cx="4012800" cy="4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Current Approach: </a:t>
            </a:r>
            <a:r>
              <a:rPr b="1" lang="en" sz="1800">
                <a:solidFill>
                  <a:schemeClr val="dk1"/>
                </a:solidFill>
              </a:rPr>
              <a:t>8 bit PNG  </a:t>
            </a:r>
            <a:r>
              <a:rPr b="1" lang="en" sz="1000">
                <a:solidFill>
                  <a:schemeClr val="dk1"/>
                </a:solidFill>
              </a:rPr>
              <a:t>(perplexity) 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Pro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Same # pixels </a:t>
            </a:r>
            <a:r>
              <a:rPr lang="en">
                <a:solidFill>
                  <a:schemeClr val="dk1"/>
                </a:solidFill>
              </a:rPr>
              <a:t>(as 16/32 bit TIFF)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Faster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16 bit -&gt; ~1.5–2× slower</a:t>
            </a:r>
            <a:r>
              <a:rPr lang="en" sz="1000">
                <a:solidFill>
                  <a:schemeClr val="dk1"/>
                </a:solidFill>
              </a:rPr>
              <a:t>(perplexity)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32 bit -&gt; ~3–4× slower</a:t>
            </a:r>
            <a:r>
              <a:rPr lang="en" sz="1000">
                <a:solidFill>
                  <a:schemeClr val="dk1"/>
                </a:solidFill>
              </a:rPr>
              <a:t>(perplexity)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Con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Less fine grained color detail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8 bit = 256 color values/channel 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 sz="1800">
                <a:solidFill>
                  <a:schemeClr val="dk1"/>
                </a:solidFill>
              </a:rPr>
              <a:t>65,536 color values/channel in 16 bit  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en" sz="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https://www.primoprint.com/blog/the-difference-between-8-bit-and-16-bit-images-and-how-to-utilize-each/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5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https://skylum.com/blog/8-bit-vs-16-bit-photos-whats-the-difference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en" sz="400" u="sng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Difference between 8-bit and 16 bit Color Format in DIP</a:t>
            </a:r>
            <a:r>
              <a:rPr lang="en" sz="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)</a:t>
            </a:r>
            <a:endParaRPr sz="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95075" y="298125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photos are too small to be useful. What should our filtering threshold be?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395075" y="4105375"/>
            <a:ext cx="7691700" cy="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Code for this section: https://colab.research.google.com/drive/18rDTFv8Xu9zAdD3RHYgHVW4a2ygWFWNC?usp=sharing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-50050" y="-76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threshold analysis (Current threshold is 2KB)</a:t>
            </a:r>
            <a:endParaRPr/>
          </a:p>
        </p:txBody>
      </p:sp>
      <p:pic>
        <p:nvPicPr>
          <p:cNvPr id="74" name="Google Shape;74;p16" title="Screen Shot 2025-04-15 at 3.27.2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" y="372731"/>
            <a:ext cx="1615072" cy="1633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6" title="Screen Shot 2025-04-15 at 3.27.52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85493" y="356225"/>
            <a:ext cx="1615072" cy="1687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6" title="Screen Shot 2025-04-15 at 3.28.17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2779" y="399223"/>
            <a:ext cx="1549903" cy="1602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Screen Shot 2025-04-15 at 3.28.41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54884" y="389656"/>
            <a:ext cx="1549891" cy="1621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 title="Screen Shot 2025-04-15 at 3.28.56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04776" y="375832"/>
            <a:ext cx="1615064" cy="1734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 title="Screen Shot 2025-04-15 at 3.29.51 PM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363" y="1930867"/>
            <a:ext cx="1655411" cy="1758184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6" title="Screen Shot 2025-04-15 at 3.30.12 PM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685502" y="1951691"/>
            <a:ext cx="1818051" cy="1868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6" title="Screen Shot 2025-04-15 at 3.30.34 PM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3379772" y="1926591"/>
            <a:ext cx="1655410" cy="17667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 title="Screen Shot 2025-04-15 at 3.32.51 PM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01833" y="1945635"/>
            <a:ext cx="1591986" cy="17286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 title="Screen Shot 2025-04-15 at 3.33.08 PM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760457" y="2002783"/>
            <a:ext cx="1591986" cy="1646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6" title="Screen Shot 2025-04-15 at 3.33.38 PM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51166" y="3523637"/>
            <a:ext cx="1503356" cy="1582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6" title="Screen Shot 2025-04-15 at 3.34.01 PM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72677" y="3559968"/>
            <a:ext cx="1411888" cy="1509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6" title="Screen Shot 2025-04-15 at 3.36.43 PM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452468" y="3486187"/>
            <a:ext cx="1549901" cy="1657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6" title="Screen Shot 2025-04-15 at 3.36.52 PM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5146143" y="3546538"/>
            <a:ext cx="1503356" cy="1536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 title="Screen Shot 2025-04-15 at 3.37.06 PM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867773" y="3428894"/>
            <a:ext cx="1503364" cy="1601999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6"/>
          <p:cNvSpPr/>
          <p:nvPr/>
        </p:nvSpPr>
        <p:spPr>
          <a:xfrm>
            <a:off x="100975" y="369625"/>
            <a:ext cx="8270100" cy="16212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8330800" y="388338"/>
            <a:ext cx="802500" cy="16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0000"/>
                </a:solidFill>
              </a:rPr>
              <a:t>These photos removed based on threshold of 2KB</a:t>
            </a:r>
            <a:endParaRPr sz="11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20450"/>
            <a:ext cx="8675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Distribution Analysis </a:t>
            </a:r>
            <a:r>
              <a:rPr i="1" lang="en" sz="2120"/>
              <a:t>with old patches</a:t>
            </a:r>
            <a:r>
              <a:rPr lang="en" sz="2120"/>
              <a:t>: </a:t>
            </a:r>
            <a:r>
              <a:rPr lang="en" sz="2120"/>
              <a:t>Is 2KB a good threshold?</a:t>
            </a:r>
            <a:endParaRPr sz="2120"/>
          </a:p>
        </p:txBody>
      </p:sp>
      <p:pic>
        <p:nvPicPr>
          <p:cNvPr id="96" name="Google Shape;96;p17" title="Screen Shot 2025-04-17 at 12.04.37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5563" y="2463025"/>
            <a:ext cx="4065798" cy="236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 title="Screen Shot 2025-04-17 at 12.10.40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2900" y="2418900"/>
            <a:ext cx="4065775" cy="23427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8" name="Google Shape;98;p17"/>
          <p:cNvCxnSpPr/>
          <p:nvPr/>
        </p:nvCxnSpPr>
        <p:spPr>
          <a:xfrm rot="10800000">
            <a:off x="1642113" y="2543700"/>
            <a:ext cx="0" cy="20919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99" name="Google Shape;99;p17" title="Screen Shot 2025-04-15 at 3.27.29 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3550" y="701121"/>
            <a:ext cx="1224925" cy="1244468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7"/>
          <p:cNvSpPr txBox="1"/>
          <p:nvPr/>
        </p:nvSpPr>
        <p:spPr>
          <a:xfrm>
            <a:off x="62475" y="1866750"/>
            <a:ext cx="14817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&lt; 0.5KB useless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1571997" y="1018975"/>
            <a:ext cx="23478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almost all photos &gt; 2KB are greater than 10KB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2" name="Google Shape;102;p17" title="Screen Shot 2025-04-17 at 3.01.20 PM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3588" y="812928"/>
            <a:ext cx="1224932" cy="1267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7"/>
          <p:cNvSpPr txBox="1"/>
          <p:nvPr/>
        </p:nvSpPr>
        <p:spPr>
          <a:xfrm>
            <a:off x="5654075" y="886725"/>
            <a:ext cx="2460600" cy="103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Even if 10KB too small, 63.6% of photos &gt; 2KB are greater than 50KB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04" name="Google Shape;104;p17" title="Screen Shot 2025-04-17 at 3.03.01 PM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68275" y="810527"/>
            <a:ext cx="1224925" cy="1302189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7"/>
          <p:cNvSpPr txBox="1"/>
          <p:nvPr/>
        </p:nvSpPr>
        <p:spPr>
          <a:xfrm>
            <a:off x="8190875" y="423825"/>
            <a:ext cx="126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50KB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6" name="Google Shape;106;p17"/>
          <p:cNvSpPr txBox="1"/>
          <p:nvPr/>
        </p:nvSpPr>
        <p:spPr>
          <a:xfrm>
            <a:off x="4224575" y="425025"/>
            <a:ext cx="126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1</a:t>
            </a:r>
            <a:r>
              <a:rPr lang="en">
                <a:solidFill>
                  <a:schemeClr val="dk2"/>
                </a:solidFill>
              </a:rPr>
              <a:t>0KB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1435650" y="4635600"/>
            <a:ext cx="148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2KB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08" name="Google Shape;108;p17"/>
          <p:cNvSpPr txBox="1"/>
          <p:nvPr/>
        </p:nvSpPr>
        <p:spPr>
          <a:xfrm>
            <a:off x="452350" y="429525"/>
            <a:ext cx="1269900" cy="3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0.5</a:t>
            </a:r>
            <a:r>
              <a:rPr lang="en">
                <a:solidFill>
                  <a:schemeClr val="dk2"/>
                </a:solidFill>
              </a:rPr>
              <a:t>KB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3938375" y="1989700"/>
            <a:ext cx="1842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Is 10KB</a:t>
            </a:r>
            <a:r>
              <a:rPr lang="en" sz="1200">
                <a:solidFill>
                  <a:schemeClr val="dk2"/>
                </a:solidFill>
              </a:rPr>
              <a:t> good enough?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7"/>
          <p:cNvSpPr txBox="1"/>
          <p:nvPr/>
        </p:nvSpPr>
        <p:spPr>
          <a:xfrm>
            <a:off x="7752275" y="2004450"/>
            <a:ext cx="1842300" cy="5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50KB looks strong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0" y="20450"/>
            <a:ext cx="9358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320"/>
              <a:t>Distribution Analysis </a:t>
            </a:r>
            <a:r>
              <a:rPr i="1" lang="en" sz="2320"/>
              <a:t>with new patches</a:t>
            </a:r>
            <a:r>
              <a:rPr lang="en" sz="2320"/>
              <a:t>: Is 2KB a good threshold?</a:t>
            </a:r>
            <a:endParaRPr sz="2320"/>
          </a:p>
        </p:txBody>
      </p:sp>
      <p:sp>
        <p:nvSpPr>
          <p:cNvPr id="116" name="Google Shape;116;p18"/>
          <p:cNvSpPr txBox="1"/>
          <p:nvPr/>
        </p:nvSpPr>
        <p:spPr>
          <a:xfrm>
            <a:off x="2759625" y="4730100"/>
            <a:ext cx="1481700" cy="2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2KB</a:t>
            </a:r>
            <a:endParaRPr sz="1800">
              <a:solidFill>
                <a:srgbClr val="FF0000"/>
              </a:solidFill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100125" y="650075"/>
            <a:ext cx="2043300" cy="15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Now only 2.96% photos are &lt; 2KB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No </a:t>
            </a:r>
            <a:r>
              <a:rPr lang="en" sz="1800">
                <a:solidFill>
                  <a:schemeClr val="dk2"/>
                </a:solidFill>
              </a:rPr>
              <a:t>clear</a:t>
            </a:r>
            <a:r>
              <a:rPr lang="en" sz="1800">
                <a:solidFill>
                  <a:schemeClr val="dk2"/>
                </a:solidFill>
              </a:rPr>
              <a:t> division point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>
                <a:solidFill>
                  <a:schemeClr val="dk2"/>
                </a:solidFill>
              </a:rPr>
              <a:t>Trade-off between data quality and quantity 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18" name="Google Shape;118;p18" title="Screen Shot 2025-04-21 at 3.41.50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425" y="650087"/>
            <a:ext cx="7000576" cy="4175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8"/>
          <p:cNvCxnSpPr/>
          <p:nvPr/>
        </p:nvCxnSpPr>
        <p:spPr>
          <a:xfrm rot="10800000">
            <a:off x="3070863" y="753325"/>
            <a:ext cx="0" cy="39690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9"/>
          <p:cNvSpPr txBox="1"/>
          <p:nvPr/>
        </p:nvSpPr>
        <p:spPr>
          <a:xfrm>
            <a:off x="171500" y="210875"/>
            <a:ext cx="63588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800">
                <a:solidFill>
                  <a:schemeClr val="dk1"/>
                </a:solidFill>
              </a:rPr>
              <a:t>30KB: A far more restrictive threshold?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5" name="Google Shape;125;p19"/>
          <p:cNvSpPr txBox="1"/>
          <p:nvPr/>
        </p:nvSpPr>
        <p:spPr>
          <a:xfrm>
            <a:off x="242025" y="904850"/>
            <a:ext cx="2213700" cy="26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One study</a:t>
            </a:r>
            <a:r>
              <a:rPr lang="en" sz="1800">
                <a:solidFill>
                  <a:schemeClr val="dk2"/>
                </a:solidFill>
              </a:rPr>
              <a:t> found improvements by only using images &gt; 128x128 pixels </a:t>
            </a:r>
            <a:endParaRPr sz="1800">
              <a:solidFill>
                <a:schemeClr val="dk2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800">
                <a:solidFill>
                  <a:schemeClr val="dk2"/>
                </a:solidFill>
              </a:rPr>
              <a:t>Both this study and our CMIL study use 40x zoom </a:t>
            </a:r>
            <a:r>
              <a:rPr lang="en" sz="600">
                <a:solidFill>
                  <a:schemeClr val="dk2"/>
                </a:solidFill>
              </a:rPr>
              <a:t>(https://lup.lub.lu.se/student-papers/search/publication/8956950)</a:t>
            </a:r>
            <a:endParaRPr sz="1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126" name="Google Shape;126;p19" title="Screen Shot 2025-04-17 at 3.59.58 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8525" y="964101"/>
            <a:ext cx="1664250" cy="1776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9"/>
          <p:cNvSpPr txBox="1"/>
          <p:nvPr/>
        </p:nvSpPr>
        <p:spPr>
          <a:xfrm>
            <a:off x="2779575" y="2634475"/>
            <a:ext cx="2001900" cy="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125x126 pixels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≅30KB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8" name="Google Shape;128;p19"/>
          <p:cNvSpPr txBox="1"/>
          <p:nvPr/>
        </p:nvSpPr>
        <p:spPr>
          <a:xfrm>
            <a:off x="4969275" y="951725"/>
            <a:ext cx="3864600" cy="3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How much data would we lose?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32.89% of new patches are &lt; 30KB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Weighing image quality and quantity</a:t>
            </a:r>
            <a:endParaRPr b="1"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b="1" lang="en" sz="1800">
                <a:solidFill>
                  <a:schemeClr val="dk2"/>
                </a:solidFill>
              </a:rPr>
              <a:t>What is the smallest image size that we need to classify?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/>
          <p:nvPr>
            <p:ph type="ctrTitle"/>
          </p:nvPr>
        </p:nvSpPr>
        <p:spPr>
          <a:xfrm>
            <a:off x="311708" y="45342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5488"/>
              <a:t>Q4: How should we deal with different image sizes?</a:t>
            </a:r>
            <a:endParaRPr sz="5488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5488"/>
          </a:p>
        </p:txBody>
      </p:sp>
      <p:sp>
        <p:nvSpPr>
          <p:cNvPr id="134" name="Google Shape;134;p20"/>
          <p:cNvSpPr txBox="1"/>
          <p:nvPr/>
        </p:nvSpPr>
        <p:spPr>
          <a:xfrm>
            <a:off x="352475" y="1857450"/>
            <a:ext cx="8611200" cy="27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188">
                <a:solidFill>
                  <a:srgbClr val="666666"/>
                </a:solidFill>
              </a:rPr>
              <a:t>What is the downside of adaptive pooling?</a:t>
            </a:r>
            <a:endParaRPr i="1" sz="3188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3188">
                <a:solidFill>
                  <a:srgbClr val="666666"/>
                </a:solidFill>
              </a:rPr>
              <a:t>What if we use patches of 3-4 distinct sizes?</a:t>
            </a:r>
            <a:endParaRPr i="1" sz="3188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Different Image Sizes: 4 Approaches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