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1c31b0ed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1c31b0ed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1c31b0ed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1c31b0ed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1c31b0ed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1c31b0ed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1c31b0ed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1c31b0ed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1c31b0ed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1c31b0ed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4c09a73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4c09a73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0fe54bb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0fe54bb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50fe54bb6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50fe54bb6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0fe54bb6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0fe54bb6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0fe54bb6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50fe54bb6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0fe54bb6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0fe54bb6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1c31b0ed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1c31b0ed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1c31b0ed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1c31b0ed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1c31b0ed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1c31b0ed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chat.openai.com/chat" TargetMode="External"/><Relationship Id="rId4" Type="http://schemas.openxmlformats.org/officeDocument/2006/relationships/hyperlink" Target="https://doi.org/10.48550/ARXIV.1706.03762" TargetMode="External"/><Relationship Id="rId5" Type="http://schemas.openxmlformats.org/officeDocument/2006/relationships/hyperlink" Target="https://towardsdatascience.com/the-annotated-resnet-50-a6c536034758/" TargetMode="External"/><Relationship Id="rId6" Type="http://schemas.openxmlformats.org/officeDocument/2006/relationships/hyperlink" Target="https://arxiv.org/pdf/1807.06521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cs231n.stanford.edu/slides/2024/lecture_8.pdf" TargetMode="External"/><Relationship Id="rId4" Type="http://schemas.openxmlformats.org/officeDocument/2006/relationships/hyperlink" Target="https://doi.org/10.48550/ARXIV.1706.03762" TargetMode="External"/><Relationship Id="rId5" Type="http://schemas.openxmlformats.org/officeDocument/2006/relationships/hyperlink" Target="https://arxiv.org/pdf/1807.06521" TargetMode="External"/><Relationship Id="rId6" Type="http://schemas.openxmlformats.org/officeDocument/2006/relationships/hyperlink" Target="https://towardsdatascience.com/the-annotated-resnet-50-a6c536034758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Attention Training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Jeffrey Yuan and Harvey Wang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244450" y="88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alternative: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03127"/>
            <a:ext cx="9144003" cy="2946798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/>
          <p:nvPr/>
        </p:nvSpPr>
        <p:spPr>
          <a:xfrm>
            <a:off x="5672425" y="3034625"/>
            <a:ext cx="257700" cy="7845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6620450" y="3034625"/>
            <a:ext cx="257700" cy="7845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2"/>
          <p:cNvSpPr txBox="1"/>
          <p:nvPr/>
        </p:nvSpPr>
        <p:spPr>
          <a:xfrm>
            <a:off x="4661650" y="4000500"/>
            <a:ext cx="3339300" cy="728400"/>
          </a:xfrm>
          <a:prstGeom prst="rect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Insert SimpleAttention layers only after later conv. blocks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123300" y="3426600"/>
            <a:ext cx="4448700" cy="17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Early layers capture low-level features (edges, textures)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Deeper layers capture</a:t>
            </a:r>
            <a:r>
              <a:rPr lang="en" sz="1100">
                <a:solidFill>
                  <a:schemeClr val="dk1"/>
                </a:solidFill>
              </a:rPr>
              <a:t> higher-level semantics</a:t>
            </a:r>
            <a:r>
              <a:rPr lang="en" sz="1100">
                <a:solidFill>
                  <a:schemeClr val="dk1"/>
                </a:solidFill>
              </a:rPr>
              <a:t> (shapes, objects)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Attention mechanisms work best when they can weigh </a:t>
            </a:r>
            <a:r>
              <a:rPr i="1" lang="en" sz="1100">
                <a:solidFill>
                  <a:schemeClr val="dk1"/>
                </a:solidFill>
              </a:rPr>
              <a:t>i</a:t>
            </a:r>
            <a:r>
              <a:rPr lang="en" sz="1100">
                <a:solidFill>
                  <a:schemeClr val="dk1"/>
                </a:solidFill>
              </a:rPr>
              <a:t>mportant semantic regions</a:t>
            </a:r>
            <a:r>
              <a:rPr lang="en" sz="1100">
                <a:solidFill>
                  <a:schemeClr val="dk1"/>
                </a:solidFill>
              </a:rPr>
              <a:t> — which become clearer deeper in the network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So, adding attention later helps focus on where to look when more abstract features are available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Beyond Scaled Dot-Product Attention: CBAM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275" y="1121525"/>
            <a:ext cx="7253775" cy="32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" y="0"/>
            <a:ext cx="5172874" cy="3269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269650"/>
            <a:ext cx="5172874" cy="187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4"/>
          <p:cNvPicPr preferRelativeResize="0"/>
          <p:nvPr/>
        </p:nvPicPr>
        <p:blipFill rotWithShape="1">
          <a:blip r:embed="rId5">
            <a:alphaModFix/>
          </a:blip>
          <a:srcRect b="0" l="0" r="34245" t="0"/>
          <a:stretch/>
        </p:blipFill>
        <p:spPr>
          <a:xfrm>
            <a:off x="5172875" y="1584275"/>
            <a:ext cx="3971124" cy="2239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165925" y="104850"/>
            <a:ext cx="414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Integrate CBAM into ResNet Blocks</a:t>
            </a: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1999" y="0"/>
            <a:ext cx="34109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OpenAI. (2025). ChatGPT (March 27 version) [ChatGPT 4o].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https://chat.openai.com/chat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Vaswani, Ashish, et al. Attention Is All You Need. 7, arXiv, 2017. DOI.org (Datacite),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https://doi.org/10.48550/ARXIV.1706.03762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https://towardsdatascience.com/the-annotated-resnet-50-a6c536034758/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Sanghyun Woo, Jongchan Park, Joon-Young Lee, In So Kweon. </a:t>
            </a:r>
            <a:r>
              <a:rPr lang="en"/>
              <a:t>CBAM: Convolutional Block Attention Module, </a:t>
            </a:r>
            <a:r>
              <a:rPr lang="en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https://arxiv.org/pdf/1807.06521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Resources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Slides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https://cs231n.stanford.edu/slides/2024/lecture_8.pdf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Papers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https://doi.org/10.48550/ARXIV.1706.03762</a:t>
            </a:r>
            <a:r>
              <a:rPr lang="en"/>
              <a:t> (Seminal paper)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https://arxiv.org/pdf/1807.06521</a:t>
            </a:r>
            <a:r>
              <a:rPr lang="en"/>
              <a:t> (CBAM Implementation)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Blog Posts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https://towardsdatascience.com/the-annotated-resnet-50-a6c536034758/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Example of a CNN with Attention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01000"/>
            <a:ext cx="5016455" cy="3248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6455" y="1501000"/>
            <a:ext cx="4067469" cy="324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279950" y="159300"/>
            <a:ext cx="4552500" cy="44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 a query and a set of key-value pairs to an output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Q: Matrix of queries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K: Matrix of Keys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V: Matrix of Values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baseline="-25000" lang="en"/>
              <a:t>k</a:t>
            </a:r>
            <a:r>
              <a:rPr lang="en"/>
              <a:t>: Dimension of queries and keys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</a:t>
            </a:r>
            <a:r>
              <a:rPr baseline="-25000" lang="en"/>
              <a:t>v</a:t>
            </a:r>
            <a:r>
              <a:rPr lang="en"/>
              <a:t>: Dimension of values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" y="0"/>
            <a:ext cx="419451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9938" y="963675"/>
            <a:ext cx="4772025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Specifically for images with CNNs: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6"/>
            <a:ext cx="7535121" cy="155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571750"/>
            <a:ext cx="5479126" cy="248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 title="ChatGPT Image Apr 28, 2025, 07_24_04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525" y="152400"/>
            <a:ext cx="322580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3876125" y="0"/>
            <a:ext cx="6300300" cy="53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Input Feature Map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       ↓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 Linear Projection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    ┌─────┬─────┬─────┐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    │  Q  │  K  │  V  │   (Query, Key, Value)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    └─────┴─────┴─────┘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       ↓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Compute Similarity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(Matrix Multiplication)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     Q × Kᵀ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       ↓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Scale and Normalize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(Divide by √dk, then Softmax)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       ↓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Attention Map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       ↓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Weighted Sum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 (Attention Map × V)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       ↓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Output Feature Map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4279950" y="159300"/>
            <a:ext cx="4552500" cy="44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Instead of a single attention function with d</a:t>
            </a:r>
            <a:r>
              <a:rPr baseline="-25000" lang="en" sz="1600"/>
              <a:t>model</a:t>
            </a:r>
            <a:r>
              <a:rPr lang="en" sz="1600"/>
              <a:t>-dimensional K, V and Q,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Linearly project the Q, K and V </a:t>
            </a:r>
            <a:r>
              <a:rPr i="1" lang="en" sz="1600"/>
              <a:t>h</a:t>
            </a:r>
            <a:r>
              <a:rPr lang="en" sz="1600"/>
              <a:t> times with different, learned linear projections to d</a:t>
            </a:r>
            <a:r>
              <a:rPr baseline="-25000" lang="en" sz="1600"/>
              <a:t>k</a:t>
            </a:r>
            <a:r>
              <a:rPr lang="en" sz="1600"/>
              <a:t>, d</a:t>
            </a:r>
            <a:r>
              <a:rPr baseline="-25000" lang="en" sz="1600"/>
              <a:t>k</a:t>
            </a:r>
            <a:r>
              <a:rPr lang="en" sz="1600"/>
              <a:t> and d</a:t>
            </a:r>
            <a:r>
              <a:rPr baseline="-25000" lang="en" sz="1600"/>
              <a:t>v</a:t>
            </a:r>
            <a:endParaRPr baseline="-25000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Yield d</a:t>
            </a:r>
            <a:r>
              <a:rPr baseline="-25000" lang="en" sz="1600"/>
              <a:t>v</a:t>
            </a:r>
            <a:r>
              <a:rPr lang="en" sz="1600"/>
              <a:t>-dimensional output values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Concatenated and </a:t>
            </a:r>
            <a:r>
              <a:rPr lang="en" sz="1600"/>
              <a:t>projected, </a:t>
            </a:r>
            <a:r>
              <a:rPr lang="en" sz="1600"/>
              <a:t>resulting in the final values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Allows the model to jointly attend to information from different representation subspaces at different positions.</a:t>
            </a:r>
            <a:endParaRPr sz="1600"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01725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8497" y="3508847"/>
            <a:ext cx="5655501" cy="73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31525" y="4359600"/>
            <a:ext cx="5831375" cy="62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Applying Attention to ResNet50</a:t>
            </a:r>
            <a:endParaRPr/>
          </a:p>
        </p:txBody>
      </p:sp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2027"/>
            <a:ext cx="9144003" cy="2946798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/>
          <p:nvPr/>
        </p:nvSpPr>
        <p:spPr>
          <a:xfrm>
            <a:off x="3776375" y="2913525"/>
            <a:ext cx="257700" cy="7845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/>
          <p:nvPr/>
        </p:nvSpPr>
        <p:spPr>
          <a:xfrm>
            <a:off x="4724400" y="2913525"/>
            <a:ext cx="257700" cy="7845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/>
          <p:nvPr/>
        </p:nvSpPr>
        <p:spPr>
          <a:xfrm>
            <a:off x="5672425" y="2913525"/>
            <a:ext cx="257700" cy="7845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/>
          <p:nvPr/>
        </p:nvSpPr>
        <p:spPr>
          <a:xfrm>
            <a:off x="6620450" y="2913525"/>
            <a:ext cx="257700" cy="7845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3675525" y="3854825"/>
            <a:ext cx="3339300" cy="728400"/>
          </a:xfrm>
          <a:prstGeom prst="rect">
            <a:avLst/>
          </a:prstGeom>
          <a:noFill/>
          <a:ln cap="flat" cmpd="sng" w="762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Insert SimpleAttention layers after conv. blocks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8558" y="0"/>
            <a:ext cx="444688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