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Old Standard TT"/>
      <p:regular r:id="rId22"/>
      <p:bold r:id="rId23"/>
      <p: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ldStandardTT-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ldStandardTT-italic.fntdata"/><Relationship Id="rId12" Type="http://schemas.openxmlformats.org/officeDocument/2006/relationships/slide" Target="slides/slide7.xml"/><Relationship Id="rId23" Type="http://schemas.openxmlformats.org/officeDocument/2006/relationships/font" Target="fonts/OldStandardT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pdf/1802.04712"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66b2bcba40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66b2bcba40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66b2bcba40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66b2bcba40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66b2bcba40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66b2bcba40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67029e7e7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67029e7e7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start with the initial patch image which has 3 RGB channels of 224 pixels height and width. When we applied our transformations in PyTorch, the image is converted to a tensor of shape (3, 224, 224). A tensor is just the standard format for CNN inputs in PyTorch.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then passed into the MIL model. When the patches are grouped into a bag, the data shape becomes (B, M, C, H, W) where B is the batch size, M is the number of patches in that bag. The rest is just the image shape (3, 224, 224)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patches are then passed through the DenseNet feature extractor, one at a time. And the </a:t>
            </a:r>
            <a:r>
              <a:rPr lang="en">
                <a:solidFill>
                  <a:schemeClr val="dk1"/>
                </a:solidFill>
              </a:rPr>
              <a:t>DenseNet121 architecture outputs 1024 feature channels for each patch, so after going through convolutional layers, the output shape is (M,1024,H,W) Here, H and W are spatial dimensions that depend on the DenseNet121 architecture, which in our case is 7, so it’s 7 by 7. And this refers to the matrix of values per feature channel, so these are learned features that summarize the information from different parts of the image. </a:t>
            </a:r>
            <a:endParaRPr>
              <a:solidFill>
                <a:schemeClr val="dk1"/>
              </a:solidFill>
            </a:endParaRPr>
          </a:p>
          <a:p>
            <a:pPr indent="0" lvl="0" marL="0" marR="381000" rtl="0" algn="l">
              <a:lnSpc>
                <a:spcPct val="115000"/>
              </a:lnSpc>
              <a:spcBef>
                <a:spcPts val="1200"/>
              </a:spcBef>
              <a:spcAft>
                <a:spcPts val="0"/>
              </a:spcAft>
              <a:buNone/>
            </a:pPr>
            <a:r>
              <a:rPr lang="en">
                <a:solidFill>
                  <a:schemeClr val="dk1"/>
                </a:solidFill>
              </a:rPr>
              <a:t>We then apply an adaptive average pooling layer to reduce the spatial size of each feature map to 2×2. So the shape becomes (M,1024,2,2). This gives us 4 spatial values per channel instead of 49.</a:t>
            </a:r>
            <a:endParaRPr>
              <a:solidFill>
                <a:schemeClr val="dk1"/>
              </a:solidFill>
            </a:endParaRPr>
          </a:p>
          <a:p>
            <a:pPr indent="0" lvl="0" marL="0" marR="381000" rtl="0" algn="l">
              <a:lnSpc>
                <a:spcPct val="115000"/>
              </a:lnSpc>
              <a:spcBef>
                <a:spcPts val="1200"/>
              </a:spcBef>
              <a:spcAft>
                <a:spcPts val="0"/>
              </a:spcAft>
              <a:buNone/>
            </a:pPr>
            <a:r>
              <a:rPr lang="en">
                <a:solidFill>
                  <a:schemeClr val="dk1"/>
                </a:solidFill>
              </a:rPr>
              <a:t>Next, we flatten the densenet output so each patch becomes a 4096-dimensional vector. (number of feature channels * number of spatial features per channel)</a:t>
            </a:r>
            <a:endParaRPr>
              <a:solidFill>
                <a:schemeClr val="dk1"/>
              </a:solidFill>
            </a:endParaRPr>
          </a:p>
          <a:p>
            <a:pPr indent="0" lvl="0" marL="0" marR="381000" rtl="0" algn="l">
              <a:lnSpc>
                <a:spcPct val="115000"/>
              </a:lnSpc>
              <a:spcBef>
                <a:spcPts val="1200"/>
              </a:spcBef>
              <a:spcAft>
                <a:spcPts val="0"/>
              </a:spcAft>
              <a:buNone/>
            </a:pPr>
            <a:r>
              <a:rPr lang="en">
                <a:solidFill>
                  <a:schemeClr val="dk1"/>
                </a:solidFill>
              </a:rPr>
              <a:t>This vector is passed through a projection layer, which reduces the dimensionality from 4096 to 512. This is done for memory and computational efficiency. This linear projection layer is a learned parameter that changes depending on cross entropy loss.</a:t>
            </a:r>
            <a:endParaRPr>
              <a:solidFill>
                <a:schemeClr val="dk1"/>
              </a:solidFill>
            </a:endParaRPr>
          </a:p>
          <a:p>
            <a:pPr indent="0" lvl="0" marL="0" marR="381000" rtl="0" algn="l">
              <a:lnSpc>
                <a:spcPct val="115000"/>
              </a:lnSpc>
              <a:spcBef>
                <a:spcPts val="1200"/>
              </a:spcBef>
              <a:spcAft>
                <a:spcPts val="0"/>
              </a:spcAft>
              <a:buNone/>
            </a:pPr>
            <a:r>
              <a:rPr lang="en">
                <a:solidFill>
                  <a:schemeClr val="dk1"/>
                </a:solidFill>
              </a:rPr>
              <a:t>Now, for attention, for each patch embedding of the M patches, it is passed through a neural network that outputs a single vector representative of the entire bag of size (1, 512).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Finally, the bag level embedding is passed through the final classifier, where it goes through a final linear layer and a sigmoid function that produces an output between 0 and 1 which is the final prediction.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67029e7e7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67029e7e7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Significant improvements!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67029e7e7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67029e7e7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tried to run on the other stains. So I was very surprised at how much worse they were performing, but realized that it was because my pretrained </a:t>
            </a:r>
            <a:r>
              <a:rPr lang="en"/>
              <a:t>densenet classifier was trained on h&amp;e stains only, so it makes sense why my models weren’t learning for these stains, since the patch classifier is probably not extracting the right features.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I think we could expect drastic improvements once a good patch classifier is used for each of these stains, just by seeing that the h&amp;e stains saw such drastic improvement.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of these models took overnight to run, which was why by the time I realized that I made this mistake, which was yesterday, I didn’t have the time to try anymore models. But I think that this is worth pursuing.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67029e7e7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67029e7e7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also implemented MIL with Gated Attention, but it didn’t seem to perform as well as the attention pooling before.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Difference is introduces another sigmoid activation layer, more complex and more learnable parameters.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66fb596d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66fb596d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Thus, embedding-level doesn't explicitly predict instance labels, focusing instead on a bag-level classifier, making it generally more flexible and powerful.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Steps: Make the bags, get the embeddings/features, train the classifier and perform attention pooling,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66fb596d0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66fb596d0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Doesn't</a:t>
            </a:r>
            <a:r>
              <a:rPr lang="en"/>
              <a:t>’ matter if bags can’t be identified by a single instance (e.g., classifying desert, sea, and beach images). Might need several positive instance to distinguish a beach from the sea.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66fb596d0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66fb596d0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magine you have 10 patches: 8 completely normal patches 2 suspicious (possibly cancerous) patches Max pooling picks only one of those patches, ignoring the second potentially useful patch. Average pooling treats all 10 equally, diluting the importance of the 2 suspicious patches. Attention pooling automatically learns to assign high weights to the 2 suspicious patches and low weights to the other 8. You don't lose valuable information, and the irrelevant data doesn't pollute your result.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66fb596d0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66fb596d0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Attention scores  a k ​ indicate how relevant each instance (patch) is for determining the bag-level label. They’re learned during training, allowing the model to identify crucial instances directly.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66fb596d0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66fb596d0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66b2bcba40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66b2bcba40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a:t>
            </a:r>
            <a:r>
              <a:rPr baseline="-25000" lang="en"/>
              <a:t>k</a:t>
            </a:r>
            <a:r>
              <a:rPr lang="en"/>
              <a:t> is a patch embedding that is a result of the Densenet feature extractor so that’s a 512-dimensional vector.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in our current MIL, our raw attention score is computed through a 2 layer neural network, and there are 2 learnable parameters in this MLP.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 is a weight matrix of size 128 x 512 which basically projects the patch embedding (h</a:t>
            </a:r>
            <a:r>
              <a:rPr baseline="-25000" lang="en"/>
              <a:t>k</a:t>
            </a:r>
            <a:r>
              <a:rPr lang="en"/>
              <a:t>) of size 512 into a 128-dimensional hidden layer, in other words we are applying a matrix multiplication to map a 512-dimensional vector into a new space with 128 dimensions (which are the dimensions as defined in the hidden layer of our neural network).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Think of the 512-dim patch embedding as a detailed description of a patch. The 128-dim projection is a compressed version that captures the features most useful for computing attention.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after we apply that matrix multiplication (which is between the weight matrix and the patch embedding) we pass it through the Tanh activation function which introduces nonlinearity, because without it our attention network would just be a linear transformation.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the second linear layer is applied using w, which is a weight vector of shape 128, and this is a learnable weight vector that maps the hidden layer output to a scalar score.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done by taking the dot product between the vector of 128 dimensions outputted by the tanh function and w.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softmax function is applied across all the patches in the bag in </a:t>
            </a:r>
            <a:r>
              <a:rPr lang="en"/>
              <a:t>order</a:t>
            </a:r>
            <a:r>
              <a:rPr lang="en"/>
              <a:t> to get all weights across the bag to sum to 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more important thing to understand is that attention weights aren’t trained directly but learned indirectly through minimizing the overall classification loss. So after the prediction for whether or not the bag is high grade CMIL is made, the cross entropy loss is calculated and then backpropagated through the entire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in other words, the gradient of the loss to each of the trainable parameters such as V, w, the CNN weights are </a:t>
            </a:r>
            <a:r>
              <a:rPr lang="en"/>
              <a:t>calculated</a:t>
            </a:r>
            <a:r>
              <a:rPr lang="en"/>
              <a:t> and then with our optimizer which I believe is Adam, uses these gradients to update the parameters to reduce the loss.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66fb596d0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66fb596d0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https://arxiv.org/pdf/1802.04712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source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66b2bcba40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66b2bcba40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MIL Theory + </a:t>
            </a:r>
            <a:r>
              <a:rPr lang="en"/>
              <a:t>Newest</a:t>
            </a:r>
            <a:r>
              <a:rPr lang="en"/>
              <a:t> Model</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Divya Bhardwaj, Hannah Zhao, &amp; Arush Iyer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 to MIL Model</a:t>
            </a:r>
            <a:endParaRPr/>
          </a:p>
        </p:txBody>
      </p:sp>
      <p:sp>
        <p:nvSpPr>
          <p:cNvPr id="126" name="Google Shape;126;p22"/>
          <p:cNvSpPr txBox="1"/>
          <p:nvPr>
            <p:ph idx="1" type="body"/>
          </p:nvPr>
        </p:nvSpPr>
        <p:spPr>
          <a:xfrm>
            <a:off x="311700" y="1171675"/>
            <a:ext cx="4088700" cy="3857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The data loader uses a batch size of 1</a:t>
            </a:r>
            <a:endParaRPr/>
          </a:p>
          <a:p>
            <a:pPr indent="-304800" lvl="1" marL="914400" rtl="0" algn="l">
              <a:spcBef>
                <a:spcPts val="0"/>
              </a:spcBef>
              <a:spcAft>
                <a:spcPts val="0"/>
              </a:spcAft>
              <a:buSzPts val="1200"/>
              <a:buChar char="○"/>
            </a:pPr>
            <a:r>
              <a:rPr lang="en"/>
              <a:t>Meaning when data is passed into the model, it is one bag/slice at a time</a:t>
            </a:r>
            <a:endParaRPr/>
          </a:p>
          <a:p>
            <a:pPr indent="-317500" lvl="0" marL="457200" rtl="0" algn="l">
              <a:spcBef>
                <a:spcPts val="0"/>
              </a:spcBef>
              <a:spcAft>
                <a:spcPts val="0"/>
              </a:spcAft>
              <a:buSzPts val="1400"/>
              <a:buChar char="●"/>
            </a:pPr>
            <a:r>
              <a:rPr lang="en"/>
              <a:t>The code </a:t>
            </a:r>
            <a:r>
              <a:rPr lang="en"/>
              <a:t>then</a:t>
            </a:r>
            <a:r>
              <a:rPr lang="en"/>
              <a:t> checks to ensure the shape is (B, M, C, H, W), where B is the batch (1, as described above) M is the number of patches (variable by slice), and C, H, and W, are (3, 224, 224), as described on the last slide, for a shape of (1, M, 3, 224, 224)</a:t>
            </a:r>
            <a:endParaRPr/>
          </a:p>
          <a:p>
            <a:pPr indent="-317500" lvl="0" marL="457200" rtl="0" algn="l">
              <a:spcBef>
                <a:spcPts val="0"/>
              </a:spcBef>
              <a:spcAft>
                <a:spcPts val="0"/>
              </a:spcAft>
              <a:buSzPts val="1400"/>
              <a:buChar char="●"/>
            </a:pPr>
            <a:r>
              <a:rPr lang="en"/>
              <a:t>This input is then flattened to (</a:t>
            </a:r>
            <a:r>
              <a:rPr lang="en"/>
              <a:t>B*M, C, H, W) to run all patches through the feature extractor </a:t>
            </a:r>
            <a:endParaRPr/>
          </a:p>
          <a:p>
            <a:pPr indent="-304800" lvl="1" marL="914400" rtl="0" algn="l">
              <a:spcBef>
                <a:spcPts val="0"/>
              </a:spcBef>
              <a:spcAft>
                <a:spcPts val="0"/>
              </a:spcAft>
              <a:buSzPts val="1200"/>
              <a:buChar char="○"/>
            </a:pPr>
            <a:r>
              <a:rPr lang="en"/>
              <a:t>Since B=1, noted above, the input is then (M, 3, 224, 224)</a:t>
            </a:r>
            <a:endParaRPr/>
          </a:p>
        </p:txBody>
      </p:sp>
      <p:sp>
        <p:nvSpPr>
          <p:cNvPr id="127" name="Google Shape;127;p22"/>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2" title="Screenshot 2025-06-09 at 1.03.13 PM.png"/>
          <p:cNvPicPr preferRelativeResize="0"/>
          <p:nvPr/>
        </p:nvPicPr>
        <p:blipFill>
          <a:blip r:embed="rId3">
            <a:alphaModFix/>
          </a:blip>
          <a:stretch>
            <a:fillRect/>
          </a:stretch>
        </p:blipFill>
        <p:spPr>
          <a:xfrm>
            <a:off x="4534907" y="1562200"/>
            <a:ext cx="4594881" cy="613200"/>
          </a:xfrm>
          <a:prstGeom prst="rect">
            <a:avLst/>
          </a:prstGeom>
          <a:noFill/>
          <a:ln>
            <a:noFill/>
          </a:ln>
        </p:spPr>
      </p:pic>
      <p:pic>
        <p:nvPicPr>
          <p:cNvPr id="129" name="Google Shape;129;p22" title="Screenshot 2025-06-09 at 1.10.20 PM.png"/>
          <p:cNvPicPr preferRelativeResize="0"/>
          <p:nvPr/>
        </p:nvPicPr>
        <p:blipFill>
          <a:blip r:embed="rId4">
            <a:alphaModFix/>
          </a:blip>
          <a:stretch>
            <a:fillRect/>
          </a:stretch>
        </p:blipFill>
        <p:spPr>
          <a:xfrm>
            <a:off x="4589975" y="3052674"/>
            <a:ext cx="4484750" cy="738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Extraction, Pooling, Embedding </a:t>
            </a:r>
            <a:endParaRPr/>
          </a:p>
        </p:txBody>
      </p:sp>
      <p:sp>
        <p:nvSpPr>
          <p:cNvPr id="135" name="Google Shape;135;p23"/>
          <p:cNvSpPr txBox="1"/>
          <p:nvPr>
            <p:ph idx="1" type="body"/>
          </p:nvPr>
        </p:nvSpPr>
        <p:spPr>
          <a:xfrm>
            <a:off x="139275" y="981075"/>
            <a:ext cx="4391100" cy="40653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a:t>The shape after feature extraction is then (B*M, F, H', W'), where F is the number of features from the DenseNet layers and H' and W' are the reduced dimensions</a:t>
            </a:r>
            <a:endParaRPr/>
          </a:p>
          <a:p>
            <a:pPr indent="-304800" lvl="1" marL="914400" rtl="0" algn="l">
              <a:spcBef>
                <a:spcPts val="0"/>
              </a:spcBef>
              <a:spcAft>
                <a:spcPts val="0"/>
              </a:spcAft>
              <a:buSzPts val="1200"/>
              <a:buChar char="○"/>
            </a:pPr>
            <a:r>
              <a:rPr lang="en"/>
              <a:t>for DenseNet, F is 1024 and H’, W’ varies but can often be 7x7</a:t>
            </a:r>
            <a:endParaRPr/>
          </a:p>
          <a:p>
            <a:pPr indent="-304800" lvl="1" marL="914400" rtl="0" algn="l">
              <a:spcBef>
                <a:spcPts val="0"/>
              </a:spcBef>
              <a:spcAft>
                <a:spcPts val="0"/>
              </a:spcAft>
              <a:buSzPts val="1200"/>
              <a:buChar char="○"/>
            </a:pPr>
            <a:r>
              <a:rPr lang="en"/>
              <a:t>putting it together, shape is (1*M, 1024, H’, W’)</a:t>
            </a:r>
            <a:endParaRPr/>
          </a:p>
          <a:p>
            <a:pPr indent="-317500" lvl="0" marL="457200" rtl="0" algn="l">
              <a:spcBef>
                <a:spcPts val="0"/>
              </a:spcBef>
              <a:spcAft>
                <a:spcPts val="0"/>
              </a:spcAft>
              <a:buSzPts val="1400"/>
              <a:buChar char="●"/>
            </a:pPr>
            <a:r>
              <a:rPr lang="en"/>
              <a:t>Then, Adaptive Pooling reduces the spatial dimensions (H’ and W’) to 2x2</a:t>
            </a:r>
            <a:endParaRPr/>
          </a:p>
          <a:p>
            <a:pPr indent="-304800" lvl="1" marL="914400" rtl="0" algn="l">
              <a:spcBef>
                <a:spcPts val="0"/>
              </a:spcBef>
              <a:spcAft>
                <a:spcPts val="0"/>
              </a:spcAft>
              <a:buSzPts val="1200"/>
              <a:buChar char="○"/>
            </a:pPr>
            <a:r>
              <a:rPr lang="en"/>
              <a:t>at this point, the shape is </a:t>
            </a:r>
            <a:r>
              <a:rPr lang="en"/>
              <a:t>(M, 1024, 2, 2)</a:t>
            </a:r>
            <a:endParaRPr/>
          </a:p>
          <a:p>
            <a:pPr indent="-317500" lvl="0" marL="457200" rtl="0" algn="l">
              <a:spcBef>
                <a:spcPts val="0"/>
              </a:spcBef>
              <a:spcAft>
                <a:spcPts val="0"/>
              </a:spcAft>
              <a:buSzPts val="1400"/>
              <a:buChar char="●"/>
            </a:pPr>
            <a:r>
              <a:rPr lang="en"/>
              <a:t>Then, it flattens each patch to (</a:t>
            </a:r>
            <a:r>
              <a:rPr lang="en" sz="1200"/>
              <a:t>M, 1024*2*2) for a shape of (M, 4096)</a:t>
            </a:r>
            <a:endParaRPr sz="1200"/>
          </a:p>
          <a:p>
            <a:pPr indent="-317500" lvl="0" marL="457200" rtl="0" algn="l">
              <a:spcBef>
                <a:spcPts val="0"/>
              </a:spcBef>
              <a:spcAft>
                <a:spcPts val="0"/>
              </a:spcAft>
              <a:buSzPts val="1400"/>
              <a:buChar char="●"/>
            </a:pPr>
            <a:r>
              <a:rPr lang="en"/>
              <a:t>The features are then passed through a linear layer (patch_projector) where they are projected to the lower-dimensional embedding set forth by embed_dim = 512</a:t>
            </a:r>
            <a:endParaRPr/>
          </a:p>
          <a:p>
            <a:pPr indent="-304800" lvl="1" marL="914400" rtl="0" algn="l">
              <a:spcBef>
                <a:spcPts val="0"/>
              </a:spcBef>
              <a:spcAft>
                <a:spcPts val="0"/>
              </a:spcAft>
              <a:buSzPts val="1200"/>
              <a:buChar char="○"/>
            </a:pPr>
            <a:r>
              <a:rPr lang="en"/>
              <a:t>So the dimensions are (M, 512) </a:t>
            </a:r>
            <a:endParaRPr/>
          </a:p>
        </p:txBody>
      </p:sp>
      <p:sp>
        <p:nvSpPr>
          <p:cNvPr id="136" name="Google Shape;136;p23"/>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3" title="Screenshot 2025-06-09 at 1.24.19 PM.png"/>
          <p:cNvPicPr preferRelativeResize="0"/>
          <p:nvPr/>
        </p:nvPicPr>
        <p:blipFill>
          <a:blip r:embed="rId3">
            <a:alphaModFix/>
          </a:blip>
          <a:stretch>
            <a:fillRect/>
          </a:stretch>
        </p:blipFill>
        <p:spPr>
          <a:xfrm>
            <a:off x="4636850" y="2807475"/>
            <a:ext cx="4391025" cy="1295825"/>
          </a:xfrm>
          <a:prstGeom prst="rect">
            <a:avLst/>
          </a:prstGeom>
          <a:noFill/>
          <a:ln>
            <a:noFill/>
          </a:ln>
        </p:spPr>
      </p:pic>
      <p:pic>
        <p:nvPicPr>
          <p:cNvPr id="138" name="Google Shape;138;p23" title="Screenshot 2025-06-09 at 1.25.16 PM.png"/>
          <p:cNvPicPr preferRelativeResize="0"/>
          <p:nvPr/>
        </p:nvPicPr>
        <p:blipFill>
          <a:blip r:embed="rId4">
            <a:alphaModFix/>
          </a:blip>
          <a:stretch>
            <a:fillRect/>
          </a:stretch>
        </p:blipFill>
        <p:spPr>
          <a:xfrm>
            <a:off x="4530225" y="1431250"/>
            <a:ext cx="4604251" cy="100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Attention Pooling and Final Classification </a:t>
            </a:r>
            <a:endParaRPr/>
          </a:p>
        </p:txBody>
      </p:sp>
      <p:sp>
        <p:nvSpPr>
          <p:cNvPr id="144" name="Google Shape;144;p24"/>
          <p:cNvSpPr txBox="1"/>
          <p:nvPr>
            <p:ph idx="1" type="body"/>
          </p:nvPr>
        </p:nvSpPr>
        <p:spPr>
          <a:xfrm>
            <a:off x="311700" y="1019275"/>
            <a:ext cx="4120500" cy="3874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After attention pooling, we get an output shape of (B, D), where B is the batch number and D is the embedding dimension, which is 512.</a:t>
            </a:r>
            <a:endParaRPr sz="1500"/>
          </a:p>
          <a:p>
            <a:pPr indent="-311150" lvl="1" marL="914400" rtl="0" algn="l">
              <a:spcBef>
                <a:spcPts val="0"/>
              </a:spcBef>
              <a:spcAft>
                <a:spcPts val="0"/>
              </a:spcAft>
              <a:buSzPts val="1300"/>
              <a:buChar char="○"/>
            </a:pPr>
            <a:r>
              <a:rPr lang="en" sz="1300"/>
              <a:t>Therefore, the output is (1, 512)</a:t>
            </a:r>
            <a:endParaRPr sz="1300"/>
          </a:p>
          <a:p>
            <a:pPr indent="-311150" lvl="1" marL="914400" rtl="0" algn="l">
              <a:spcBef>
                <a:spcPts val="0"/>
              </a:spcBef>
              <a:spcAft>
                <a:spcPts val="0"/>
              </a:spcAft>
              <a:buSzPts val="1300"/>
              <a:buChar char="○"/>
            </a:pPr>
            <a:r>
              <a:rPr lang="en" sz="1300"/>
              <a:t>Single vector r</a:t>
            </a:r>
            <a:r>
              <a:rPr lang="en" sz="1300"/>
              <a:t>epresenting entire bag</a:t>
            </a:r>
            <a:endParaRPr sz="1300"/>
          </a:p>
          <a:p>
            <a:pPr indent="-323850" lvl="0" marL="457200" rtl="0" algn="l">
              <a:spcBef>
                <a:spcPts val="0"/>
              </a:spcBef>
              <a:spcAft>
                <a:spcPts val="0"/>
              </a:spcAft>
              <a:buSzPts val="1500"/>
              <a:buChar char="●"/>
            </a:pPr>
            <a:r>
              <a:rPr lang="en" sz="1500"/>
              <a:t>Then, the bag-level embedding is passed through the classifier</a:t>
            </a:r>
            <a:endParaRPr sz="1500"/>
          </a:p>
          <a:p>
            <a:pPr indent="-311150" lvl="1" marL="914400" rtl="0" algn="l">
              <a:spcBef>
                <a:spcPts val="0"/>
              </a:spcBef>
              <a:spcAft>
                <a:spcPts val="0"/>
              </a:spcAft>
              <a:buSzPts val="1300"/>
              <a:buChar char="○"/>
            </a:pPr>
            <a:r>
              <a:rPr lang="en" sz="1300"/>
              <a:t>The output of the classifier is the logits for each class (here, benign and high grade)</a:t>
            </a:r>
            <a:endParaRPr sz="1300"/>
          </a:p>
          <a:p>
            <a:pPr indent="-311150" lvl="1" marL="914400" rtl="0" algn="l">
              <a:spcBef>
                <a:spcPts val="0"/>
              </a:spcBef>
              <a:spcAft>
                <a:spcPts val="0"/>
              </a:spcAft>
              <a:buSzPts val="1300"/>
              <a:buChar char="○"/>
            </a:pPr>
            <a:r>
              <a:rPr lang="en" sz="1300"/>
              <a:t>Therefore, the shape is (1, 2), giving the final logits for classification</a:t>
            </a:r>
            <a:endParaRPr sz="1300"/>
          </a:p>
          <a:p>
            <a:pPr indent="-311150" lvl="0" marL="457200" rtl="0" algn="l">
              <a:spcBef>
                <a:spcPts val="0"/>
              </a:spcBef>
              <a:spcAft>
                <a:spcPts val="0"/>
              </a:spcAft>
              <a:buSzPts val="1300"/>
              <a:buChar char="●"/>
            </a:pPr>
            <a:r>
              <a:rPr lang="en" sz="1300"/>
              <a:t>Then, the sigmoid function will be applied on these logits to </a:t>
            </a:r>
            <a:r>
              <a:rPr lang="en" sz="1300"/>
              <a:t>compute its probability of being high-grade (scalar value). Final shape is (1, 1).</a:t>
            </a:r>
            <a:endParaRPr sz="1300"/>
          </a:p>
        </p:txBody>
      </p:sp>
      <p:sp>
        <p:nvSpPr>
          <p:cNvPr id="145" name="Google Shape;145;p24"/>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6" name="Google Shape;146;p24" title="Screenshot 2025-06-09 at 1.48.28 PM.png"/>
          <p:cNvPicPr preferRelativeResize="0"/>
          <p:nvPr/>
        </p:nvPicPr>
        <p:blipFill>
          <a:blip r:embed="rId3">
            <a:alphaModFix/>
          </a:blip>
          <a:stretch>
            <a:fillRect/>
          </a:stretch>
        </p:blipFill>
        <p:spPr>
          <a:xfrm>
            <a:off x="4551113" y="3113325"/>
            <a:ext cx="4419600" cy="673950"/>
          </a:xfrm>
          <a:prstGeom prst="rect">
            <a:avLst/>
          </a:prstGeom>
          <a:noFill/>
          <a:ln>
            <a:noFill/>
          </a:ln>
        </p:spPr>
      </p:pic>
      <p:pic>
        <p:nvPicPr>
          <p:cNvPr id="147" name="Google Shape;147;p24" title="Screenshot 2025-06-09 at 1.49.41 PM.png"/>
          <p:cNvPicPr preferRelativeResize="0"/>
          <p:nvPr/>
        </p:nvPicPr>
        <p:blipFill>
          <a:blip r:embed="rId4">
            <a:alphaModFix/>
          </a:blip>
          <a:stretch>
            <a:fillRect/>
          </a:stretch>
        </p:blipFill>
        <p:spPr>
          <a:xfrm>
            <a:off x="4432063" y="1474163"/>
            <a:ext cx="4657723" cy="9821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Shape Changes</a:t>
            </a:r>
            <a:endParaRPr/>
          </a:p>
        </p:txBody>
      </p:sp>
      <p:sp>
        <p:nvSpPr>
          <p:cNvPr id="153" name="Google Shape;153;p25"/>
          <p:cNvSpPr txBox="1"/>
          <p:nvPr>
            <p:ph idx="2" type="body"/>
          </p:nvPr>
        </p:nvSpPr>
        <p:spPr>
          <a:xfrm>
            <a:off x="388650" y="1171675"/>
            <a:ext cx="8443800" cy="36171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AutoNum type="arabicPeriod"/>
            </a:pPr>
            <a:r>
              <a:rPr lang="en"/>
              <a:t>Initial Patch image input loaded and resized  (3, 224, 224) – (C, H, W)</a:t>
            </a:r>
            <a:endParaRPr/>
          </a:p>
          <a:p>
            <a:pPr indent="-317500" lvl="0" marL="457200" rtl="0" algn="l">
              <a:spcBef>
                <a:spcPts val="0"/>
              </a:spcBef>
              <a:spcAft>
                <a:spcPts val="0"/>
              </a:spcAft>
              <a:buSzPts val="1400"/>
              <a:buAutoNum type="arabicPeriod"/>
            </a:pPr>
            <a:r>
              <a:rPr lang="en"/>
              <a:t>Batch input to MIL model (M, 3, 224, 224) – (B, M, C, H, W)</a:t>
            </a:r>
            <a:endParaRPr/>
          </a:p>
          <a:p>
            <a:pPr indent="-317500" lvl="0" marL="457200" rtl="0" algn="l">
              <a:spcBef>
                <a:spcPts val="0"/>
              </a:spcBef>
              <a:spcAft>
                <a:spcPts val="0"/>
              </a:spcAft>
              <a:buSzPts val="1400"/>
              <a:buAutoNum type="arabicPeriod"/>
            </a:pPr>
            <a:r>
              <a:rPr lang="en"/>
              <a:t>Input to DenseNet (M, 3, 224, 224) </a:t>
            </a:r>
            <a:endParaRPr/>
          </a:p>
          <a:p>
            <a:pPr indent="-317500" lvl="0" marL="457200" rtl="0" algn="l">
              <a:spcBef>
                <a:spcPts val="0"/>
              </a:spcBef>
              <a:spcAft>
                <a:spcPts val="0"/>
              </a:spcAft>
              <a:buSzPts val="1400"/>
              <a:buAutoNum type="arabicPeriod"/>
            </a:pPr>
            <a:r>
              <a:rPr lang="en"/>
              <a:t>Output from DenseNet.features (M, 1024, H, W) </a:t>
            </a:r>
            <a:endParaRPr/>
          </a:p>
          <a:p>
            <a:pPr indent="-317500" lvl="0" marL="457200" rtl="0" algn="l">
              <a:spcBef>
                <a:spcPts val="0"/>
              </a:spcBef>
              <a:spcAft>
                <a:spcPts val="0"/>
              </a:spcAft>
              <a:buSzPts val="1400"/>
              <a:buAutoNum type="arabicPeriod"/>
            </a:pPr>
            <a:r>
              <a:rPr lang="en"/>
              <a:t>AdaptiveAvgPool2d((2,2)) (M, 1024, 2, 2)</a:t>
            </a:r>
            <a:endParaRPr/>
          </a:p>
          <a:p>
            <a:pPr indent="-317500" lvl="0" marL="457200" rtl="0" algn="l">
              <a:spcBef>
                <a:spcPts val="0"/>
              </a:spcBef>
              <a:spcAft>
                <a:spcPts val="0"/>
              </a:spcAft>
              <a:buSzPts val="1400"/>
              <a:buAutoNum type="arabicPeriod"/>
            </a:pPr>
            <a:r>
              <a:rPr lang="en"/>
              <a:t>Flattening Densenet Output (M, 1024, 2, 2) → (M, 4096)</a:t>
            </a:r>
            <a:endParaRPr/>
          </a:p>
          <a:p>
            <a:pPr indent="-317500" lvl="0" marL="457200" rtl="0" algn="l">
              <a:spcBef>
                <a:spcPts val="0"/>
              </a:spcBef>
              <a:spcAft>
                <a:spcPts val="0"/>
              </a:spcAft>
              <a:buSzPts val="1400"/>
              <a:buAutoNum type="arabicPeriod"/>
            </a:pPr>
            <a:r>
              <a:rPr lang="en"/>
              <a:t>Patch Projector (M, 4096) → (M, 512) </a:t>
            </a:r>
            <a:endParaRPr/>
          </a:p>
          <a:p>
            <a:pPr indent="-317500" lvl="0" marL="457200" rtl="0" algn="l">
              <a:spcBef>
                <a:spcPts val="0"/>
              </a:spcBef>
              <a:spcAft>
                <a:spcPts val="0"/>
              </a:spcAft>
              <a:buSzPts val="1400"/>
              <a:buAutoNum type="arabicPeriod"/>
            </a:pPr>
            <a:r>
              <a:rPr lang="en"/>
              <a:t>Attention Pooling</a:t>
            </a:r>
            <a:endParaRPr/>
          </a:p>
          <a:p>
            <a:pPr indent="-304800" lvl="1" marL="914400" rtl="0" algn="l">
              <a:spcBef>
                <a:spcPts val="0"/>
              </a:spcBef>
              <a:spcAft>
                <a:spcPts val="0"/>
              </a:spcAft>
              <a:buSzPts val="1200"/>
              <a:buAutoNum type="alphaLcPeriod"/>
            </a:pPr>
            <a:r>
              <a:rPr lang="en"/>
              <a:t>(M, 512) </a:t>
            </a:r>
            <a:r>
              <a:rPr baseline="-25000" lang="en"/>
              <a:t> </a:t>
            </a:r>
            <a:r>
              <a:rPr lang="en"/>
              <a:t>is passed through the </a:t>
            </a:r>
            <a:r>
              <a:rPr lang="en"/>
              <a:t>following</a:t>
            </a:r>
            <a:r>
              <a:rPr lang="en"/>
              <a:t> MLP:</a:t>
            </a:r>
            <a:endParaRPr/>
          </a:p>
          <a:p>
            <a:pPr indent="-304800" lvl="2" marL="1371600" rtl="0" algn="l">
              <a:spcBef>
                <a:spcPts val="0"/>
              </a:spcBef>
              <a:spcAft>
                <a:spcPts val="0"/>
              </a:spcAft>
              <a:buSzPts val="1200"/>
              <a:buAutoNum type="romanLcPeriod"/>
            </a:pPr>
            <a:r>
              <a:rPr lang="en"/>
              <a:t>Linear layer → Tanh → Linear layer </a:t>
            </a:r>
            <a:endParaRPr/>
          </a:p>
          <a:p>
            <a:pPr indent="-304800" lvl="2" marL="1371600" rtl="0" algn="l">
              <a:spcBef>
                <a:spcPts val="0"/>
              </a:spcBef>
              <a:spcAft>
                <a:spcPts val="0"/>
              </a:spcAft>
              <a:buSzPts val="1200"/>
              <a:buAutoNum type="romanLcPeriod"/>
            </a:pPr>
            <a:r>
              <a:rPr lang="en"/>
              <a:t>Outputs </a:t>
            </a:r>
            <a:r>
              <a:rPr lang="en"/>
              <a:t>a single vector representative of the entire bag </a:t>
            </a:r>
            <a:r>
              <a:rPr lang="en"/>
              <a:t>(1, 512) </a:t>
            </a:r>
            <a:endParaRPr/>
          </a:p>
          <a:p>
            <a:pPr indent="-317500" lvl="0" marL="457200" rtl="0" algn="l">
              <a:spcBef>
                <a:spcPts val="0"/>
              </a:spcBef>
              <a:spcAft>
                <a:spcPts val="0"/>
              </a:spcAft>
              <a:buSzPts val="1400"/>
              <a:buAutoNum type="arabicPeriod"/>
            </a:pPr>
            <a:r>
              <a:rPr lang="en"/>
              <a:t>Final Classifier </a:t>
            </a:r>
            <a:endParaRPr/>
          </a:p>
          <a:p>
            <a:pPr indent="-304800" lvl="1" marL="914400" rtl="0" algn="l">
              <a:spcBef>
                <a:spcPts val="0"/>
              </a:spcBef>
              <a:spcAft>
                <a:spcPts val="0"/>
              </a:spcAft>
              <a:buSzPts val="1200"/>
              <a:buAutoNum type="alphaLcPeriod"/>
            </a:pPr>
            <a:r>
              <a:rPr lang="en"/>
              <a:t>Input is Bag-level embedding </a:t>
            </a:r>
            <a:r>
              <a:rPr lang="en"/>
              <a:t>(1, 512)</a:t>
            </a:r>
            <a:endParaRPr/>
          </a:p>
          <a:p>
            <a:pPr indent="-304800" lvl="1" marL="914400" rtl="0" algn="l">
              <a:spcBef>
                <a:spcPts val="0"/>
              </a:spcBef>
              <a:spcAft>
                <a:spcPts val="0"/>
              </a:spcAft>
              <a:buSzPts val="1200"/>
              <a:buAutoNum type="alphaLcPeriod"/>
            </a:pPr>
            <a:r>
              <a:rPr lang="en"/>
              <a:t>Passed through a linear layer (1, 2), which are the logits for each case, and sigmoid function</a:t>
            </a:r>
            <a:endParaRPr/>
          </a:p>
          <a:p>
            <a:pPr indent="-304800" lvl="1" marL="914400" rtl="0" algn="l">
              <a:spcBef>
                <a:spcPts val="0"/>
              </a:spcBef>
              <a:spcAft>
                <a:spcPts val="0"/>
              </a:spcAft>
              <a:buSzPts val="1200"/>
              <a:buAutoNum type="alphaLcPeriod"/>
            </a:pPr>
            <a:r>
              <a:rPr lang="en"/>
              <a:t>Output is scalar value y^∈[0,1] predicting the probability of high grade CMIL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178800" y="2502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 Grouping by Slice Results (h&amp;e stains only)</a:t>
            </a:r>
            <a:endParaRPr/>
          </a:p>
        </p:txBody>
      </p:sp>
      <p:sp>
        <p:nvSpPr>
          <p:cNvPr id="159" name="Google Shape;159;p26"/>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0" name="Google Shape;160;p26"/>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26"/>
          <p:cNvPicPr preferRelativeResize="0"/>
          <p:nvPr/>
        </p:nvPicPr>
        <p:blipFill>
          <a:blip r:embed="rId3">
            <a:alphaModFix/>
          </a:blip>
          <a:stretch>
            <a:fillRect/>
          </a:stretch>
        </p:blipFill>
        <p:spPr>
          <a:xfrm>
            <a:off x="358675" y="988475"/>
            <a:ext cx="4339350" cy="1583275"/>
          </a:xfrm>
          <a:prstGeom prst="rect">
            <a:avLst/>
          </a:prstGeom>
          <a:noFill/>
          <a:ln>
            <a:noFill/>
          </a:ln>
        </p:spPr>
      </p:pic>
      <p:pic>
        <p:nvPicPr>
          <p:cNvPr id="162" name="Google Shape;162;p26"/>
          <p:cNvPicPr preferRelativeResize="0"/>
          <p:nvPr/>
        </p:nvPicPr>
        <p:blipFill>
          <a:blip r:embed="rId4">
            <a:alphaModFix/>
          </a:blip>
          <a:stretch>
            <a:fillRect/>
          </a:stretch>
        </p:blipFill>
        <p:spPr>
          <a:xfrm>
            <a:off x="5338050" y="784650"/>
            <a:ext cx="3259050" cy="4171240"/>
          </a:xfrm>
          <a:prstGeom prst="rect">
            <a:avLst/>
          </a:prstGeom>
          <a:noFill/>
          <a:ln>
            <a:noFill/>
          </a:ln>
        </p:spPr>
      </p:pic>
      <p:pic>
        <p:nvPicPr>
          <p:cNvPr id="163" name="Google Shape;163;p26"/>
          <p:cNvPicPr preferRelativeResize="0"/>
          <p:nvPr/>
        </p:nvPicPr>
        <p:blipFill>
          <a:blip r:embed="rId5">
            <a:alphaModFix/>
          </a:blip>
          <a:stretch>
            <a:fillRect/>
          </a:stretch>
        </p:blipFill>
        <p:spPr>
          <a:xfrm>
            <a:off x="311700" y="2748301"/>
            <a:ext cx="4788900" cy="979750"/>
          </a:xfrm>
          <a:prstGeom prst="rect">
            <a:avLst/>
          </a:prstGeom>
          <a:noFill/>
          <a:ln>
            <a:noFill/>
          </a:ln>
        </p:spPr>
      </p:pic>
      <p:pic>
        <p:nvPicPr>
          <p:cNvPr id="164" name="Google Shape;164;p26"/>
          <p:cNvPicPr preferRelativeResize="0"/>
          <p:nvPr/>
        </p:nvPicPr>
        <p:blipFill>
          <a:blip r:embed="rId6">
            <a:alphaModFix/>
          </a:blip>
          <a:stretch>
            <a:fillRect/>
          </a:stretch>
        </p:blipFill>
        <p:spPr>
          <a:xfrm>
            <a:off x="311700" y="3834849"/>
            <a:ext cx="4788898" cy="97092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426250" y="22460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Melan									Sox10</a:t>
            </a:r>
            <a:endParaRPr/>
          </a:p>
        </p:txBody>
      </p:sp>
      <p:sp>
        <p:nvSpPr>
          <p:cNvPr id="170" name="Google Shape;170;p27"/>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71" name="Google Shape;171;p27"/>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2" name="Google Shape;172;p27"/>
          <p:cNvPicPr preferRelativeResize="0"/>
          <p:nvPr/>
        </p:nvPicPr>
        <p:blipFill>
          <a:blip r:embed="rId3">
            <a:alphaModFix/>
          </a:blip>
          <a:stretch>
            <a:fillRect/>
          </a:stretch>
        </p:blipFill>
        <p:spPr>
          <a:xfrm>
            <a:off x="775375" y="999850"/>
            <a:ext cx="2929974" cy="3787525"/>
          </a:xfrm>
          <a:prstGeom prst="rect">
            <a:avLst/>
          </a:prstGeom>
          <a:noFill/>
          <a:ln>
            <a:noFill/>
          </a:ln>
        </p:spPr>
      </p:pic>
      <p:pic>
        <p:nvPicPr>
          <p:cNvPr id="173" name="Google Shape;173;p27"/>
          <p:cNvPicPr preferRelativeResize="0"/>
          <p:nvPr/>
        </p:nvPicPr>
        <p:blipFill>
          <a:blip r:embed="rId4">
            <a:alphaModFix/>
          </a:blip>
          <a:stretch>
            <a:fillRect/>
          </a:stretch>
        </p:blipFill>
        <p:spPr>
          <a:xfrm>
            <a:off x="5002625" y="952350"/>
            <a:ext cx="3001691" cy="3835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 with Gated Attention</a:t>
            </a:r>
            <a:endParaRPr/>
          </a:p>
        </p:txBody>
      </p:sp>
      <p:sp>
        <p:nvSpPr>
          <p:cNvPr id="179" name="Google Shape;179;p28"/>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0" name="Google Shape;180;p28"/>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28"/>
          <p:cNvPicPr preferRelativeResize="0"/>
          <p:nvPr/>
        </p:nvPicPr>
        <p:blipFill>
          <a:blip r:embed="rId3">
            <a:alphaModFix/>
          </a:blip>
          <a:stretch>
            <a:fillRect/>
          </a:stretch>
        </p:blipFill>
        <p:spPr>
          <a:xfrm>
            <a:off x="311700" y="1724788"/>
            <a:ext cx="3999900" cy="1693936"/>
          </a:xfrm>
          <a:prstGeom prst="rect">
            <a:avLst/>
          </a:prstGeom>
          <a:noFill/>
          <a:ln>
            <a:noFill/>
          </a:ln>
        </p:spPr>
      </p:pic>
      <p:pic>
        <p:nvPicPr>
          <p:cNvPr id="182" name="Google Shape;182;p28"/>
          <p:cNvPicPr preferRelativeResize="0"/>
          <p:nvPr/>
        </p:nvPicPr>
        <p:blipFill>
          <a:blip r:embed="rId4">
            <a:alphaModFix/>
          </a:blip>
          <a:stretch>
            <a:fillRect/>
          </a:stretch>
        </p:blipFill>
        <p:spPr>
          <a:xfrm>
            <a:off x="5050398" y="808162"/>
            <a:ext cx="3358154" cy="41242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 Level</a:t>
            </a:r>
            <a:endParaRPr/>
          </a:p>
        </p:txBody>
      </p:sp>
      <p:sp>
        <p:nvSpPr>
          <p:cNvPr id="66" name="Google Shape;66;p14"/>
          <p:cNvSpPr txBox="1"/>
          <p:nvPr>
            <p:ph idx="1" type="body"/>
          </p:nvPr>
        </p:nvSpPr>
        <p:spPr>
          <a:xfrm>
            <a:off x="311700" y="1171600"/>
            <a:ext cx="8520600" cy="363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Input data is grouped into labeled bags containing multiple instances</a:t>
            </a:r>
            <a:endParaRPr/>
          </a:p>
          <a:p>
            <a:pPr indent="-317500" lvl="1" marL="914400" rtl="0" algn="l">
              <a:spcBef>
                <a:spcPts val="0"/>
              </a:spcBef>
              <a:spcAft>
                <a:spcPts val="0"/>
              </a:spcAft>
              <a:buSzPts val="1400"/>
              <a:buChar char="○"/>
            </a:pPr>
            <a:r>
              <a:rPr lang="en"/>
              <a:t>Labels are assigned at bag level</a:t>
            </a:r>
            <a:endParaRPr/>
          </a:p>
          <a:p>
            <a:pPr indent="-317500" lvl="1" marL="914400" rtl="0" algn="l">
              <a:spcBef>
                <a:spcPts val="0"/>
              </a:spcBef>
              <a:spcAft>
                <a:spcPts val="0"/>
              </a:spcAft>
              <a:buSzPts val="1400"/>
              <a:buChar char="○"/>
            </a:pPr>
            <a:r>
              <a:rPr lang="en"/>
              <a:t>An entire bag is labeled as high-grade if it has 1 or more high-grade instances</a:t>
            </a:r>
            <a:endParaRPr/>
          </a:p>
          <a:p>
            <a:pPr indent="-317500" lvl="1" marL="914400" rtl="0" algn="l">
              <a:spcBef>
                <a:spcPts val="0"/>
              </a:spcBef>
              <a:spcAft>
                <a:spcPts val="0"/>
              </a:spcAft>
              <a:buSzPts val="1400"/>
              <a:buChar char="○"/>
            </a:pPr>
            <a:r>
              <a:rPr lang="en"/>
              <a:t>Typical approaches:</a:t>
            </a:r>
            <a:endParaRPr/>
          </a:p>
          <a:p>
            <a:pPr indent="-317500" lvl="2" marL="1371600" rtl="0" algn="l">
              <a:spcBef>
                <a:spcPts val="0"/>
              </a:spcBef>
              <a:spcAft>
                <a:spcPts val="0"/>
              </a:spcAft>
              <a:buSzPts val="1400"/>
              <a:buChar char="■"/>
            </a:pPr>
            <a:r>
              <a:rPr lang="en"/>
              <a:t>Instance-level: classify each instance and aggregate to get bag-level classification</a:t>
            </a:r>
            <a:endParaRPr/>
          </a:p>
          <a:p>
            <a:pPr indent="-317500" lvl="2" marL="1371600" rtl="0" algn="l">
              <a:spcBef>
                <a:spcPts val="0"/>
              </a:spcBef>
              <a:spcAft>
                <a:spcPts val="0"/>
              </a:spcAft>
              <a:buSzPts val="1400"/>
              <a:buChar char="■"/>
            </a:pPr>
            <a:r>
              <a:rPr lang="en"/>
              <a:t>Embedding-level (preferred): map instances to low-level embeddings, aggregate the embeddings into a single, bag-level representation, and apply a classifier</a:t>
            </a:r>
            <a:endParaRPr/>
          </a:p>
          <a:p>
            <a:pPr indent="-342900" lvl="0" marL="457200" rtl="0" algn="l">
              <a:spcBef>
                <a:spcPts val="0"/>
              </a:spcBef>
              <a:spcAft>
                <a:spcPts val="0"/>
              </a:spcAft>
              <a:buSzPts val="1800"/>
              <a:buChar char="●"/>
            </a:pPr>
            <a:r>
              <a:rPr lang="en"/>
              <a:t>Terminology</a:t>
            </a:r>
            <a:endParaRPr/>
          </a:p>
          <a:p>
            <a:pPr indent="-317500" lvl="1" marL="914400" rtl="0" algn="l">
              <a:spcBef>
                <a:spcPts val="0"/>
              </a:spcBef>
              <a:spcAft>
                <a:spcPts val="0"/>
              </a:spcAft>
              <a:buSzPts val="1400"/>
              <a:buChar char="○"/>
            </a:pPr>
            <a:r>
              <a:rPr lang="en"/>
              <a:t>Instances: individual data points (in our case, patches)</a:t>
            </a:r>
            <a:endParaRPr/>
          </a:p>
          <a:p>
            <a:pPr indent="-317500" lvl="1" marL="914400" rtl="0" algn="l">
              <a:spcBef>
                <a:spcPts val="0"/>
              </a:spcBef>
              <a:spcAft>
                <a:spcPts val="0"/>
              </a:spcAft>
              <a:buSzPts val="1400"/>
              <a:buChar char="○"/>
            </a:pPr>
            <a:r>
              <a:rPr lang="en"/>
              <a:t>Bags: collection of data points</a:t>
            </a:r>
            <a:endParaRPr/>
          </a:p>
          <a:p>
            <a:pPr indent="-317500" lvl="1" marL="914400" rtl="0" algn="l">
              <a:spcBef>
                <a:spcPts val="0"/>
              </a:spcBef>
              <a:spcAft>
                <a:spcPts val="0"/>
              </a:spcAft>
              <a:buSzPts val="1400"/>
              <a:buChar char="○"/>
            </a:pPr>
            <a:r>
              <a:rPr lang="en"/>
              <a:t>Labels: tagline for the bag (high-grade or benign)</a:t>
            </a:r>
            <a:endParaRPr/>
          </a:p>
          <a:p>
            <a:pPr indent="-342900" lvl="0" marL="457200" rtl="0" algn="l">
              <a:spcBef>
                <a:spcPts val="0"/>
              </a:spcBef>
              <a:spcAft>
                <a:spcPts val="0"/>
              </a:spcAft>
              <a:buSzPts val="1800"/>
              <a:buChar char="●"/>
            </a:pPr>
            <a:r>
              <a:rPr lang="en"/>
              <a:t>Why should we care?</a:t>
            </a:r>
            <a:endParaRPr/>
          </a:p>
          <a:p>
            <a:pPr indent="-317500" lvl="1" marL="914400" rtl="0" algn="l">
              <a:spcBef>
                <a:spcPts val="0"/>
              </a:spcBef>
              <a:spcAft>
                <a:spcPts val="0"/>
              </a:spcAft>
              <a:buSzPts val="1400"/>
              <a:buChar char="○"/>
            </a:pPr>
            <a:r>
              <a:rPr lang="en"/>
              <a:t>Useful when labeling each instance is impractical/expensive</a:t>
            </a:r>
            <a:endParaRPr/>
          </a:p>
          <a:p>
            <a:pPr indent="-317500" lvl="1" marL="914400" rtl="0" algn="l">
              <a:spcBef>
                <a:spcPts val="0"/>
              </a:spcBef>
              <a:spcAft>
                <a:spcPts val="0"/>
              </a:spcAft>
              <a:buSzPts val="1400"/>
              <a:buChar char="○"/>
            </a:pPr>
            <a:r>
              <a:rPr lang="en"/>
              <a:t>Especially useful for classifying medical image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Key-chain analogy</a:t>
            </a:r>
            <a:endParaRPr/>
          </a:p>
        </p:txBody>
      </p:sp>
      <p:pic>
        <p:nvPicPr>
          <p:cNvPr id="72" name="Google Shape;72;p15" title="Screenshot 2025-06-10 at 3.57.24 PM.png"/>
          <p:cNvPicPr preferRelativeResize="0"/>
          <p:nvPr/>
        </p:nvPicPr>
        <p:blipFill>
          <a:blip r:embed="rId3">
            <a:alphaModFix/>
          </a:blip>
          <a:stretch>
            <a:fillRect/>
          </a:stretch>
        </p:blipFill>
        <p:spPr>
          <a:xfrm>
            <a:off x="1540088" y="1073975"/>
            <a:ext cx="6063813" cy="2995501"/>
          </a:xfrm>
          <a:prstGeom prst="rect">
            <a:avLst/>
          </a:prstGeom>
          <a:noFill/>
          <a:ln>
            <a:noFill/>
          </a:ln>
        </p:spPr>
      </p:pic>
      <p:sp>
        <p:nvSpPr>
          <p:cNvPr id="73" name="Google Shape;73;p15"/>
          <p:cNvSpPr txBox="1"/>
          <p:nvPr/>
        </p:nvSpPr>
        <p:spPr>
          <a:xfrm>
            <a:off x="468650" y="4085225"/>
            <a:ext cx="8758500" cy="9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Trying find the exact key that is common for all the “positive” keychains (green key)</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Mathematical Foundation (1)</a:t>
            </a:r>
            <a:endParaRPr/>
          </a:p>
        </p:txBody>
      </p:sp>
      <p:sp>
        <p:nvSpPr>
          <p:cNvPr id="79" name="Google Shape;79;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Problem formulation</a:t>
            </a:r>
            <a:endParaRPr/>
          </a:p>
          <a:p>
            <a:pPr indent="-317500" lvl="1" marL="914400" rtl="0" algn="l">
              <a:spcBef>
                <a:spcPts val="0"/>
              </a:spcBef>
              <a:spcAft>
                <a:spcPts val="0"/>
              </a:spcAft>
              <a:buSzPts val="1400"/>
              <a:buChar char="○"/>
            </a:pPr>
            <a:r>
              <a:rPr lang="en"/>
              <a:t>Bag of instances X = {x</a:t>
            </a:r>
            <a:r>
              <a:rPr baseline="-25000" lang="en"/>
              <a:t>1</a:t>
            </a:r>
            <a:r>
              <a:rPr lang="en"/>
              <a:t>, x</a:t>
            </a:r>
            <a:r>
              <a:rPr baseline="-25000" lang="en"/>
              <a:t>2</a:t>
            </a:r>
            <a:r>
              <a:rPr lang="en"/>
              <a:t>, …., x</a:t>
            </a:r>
            <a:r>
              <a:rPr baseline="-25000" lang="en"/>
              <a:t>k</a:t>
            </a:r>
            <a:r>
              <a:rPr lang="en"/>
              <a:t>}, each x has a label y ∈ {0,1}</a:t>
            </a:r>
            <a:endParaRPr/>
          </a:p>
          <a:p>
            <a:pPr indent="-317500" lvl="1" marL="914400" rtl="0" algn="l">
              <a:spcBef>
                <a:spcPts val="0"/>
              </a:spcBef>
              <a:spcAft>
                <a:spcPts val="0"/>
              </a:spcAft>
              <a:buSzPts val="1400"/>
              <a:buChar char="○"/>
            </a:pPr>
            <a:r>
              <a:rPr lang="en"/>
              <a:t>Bag label Y = max{y</a:t>
            </a:r>
            <a:r>
              <a:rPr baseline="-25000" lang="en"/>
              <a:t>k</a:t>
            </a:r>
            <a:r>
              <a:rPr lang="en"/>
              <a:t>}</a:t>
            </a:r>
            <a:endParaRPr/>
          </a:p>
          <a:p>
            <a:pPr indent="-317500" lvl="2" marL="1371600" rtl="0" algn="l">
              <a:spcBef>
                <a:spcPts val="0"/>
              </a:spcBef>
              <a:spcAft>
                <a:spcPts val="0"/>
              </a:spcAft>
              <a:buSzPts val="1400"/>
              <a:buChar char="■"/>
            </a:pPr>
            <a:r>
              <a:rPr lang="en"/>
              <a:t>1 if at least one instance is positive, else 0 </a:t>
            </a:r>
            <a:endParaRPr/>
          </a:p>
          <a:p>
            <a:pPr indent="-317500" lvl="1" marL="914400" rtl="0" algn="l">
              <a:spcBef>
                <a:spcPts val="0"/>
              </a:spcBef>
              <a:spcAft>
                <a:spcPts val="0"/>
              </a:spcAft>
              <a:buSzPts val="1400"/>
              <a:buChar char="○"/>
            </a:pPr>
            <a:r>
              <a:rPr lang="en"/>
              <a:t>During training, you don’t know instance labels </a:t>
            </a:r>
            <a:r>
              <a:rPr lang="en"/>
              <a:t>y</a:t>
            </a:r>
            <a:r>
              <a:rPr baseline="-25000" lang="en"/>
              <a:t>k</a:t>
            </a:r>
            <a:endParaRPr/>
          </a:p>
          <a:p>
            <a:pPr indent="-317500" lvl="1" marL="914400" rtl="0" algn="l">
              <a:spcBef>
                <a:spcPts val="0"/>
              </a:spcBef>
              <a:spcAft>
                <a:spcPts val="0"/>
              </a:spcAft>
              <a:buSzPts val="1400"/>
              <a:buChar char="○"/>
            </a:pPr>
            <a:r>
              <a:rPr lang="en"/>
              <a:t>Use a permutation-invariant function: </a:t>
            </a:r>
            <a:endParaRPr/>
          </a:p>
          <a:p>
            <a:pPr indent="-317500" lvl="2" marL="1371600" rtl="0" algn="l">
              <a:spcBef>
                <a:spcPts val="0"/>
              </a:spcBef>
              <a:spcAft>
                <a:spcPts val="0"/>
              </a:spcAft>
              <a:buSzPts val="1400"/>
              <a:buChar char="■"/>
            </a:pPr>
            <a:r>
              <a:rPr lang="en"/>
              <a:t>Need to keep bag representation the same irrespective of order of instances within the bags</a:t>
            </a:r>
            <a:endParaRPr/>
          </a:p>
          <a:p>
            <a:pPr indent="-317500" lvl="2" marL="1371600" rtl="0" algn="l">
              <a:spcBef>
                <a:spcPts val="0"/>
              </a:spcBef>
              <a:spcAft>
                <a:spcPts val="0"/>
              </a:spcAft>
              <a:buSzPts val="1400"/>
              <a:buChar char="■"/>
            </a:pPr>
            <a:r>
              <a:rPr lang="en"/>
              <a:t>Punchline: can use average, max, or attention-based pooling</a:t>
            </a:r>
            <a:endParaRPr/>
          </a:p>
          <a:p>
            <a:pPr indent="-342900" lvl="0" marL="457200" rtl="0" algn="l">
              <a:spcBef>
                <a:spcPts val="0"/>
              </a:spcBef>
              <a:spcAft>
                <a:spcPts val="0"/>
              </a:spcAft>
              <a:buSzPts val="1800"/>
              <a:buChar char="●"/>
            </a:pPr>
            <a:r>
              <a:rPr lang="en"/>
              <a:t>Attention-based pooling</a:t>
            </a:r>
            <a:endParaRPr/>
          </a:p>
          <a:p>
            <a:pPr indent="-317500" lvl="1" marL="914400" rtl="0" algn="l">
              <a:spcBef>
                <a:spcPts val="0"/>
              </a:spcBef>
              <a:spcAft>
                <a:spcPts val="0"/>
              </a:spcAft>
              <a:buSzPts val="1400"/>
              <a:buChar char="○"/>
            </a:pPr>
            <a:r>
              <a:rPr lang="en"/>
              <a:t>Use a weighted average of the low-level embeddings created during feature extraction</a:t>
            </a:r>
            <a:endParaRPr/>
          </a:p>
          <a:p>
            <a:pPr indent="-317500" lvl="2" marL="1371600" rtl="0" algn="l">
              <a:spcBef>
                <a:spcPts val="0"/>
              </a:spcBef>
              <a:spcAft>
                <a:spcPts val="0"/>
              </a:spcAft>
              <a:buSzPts val="1400"/>
              <a:buChar char="■"/>
            </a:pPr>
            <a:r>
              <a:rPr lang="en"/>
              <a:t>Max pooling only picks the most extreme patch, ignoring useful info from other patches</a:t>
            </a:r>
            <a:endParaRPr/>
          </a:p>
          <a:p>
            <a:pPr indent="-317500" lvl="2" marL="1371600" rtl="0" algn="l">
              <a:spcBef>
                <a:spcPts val="0"/>
              </a:spcBef>
              <a:spcAft>
                <a:spcPts val="0"/>
              </a:spcAft>
              <a:buSzPts val="1400"/>
              <a:buChar char="■"/>
            </a:pPr>
            <a:r>
              <a:rPr lang="en"/>
              <a:t>Average pooling treats every patch equally which includes irrelevant or incomplete patches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Mathematical Foundation (2)</a:t>
            </a:r>
            <a:endParaRPr/>
          </a:p>
          <a:p>
            <a:pPr indent="0" lvl="0" marL="0" rtl="0" algn="l">
              <a:spcBef>
                <a:spcPts val="0"/>
              </a:spcBef>
              <a:spcAft>
                <a:spcPts val="0"/>
              </a:spcAft>
              <a:buNone/>
            </a:pPr>
            <a:r>
              <a:t/>
            </a:r>
            <a:endParaRPr/>
          </a:p>
        </p:txBody>
      </p:sp>
      <p:sp>
        <p:nvSpPr>
          <p:cNvPr id="85" name="Google Shape;85;p17"/>
          <p:cNvSpPr txBox="1"/>
          <p:nvPr>
            <p:ph idx="1" type="body"/>
          </p:nvPr>
        </p:nvSpPr>
        <p:spPr>
          <a:xfrm>
            <a:off x="311700" y="1171600"/>
            <a:ext cx="8520600" cy="229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Attention-based pooling</a:t>
            </a:r>
            <a:endParaRPr/>
          </a:p>
          <a:p>
            <a:pPr indent="-317500" lvl="1" marL="914400" rtl="0" algn="l">
              <a:spcBef>
                <a:spcPts val="0"/>
              </a:spcBef>
              <a:spcAft>
                <a:spcPts val="0"/>
              </a:spcAft>
              <a:buSzPts val="1400"/>
              <a:buChar char="○"/>
            </a:pPr>
            <a:r>
              <a:rPr lang="en"/>
              <a:t>Given embeddings H = {h</a:t>
            </a:r>
            <a:r>
              <a:rPr baseline="-25000" lang="en"/>
              <a:t>1</a:t>
            </a:r>
            <a:r>
              <a:rPr lang="en"/>
              <a:t>,...., h</a:t>
            </a:r>
            <a:r>
              <a:rPr baseline="-25000" lang="en"/>
              <a:t>k</a:t>
            </a:r>
            <a:r>
              <a:rPr lang="en"/>
              <a:t>}, the bag embedding is the sum </a:t>
            </a:r>
            <a:endParaRPr/>
          </a:p>
        </p:txBody>
      </p:sp>
      <p:pic>
        <p:nvPicPr>
          <p:cNvPr id="86" name="Google Shape;86;p17" title="Screenshot 2025-06-10 at 4.19.19 PM.png"/>
          <p:cNvPicPr preferRelativeResize="0"/>
          <p:nvPr/>
        </p:nvPicPr>
        <p:blipFill>
          <a:blip r:embed="rId3">
            <a:alphaModFix/>
          </a:blip>
          <a:stretch>
            <a:fillRect/>
          </a:stretch>
        </p:blipFill>
        <p:spPr>
          <a:xfrm>
            <a:off x="1353875" y="1897350"/>
            <a:ext cx="3353875" cy="1474225"/>
          </a:xfrm>
          <a:prstGeom prst="rect">
            <a:avLst/>
          </a:prstGeom>
          <a:noFill/>
          <a:ln>
            <a:noFill/>
          </a:ln>
        </p:spPr>
      </p:pic>
      <p:sp>
        <p:nvSpPr>
          <p:cNvPr id="87" name="Google Shape;87;p17"/>
          <p:cNvSpPr txBox="1"/>
          <p:nvPr/>
        </p:nvSpPr>
        <p:spPr>
          <a:xfrm>
            <a:off x="311700" y="3470500"/>
            <a:ext cx="8178300" cy="13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ld Standard TT"/>
                <a:ea typeface="Old Standard TT"/>
                <a:cs typeface="Old Standard TT"/>
                <a:sym typeface="Old Standard TT"/>
              </a:rPr>
              <a:t>		</a:t>
            </a:r>
            <a:r>
              <a:rPr lang="en">
                <a:solidFill>
                  <a:schemeClr val="dk1"/>
                </a:solidFill>
                <a:latin typeface="Old Standard TT"/>
                <a:ea typeface="Old Standard TT"/>
                <a:cs typeface="Old Standard TT"/>
                <a:sym typeface="Old Standard TT"/>
              </a:rPr>
              <a:t>w</a:t>
            </a:r>
            <a:r>
              <a:rPr lang="en">
                <a:solidFill>
                  <a:schemeClr val="dk1"/>
                </a:solidFill>
                <a:latin typeface="Old Standard TT"/>
                <a:ea typeface="Old Standard TT"/>
                <a:cs typeface="Old Standard TT"/>
                <a:sym typeface="Old Standard TT"/>
              </a:rPr>
              <a:t>here a</a:t>
            </a:r>
            <a:r>
              <a:rPr baseline="-25000" lang="en">
                <a:solidFill>
                  <a:schemeClr val="dk1"/>
                </a:solidFill>
                <a:latin typeface="Old Standard TT"/>
                <a:ea typeface="Old Standard TT"/>
                <a:cs typeface="Old Standard TT"/>
                <a:sym typeface="Old Standard TT"/>
              </a:rPr>
              <a:t>k</a:t>
            </a:r>
            <a:r>
              <a:rPr lang="en">
                <a:solidFill>
                  <a:schemeClr val="dk1"/>
                </a:solidFill>
                <a:latin typeface="Old Standard TT"/>
                <a:ea typeface="Old Standard TT"/>
                <a:cs typeface="Old Standard TT"/>
                <a:sym typeface="Old Standard TT"/>
              </a:rPr>
              <a:t> is expressed as  </a:t>
            </a:r>
            <a:endParaRPr>
              <a:solidFill>
                <a:schemeClr val="dk1"/>
              </a:solidFill>
              <a:latin typeface="Old Standard TT"/>
              <a:ea typeface="Old Standard TT"/>
              <a:cs typeface="Old Standard TT"/>
              <a:sym typeface="Old Standard TT"/>
            </a:endParaRPr>
          </a:p>
        </p:txBody>
      </p:sp>
      <p:pic>
        <p:nvPicPr>
          <p:cNvPr id="88" name="Google Shape;88;p17" title="Screenshot 2025-06-10 at 4.20.55 PM.png"/>
          <p:cNvPicPr preferRelativeResize="0"/>
          <p:nvPr/>
        </p:nvPicPr>
        <p:blipFill>
          <a:blip r:embed="rId4">
            <a:alphaModFix/>
          </a:blip>
          <a:stretch>
            <a:fillRect/>
          </a:stretch>
        </p:blipFill>
        <p:spPr>
          <a:xfrm>
            <a:off x="3477773" y="3470501"/>
            <a:ext cx="3855853" cy="1335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Mathematical Foundation (3)</a:t>
            </a:r>
            <a:endParaRPr/>
          </a:p>
          <a:p>
            <a:pPr indent="0" lvl="0" marL="0" rtl="0" algn="l">
              <a:spcBef>
                <a:spcPts val="0"/>
              </a:spcBef>
              <a:spcAft>
                <a:spcPts val="0"/>
              </a:spcAft>
              <a:buNone/>
            </a:pPr>
            <a:r>
              <a:t/>
            </a:r>
            <a:endParaRPr/>
          </a:p>
        </p:txBody>
      </p:sp>
      <p:sp>
        <p:nvSpPr>
          <p:cNvPr id="94" name="Google Shape;94;p18"/>
          <p:cNvSpPr txBox="1"/>
          <p:nvPr>
            <p:ph idx="1" type="body"/>
          </p:nvPr>
        </p:nvSpPr>
        <p:spPr>
          <a:xfrm>
            <a:off x="311700" y="2671375"/>
            <a:ext cx="8520600" cy="1897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Attention-based pooling</a:t>
            </a:r>
            <a:endParaRPr/>
          </a:p>
          <a:p>
            <a:pPr indent="-317500" lvl="1" marL="914400" rtl="0" algn="l">
              <a:spcBef>
                <a:spcPts val="0"/>
              </a:spcBef>
              <a:spcAft>
                <a:spcPts val="0"/>
              </a:spcAft>
              <a:buSzPts val="1400"/>
              <a:buChar char="○"/>
            </a:pPr>
            <a:r>
              <a:rPr lang="en"/>
              <a:t>Each embedding transformed by a small neural network </a:t>
            </a:r>
            <a:endParaRPr/>
          </a:p>
          <a:p>
            <a:pPr indent="-317500" lvl="2" marL="1371600" rtl="0" algn="l">
              <a:spcBef>
                <a:spcPts val="0"/>
              </a:spcBef>
              <a:spcAft>
                <a:spcPts val="0"/>
              </a:spcAft>
              <a:buSzPts val="1400"/>
              <a:buChar char="■"/>
            </a:pPr>
            <a:r>
              <a:rPr lang="en"/>
              <a:t>V is a learned linear transformation, w is a learned weight</a:t>
            </a:r>
            <a:endParaRPr/>
          </a:p>
          <a:p>
            <a:pPr indent="-317500" lvl="3" marL="1828800" rtl="0" algn="l">
              <a:spcBef>
                <a:spcPts val="0"/>
              </a:spcBef>
              <a:spcAft>
                <a:spcPts val="0"/>
              </a:spcAft>
              <a:buSzPts val="1400"/>
              <a:buChar char="●"/>
            </a:pPr>
            <a:r>
              <a:rPr lang="en"/>
              <a:t>V ∈ R</a:t>
            </a:r>
            <a:r>
              <a:rPr baseline="30000" lang="en"/>
              <a:t>LxM</a:t>
            </a:r>
            <a:r>
              <a:rPr lang="en"/>
              <a:t>, w ∈ </a:t>
            </a:r>
            <a:r>
              <a:rPr lang="en"/>
              <a:t>R</a:t>
            </a:r>
            <a:r>
              <a:rPr baseline="30000" lang="en"/>
              <a:t>Lx1</a:t>
            </a:r>
            <a:r>
              <a:rPr lang="en"/>
              <a:t> </a:t>
            </a:r>
            <a:endParaRPr/>
          </a:p>
          <a:p>
            <a:pPr indent="-317500" lvl="3" marL="1828800" rtl="0" algn="l">
              <a:spcBef>
                <a:spcPts val="0"/>
              </a:spcBef>
              <a:spcAft>
                <a:spcPts val="0"/>
              </a:spcAft>
              <a:buSzPts val="1400"/>
              <a:buChar char="●"/>
            </a:pPr>
            <a:r>
              <a:rPr lang="en"/>
              <a:t> L is size of the hidden layer and M is the size of the embedding (usually 512)</a:t>
            </a:r>
            <a:endParaRPr baseline="30000"/>
          </a:p>
          <a:p>
            <a:pPr indent="-317500" lvl="1" marL="914400" rtl="0" algn="l">
              <a:spcBef>
                <a:spcPts val="0"/>
              </a:spcBef>
              <a:spcAft>
                <a:spcPts val="0"/>
              </a:spcAft>
              <a:buSzPts val="1400"/>
              <a:buChar char="○"/>
            </a:pPr>
            <a:r>
              <a:rPr lang="en"/>
              <a:t>Tanh used so the model can capture nonlinear relationships</a:t>
            </a:r>
            <a:endParaRPr/>
          </a:p>
          <a:p>
            <a:pPr indent="-317500" lvl="1" marL="914400" rtl="0" algn="l">
              <a:spcBef>
                <a:spcPts val="0"/>
              </a:spcBef>
              <a:spcAft>
                <a:spcPts val="0"/>
              </a:spcAft>
              <a:buSzPts val="1400"/>
              <a:buChar char="○"/>
            </a:pPr>
            <a:r>
              <a:rPr lang="en"/>
              <a:t>Rest is the softmax function</a:t>
            </a:r>
            <a:endParaRPr/>
          </a:p>
        </p:txBody>
      </p:sp>
      <p:pic>
        <p:nvPicPr>
          <p:cNvPr id="95" name="Google Shape;95;p18" title="Screenshot 2025-06-10 at 4.20.55 PM.png"/>
          <p:cNvPicPr preferRelativeResize="0"/>
          <p:nvPr/>
        </p:nvPicPr>
        <p:blipFill>
          <a:blip r:embed="rId3">
            <a:alphaModFix/>
          </a:blip>
          <a:stretch>
            <a:fillRect/>
          </a:stretch>
        </p:blipFill>
        <p:spPr>
          <a:xfrm>
            <a:off x="311698" y="1197001"/>
            <a:ext cx="3855853" cy="1335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Explaining Attention (and Loss)</a:t>
            </a:r>
            <a:endParaRPr/>
          </a:p>
        </p:txBody>
      </p:sp>
      <p:sp>
        <p:nvSpPr>
          <p:cNvPr id="101" name="Google Shape;101;p19"/>
          <p:cNvSpPr txBox="1"/>
          <p:nvPr>
            <p:ph idx="1" type="body"/>
          </p:nvPr>
        </p:nvSpPr>
        <p:spPr>
          <a:xfrm>
            <a:off x="311700" y="2753850"/>
            <a:ext cx="4260300" cy="2189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Attention weights aren’t trained directly, but learned indirectly through minimizing overall classification loss</a:t>
            </a:r>
            <a:endParaRPr/>
          </a:p>
          <a:p>
            <a:pPr indent="-310832" lvl="0" marL="457200" rtl="0" algn="l">
              <a:spcBef>
                <a:spcPts val="1200"/>
              </a:spcBef>
              <a:spcAft>
                <a:spcPts val="0"/>
              </a:spcAft>
              <a:buSzPct val="100000"/>
              <a:buChar char="-"/>
            </a:pPr>
            <a:r>
              <a:rPr lang="en"/>
              <a:t>Use attention weights to aggregate into a single bag level prediction</a:t>
            </a:r>
            <a:endParaRPr/>
          </a:p>
          <a:p>
            <a:pPr indent="-310832" lvl="0" marL="457200" rtl="0" algn="l">
              <a:spcBef>
                <a:spcPts val="0"/>
              </a:spcBef>
              <a:spcAft>
                <a:spcPts val="0"/>
              </a:spcAft>
              <a:buSzPct val="100000"/>
              <a:buChar char="-"/>
            </a:pPr>
            <a:r>
              <a:rPr lang="en"/>
              <a:t>Then cross-entropy loss is computed between prediction and true bag label </a:t>
            </a:r>
            <a:endParaRPr/>
          </a:p>
          <a:p>
            <a:pPr indent="-310832" lvl="0" marL="457200" rtl="0" algn="l">
              <a:spcBef>
                <a:spcPts val="0"/>
              </a:spcBef>
              <a:spcAft>
                <a:spcPts val="0"/>
              </a:spcAft>
              <a:buSzPct val="100000"/>
              <a:buChar char="-"/>
            </a:pPr>
            <a:r>
              <a:rPr lang="en"/>
              <a:t>The loss is backpropagated through the classifier to calculate the gradients and update V,  w, CNN, and the final classifier weights</a:t>
            </a:r>
            <a:endParaRPr/>
          </a:p>
        </p:txBody>
      </p:sp>
      <p:sp>
        <p:nvSpPr>
          <p:cNvPr id="102" name="Google Shape;102;p19"/>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a:t>
            </a:r>
            <a:r>
              <a:rPr baseline="-25000" lang="en"/>
              <a:t>k </a:t>
            </a:r>
            <a:r>
              <a:rPr lang="en"/>
              <a:t>– the patch embedding for k-th instance of bag (output from patch classifier – a 1D vector of shape [512])</a:t>
            </a:r>
            <a:endParaRPr/>
          </a:p>
          <a:p>
            <a:pPr indent="0" lvl="0" marL="0" rtl="0" algn="l">
              <a:spcBef>
                <a:spcPts val="1200"/>
              </a:spcBef>
              <a:spcAft>
                <a:spcPts val="0"/>
              </a:spcAft>
              <a:buNone/>
            </a:pPr>
            <a:r>
              <a:rPr lang="en"/>
              <a:t>V – weight matrix in attention MLP, learnable </a:t>
            </a:r>
            <a:r>
              <a:rPr lang="en"/>
              <a:t>parameter – a matrix of shape</a:t>
            </a:r>
            <a:r>
              <a:rPr lang="en"/>
              <a:t> [128, 512]</a:t>
            </a:r>
            <a:endParaRPr/>
          </a:p>
          <a:p>
            <a:pPr indent="0" lvl="0" marL="0" rtl="0" algn="l">
              <a:spcBef>
                <a:spcPts val="1200"/>
              </a:spcBef>
              <a:spcAft>
                <a:spcPts val="0"/>
              </a:spcAft>
              <a:buNone/>
            </a:pPr>
            <a:r>
              <a:rPr lang="en"/>
              <a:t>w</a:t>
            </a:r>
            <a:r>
              <a:rPr lang="en"/>
              <a:t> – weight vector in attention MLP, learnable parameter – a 1D vector of shape [128]</a:t>
            </a:r>
            <a:endParaRPr/>
          </a:p>
          <a:p>
            <a:pPr indent="0" lvl="0" marL="0" rtl="0" algn="l">
              <a:spcBef>
                <a:spcPts val="1200"/>
              </a:spcBef>
              <a:spcAft>
                <a:spcPts val="0"/>
              </a:spcAft>
              <a:buNone/>
            </a:pPr>
            <a:r>
              <a:rPr lang="en"/>
              <a:t>Tanh – nonlinear activation function, to capture nonlinearity into the model </a:t>
            </a:r>
            <a:endParaRPr/>
          </a:p>
          <a:p>
            <a:pPr indent="0" lvl="0" marL="0" rtl="0" algn="l">
              <a:spcBef>
                <a:spcPts val="1200"/>
              </a:spcBef>
              <a:spcAft>
                <a:spcPts val="0"/>
              </a:spcAft>
              <a:buNone/>
            </a:pPr>
            <a:r>
              <a:rPr lang="en"/>
              <a:t>a</a:t>
            </a:r>
            <a:r>
              <a:rPr baseline="-25000" lang="en"/>
              <a:t>k</a:t>
            </a:r>
            <a:r>
              <a:rPr lang="en"/>
              <a:t> – </a:t>
            </a:r>
            <a:r>
              <a:rPr lang="en"/>
              <a:t>Attention</a:t>
            </a:r>
            <a:r>
              <a:rPr lang="en"/>
              <a:t> score for patch k (scalar value)</a:t>
            </a:r>
            <a:endParaRPr/>
          </a:p>
          <a:p>
            <a:pPr indent="0" lvl="0" marL="0" rtl="0" algn="l">
              <a:spcBef>
                <a:spcPts val="1200"/>
              </a:spcBef>
              <a:spcAft>
                <a:spcPts val="1200"/>
              </a:spcAft>
              <a:buNone/>
            </a:pPr>
            <a:r>
              <a:rPr lang="en"/>
              <a:t>exp() – softmax function so that all attention weights a</a:t>
            </a:r>
            <a:r>
              <a:rPr baseline="-25000" lang="en"/>
              <a:t>k </a:t>
            </a:r>
            <a:r>
              <a:rPr lang="en"/>
              <a:t>​∈(0,1)</a:t>
            </a:r>
            <a:endParaRPr/>
          </a:p>
        </p:txBody>
      </p:sp>
      <p:pic>
        <p:nvPicPr>
          <p:cNvPr id="103" name="Google Shape;103;p19" title="Screenshot 2025-06-10 at 4.20.55 PM.png"/>
          <p:cNvPicPr preferRelativeResize="0"/>
          <p:nvPr/>
        </p:nvPicPr>
        <p:blipFill>
          <a:blip r:embed="rId3">
            <a:alphaModFix/>
          </a:blip>
          <a:stretch>
            <a:fillRect/>
          </a:stretch>
        </p:blipFill>
        <p:spPr>
          <a:xfrm>
            <a:off x="383723" y="1171676"/>
            <a:ext cx="3855853" cy="1335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Mathematical Foundation (4)</a:t>
            </a:r>
            <a:endParaRPr/>
          </a:p>
          <a:p>
            <a:pPr indent="0" lvl="0" marL="0" rtl="0" algn="l">
              <a:spcBef>
                <a:spcPts val="0"/>
              </a:spcBef>
              <a:spcAft>
                <a:spcPts val="0"/>
              </a:spcAft>
              <a:buNone/>
            </a:pPr>
            <a:r>
              <a:t/>
            </a:r>
            <a:endParaRPr/>
          </a:p>
        </p:txBody>
      </p:sp>
      <p:sp>
        <p:nvSpPr>
          <p:cNvPr id="109" name="Google Shape;109;p20"/>
          <p:cNvSpPr txBox="1"/>
          <p:nvPr>
            <p:ph idx="1" type="body"/>
          </p:nvPr>
        </p:nvSpPr>
        <p:spPr>
          <a:xfrm>
            <a:off x="311700" y="1171600"/>
            <a:ext cx="8520600" cy="2253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Gated attention mechanism</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0" name="Google Shape;110;p20" title="Screenshot 2025-06-10 at 7.20.10 PM.png"/>
          <p:cNvPicPr preferRelativeResize="0"/>
          <p:nvPr/>
        </p:nvPicPr>
        <p:blipFill>
          <a:blip r:embed="rId3">
            <a:alphaModFix/>
          </a:blip>
          <a:stretch>
            <a:fillRect/>
          </a:stretch>
        </p:blipFill>
        <p:spPr>
          <a:xfrm>
            <a:off x="805075" y="1712175"/>
            <a:ext cx="5793925" cy="1494600"/>
          </a:xfrm>
          <a:prstGeom prst="rect">
            <a:avLst/>
          </a:prstGeom>
          <a:noFill/>
          <a:ln>
            <a:noFill/>
          </a:ln>
        </p:spPr>
      </p:pic>
      <p:sp>
        <p:nvSpPr>
          <p:cNvPr id="111" name="Google Shape;111;p20"/>
          <p:cNvSpPr txBox="1"/>
          <p:nvPr/>
        </p:nvSpPr>
        <p:spPr>
          <a:xfrm>
            <a:off x="325950" y="3424600"/>
            <a:ext cx="8492100" cy="1360800"/>
          </a:xfrm>
          <a:prstGeom prst="rect">
            <a:avLst/>
          </a:prstGeom>
          <a:noFill/>
          <a:ln>
            <a:noFill/>
          </a:ln>
        </p:spPr>
        <p:txBody>
          <a:bodyPr anchorCtr="0" anchor="t" bIns="91425" lIns="91425" spcFirstLastPara="1" rIns="91425" wrap="square" tIns="91425">
            <a:noAutofit/>
          </a:bodyPr>
          <a:lstStyle/>
          <a:p>
            <a:pPr indent="-317500" lvl="1" marL="914400" rtl="0" algn="l">
              <a:lnSpc>
                <a:spcPct val="115000"/>
              </a:lnSpc>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Motivation: tanh is linear over [-1,1]</a:t>
            </a:r>
            <a:endParaRPr>
              <a:solidFill>
                <a:schemeClr val="dk1"/>
              </a:solidFill>
              <a:latin typeface="Old Standard TT"/>
              <a:ea typeface="Old Standard TT"/>
              <a:cs typeface="Old Standard TT"/>
              <a:sym typeface="Old Standard TT"/>
            </a:endParaRPr>
          </a:p>
          <a:p>
            <a:pPr indent="-317500" lvl="2" marL="1371600" rtl="0" algn="l">
              <a:lnSpc>
                <a:spcPct val="115000"/>
              </a:lnSpc>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 Gated attention adds the sigmoid function to introduce an additional learnable nonlinearity</a:t>
            </a:r>
            <a:endParaRPr>
              <a:solidFill>
                <a:schemeClr val="dk1"/>
              </a:solidFill>
              <a:latin typeface="Old Standard TT"/>
              <a:ea typeface="Old Standard TT"/>
              <a:cs typeface="Old Standard TT"/>
              <a:sym typeface="Old Standard TT"/>
            </a:endParaRPr>
          </a:p>
          <a:p>
            <a:pPr indent="-317500" lvl="2" marL="1371600" rtl="0" algn="l">
              <a:lnSpc>
                <a:spcPct val="115000"/>
              </a:lnSpc>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U ∈ R</a:t>
            </a:r>
            <a:r>
              <a:rPr baseline="30000" lang="en">
                <a:solidFill>
                  <a:schemeClr val="dk1"/>
                </a:solidFill>
                <a:latin typeface="Old Standard TT"/>
                <a:ea typeface="Old Standard TT"/>
                <a:cs typeface="Old Standard TT"/>
                <a:sym typeface="Old Standard TT"/>
              </a:rPr>
              <a:t>LxM</a:t>
            </a:r>
            <a:r>
              <a:rPr lang="en">
                <a:solidFill>
                  <a:schemeClr val="dk1"/>
                </a:solidFill>
                <a:latin typeface="Old Standard TT"/>
                <a:ea typeface="Old Standard TT"/>
                <a:cs typeface="Old Standard TT"/>
                <a:sym typeface="Old Standard TT"/>
              </a:rPr>
              <a:t> is an additional learned parameter, ☉ is element-wise multiplication</a:t>
            </a:r>
            <a:endParaRPr>
              <a:solidFill>
                <a:schemeClr val="dk1"/>
              </a:solidFill>
              <a:latin typeface="Old Standard TT"/>
              <a:ea typeface="Old Standard TT"/>
              <a:cs typeface="Old Standard TT"/>
              <a:sym typeface="Old Standard TT"/>
            </a:endParaRPr>
          </a:p>
          <a:p>
            <a:pPr indent="-317500" lvl="1" marL="914400" rtl="0" algn="l">
              <a:lnSpc>
                <a:spcPct val="115000"/>
              </a:lnSpc>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In theory, adds more flexibility to MIL</a:t>
            </a:r>
            <a:endParaRPr>
              <a:solidFill>
                <a:schemeClr val="dk1"/>
              </a:solidFill>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Patch Size</a:t>
            </a:r>
            <a:endParaRPr/>
          </a:p>
        </p:txBody>
      </p:sp>
      <p:sp>
        <p:nvSpPr>
          <p:cNvPr id="117" name="Google Shape;117;p21"/>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The images are resized to be 224x224</a:t>
            </a:r>
            <a:endParaRPr sz="2400"/>
          </a:p>
          <a:p>
            <a:pPr indent="-381000" lvl="0" marL="457200" rtl="0" algn="l">
              <a:spcBef>
                <a:spcPts val="0"/>
              </a:spcBef>
              <a:spcAft>
                <a:spcPts val="0"/>
              </a:spcAft>
              <a:buSzPts val="2400"/>
              <a:buChar char="●"/>
            </a:pPr>
            <a:r>
              <a:rPr lang="en" sz="2400"/>
              <a:t>There are three channels (RGB)</a:t>
            </a:r>
            <a:endParaRPr sz="2400"/>
          </a:p>
          <a:p>
            <a:pPr indent="-381000" lvl="0" marL="457200" rtl="0" algn="l">
              <a:spcBef>
                <a:spcPts val="0"/>
              </a:spcBef>
              <a:spcAft>
                <a:spcPts val="0"/>
              </a:spcAft>
              <a:buSzPts val="2400"/>
              <a:buChar char="●"/>
            </a:pPr>
            <a:r>
              <a:rPr lang="en" sz="2400"/>
              <a:t>At this point, the patches have the shape (C, H, W) of (3, 224, 224)</a:t>
            </a:r>
            <a:endParaRPr sz="2400"/>
          </a:p>
        </p:txBody>
      </p:sp>
      <p:pic>
        <p:nvPicPr>
          <p:cNvPr id="118" name="Google Shape;118;p21" title="Screenshot 2025-06-09 at 12.52.37 PM.png"/>
          <p:cNvPicPr preferRelativeResize="0"/>
          <p:nvPr/>
        </p:nvPicPr>
        <p:blipFill>
          <a:blip r:embed="rId3">
            <a:alphaModFix/>
          </a:blip>
          <a:stretch>
            <a:fillRect/>
          </a:stretch>
        </p:blipFill>
        <p:spPr>
          <a:xfrm>
            <a:off x="4361950" y="647700"/>
            <a:ext cx="4734226" cy="2797150"/>
          </a:xfrm>
          <a:prstGeom prst="rect">
            <a:avLst/>
          </a:prstGeom>
          <a:noFill/>
          <a:ln>
            <a:noFill/>
          </a:ln>
        </p:spPr>
      </p:pic>
      <p:sp>
        <p:nvSpPr>
          <p:cNvPr id="119" name="Google Shape;119;p21"/>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1" title="Screenshot 2025-06-09 at 12.55.44 PM.png"/>
          <p:cNvPicPr preferRelativeResize="0"/>
          <p:nvPr/>
        </p:nvPicPr>
        <p:blipFill rotWithShape="1">
          <a:blip r:embed="rId4">
            <a:alphaModFix/>
          </a:blip>
          <a:srcRect b="0" l="0" r="0" t="4205"/>
          <a:stretch/>
        </p:blipFill>
        <p:spPr>
          <a:xfrm>
            <a:off x="4474975" y="3586593"/>
            <a:ext cx="4621200" cy="13473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