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Barlow ExtraLight"/>
      <p:regular r:id="rId25"/>
      <p:bold r:id="rId26"/>
      <p:italic r:id="rId27"/>
      <p:boldItalic r:id="rId28"/>
    </p:embeddedFont>
    <p:embeddedFont>
      <p:font typeface="Roboto"/>
      <p:regular r:id="rId29"/>
      <p:bold r:id="rId30"/>
      <p:italic r:id="rId31"/>
      <p:boldItalic r:id="rId32"/>
    </p:embeddedFont>
    <p:embeddedFont>
      <p:font typeface="Hepta Slab Medium"/>
      <p:regular r:id="rId33"/>
      <p:bold r:id="rId34"/>
    </p:embeddedFont>
    <p:embeddedFont>
      <p:font typeface="Hepta Slab Light"/>
      <p:regular r:id="rId35"/>
      <p:bold r:id="rId36"/>
    </p:embeddedFont>
    <p:embeddedFont>
      <p:font typeface="Hepta Slab"/>
      <p:regular r:id="rId37"/>
      <p:bold r:id="rId38"/>
    </p:embeddedFont>
    <p:embeddedFont>
      <p:font typeface="Barlow Medium"/>
      <p:regular r:id="rId39"/>
      <p:bold r:id="rId40"/>
      <p:italic r:id="rId41"/>
      <p:boldItalic r:id="rId42"/>
    </p:embeddedFont>
    <p:embeddedFont>
      <p:font typeface="Barlow Light"/>
      <p:regular r:id="rId43"/>
      <p:bold r:id="rId44"/>
      <p:italic r:id="rId45"/>
      <p:boldItalic r:id="rId46"/>
    </p:embeddedFont>
    <p:embeddedFont>
      <p:font typeface="Barlow"/>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Medium-bold.fntdata"/><Relationship Id="rId42" Type="http://schemas.openxmlformats.org/officeDocument/2006/relationships/font" Target="fonts/BarlowMedium-boldItalic.fntdata"/><Relationship Id="rId41" Type="http://schemas.openxmlformats.org/officeDocument/2006/relationships/font" Target="fonts/BarlowMedium-italic.fntdata"/><Relationship Id="rId44" Type="http://schemas.openxmlformats.org/officeDocument/2006/relationships/font" Target="fonts/BarlowLight-bold.fntdata"/><Relationship Id="rId43" Type="http://schemas.openxmlformats.org/officeDocument/2006/relationships/font" Target="fonts/BarlowLight-regular.fntdata"/><Relationship Id="rId46" Type="http://schemas.openxmlformats.org/officeDocument/2006/relationships/font" Target="fonts/BarlowLight-boldItalic.fntdata"/><Relationship Id="rId45" Type="http://schemas.openxmlformats.org/officeDocument/2006/relationships/font" Target="fonts/BarlowLight-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arlow-bold.fntdata"/><Relationship Id="rId47" Type="http://schemas.openxmlformats.org/officeDocument/2006/relationships/font" Target="fonts/Barlow-regular.fntdata"/><Relationship Id="rId49" Type="http://schemas.openxmlformats.org/officeDocument/2006/relationships/font" Target="fonts/Barlow-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33" Type="http://schemas.openxmlformats.org/officeDocument/2006/relationships/font" Target="fonts/HeptaSlabMedium-regular.fntdata"/><Relationship Id="rId32" Type="http://schemas.openxmlformats.org/officeDocument/2006/relationships/font" Target="fonts/Roboto-boldItalic.fntdata"/><Relationship Id="rId35" Type="http://schemas.openxmlformats.org/officeDocument/2006/relationships/font" Target="fonts/HeptaSlabLight-regular.fntdata"/><Relationship Id="rId34" Type="http://schemas.openxmlformats.org/officeDocument/2006/relationships/font" Target="fonts/HeptaSlabMedium-bold.fntdata"/><Relationship Id="rId37" Type="http://schemas.openxmlformats.org/officeDocument/2006/relationships/font" Target="fonts/HeptaSlab-regular.fntdata"/><Relationship Id="rId36" Type="http://schemas.openxmlformats.org/officeDocument/2006/relationships/font" Target="fonts/HeptaSlabLight-bold.fntdata"/><Relationship Id="rId39" Type="http://schemas.openxmlformats.org/officeDocument/2006/relationships/font" Target="fonts/BarlowMedium-regular.fntdata"/><Relationship Id="rId38" Type="http://schemas.openxmlformats.org/officeDocument/2006/relationships/font" Target="fonts/HeptaSlab-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font" Target="fonts/BarlowExtraLight-bold.fntdata"/><Relationship Id="rId25" Type="http://schemas.openxmlformats.org/officeDocument/2006/relationships/font" Target="fonts/BarlowExtraLight-regular.fntdata"/><Relationship Id="rId28" Type="http://schemas.openxmlformats.org/officeDocument/2006/relationships/font" Target="fonts/BarlowExtraLight-boldItalic.fntdata"/><Relationship Id="rId27" Type="http://schemas.openxmlformats.org/officeDocument/2006/relationships/font" Target="fonts/BarlowExtraLight-italic.fntdata"/><Relationship Id="rId29" Type="http://schemas.openxmlformats.org/officeDocument/2006/relationships/font" Target="fonts/Roboto-regular.fntdata"/><Relationship Id="rId50" Type="http://schemas.openxmlformats.org/officeDocument/2006/relationships/font" Target="fonts/Barlow-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26e296c1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26e296c1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26e296c186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26e296c186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28ddf0ad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28ddf0ad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2978c32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2978c32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2e0311dd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2e0311dd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26e296c1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26e296c1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2" marL="1371600" rtl="0" algn="l">
              <a:spcBef>
                <a:spcPts val="0"/>
              </a:spcBef>
              <a:spcAft>
                <a:spcPts val="0"/>
              </a:spcAft>
              <a:buClr>
                <a:schemeClr val="dk1"/>
              </a:buClr>
              <a:buSzPts val="1200"/>
              <a:buFont typeface="Barlow Light"/>
              <a:buChar char="■"/>
            </a:pPr>
            <a:r>
              <a:rPr lang="en" sz="1200">
                <a:solidFill>
                  <a:schemeClr val="dk1"/>
                </a:solidFill>
                <a:latin typeface="Barlow Light"/>
                <a:ea typeface="Barlow Light"/>
                <a:cs typeface="Barlow Light"/>
                <a:sym typeface="Barlow Light"/>
              </a:rPr>
              <a:t>the representation of an object remains consistent regardless of its location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2dfe27da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2dfe27da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2dfe27da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2dfe27da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26e296c18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26e296c18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291e8e3d8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291e8e3d8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26e296c18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26e296c18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26e296c186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26e296c186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26e296c186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26e296c186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we know all of this. And this article, which discusses in depth the problems and issues surrounding deep learning for digital pathology only addresses the square once. In fact, the word “square” only shows up once in the entire piece. Why is it taken for granted that these patches will always be squares? So what models are we using? Why do they have to be squares?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29c24983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29c24983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sz="1000">
                <a:solidFill>
                  <a:schemeClr val="dk1"/>
                </a:solidFill>
              </a:rPr>
              <a:t>Convolutional Neural Networks are the generally accepted best performing deep learning architecture for image processing. As such, they (or architectures extremely similar) are used for patch processing in digital pathology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26e296c18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26e296c18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Streamlined Convolutional Operations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Many CNN architectures leverage convolutional operations, applying filters or kernels to local regions of an input image. Square input dimensions simplify these operations by ensuring that the filters can efficiently traverse the entire image without complications associated with uneven dimensions.”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Efficient Parameter Sharing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CNNs benefit from parameter sharing, where the same filter weights are applied across different regions of the input. Square images provide a consistent grid structure, facilitating parameter sharing and ensuring that learned features generalize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Simplified Pooling Operations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Pooling layers, such as max pooling or average pooling, are used in CNNs to downsample feature maps and reduce spatial dimensions. Square images make pooling operations straightforward and uniform, simplifying the reduction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Compatibility with Pre-Trained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pre-trained CNN architectures and models are designed to handle square input shapes. Using square images ensures compatibility with these architectures, making it easier to leverage pre-trained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Regularization Techniques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augmentation involves applying random transformations to input images during training. Square images simplify the implementation of these techniques, ensuring consistent transformations.”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291e8e3d8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291e8e3d8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0E0E0E"/>
                </a:solidFill>
              </a:rPr>
              <a:t>Multispectral imaging for superior tissue differentiation compared to RGB imaging</a:t>
            </a:r>
            <a:endParaRPr sz="1050">
              <a:solidFill>
                <a:srgbClr val="0E0E0E"/>
              </a:solidFill>
            </a:endParaRPr>
          </a:p>
          <a:p>
            <a:pPr indent="0" lvl="0" marL="0" rtl="0" algn="l">
              <a:lnSpc>
                <a:spcPct val="115000"/>
              </a:lnSpc>
              <a:spcBef>
                <a:spcPts val="0"/>
              </a:spcBef>
              <a:spcAft>
                <a:spcPts val="0"/>
              </a:spcAft>
              <a:buNone/>
            </a:pPr>
            <a:r>
              <a:rPr lang="en" sz="1050">
                <a:solidFill>
                  <a:srgbClr val="0E0E0E"/>
                </a:solidFill>
              </a:rPr>
              <a:t>article discusses a method for intraoperative tissue classification using multispectral image patches for computer-assisted laparoscopic surgeries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291e8e3d8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291e8e3d8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001D35"/>
                </a:solidFill>
                <a:highlight>
                  <a:srgbClr val="FFFFFF"/>
                </a:highlight>
                <a:latin typeface="Roboto"/>
                <a:ea typeface="Roboto"/>
                <a:cs typeface="Roboto"/>
                <a:sym typeface="Roboto"/>
              </a:rPr>
              <a:t>Diabetic retinopathy (DR) is </a:t>
            </a:r>
            <a:r>
              <a:rPr lang="en" sz="1350">
                <a:solidFill>
                  <a:schemeClr val="dk1"/>
                </a:solidFill>
                <a:latin typeface="Roboto"/>
                <a:ea typeface="Roboto"/>
                <a:cs typeface="Roboto"/>
                <a:sym typeface="Roboto"/>
              </a:rPr>
              <a:t>a chronic eye condition that occurs when diabetes damages the blood vessels in the retina</a:t>
            </a:r>
            <a:endParaRPr sz="135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35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Features such as texture, color models, and statistical measures are extracted from 48×64 pixel rectangular patches to classify normal, hemorrhage, and hard exudate regions.</a:t>
            </a:r>
            <a:endParaRPr sz="1050">
              <a:solidFill>
                <a:srgbClr val="0E0E0E"/>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291e8e3d8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291e8e3d8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They provide an alternative representation of the image as a set of partial local sub-images (patches) which is a vital preprocessing step in many image processing applications. In this paper, a new software tool called patchIT is presented, providing an integrated framework suitable for the systematic and automatized extraction of patches from images based on user-defined geometrical and spatial criteria</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patchIT</a:t>
            </a:r>
            <a:r>
              <a:rPr lang="en" sz="1050">
                <a:solidFill>
                  <a:srgbClr val="0E0E0E"/>
                </a:solidFill>
              </a:rPr>
              <a:t> is a versatile tool designed for extracting image patches tailored to different image processing and analysis tasks. It allows users to customize the size, shape, and overlap of patches to suit various applications like object recognition and texture analysis. The tool integrates preprocessing features to normalize input images and optimize patch extraction. By creating patches systematically, it ensures efficient data preparation and compatibility with machine learning models, enhancing performance in applications such as medical imaging, object detection, and feature extraction.</a:t>
            </a:r>
            <a:endParaRPr sz="1050">
              <a:solidFill>
                <a:srgbClr val="0E0E0E"/>
              </a:solidFill>
            </a:endParaRPr>
          </a:p>
          <a:p>
            <a:pPr indent="0" lvl="0" marL="0" rtl="0" algn="l">
              <a:spcBef>
                <a:spcPts val="0"/>
              </a:spcBef>
              <a:spcAft>
                <a:spcPts val="0"/>
              </a:spcAft>
              <a:buNone/>
            </a:pPr>
            <a:r>
              <a:t/>
            </a:r>
            <a:endParaRPr sz="1050">
              <a:solidFill>
                <a:srgbClr val="2222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2.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pmc.ncbi.nlm.nih.gov/articles/PMC6882930/" TargetMode="External"/><Relationship Id="rId4" Type="http://schemas.openxmlformats.org/officeDocument/2006/relationships/hyperlink" Target="https://medium.com/@supreethmv/why-square-images-dominate-deep-learning-and-cnns-9a9bf7bf1c92#:~:text=Square%20images%20provide%20a%20consistent,that%20learned%20features%20generalize%20well.&amp;text=Here%2C%20the%20filter%20shape%20remains,sharing%20across%20the%20square%20image" TargetMode="External"/><Relationship Id="rId9" Type="http://schemas.openxmlformats.org/officeDocument/2006/relationships/hyperlink" Target="https://pmc.ncbi.nlm.nih.gov/articles/PMC5265243/?utm_source=chatgpt.com" TargetMode="External"/><Relationship Id="rId5" Type="http://schemas.openxmlformats.org/officeDocument/2006/relationships/hyperlink" Target="https://keras.io/api/layers/pooling_layers/max_pooling2d/" TargetMode="External"/><Relationship Id="rId6" Type="http://schemas.openxmlformats.org/officeDocument/2006/relationships/hyperlink" Target="https://pmc.ncbi.nlm.nih.gov/articles/PMC6033561/" TargetMode="External"/><Relationship Id="rId7" Type="http://schemas.openxmlformats.org/officeDocument/2006/relationships/hyperlink" Target="https://pmc.ncbi.nlm.nih.gov/articles/PMC4977982/#abstract1" TargetMode="External"/><Relationship Id="rId8" Type="http://schemas.openxmlformats.org/officeDocument/2006/relationships/hyperlink" Target="https://pmc.ncbi.nlm.nih.gov/articles/PMC5265243/?utm_source=chatgpt.com" TargetMode="External"/><Relationship Id="rId11" Type="http://schemas.openxmlformats.org/officeDocument/2006/relationships/hyperlink" Target="https://www.mdpi.com/2414-4088/6/12/111?utm_source=chatgpt.com" TargetMode="External"/><Relationship Id="rId10" Type="http://schemas.openxmlformats.org/officeDocument/2006/relationships/hyperlink" Target="https://ieeexplore.ieee.org/document/7848208?utm_source=chatgpt.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bmcbioinformatics.biomedcentral.com/articles/10.1186/s12859-018-2111-8" TargetMode="External"/><Relationship Id="rId4" Type="http://schemas.openxmlformats.org/officeDocument/2006/relationships/hyperlink" Target="https://www.cs.toronto.edu/~fritz/absps/imagenet.pdf" TargetMode="External"/><Relationship Id="rId5" Type="http://schemas.openxmlformats.org/officeDocument/2006/relationships/hyperlink" Target="https://arxiv.org/pdf/1409.1556" TargetMode="External"/><Relationship Id="rId6" Type="http://schemas.openxmlformats.org/officeDocument/2006/relationships/hyperlink" Target="https://docs.nvidia.com/deeplearning/performance/dl-performance-matrix-multiplication/index.html#gpu-imple" TargetMode="External"/><Relationship Id="rId7" Type="http://schemas.openxmlformats.org/officeDocument/2006/relationships/hyperlink" Target="https://medium.com/aiguys/pooling-layers-in-neural-nets-and-their-variants-f6129fc4628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Literature Surveyors</a:t>
            </a:r>
            <a:endParaRPr/>
          </a:p>
        </p:txBody>
      </p:sp>
      <p:sp>
        <p:nvSpPr>
          <p:cNvPr id="372" name="Google Shape;372;p59"/>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Presentation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Powers of 2?</a:t>
            </a:r>
            <a:endParaRPr/>
          </a:p>
        </p:txBody>
      </p:sp>
      <p:sp>
        <p:nvSpPr>
          <p:cNvPr id="433" name="Google Shape;433;p6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9"/>
          <p:cNvSpPr txBox="1"/>
          <p:nvPr>
            <p:ph idx="2" type="body"/>
          </p:nvPr>
        </p:nvSpPr>
        <p:spPr>
          <a:xfrm>
            <a:off x="285775" y="1943425"/>
            <a:ext cx="6108600" cy="3021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Barlow"/>
              <a:buChar char="●"/>
            </a:pPr>
            <a:r>
              <a:rPr b="1" lang="en" sz="1500">
                <a:latin typeface="Barlow"/>
                <a:ea typeface="Barlow"/>
                <a:cs typeface="Barlow"/>
                <a:sym typeface="Barlow"/>
              </a:rPr>
              <a:t>Squares and </a:t>
            </a:r>
            <a:r>
              <a:rPr b="1" lang="en" sz="1500">
                <a:latin typeface="Barlow"/>
                <a:ea typeface="Barlow"/>
                <a:cs typeface="Barlow"/>
                <a:sym typeface="Barlow"/>
              </a:rPr>
              <a:t>Power of 2</a:t>
            </a:r>
            <a:endParaRPr b="1" baseline="30000" sz="1500">
              <a:latin typeface="Barlow"/>
              <a:ea typeface="Barlow"/>
              <a:cs typeface="Barlow"/>
              <a:sym typeface="Barlow"/>
            </a:endParaRPr>
          </a:p>
          <a:p>
            <a:pPr indent="-317500" lvl="1" marL="914400" rtl="0" algn="l">
              <a:spcBef>
                <a:spcPts val="0"/>
              </a:spcBef>
              <a:spcAft>
                <a:spcPts val="0"/>
              </a:spcAft>
              <a:buSzPts val="1400"/>
              <a:buFont typeface="Barlow"/>
              <a:buChar char="○"/>
            </a:pPr>
            <a:r>
              <a:rPr lang="en" sz="1200"/>
              <a:t>The fixed input sizes of squares work cohesively with certain input dimensions of CNN layer weight matrices, which are  (preferably)  fixed.</a:t>
            </a:r>
            <a:endParaRPr baseline="30000" sz="1200"/>
          </a:p>
          <a:p>
            <a:pPr indent="-317500" lvl="1" marL="914400" rtl="0" algn="l">
              <a:spcBef>
                <a:spcPts val="0"/>
              </a:spcBef>
              <a:spcAft>
                <a:spcPts val="0"/>
              </a:spcAft>
              <a:buSzPts val="1400"/>
              <a:buFont typeface="Barlow"/>
              <a:buChar char="○"/>
            </a:pPr>
            <a:r>
              <a:rPr lang="en" sz="1200"/>
              <a:t>However, not all images are the same dimensions, and cropping may break the spatial coherence of an image</a:t>
            </a:r>
            <a:endParaRPr baseline="30000" sz="1200"/>
          </a:p>
          <a:p>
            <a:pPr indent="-323850" lvl="0" marL="457200" rtl="0" algn="l">
              <a:spcBef>
                <a:spcPts val="0"/>
              </a:spcBef>
              <a:spcAft>
                <a:spcPts val="0"/>
              </a:spcAft>
              <a:buSzPts val="1500"/>
              <a:buFont typeface="Barlow"/>
              <a:buChar char="●"/>
            </a:pPr>
            <a:r>
              <a:rPr b="1" lang="en" sz="1500">
                <a:latin typeface="Barlow"/>
                <a:ea typeface="Barlow"/>
                <a:cs typeface="Barlow"/>
                <a:sym typeface="Barlow"/>
              </a:rPr>
              <a:t>Network Design, </a:t>
            </a:r>
            <a:r>
              <a:rPr b="1" lang="en" sz="1500">
                <a:latin typeface="Barlow"/>
                <a:ea typeface="Barlow"/>
                <a:cs typeface="Barlow"/>
                <a:sym typeface="Barlow"/>
              </a:rPr>
              <a:t>Downsampling, and Pooling Operations</a:t>
            </a:r>
            <a:endParaRPr b="1" sz="1500">
              <a:latin typeface="Barlow"/>
              <a:ea typeface="Barlow"/>
              <a:cs typeface="Barlow"/>
              <a:sym typeface="Barlow"/>
            </a:endParaRPr>
          </a:p>
          <a:p>
            <a:pPr indent="-317500" lvl="1" marL="914400" rtl="0" algn="l">
              <a:spcBef>
                <a:spcPts val="0"/>
              </a:spcBef>
              <a:spcAft>
                <a:spcPts val="0"/>
              </a:spcAft>
              <a:buSzPts val="1400"/>
              <a:buFont typeface="Barlow"/>
              <a:buChar char="○"/>
            </a:pPr>
            <a:r>
              <a:rPr lang="en" sz="1200"/>
              <a:t>To avoid a mismatch size exception, downsampling data can allow all inputs to have the same dimension </a:t>
            </a:r>
            <a:r>
              <a:rPr baseline="30000" lang="en" sz="1200"/>
              <a:t>[3]</a:t>
            </a:r>
            <a:endParaRPr baseline="30000" sz="1200"/>
          </a:p>
          <a:p>
            <a:pPr indent="-317500" lvl="1" marL="914400" rtl="0" algn="l">
              <a:spcBef>
                <a:spcPts val="0"/>
              </a:spcBef>
              <a:spcAft>
                <a:spcPts val="0"/>
              </a:spcAft>
              <a:buSzPts val="1400"/>
              <a:buFont typeface="Barlow"/>
              <a:buChar char="○"/>
            </a:pPr>
            <a:r>
              <a:rPr lang="en" sz="1200"/>
              <a:t>Without powers of 2, the pooling operation may not cover the entire image depending on stride and padding.</a:t>
            </a:r>
            <a:endParaRPr sz="1200"/>
          </a:p>
          <a:p>
            <a:pPr indent="-323850" lvl="0" marL="457200" rtl="0" algn="l">
              <a:spcBef>
                <a:spcPts val="0"/>
              </a:spcBef>
              <a:spcAft>
                <a:spcPts val="0"/>
              </a:spcAft>
              <a:buSzPts val="1500"/>
              <a:buFont typeface="Barlow"/>
              <a:buChar char="●"/>
            </a:pPr>
            <a:r>
              <a:rPr b="1" lang="en" sz="1500">
                <a:latin typeface="Barlow"/>
                <a:ea typeface="Barlow"/>
                <a:cs typeface="Barlow"/>
                <a:sym typeface="Barlow"/>
              </a:rPr>
              <a:t>Hardware Design</a:t>
            </a:r>
            <a:endParaRPr b="1" sz="1500">
              <a:latin typeface="Barlow"/>
              <a:ea typeface="Barlow"/>
              <a:cs typeface="Barlow"/>
              <a:sym typeface="Barlow"/>
            </a:endParaRPr>
          </a:p>
          <a:p>
            <a:pPr indent="0" lvl="0" marL="0" rtl="0" algn="l">
              <a:spcBef>
                <a:spcPts val="0"/>
              </a:spcBef>
              <a:spcAft>
                <a:spcPts val="0"/>
              </a:spcAft>
              <a:buNone/>
            </a:pPr>
            <a:r>
              <a:t/>
            </a:r>
            <a:endParaRPr baseline="30000" sz="12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baseline="30000" sz="1500"/>
          </a:p>
        </p:txBody>
      </p:sp>
      <p:sp>
        <p:nvSpPr>
          <p:cNvPr id="439" name="Google Shape;439;p69"/>
          <p:cNvSpPr txBox="1"/>
          <p:nvPr>
            <p:ph idx="1" type="subTitle"/>
          </p:nvPr>
        </p:nvSpPr>
        <p:spPr>
          <a:xfrm>
            <a:off x="791150" y="522625"/>
            <a:ext cx="75399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00"/>
              <a:t>CNNs - Resizing with Powers of 2</a:t>
            </a:r>
            <a:endParaRPr sz="3200"/>
          </a:p>
        </p:txBody>
      </p:sp>
      <p:pic>
        <p:nvPicPr>
          <p:cNvPr id="440" name="Google Shape;440;p69"/>
          <p:cNvPicPr preferRelativeResize="0"/>
          <p:nvPr/>
        </p:nvPicPr>
        <p:blipFill>
          <a:blip r:embed="rId3">
            <a:alphaModFix/>
          </a:blip>
          <a:stretch>
            <a:fillRect/>
          </a:stretch>
        </p:blipFill>
        <p:spPr>
          <a:xfrm>
            <a:off x="6491875" y="2198800"/>
            <a:ext cx="2286000" cy="2000250"/>
          </a:xfrm>
          <a:prstGeom prst="rect">
            <a:avLst/>
          </a:prstGeom>
          <a:noFill/>
          <a:ln>
            <a:noFill/>
          </a:ln>
        </p:spPr>
      </p:pic>
      <p:sp>
        <p:nvSpPr>
          <p:cNvPr id="441" name="Google Shape;441;p69"/>
          <p:cNvSpPr txBox="1"/>
          <p:nvPr/>
        </p:nvSpPr>
        <p:spPr>
          <a:xfrm>
            <a:off x="6323575" y="4286250"/>
            <a:ext cx="262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https://medium.com/aiguys/pooling-layers-in-neural-nets-and-their-variants-f6129fc4628b</a:t>
            </a:r>
            <a:endParaRPr sz="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0"/>
          <p:cNvSpPr txBox="1"/>
          <p:nvPr>
            <p:ph idx="2" type="body"/>
          </p:nvPr>
        </p:nvSpPr>
        <p:spPr>
          <a:xfrm>
            <a:off x="285775" y="1943425"/>
            <a:ext cx="7881900" cy="3021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Barlow"/>
              <a:buChar char="●"/>
            </a:pPr>
            <a:r>
              <a:rPr b="1" lang="en" sz="1600">
                <a:latin typeface="Barlow"/>
                <a:ea typeface="Barlow"/>
                <a:cs typeface="Barlow"/>
                <a:sym typeface="Barlow"/>
              </a:rPr>
              <a:t>Hardware Efficiency</a:t>
            </a:r>
            <a:endParaRPr b="1" sz="1600">
              <a:latin typeface="Barlow"/>
              <a:ea typeface="Barlow"/>
              <a:cs typeface="Barlow"/>
              <a:sym typeface="Barlow"/>
            </a:endParaRPr>
          </a:p>
          <a:p>
            <a:pPr indent="-323850" lvl="1" marL="914400" rtl="0" algn="l">
              <a:spcBef>
                <a:spcPts val="0"/>
              </a:spcBef>
              <a:spcAft>
                <a:spcPts val="0"/>
              </a:spcAft>
              <a:buSzPts val="1500"/>
              <a:buFont typeface="Barlow"/>
              <a:buChar char="○"/>
            </a:pPr>
            <a:r>
              <a:rPr lang="en" sz="1300"/>
              <a:t>GPU memory pages use power-of-2 organization for optimal memory alignment and access</a:t>
            </a:r>
            <a:r>
              <a:rPr baseline="30000" lang="en" sz="1300"/>
              <a:t> [5]</a:t>
            </a:r>
            <a:endParaRPr baseline="30000" sz="1300"/>
          </a:p>
          <a:p>
            <a:pPr indent="-311150" lvl="2" marL="1371600" rtl="0" algn="l">
              <a:spcBef>
                <a:spcPts val="0"/>
              </a:spcBef>
              <a:spcAft>
                <a:spcPts val="0"/>
              </a:spcAft>
              <a:buSzPts val="1300"/>
              <a:buChar char="■"/>
            </a:pPr>
            <a:r>
              <a:rPr lang="en" sz="1300"/>
              <a:t>One person indicated a 30% performance drop compared to a power-of-2 of the next size up</a:t>
            </a:r>
            <a:endParaRPr sz="1300"/>
          </a:p>
          <a:p>
            <a:pPr indent="-311150" lvl="1" marL="914400" rtl="0" algn="l">
              <a:spcBef>
                <a:spcPts val="0"/>
              </a:spcBef>
              <a:spcAft>
                <a:spcPts val="0"/>
              </a:spcAft>
              <a:buSzPts val="1300"/>
              <a:buChar char="○"/>
            </a:pPr>
            <a:r>
              <a:rPr lang="en" sz="1300"/>
              <a:t>Modern GPUs are better at handling non-power-of-2 cases</a:t>
            </a:r>
            <a:endParaRPr sz="1300"/>
          </a:p>
          <a:p>
            <a:pPr indent="-330200" lvl="0" marL="457200" rtl="0" algn="l">
              <a:spcBef>
                <a:spcPts val="0"/>
              </a:spcBef>
              <a:spcAft>
                <a:spcPts val="0"/>
              </a:spcAft>
              <a:buSzPts val="1600"/>
              <a:buFont typeface="Barlow"/>
              <a:buChar char="●"/>
            </a:pPr>
            <a:r>
              <a:rPr b="1" lang="en" sz="1600">
                <a:latin typeface="Barlow"/>
                <a:ea typeface="Barlow"/>
                <a:cs typeface="Barlow"/>
                <a:sym typeface="Barlow"/>
              </a:rPr>
              <a:t>Internal Re-sizing </a:t>
            </a:r>
            <a:endParaRPr b="1" sz="1600">
              <a:latin typeface="Barlow"/>
              <a:ea typeface="Barlow"/>
              <a:cs typeface="Barlow"/>
              <a:sym typeface="Barlow"/>
            </a:endParaRPr>
          </a:p>
          <a:p>
            <a:pPr indent="-311150" lvl="1" marL="914400" rtl="0" algn="l">
              <a:spcBef>
                <a:spcPts val="0"/>
              </a:spcBef>
              <a:spcAft>
                <a:spcPts val="0"/>
              </a:spcAft>
              <a:buSzPts val="1300"/>
              <a:buChar char="○"/>
            </a:pPr>
            <a:r>
              <a:rPr lang="en" sz="1300"/>
              <a:t>If image is not at a power-of-2, </a:t>
            </a:r>
            <a:r>
              <a:rPr i="1" lang="en" sz="1300"/>
              <a:t>may</a:t>
            </a:r>
            <a:r>
              <a:rPr lang="en" sz="1300"/>
              <a:t> initially convert it to a power-of-2 dimension</a:t>
            </a:r>
            <a:endParaRPr sz="1300"/>
          </a:p>
          <a:p>
            <a:pPr indent="-311150" lvl="2" marL="1371600" rtl="0" algn="l">
              <a:spcBef>
                <a:spcPts val="0"/>
              </a:spcBef>
              <a:spcAft>
                <a:spcPts val="0"/>
              </a:spcAft>
              <a:buSzPts val="1300"/>
              <a:buChar char="■"/>
            </a:pPr>
            <a:r>
              <a:rPr lang="en" sz="1300"/>
              <a:t>Waste of memory and processing time</a:t>
            </a:r>
            <a:endParaRPr sz="1300"/>
          </a:p>
          <a:p>
            <a:pPr indent="-311150" lvl="2" marL="1371600" rtl="0" algn="l">
              <a:spcBef>
                <a:spcPts val="0"/>
              </a:spcBef>
              <a:spcAft>
                <a:spcPts val="0"/>
              </a:spcAft>
              <a:buSzPts val="1300"/>
              <a:buChar char="■"/>
            </a:pPr>
            <a:r>
              <a:rPr lang="en" sz="1300"/>
              <a:t>Could introduce “rounding errors” where pixels don’t map evenly across dimensions </a:t>
            </a:r>
            <a:endParaRPr sz="1300"/>
          </a:p>
          <a:p>
            <a:pPr indent="-330200" lvl="0" marL="457200" rtl="0" algn="l">
              <a:spcBef>
                <a:spcPts val="0"/>
              </a:spcBef>
              <a:spcAft>
                <a:spcPts val="0"/>
              </a:spcAft>
              <a:buSzPts val="1600"/>
              <a:buFont typeface="Barlow"/>
              <a:buChar char="●"/>
            </a:pPr>
            <a:r>
              <a:rPr b="1" lang="en" sz="1600">
                <a:latin typeface="Barlow"/>
                <a:ea typeface="Barlow"/>
                <a:cs typeface="Barlow"/>
                <a:sym typeface="Barlow"/>
              </a:rPr>
              <a:t>Model Design Complexity</a:t>
            </a:r>
            <a:endParaRPr sz="1600"/>
          </a:p>
          <a:p>
            <a:pPr indent="-311150" lvl="1" marL="914400" rtl="0" algn="l">
              <a:spcBef>
                <a:spcPts val="0"/>
              </a:spcBef>
              <a:spcAft>
                <a:spcPts val="0"/>
              </a:spcAft>
              <a:buSzPts val="1300"/>
              <a:buChar char="○"/>
            </a:pPr>
            <a:r>
              <a:rPr lang="en" sz="1300"/>
              <a:t>Non-standard dimensions can lead to incompatible layer operations</a:t>
            </a:r>
            <a:endParaRPr sz="1300"/>
          </a:p>
          <a:p>
            <a:pPr indent="-311150" lvl="1" marL="914400" rtl="0" algn="l">
              <a:spcBef>
                <a:spcPts val="0"/>
              </a:spcBef>
              <a:spcAft>
                <a:spcPts val="0"/>
              </a:spcAft>
              <a:buSzPts val="1300"/>
              <a:buChar char="○"/>
            </a:pPr>
            <a:r>
              <a:rPr lang="en" sz="1300"/>
              <a:t>To accommodate non-power-of-2 images, extra padding may be required</a:t>
            </a:r>
            <a:endParaRPr sz="13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baseline="30000" sz="1500"/>
          </a:p>
        </p:txBody>
      </p:sp>
      <p:sp>
        <p:nvSpPr>
          <p:cNvPr id="447" name="Google Shape;447;p70"/>
          <p:cNvSpPr txBox="1"/>
          <p:nvPr>
            <p:ph idx="1" type="subTitle"/>
          </p:nvPr>
        </p:nvSpPr>
        <p:spPr>
          <a:xfrm>
            <a:off x="791150" y="522625"/>
            <a:ext cx="75399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700"/>
              <a:t>Consequences of not using a Power of 2</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1"/>
          <p:cNvSpPr txBox="1"/>
          <p:nvPr>
            <p:ph idx="1" type="subTitle"/>
          </p:nvPr>
        </p:nvSpPr>
        <p:spPr>
          <a:xfrm>
            <a:off x="486350" y="141625"/>
            <a:ext cx="7727100" cy="1108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sz="2100"/>
              <a:t>Empirical Findings - “Effect of patch size and network architecture on a convolutional neural network approach for automatic segmentation of OCT retinal layers”</a:t>
            </a:r>
            <a:r>
              <a:rPr baseline="30000" lang="en" sz="2100"/>
              <a:t>[4]</a:t>
            </a:r>
            <a:endParaRPr baseline="30000" sz="2100"/>
          </a:p>
          <a:p>
            <a:pPr indent="0" lvl="0" marL="0" rtl="0" algn="l">
              <a:spcBef>
                <a:spcPts val="0"/>
              </a:spcBef>
              <a:spcAft>
                <a:spcPts val="0"/>
              </a:spcAft>
              <a:buNone/>
            </a:pPr>
            <a:r>
              <a:t/>
            </a:r>
            <a:endParaRPr sz="2500"/>
          </a:p>
        </p:txBody>
      </p:sp>
      <p:sp>
        <p:nvSpPr>
          <p:cNvPr id="453" name="Google Shape;453;p71"/>
          <p:cNvSpPr txBox="1"/>
          <p:nvPr>
            <p:ph idx="2" type="body"/>
          </p:nvPr>
        </p:nvSpPr>
        <p:spPr>
          <a:xfrm>
            <a:off x="285775" y="1638625"/>
            <a:ext cx="8644800" cy="33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study explores the impact of varying patch sizes and CNN architectures on the segmentation of retinal layers based on cross-sectional patches of the ocular tissue from OCT images.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article acknowledges that certain CNN architectures were “originally designed and tested to classify small 32x32 color images.” Yet, they make </a:t>
            </a:r>
            <a:r>
              <a:rPr lang="en" sz="1300"/>
              <a:t>no mention of the specific benefits of using patch sizes in powers of 2, but rather seem to be referring to the relatively small patch size.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However, the dimensions were adapted to 33x33 and 65x65 to ensure that a central pixel in the patch could align  with the focal area of interest, allowing the model to capture sufficient surrounding context while keeping computational costs manageable. The model with the  adjusted patch size </a:t>
            </a:r>
            <a:r>
              <a:rPr lang="en" sz="1300"/>
              <a:t>seemed to perform just as well or better in all architectures that were tested.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In conclusion, the study found that larger patch sizes generally resulted in better ability to </a:t>
            </a:r>
            <a:r>
              <a:rPr lang="en" sz="1300"/>
              <a:t>identify retinal layers</a:t>
            </a:r>
            <a:r>
              <a:rPr lang="en" sz="1300"/>
              <a:t> because they captured more of the surrounding tissue. For larger patches like 65x65, network architecture adjustments were necessary to handle the increased input size effectively, but smaller changes in patch size did not have a significant impact. This experiment may suggest that the notion of patch sizes in powers of 2 is effectively irrelevant.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baseline="30000"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2"/>
          <p:cNvSpPr txBox="1"/>
          <p:nvPr>
            <p:ph idx="2" type="body"/>
          </p:nvPr>
        </p:nvSpPr>
        <p:spPr>
          <a:xfrm>
            <a:off x="285775" y="1943425"/>
            <a:ext cx="6108600" cy="3021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Barlow"/>
              <a:buChar char="●"/>
            </a:pPr>
            <a:r>
              <a:rPr b="1" lang="en" sz="1500">
                <a:latin typeface="Barlow"/>
                <a:ea typeface="Barlow"/>
                <a:cs typeface="Barlow"/>
                <a:sym typeface="Barlow"/>
              </a:rPr>
              <a:t>224x224 in Existing Architectures</a:t>
            </a:r>
            <a:endParaRPr b="1" baseline="30000" sz="1500">
              <a:latin typeface="Barlow"/>
              <a:ea typeface="Barlow"/>
              <a:cs typeface="Barlow"/>
              <a:sym typeface="Barlow"/>
            </a:endParaRPr>
          </a:p>
          <a:p>
            <a:pPr indent="-317500" lvl="1" marL="914400" rtl="0" algn="l">
              <a:spcBef>
                <a:spcPts val="0"/>
              </a:spcBef>
              <a:spcAft>
                <a:spcPts val="0"/>
              </a:spcAft>
              <a:buSzPts val="1400"/>
              <a:buFont typeface="Barlow"/>
              <a:buChar char="○"/>
            </a:pPr>
            <a:r>
              <a:rPr lang="en" sz="1200"/>
              <a:t>AlexNet, one of the Earliest ImageNet CNNs, down-sampled to 256 and cropped to 224 x 224 for translation invariance due to data augmentation </a:t>
            </a:r>
            <a:r>
              <a:rPr baseline="30000" lang="en" sz="1200"/>
              <a:t>[10]</a:t>
            </a:r>
            <a:endParaRPr sz="1200"/>
          </a:p>
          <a:p>
            <a:pPr indent="-304800" lvl="2" marL="1371600" rtl="0" algn="l">
              <a:spcBef>
                <a:spcPts val="0"/>
              </a:spcBef>
              <a:spcAft>
                <a:spcPts val="0"/>
              </a:spcAft>
              <a:buSzPts val="1200"/>
              <a:buChar char="■"/>
            </a:pPr>
            <a:r>
              <a:rPr lang="en" sz="1200"/>
              <a:t>Translation Invariance: x(t) = x(t+a)</a:t>
            </a:r>
            <a:endParaRPr sz="1200"/>
          </a:p>
          <a:p>
            <a:pPr indent="-304800" lvl="1" marL="914400" rtl="0" algn="l">
              <a:spcBef>
                <a:spcPts val="0"/>
              </a:spcBef>
              <a:spcAft>
                <a:spcPts val="0"/>
              </a:spcAft>
              <a:buSzPts val="1200"/>
              <a:buChar char="○"/>
            </a:pPr>
            <a:r>
              <a:rPr lang="en" sz="1200"/>
              <a:t>ImageNet is a popular annual contest, and many successors to AlexNet were built on its 224x224 preprocessing size</a:t>
            </a:r>
            <a:r>
              <a:rPr baseline="30000" lang="en" sz="1200"/>
              <a:t>[11]</a:t>
            </a:r>
            <a:endParaRPr sz="1200"/>
          </a:p>
          <a:p>
            <a:pPr indent="-323850" lvl="0" marL="457200" rtl="0" algn="l">
              <a:spcBef>
                <a:spcPts val="0"/>
              </a:spcBef>
              <a:spcAft>
                <a:spcPts val="0"/>
              </a:spcAft>
              <a:buSzPts val="1500"/>
              <a:buFont typeface="Barlow"/>
              <a:buChar char="●"/>
            </a:pPr>
            <a:r>
              <a:rPr b="1" lang="en" sz="1500">
                <a:latin typeface="Barlow"/>
                <a:ea typeface="Barlow"/>
                <a:cs typeface="Barlow"/>
                <a:sym typeface="Barlow"/>
              </a:rPr>
              <a:t>Batch Sizes - Demonstrating Hardware Efficiency</a:t>
            </a:r>
            <a:endParaRPr b="1" sz="1500">
              <a:latin typeface="Barlow"/>
              <a:ea typeface="Barlow"/>
              <a:cs typeface="Barlow"/>
              <a:sym typeface="Barlow"/>
            </a:endParaRPr>
          </a:p>
          <a:p>
            <a:pPr indent="-317500" lvl="1" marL="914400" rtl="0" algn="l">
              <a:spcBef>
                <a:spcPts val="0"/>
              </a:spcBef>
              <a:spcAft>
                <a:spcPts val="0"/>
              </a:spcAft>
              <a:buSzPts val="1400"/>
              <a:buFont typeface="Barlow"/>
              <a:buChar char="○"/>
            </a:pPr>
            <a:r>
              <a:rPr lang="en" sz="1200"/>
              <a:t>Nvidia’s Tensor Cores do better with batch sizes in multiples of 8 in NN</a:t>
            </a:r>
            <a:r>
              <a:rPr baseline="30000" lang="en" sz="1200"/>
              <a:t>[12]</a:t>
            </a:r>
            <a:endParaRPr sz="1200"/>
          </a:p>
          <a:p>
            <a:pPr indent="-317500" lvl="1" marL="914400" rtl="0" algn="l">
              <a:spcBef>
                <a:spcPts val="0"/>
              </a:spcBef>
              <a:spcAft>
                <a:spcPts val="0"/>
              </a:spcAft>
              <a:buSzPts val="1400"/>
              <a:buFont typeface="Barlow"/>
              <a:buChar char="○"/>
            </a:pPr>
            <a:r>
              <a:rPr lang="en" sz="1200"/>
              <a:t>Matrix multiplication (which Tensor Cores are great at) work better in dimensions of 16 bytes.</a:t>
            </a:r>
            <a:endParaRPr sz="1200"/>
          </a:p>
          <a:p>
            <a:pPr indent="-304800" lvl="2" marL="1371600" rtl="0" algn="l">
              <a:spcBef>
                <a:spcPts val="0"/>
              </a:spcBef>
              <a:spcAft>
                <a:spcPts val="0"/>
              </a:spcAft>
              <a:buSzPts val="1200"/>
              <a:buChar char="■"/>
            </a:pPr>
            <a:r>
              <a:rPr lang="en" sz="1200"/>
              <a:t>Dimensions can’t be controlled, but batch size can</a:t>
            </a:r>
            <a:endParaRPr sz="1200"/>
          </a:p>
          <a:p>
            <a:pPr indent="-317500" lvl="1" marL="914400" rtl="0" algn="l">
              <a:spcBef>
                <a:spcPts val="0"/>
              </a:spcBef>
              <a:spcAft>
                <a:spcPts val="0"/>
              </a:spcAft>
              <a:buSzPts val="1400"/>
              <a:buFont typeface="Barlow"/>
              <a:buChar char="○"/>
            </a:pPr>
            <a:r>
              <a:rPr lang="en" sz="1200"/>
              <a:t>While batch size and image size have little to do with each other, it’s a demonstration of the nuances of multiples in hardware efficiency.</a:t>
            </a:r>
            <a:endParaRPr baseline="30000" sz="12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baseline="30000" sz="1500"/>
          </a:p>
        </p:txBody>
      </p:sp>
      <p:sp>
        <p:nvSpPr>
          <p:cNvPr id="459" name="Google Shape;459;p72"/>
          <p:cNvSpPr txBox="1"/>
          <p:nvPr>
            <p:ph idx="1" type="subTitle"/>
          </p:nvPr>
        </p:nvSpPr>
        <p:spPr>
          <a:xfrm>
            <a:off x="791150" y="522625"/>
            <a:ext cx="75399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00"/>
              <a:t>Powers of 2: Addendum</a:t>
            </a:r>
            <a:endParaRPr sz="3200"/>
          </a:p>
        </p:txBody>
      </p:sp>
      <p:pic>
        <p:nvPicPr>
          <p:cNvPr id="460" name="Google Shape;460;p72"/>
          <p:cNvPicPr preferRelativeResize="0"/>
          <p:nvPr/>
        </p:nvPicPr>
        <p:blipFill>
          <a:blip r:embed="rId3">
            <a:alphaModFix/>
          </a:blip>
          <a:stretch>
            <a:fillRect/>
          </a:stretch>
        </p:blipFill>
        <p:spPr>
          <a:xfrm>
            <a:off x="6491875" y="2198800"/>
            <a:ext cx="1219200" cy="1219200"/>
          </a:xfrm>
          <a:prstGeom prst="rect">
            <a:avLst/>
          </a:prstGeom>
          <a:noFill/>
          <a:ln>
            <a:noFill/>
          </a:ln>
        </p:spPr>
      </p:pic>
      <p:pic>
        <p:nvPicPr>
          <p:cNvPr id="461" name="Google Shape;461;p72"/>
          <p:cNvPicPr preferRelativeResize="0"/>
          <p:nvPr/>
        </p:nvPicPr>
        <p:blipFill>
          <a:blip r:embed="rId3">
            <a:alphaModFix/>
          </a:blip>
          <a:stretch>
            <a:fillRect/>
          </a:stretch>
        </p:blipFill>
        <p:spPr>
          <a:xfrm>
            <a:off x="8426375" y="2198800"/>
            <a:ext cx="553075" cy="553075"/>
          </a:xfrm>
          <a:prstGeom prst="rect">
            <a:avLst/>
          </a:prstGeom>
          <a:noFill/>
          <a:ln>
            <a:noFill/>
          </a:ln>
        </p:spPr>
      </p:pic>
      <p:pic>
        <p:nvPicPr>
          <p:cNvPr id="462" name="Google Shape;462;p72"/>
          <p:cNvPicPr preferRelativeResize="0"/>
          <p:nvPr/>
        </p:nvPicPr>
        <p:blipFill rotWithShape="1">
          <a:blip r:embed="rId3">
            <a:alphaModFix/>
          </a:blip>
          <a:srcRect b="15251" l="14351" r="15502" t="14042"/>
          <a:stretch/>
        </p:blipFill>
        <p:spPr>
          <a:xfrm>
            <a:off x="8483502" y="2975650"/>
            <a:ext cx="438825" cy="442350"/>
          </a:xfrm>
          <a:prstGeom prst="rect">
            <a:avLst/>
          </a:prstGeom>
          <a:noFill/>
          <a:ln>
            <a:noFill/>
          </a:ln>
        </p:spPr>
      </p:pic>
      <p:cxnSp>
        <p:nvCxnSpPr>
          <p:cNvPr id="463" name="Google Shape;463;p72"/>
          <p:cNvCxnSpPr/>
          <p:nvPr/>
        </p:nvCxnSpPr>
        <p:spPr>
          <a:xfrm>
            <a:off x="7808575" y="2448600"/>
            <a:ext cx="507000" cy="4200"/>
          </a:xfrm>
          <a:prstGeom prst="straightConnector1">
            <a:avLst/>
          </a:prstGeom>
          <a:noFill/>
          <a:ln cap="flat" cmpd="sng" w="9525">
            <a:solidFill>
              <a:schemeClr val="lt1"/>
            </a:solidFill>
            <a:prstDash val="solid"/>
            <a:round/>
            <a:headEnd len="med" w="med" type="none"/>
            <a:tailEnd len="med" w="med" type="triangle"/>
          </a:ln>
        </p:spPr>
      </p:cxnSp>
      <p:cxnSp>
        <p:nvCxnSpPr>
          <p:cNvPr id="464" name="Google Shape;464;p72"/>
          <p:cNvCxnSpPr/>
          <p:nvPr/>
        </p:nvCxnSpPr>
        <p:spPr>
          <a:xfrm>
            <a:off x="7808575" y="3137150"/>
            <a:ext cx="507000" cy="4200"/>
          </a:xfrm>
          <a:prstGeom prst="straightConnector1">
            <a:avLst/>
          </a:prstGeom>
          <a:noFill/>
          <a:ln cap="flat" cmpd="sng" w="9525">
            <a:solidFill>
              <a:schemeClr val="lt1"/>
            </a:solidFill>
            <a:prstDash val="solid"/>
            <a:round/>
            <a:headEnd len="med" w="med" type="none"/>
            <a:tailEnd len="med" w="med" type="triangle"/>
          </a:ln>
        </p:spPr>
      </p:cxnSp>
      <p:sp>
        <p:nvSpPr>
          <p:cNvPr id="465" name="Google Shape;465;p72"/>
          <p:cNvSpPr txBox="1"/>
          <p:nvPr>
            <p:ph idx="4294967295" type="subTitle"/>
          </p:nvPr>
        </p:nvSpPr>
        <p:spPr>
          <a:xfrm>
            <a:off x="7495973" y="2247939"/>
            <a:ext cx="1132200" cy="27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chemeClr val="lt1"/>
                </a:solidFill>
              </a:rPr>
              <a:t>256</a:t>
            </a:r>
            <a:endParaRPr sz="600">
              <a:solidFill>
                <a:schemeClr val="lt1"/>
              </a:solidFill>
            </a:endParaRPr>
          </a:p>
        </p:txBody>
      </p:sp>
      <p:sp>
        <p:nvSpPr>
          <p:cNvPr id="466" name="Google Shape;466;p72"/>
          <p:cNvSpPr txBox="1"/>
          <p:nvPr>
            <p:ph idx="4294967295" type="subTitle"/>
          </p:nvPr>
        </p:nvSpPr>
        <p:spPr>
          <a:xfrm>
            <a:off x="7495973" y="2906589"/>
            <a:ext cx="1132200" cy="27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chemeClr val="lt1"/>
                </a:solidFill>
              </a:rPr>
              <a:t>256 to 224</a:t>
            </a:r>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How to Optimize # of Patches?</a:t>
            </a:r>
            <a:endParaRPr sz="3500"/>
          </a:p>
        </p:txBody>
      </p:sp>
      <p:sp>
        <p:nvSpPr>
          <p:cNvPr id="472" name="Google Shape;472;p7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4"/>
          <p:cNvSpPr txBox="1"/>
          <p:nvPr>
            <p:ph idx="1" type="subTitle"/>
          </p:nvPr>
        </p:nvSpPr>
        <p:spPr>
          <a:xfrm>
            <a:off x="791150" y="3702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QuPath Community Forum Responses</a:t>
            </a:r>
            <a:endParaRPr/>
          </a:p>
        </p:txBody>
      </p:sp>
      <p:pic>
        <p:nvPicPr>
          <p:cNvPr id="478" name="Google Shape;478;p74"/>
          <p:cNvPicPr preferRelativeResize="0"/>
          <p:nvPr/>
        </p:nvPicPr>
        <p:blipFill>
          <a:blip r:embed="rId3">
            <a:alphaModFix/>
          </a:blip>
          <a:stretch>
            <a:fillRect/>
          </a:stretch>
        </p:blipFill>
        <p:spPr>
          <a:xfrm>
            <a:off x="457200" y="1703175"/>
            <a:ext cx="8199051" cy="28787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5"/>
          <p:cNvSpPr txBox="1"/>
          <p:nvPr>
            <p:ph idx="1" type="body"/>
          </p:nvPr>
        </p:nvSpPr>
        <p:spPr>
          <a:xfrm>
            <a:off x="311700" y="53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Clr>
                <a:schemeClr val="lt1"/>
              </a:buClr>
              <a:buSzPts val="1100"/>
              <a:buFont typeface="Arial"/>
              <a:buNone/>
            </a:pPr>
            <a:r>
              <a:rPr lang="en" u="sng">
                <a:hlinkClick r:id="rId3"/>
              </a:rPr>
              <a:t>https://pmc.ncbi.nlm.nih.gov/articles/PMC6882930/</a:t>
            </a:r>
            <a:endParaRPr/>
          </a:p>
          <a:p>
            <a:pPr indent="0" lvl="0" marL="0" rtl="0" algn="l">
              <a:spcBef>
                <a:spcPts val="0"/>
              </a:spcBef>
              <a:spcAft>
                <a:spcPts val="0"/>
              </a:spcAft>
              <a:buNone/>
            </a:pPr>
            <a:r>
              <a:rPr lang="en"/>
              <a:t>[2] </a:t>
            </a:r>
            <a:r>
              <a:rPr lang="en" u="sng">
                <a:solidFill>
                  <a:schemeClr val="hlink"/>
                </a:solidFill>
                <a:hlinkClick r:id="rId4"/>
              </a:rPr>
              <a:t>https://medium.com/@supreethmv/why-square-images-dominate-deep-learning-and-cnns-9a9bf7bf1c92#:~:text=Square%20images%20provide%20a%20consistent,that%20learned%20features%20generalize%20well.&amp;text=Here%2C%20the%20filter%20shape%20remains,sharing%20across%20the%20square%20image</a:t>
            </a:r>
            <a:r>
              <a:rPr lang="en"/>
              <a:t>.</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rPr lang="en" u="sng">
                <a:solidFill>
                  <a:schemeClr val="hlink"/>
                </a:solidFill>
                <a:hlinkClick r:id="rId5"/>
              </a:rPr>
              <a:t>https://keras.io/api/layers/pooling_layers/max_pooling2d/</a:t>
            </a:r>
            <a:endParaRPr/>
          </a:p>
          <a:p>
            <a:pPr indent="0" lvl="0" marL="0" rtl="0" algn="l">
              <a:spcBef>
                <a:spcPts val="0"/>
              </a:spcBef>
              <a:spcAft>
                <a:spcPts val="0"/>
              </a:spcAft>
              <a:buNone/>
            </a:pPr>
            <a:r>
              <a:rPr lang="en"/>
              <a:t>[4]</a:t>
            </a:r>
            <a:endParaRPr/>
          </a:p>
          <a:p>
            <a:pPr indent="0" lvl="0" marL="0" rtl="0" algn="l">
              <a:spcBef>
                <a:spcPts val="0"/>
              </a:spcBef>
              <a:spcAft>
                <a:spcPts val="0"/>
              </a:spcAft>
              <a:buNone/>
            </a:pPr>
            <a:r>
              <a:rPr lang="en" u="sng">
                <a:solidFill>
                  <a:schemeClr val="hlink"/>
                </a:solidFill>
                <a:hlinkClick r:id="rId6"/>
              </a:rPr>
              <a:t>https://pmc.ncbi.nlm.nih.gov/articles/PMC6033561/</a:t>
            </a:r>
            <a:r>
              <a:rPr lang="en"/>
              <a:t> </a:t>
            </a:r>
            <a:endParaRPr/>
          </a:p>
          <a:p>
            <a:pPr indent="0" lvl="0" marL="0" rtl="0" algn="l">
              <a:spcBef>
                <a:spcPts val="0"/>
              </a:spcBef>
              <a:spcAft>
                <a:spcPts val="0"/>
              </a:spcAft>
              <a:buNone/>
            </a:pPr>
            <a:r>
              <a:rPr lang="en"/>
              <a:t>[5]</a:t>
            </a:r>
            <a:endParaRPr/>
          </a:p>
          <a:p>
            <a:pPr indent="0" lvl="0" marL="0" rtl="0" algn="l">
              <a:spcBef>
                <a:spcPts val="0"/>
              </a:spcBef>
              <a:spcAft>
                <a:spcPts val="0"/>
              </a:spcAft>
              <a:buNone/>
            </a:pPr>
            <a:r>
              <a:rPr lang="en" u="sng">
                <a:solidFill>
                  <a:schemeClr val="hlink"/>
                </a:solidFill>
                <a:latin typeface="Barlow"/>
                <a:ea typeface="Barlow"/>
                <a:cs typeface="Barlow"/>
                <a:sym typeface="Barlow"/>
                <a:hlinkClick r:id="rId7"/>
              </a:rPr>
              <a:t>https://pmc.ncbi.nlm.nih.gov/articles/PMC4977982/#abstract1</a:t>
            </a:r>
            <a:endParaRPr/>
          </a:p>
          <a:p>
            <a:pPr indent="0" lvl="0" marL="0" rtl="0" algn="l">
              <a:spcBef>
                <a:spcPts val="0"/>
              </a:spcBef>
              <a:spcAft>
                <a:spcPts val="0"/>
              </a:spcAft>
              <a:buNone/>
            </a:pPr>
            <a:r>
              <a:rPr lang="en"/>
              <a:t>[6]</a:t>
            </a:r>
            <a:endParaRPr/>
          </a:p>
          <a:p>
            <a:pPr indent="0" lvl="0" marL="0" rtl="0" algn="l">
              <a:spcBef>
                <a:spcPts val="0"/>
              </a:spcBef>
              <a:spcAft>
                <a:spcPts val="0"/>
              </a:spcAft>
              <a:buNone/>
            </a:pPr>
            <a:r>
              <a:rPr lang="en" u="sng">
                <a:solidFill>
                  <a:schemeClr val="hlink"/>
                </a:solidFill>
                <a:hlinkClick r:id="rId8"/>
              </a:rPr>
              <a:t>https://pmc.ncbi.nlm.nih.gov/articles/PMC5265243</a:t>
            </a:r>
            <a:r>
              <a:rPr lang="en" u="sng">
                <a:solidFill>
                  <a:schemeClr val="hlink"/>
                </a:solidFill>
                <a:hlinkClick r:id="rId9"/>
              </a:rPr>
              <a:t>/</a:t>
            </a:r>
            <a:endParaRPr/>
          </a:p>
          <a:p>
            <a:pPr indent="0" lvl="0" marL="0" rtl="0" algn="l">
              <a:spcBef>
                <a:spcPts val="0"/>
              </a:spcBef>
              <a:spcAft>
                <a:spcPts val="0"/>
              </a:spcAft>
              <a:buNone/>
            </a:pPr>
            <a:r>
              <a:rPr lang="en"/>
              <a:t>[7]</a:t>
            </a:r>
            <a:endParaRPr/>
          </a:p>
          <a:p>
            <a:pPr indent="0" lvl="0" marL="0" rtl="0" algn="l">
              <a:spcBef>
                <a:spcPts val="0"/>
              </a:spcBef>
              <a:spcAft>
                <a:spcPts val="0"/>
              </a:spcAft>
              <a:buNone/>
            </a:pPr>
            <a:r>
              <a:rPr lang="en" u="sng">
                <a:solidFill>
                  <a:schemeClr val="hlink"/>
                </a:solidFill>
                <a:hlinkClick r:id="rId10"/>
              </a:rPr>
              <a:t>https://ieeexplore.ieee.org/document/7848208</a:t>
            </a:r>
            <a:endParaRPr/>
          </a:p>
          <a:p>
            <a:pPr indent="0" lvl="0" marL="0" rtl="0" algn="l">
              <a:spcBef>
                <a:spcPts val="0"/>
              </a:spcBef>
              <a:spcAft>
                <a:spcPts val="0"/>
              </a:spcAft>
              <a:buNone/>
            </a:pPr>
            <a:r>
              <a:rPr lang="en"/>
              <a:t>[8]</a:t>
            </a:r>
            <a:endParaRPr/>
          </a:p>
          <a:p>
            <a:pPr indent="0" lvl="0" marL="0" rtl="0" algn="l">
              <a:spcBef>
                <a:spcPts val="0"/>
              </a:spcBef>
              <a:spcAft>
                <a:spcPts val="0"/>
              </a:spcAft>
              <a:buNone/>
            </a:pPr>
            <a:r>
              <a:rPr lang="en" u="sng">
                <a:solidFill>
                  <a:schemeClr val="hlink"/>
                </a:solidFill>
                <a:hlinkClick r:id="rId11"/>
              </a:rPr>
              <a:t>https://www.mdpi.com/2414-4088/6/12/111</a:t>
            </a:r>
            <a:endParaRPr/>
          </a:p>
          <a:p>
            <a:pPr indent="0" lvl="0" marL="0" rtl="0" algn="l">
              <a:spcBef>
                <a:spcPts val="0"/>
              </a:spcBef>
              <a:spcAft>
                <a:spcPts val="0"/>
              </a:spcAft>
              <a:buNone/>
            </a:pPr>
            <a:r>
              <a:t/>
            </a:r>
            <a:endParaRPr/>
          </a:p>
        </p:txBody>
      </p:sp>
      <p:sp>
        <p:nvSpPr>
          <p:cNvPr id="484" name="Google Shape;484;p7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 Cited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[9]</a:t>
            </a:r>
            <a:endParaRPr/>
          </a:p>
          <a:p>
            <a:pPr indent="0" lvl="0" marL="0" rtl="0" algn="l">
              <a:spcBef>
                <a:spcPts val="0"/>
              </a:spcBef>
              <a:spcAft>
                <a:spcPts val="0"/>
              </a:spcAft>
              <a:buNone/>
            </a:pPr>
            <a:r>
              <a:rPr lang="en" u="sng">
                <a:solidFill>
                  <a:schemeClr val="hlink"/>
                </a:solidFill>
                <a:hlinkClick r:id="rId3"/>
              </a:rPr>
              <a:t>https://bmcbioinformatics.biomedcentral.com/articles/10.1186/s12859-018-2111-8</a:t>
            </a:r>
            <a:endParaRPr/>
          </a:p>
          <a:p>
            <a:pPr indent="0" lvl="0" marL="0" rtl="0" algn="l">
              <a:spcBef>
                <a:spcPts val="0"/>
              </a:spcBef>
              <a:spcAft>
                <a:spcPts val="0"/>
              </a:spcAft>
              <a:buNone/>
            </a:pPr>
            <a:r>
              <a:rPr lang="en"/>
              <a:t>[10]</a:t>
            </a:r>
            <a:endParaRPr/>
          </a:p>
          <a:p>
            <a:pPr indent="0" lvl="0" marL="0" rtl="0" algn="l">
              <a:spcBef>
                <a:spcPts val="0"/>
              </a:spcBef>
              <a:spcAft>
                <a:spcPts val="0"/>
              </a:spcAft>
              <a:buNone/>
            </a:pPr>
            <a:r>
              <a:rPr lang="en" u="sng">
                <a:solidFill>
                  <a:schemeClr val="hlink"/>
                </a:solidFill>
                <a:hlinkClick r:id="rId4"/>
              </a:rPr>
              <a:t>https://www.cs.toronto.edu/~fritz/absps/imagenet.pdf</a:t>
            </a:r>
            <a:endParaRPr/>
          </a:p>
          <a:p>
            <a:pPr indent="0" lvl="0" marL="0" rtl="0" algn="l">
              <a:spcBef>
                <a:spcPts val="0"/>
              </a:spcBef>
              <a:spcAft>
                <a:spcPts val="0"/>
              </a:spcAft>
              <a:buNone/>
            </a:pPr>
            <a:r>
              <a:rPr lang="en"/>
              <a:t>[11]</a:t>
            </a:r>
            <a:endParaRPr/>
          </a:p>
          <a:p>
            <a:pPr indent="0" lvl="0" marL="0" rtl="0" algn="l">
              <a:spcBef>
                <a:spcPts val="0"/>
              </a:spcBef>
              <a:spcAft>
                <a:spcPts val="0"/>
              </a:spcAft>
              <a:buNone/>
            </a:pPr>
            <a:r>
              <a:rPr lang="en" u="sng">
                <a:solidFill>
                  <a:schemeClr val="hlink"/>
                </a:solidFill>
                <a:hlinkClick r:id="rId5"/>
              </a:rPr>
              <a:t>https://arxiv.org/pdf/1409.1556</a:t>
            </a:r>
            <a:endParaRPr/>
          </a:p>
          <a:p>
            <a:pPr indent="0" lvl="0" marL="0" rtl="0" algn="l">
              <a:spcBef>
                <a:spcPts val="0"/>
              </a:spcBef>
              <a:spcAft>
                <a:spcPts val="0"/>
              </a:spcAft>
              <a:buNone/>
            </a:pPr>
            <a:r>
              <a:rPr lang="en"/>
              <a:t>[12]</a:t>
            </a:r>
            <a:endParaRPr/>
          </a:p>
          <a:p>
            <a:pPr indent="0" lvl="0" marL="0" rtl="0" algn="l">
              <a:spcBef>
                <a:spcPts val="0"/>
              </a:spcBef>
              <a:spcAft>
                <a:spcPts val="0"/>
              </a:spcAft>
              <a:buNone/>
            </a:pPr>
            <a:r>
              <a:rPr lang="en" u="sng">
                <a:solidFill>
                  <a:schemeClr val="hlink"/>
                </a:solidFill>
                <a:hlinkClick r:id="rId6"/>
              </a:rPr>
              <a:t>https://docs.nvidia.com/deeplearning/performance/dl-performance-matrix-multiplication/index.html#gpu-imple</a:t>
            </a:r>
            <a:endParaRPr/>
          </a:p>
          <a:p>
            <a:pPr indent="0" lvl="0" marL="0" rtl="0" algn="l">
              <a:spcBef>
                <a:spcPts val="0"/>
              </a:spcBef>
              <a:spcAft>
                <a:spcPts val="0"/>
              </a:spcAft>
              <a:buNone/>
            </a:pPr>
            <a:r>
              <a:rPr lang="en"/>
              <a:t>[13]</a:t>
            </a:r>
            <a:endParaRPr/>
          </a:p>
          <a:p>
            <a:pPr indent="0" lvl="0" marL="0" rtl="0" algn="l">
              <a:spcBef>
                <a:spcPts val="0"/>
              </a:spcBef>
              <a:spcAft>
                <a:spcPts val="0"/>
              </a:spcAft>
              <a:buNone/>
            </a:pPr>
            <a:r>
              <a:rPr lang="en" u="sng">
                <a:solidFill>
                  <a:schemeClr val="hlink"/>
                </a:solidFill>
                <a:hlinkClick r:id="rId7"/>
              </a:rPr>
              <a:t>https://medium.com/aiguys/pooling-layers-in-neural-nets-and-their-variants-f6129fc4628b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lt1"/>
              </a:buClr>
              <a:buSzPts val="1100"/>
              <a:buFont typeface="Arial"/>
              <a:buNone/>
            </a:pPr>
            <a:r>
              <a:t/>
            </a:r>
            <a:endParaRPr/>
          </a:p>
        </p:txBody>
      </p:sp>
      <p:sp>
        <p:nvSpPr>
          <p:cNvPr id="490" name="Google Shape;490;p7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 Cited Cont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Questions</a:t>
            </a:r>
            <a:endParaRPr/>
          </a:p>
        </p:txBody>
      </p:sp>
      <p:sp>
        <p:nvSpPr>
          <p:cNvPr id="378" name="Google Shape;378;p60"/>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79" name="Google Shape;379;p60"/>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the patch shape taken as a square in tissue image analysis, machine learning?</a:t>
            </a:r>
            <a:endParaRPr/>
          </a:p>
        </p:txBody>
      </p:sp>
      <p:sp>
        <p:nvSpPr>
          <p:cNvPr id="380" name="Google Shape;380;p60"/>
          <p:cNvSpPr txBox="1"/>
          <p:nvPr>
            <p:ph idx="5" type="body"/>
          </p:nvPr>
        </p:nvSpPr>
        <p:spPr>
          <a:xfrm>
            <a:off x="711097" y="2748941"/>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a:p>
            <a:pPr indent="0" lvl="0" marL="0" rtl="0" algn="r">
              <a:spcBef>
                <a:spcPts val="0"/>
              </a:spcBef>
              <a:spcAft>
                <a:spcPts val="0"/>
              </a:spcAft>
              <a:buNone/>
            </a:pPr>
            <a:r>
              <a:t/>
            </a:r>
            <a:endParaRPr/>
          </a:p>
        </p:txBody>
      </p:sp>
      <p:sp>
        <p:nvSpPr>
          <p:cNvPr id="381" name="Google Shape;381;p60"/>
          <p:cNvSpPr txBox="1"/>
          <p:nvPr>
            <p:ph idx="6" type="subTitle"/>
          </p:nvPr>
        </p:nvSpPr>
        <p:spPr>
          <a:xfrm>
            <a:off x="1699221" y="2748666"/>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researchers determine the optimal number of patches?</a:t>
            </a:r>
            <a:endParaRPr/>
          </a:p>
          <a:p>
            <a:pPr indent="0" lvl="0" marL="0" rtl="0" algn="l">
              <a:spcBef>
                <a:spcPts val="0"/>
              </a:spcBef>
              <a:spcAft>
                <a:spcPts val="0"/>
              </a:spcAft>
              <a:buNone/>
            </a:pPr>
            <a:r>
              <a:t/>
            </a:r>
            <a:endParaRPr/>
          </a:p>
        </p:txBody>
      </p:sp>
      <p:sp>
        <p:nvSpPr>
          <p:cNvPr id="382" name="Google Shape;382;p60"/>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83" name="Google Shape;383;p60"/>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the patch size in powers of 2? Will having it in powers of 2 not be convenient for us if we are having different sized patches for different widths of the epithelium?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1"/>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Squares?</a:t>
            </a:r>
            <a:endParaRPr/>
          </a:p>
        </p:txBody>
      </p:sp>
      <p:sp>
        <p:nvSpPr>
          <p:cNvPr id="389" name="Google Shape;389;p61"/>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2"/>
          <p:cNvSpPr txBox="1"/>
          <p:nvPr>
            <p:ph idx="1" type="subTitle"/>
          </p:nvPr>
        </p:nvSpPr>
        <p:spPr>
          <a:xfrm>
            <a:off x="791150" y="294025"/>
            <a:ext cx="75399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Deep Learning for Whole Slide Image Analysis</a:t>
            </a:r>
            <a:endParaRPr sz="3400"/>
          </a:p>
        </p:txBody>
      </p:sp>
      <p:sp>
        <p:nvSpPr>
          <p:cNvPr id="395" name="Google Shape;395;p62"/>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Since the development of deep learning models, there has been a push for their usage in digital pathology</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Due primarily to processing constraints, “Most successful approaches to training deep learning models on WSIs do not use the whole image as input and instead extract and use only a small number of patches” </a:t>
            </a:r>
            <a:r>
              <a:rPr baseline="30000" lang="en" sz="2000"/>
              <a:t>[1]</a:t>
            </a:r>
            <a:endParaRPr baseline="30000" sz="2000"/>
          </a:p>
          <a:p>
            <a:pPr indent="0" lvl="0" marL="0" rtl="0" algn="l">
              <a:spcBef>
                <a:spcPts val="0"/>
              </a:spcBef>
              <a:spcAft>
                <a:spcPts val="0"/>
              </a:spcAft>
              <a:buNone/>
            </a:pPr>
            <a:r>
              <a:t/>
            </a:r>
            <a:endParaRPr baseline="30000" sz="2000"/>
          </a:p>
          <a:p>
            <a:pPr indent="0" lvl="0" marL="0" rtl="0" algn="l">
              <a:spcBef>
                <a:spcPts val="0"/>
              </a:spcBef>
              <a:spcAft>
                <a:spcPts val="0"/>
              </a:spcAft>
              <a:buNone/>
            </a:pPr>
            <a:r>
              <a:rPr lang="en" sz="2000"/>
              <a:t>These patches are typically “square regions…with the majority of approaches using image patches of around 256 × 256 pixels” </a:t>
            </a:r>
            <a:r>
              <a:rPr baseline="30000" lang="en" sz="2000"/>
              <a:t>[1]</a:t>
            </a:r>
            <a:endParaRPr baseline="30000"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3"/>
          <p:cNvSpPr txBox="1"/>
          <p:nvPr>
            <p:ph idx="1" type="subTitle"/>
          </p:nvPr>
        </p:nvSpPr>
        <p:spPr>
          <a:xfrm>
            <a:off x="810075" y="379275"/>
            <a:ext cx="8264700" cy="1464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sz="3400"/>
              <a:t>How it works - </a:t>
            </a:r>
            <a:endParaRPr sz="3400"/>
          </a:p>
          <a:p>
            <a:pPr indent="0" lvl="0" marL="0" rtl="0" algn="l">
              <a:spcBef>
                <a:spcPts val="0"/>
              </a:spcBef>
              <a:spcAft>
                <a:spcPts val="0"/>
              </a:spcAft>
              <a:buClr>
                <a:schemeClr val="lt1"/>
              </a:buClr>
              <a:buSzPts val="1100"/>
              <a:buFont typeface="Arial"/>
              <a:buNone/>
            </a:pPr>
            <a:r>
              <a:rPr lang="en" sz="3000"/>
              <a:t>Convolutional Neural Networks (CNNs)</a:t>
            </a:r>
            <a:endParaRPr sz="3000"/>
          </a:p>
          <a:p>
            <a:pPr indent="0" lvl="0" marL="0" rtl="0" algn="l">
              <a:spcBef>
                <a:spcPts val="0"/>
              </a:spcBef>
              <a:spcAft>
                <a:spcPts val="0"/>
              </a:spcAft>
              <a:buNone/>
            </a:pPr>
            <a:r>
              <a:t/>
            </a:r>
            <a:endParaRPr sz="3400"/>
          </a:p>
        </p:txBody>
      </p:sp>
      <p:sp>
        <p:nvSpPr>
          <p:cNvPr id="401" name="Google Shape;401;p63"/>
          <p:cNvSpPr txBox="1"/>
          <p:nvPr>
            <p:ph idx="2" type="body"/>
          </p:nvPr>
        </p:nvSpPr>
        <p:spPr>
          <a:xfrm>
            <a:off x="442275" y="1844175"/>
            <a:ext cx="3975600" cy="29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500"/>
              <a:t>Convolutional neural networks (CNNs) use convolutional layers to apply filters (kernels) that scan the input data to detect features like edges, textures, and patterns. Each filter generates a feature map that highlights the presence of specific features in the input. </a:t>
            </a:r>
            <a:endParaRPr sz="1500"/>
          </a:p>
          <a:p>
            <a:pPr indent="0" lvl="0" marL="0" rtl="0" algn="l">
              <a:spcBef>
                <a:spcPts val="0"/>
              </a:spcBef>
              <a:spcAft>
                <a:spcPts val="0"/>
              </a:spcAft>
              <a:buClr>
                <a:schemeClr val="lt1"/>
              </a:buClr>
              <a:buSzPts val="1100"/>
              <a:buFont typeface="Arial"/>
              <a:buNone/>
            </a:pPr>
            <a:r>
              <a:t/>
            </a:r>
            <a:endParaRPr sz="1500"/>
          </a:p>
          <a:p>
            <a:pPr indent="0" lvl="0" marL="0" rtl="0" algn="l">
              <a:spcBef>
                <a:spcPts val="0"/>
              </a:spcBef>
              <a:spcAft>
                <a:spcPts val="0"/>
              </a:spcAft>
              <a:buClr>
                <a:schemeClr val="lt1"/>
              </a:buClr>
              <a:buSzPts val="1100"/>
              <a:buFont typeface="Arial"/>
              <a:buNone/>
            </a:pPr>
            <a:r>
              <a:rPr lang="en" sz="1500"/>
              <a:t>CNNs also include pooling layers to downsample these feature maps, reducing spatial dimensions while retaining important information. Fully connected layers at the end of the network combine these features to make predictions. </a:t>
            </a:r>
            <a:endParaRPr sz="1500"/>
          </a:p>
          <a:p>
            <a:pPr indent="0" lvl="0" marL="0" rtl="0" algn="l">
              <a:spcBef>
                <a:spcPts val="0"/>
              </a:spcBef>
              <a:spcAft>
                <a:spcPts val="0"/>
              </a:spcAft>
              <a:buNone/>
            </a:pPr>
            <a:r>
              <a:t/>
            </a:r>
            <a:endParaRPr sz="1500"/>
          </a:p>
        </p:txBody>
      </p:sp>
      <p:pic>
        <p:nvPicPr>
          <p:cNvPr id="402" name="Google Shape;402;p63"/>
          <p:cNvPicPr preferRelativeResize="0"/>
          <p:nvPr/>
        </p:nvPicPr>
        <p:blipFill rotWithShape="1">
          <a:blip r:embed="rId3">
            <a:alphaModFix/>
          </a:blip>
          <a:srcRect b="0" l="0" r="0" t="0"/>
          <a:stretch/>
        </p:blipFill>
        <p:spPr>
          <a:xfrm>
            <a:off x="4619950" y="1844175"/>
            <a:ext cx="4086000" cy="2917800"/>
          </a:xfrm>
          <a:prstGeom prst="roundRect">
            <a:avLst>
              <a:gd fmla="val 16667" name="adj"/>
            </a:avLst>
          </a:prstGeom>
          <a:noFill/>
          <a:ln cap="flat" cmpd="sng" w="9525">
            <a:solidFill>
              <a:schemeClr val="l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4"/>
          <p:cNvSpPr txBox="1"/>
          <p:nvPr>
            <p:ph idx="1" type="subTitle"/>
          </p:nvPr>
        </p:nvSpPr>
        <p:spPr>
          <a:xfrm>
            <a:off x="791150" y="522625"/>
            <a:ext cx="75399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Squares as a patch shape</a:t>
            </a:r>
            <a:endParaRPr sz="3400"/>
          </a:p>
        </p:txBody>
      </p:sp>
      <p:sp>
        <p:nvSpPr>
          <p:cNvPr id="408" name="Google Shape;408;p64"/>
          <p:cNvSpPr txBox="1"/>
          <p:nvPr>
            <p:ph idx="2" type="body"/>
          </p:nvPr>
        </p:nvSpPr>
        <p:spPr>
          <a:xfrm>
            <a:off x="332550" y="2049350"/>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 CNN likes the square as an input image shape for a variety of reasons, including: </a:t>
            </a:r>
            <a:r>
              <a:rPr baseline="30000" lang="en" sz="1900"/>
              <a:t>[2]</a:t>
            </a:r>
            <a:endParaRPr baseline="30000" sz="2000"/>
          </a:p>
          <a:p>
            <a:pPr indent="-349250" lvl="0" marL="457200" rtl="0" algn="l">
              <a:spcBef>
                <a:spcPts val="0"/>
              </a:spcBef>
              <a:spcAft>
                <a:spcPts val="0"/>
              </a:spcAft>
              <a:buSzPts val="1900"/>
              <a:buChar char="-"/>
            </a:pPr>
            <a:r>
              <a:rPr lang="en" sz="1900"/>
              <a:t>Streamlined Convolutional Operations</a:t>
            </a:r>
            <a:endParaRPr sz="1900"/>
          </a:p>
          <a:p>
            <a:pPr indent="-349250" lvl="0" marL="457200" rtl="0" algn="l">
              <a:spcBef>
                <a:spcPts val="0"/>
              </a:spcBef>
              <a:spcAft>
                <a:spcPts val="0"/>
              </a:spcAft>
              <a:buSzPts val="1900"/>
              <a:buChar char="-"/>
            </a:pPr>
            <a:r>
              <a:rPr lang="en" sz="1900"/>
              <a:t>Efficient Parameter Sharing</a:t>
            </a:r>
            <a:endParaRPr sz="1900"/>
          </a:p>
          <a:p>
            <a:pPr indent="-349250" lvl="0" marL="457200" rtl="0" algn="l">
              <a:spcBef>
                <a:spcPts val="0"/>
              </a:spcBef>
              <a:spcAft>
                <a:spcPts val="0"/>
              </a:spcAft>
              <a:buSzPts val="1900"/>
              <a:buChar char="-"/>
            </a:pPr>
            <a:r>
              <a:rPr lang="en" sz="1900"/>
              <a:t>Simplified Pooling Operations</a:t>
            </a:r>
            <a:endParaRPr sz="1900"/>
          </a:p>
          <a:p>
            <a:pPr indent="-349250" lvl="0" marL="457200" rtl="0" algn="l">
              <a:spcBef>
                <a:spcPts val="0"/>
              </a:spcBef>
              <a:spcAft>
                <a:spcPts val="0"/>
              </a:spcAft>
              <a:buSzPts val="1900"/>
              <a:buChar char="-"/>
            </a:pPr>
            <a:r>
              <a:rPr lang="en" sz="1900"/>
              <a:t>Compatibility with Pre-Trained Models</a:t>
            </a:r>
            <a:endParaRPr sz="1900"/>
          </a:p>
          <a:p>
            <a:pPr indent="-349250" lvl="0" marL="457200" rtl="0" algn="l">
              <a:spcBef>
                <a:spcPts val="0"/>
              </a:spcBef>
              <a:spcAft>
                <a:spcPts val="0"/>
              </a:spcAft>
              <a:buSzPts val="1900"/>
              <a:buChar char="-"/>
            </a:pPr>
            <a:r>
              <a:rPr lang="en" sz="1900"/>
              <a:t>Regularization Techniques</a:t>
            </a:r>
            <a:endParaRPr sz="1900"/>
          </a:p>
          <a:p>
            <a:pPr indent="-349250" lvl="0" marL="457200" rtl="0" algn="l">
              <a:spcBef>
                <a:spcPts val="0"/>
              </a:spcBef>
              <a:spcAft>
                <a:spcPts val="0"/>
              </a:spcAft>
              <a:buSzPts val="1900"/>
              <a:buChar char="-"/>
            </a:pPr>
            <a:r>
              <a:rPr lang="en" sz="1900"/>
              <a:t>Aligning with Standard Image Sizes</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5"/>
          <p:cNvSpPr txBox="1"/>
          <p:nvPr>
            <p:ph idx="1" type="subTitle"/>
          </p:nvPr>
        </p:nvSpPr>
        <p:spPr>
          <a:xfrm>
            <a:off x="791150" y="522625"/>
            <a:ext cx="72654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a:t>
            </a:r>
            <a:r>
              <a:rPr lang="en"/>
              <a:t>niform Patch Shapes Cont</a:t>
            </a:r>
            <a:endParaRPr/>
          </a:p>
        </p:txBody>
      </p:sp>
      <p:sp>
        <p:nvSpPr>
          <p:cNvPr id="414" name="Google Shape;414;p65"/>
          <p:cNvSpPr txBox="1"/>
          <p:nvPr>
            <p:ph idx="2" type="body"/>
          </p:nvPr>
        </p:nvSpPr>
        <p:spPr>
          <a:xfrm>
            <a:off x="298000" y="170107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900"/>
              <a:t>Square patches are typically used because uniform patch shapes helps computational efficiency and consistent feature extraction</a:t>
            </a:r>
            <a:r>
              <a:rPr lang="en" sz="1900"/>
              <a:t>: </a:t>
            </a:r>
            <a:r>
              <a:rPr baseline="30000" lang="en" sz="1900"/>
              <a:t>[6]</a:t>
            </a:r>
            <a:endParaRPr baseline="30000" sz="2000"/>
          </a:p>
          <a:p>
            <a:pPr indent="-349250" lvl="0" marL="457200" rtl="0" algn="l">
              <a:spcBef>
                <a:spcPts val="0"/>
              </a:spcBef>
              <a:spcAft>
                <a:spcPts val="0"/>
              </a:spcAft>
              <a:buSzPts val="1900"/>
              <a:buChar char="-"/>
            </a:pPr>
            <a:r>
              <a:rPr lang="en" sz="1900"/>
              <a:t>Aligns with grid structure of images</a:t>
            </a:r>
            <a:endParaRPr sz="1900"/>
          </a:p>
          <a:p>
            <a:pPr indent="-349250" lvl="0" marL="457200" rtl="0" algn="l">
              <a:spcBef>
                <a:spcPts val="0"/>
              </a:spcBef>
              <a:spcAft>
                <a:spcPts val="0"/>
              </a:spcAft>
              <a:buSzPts val="1900"/>
              <a:buChar char="-"/>
            </a:pPr>
            <a:r>
              <a:rPr lang="en" sz="1900"/>
              <a:t>Uniformity ensures that all patches contribute equally to the classification task</a:t>
            </a:r>
            <a:endParaRPr sz="1900"/>
          </a:p>
          <a:p>
            <a:pPr indent="-349250" lvl="0" marL="457200" rtl="0" algn="l">
              <a:spcBef>
                <a:spcPts val="0"/>
              </a:spcBef>
              <a:spcAft>
                <a:spcPts val="0"/>
              </a:spcAft>
              <a:buSzPts val="1900"/>
              <a:buChar char="-"/>
            </a:pPr>
            <a:r>
              <a:rPr lang="en" sz="1900"/>
              <a:t>Important to avoid distortion or bias introduced by irregular shapes</a:t>
            </a:r>
            <a:endParaRPr sz="1900"/>
          </a:p>
          <a:p>
            <a:pPr indent="0" lvl="0" marL="0" rtl="0" algn="l">
              <a:spcBef>
                <a:spcPts val="0"/>
              </a:spcBef>
              <a:spcAft>
                <a:spcPts val="0"/>
              </a:spcAft>
              <a:buNone/>
            </a:pPr>
            <a:r>
              <a:rPr lang="en" sz="1900"/>
              <a:t>Article uses example of laparoscopic surgeries</a:t>
            </a:r>
            <a:endParaRPr sz="1900"/>
          </a:p>
          <a:p>
            <a:pPr indent="-349250" lvl="0" marL="457200" rtl="0" algn="l">
              <a:spcBef>
                <a:spcPts val="0"/>
              </a:spcBef>
              <a:spcAft>
                <a:spcPts val="0"/>
              </a:spcAft>
              <a:buSzPts val="1900"/>
              <a:buChar char="-"/>
            </a:pPr>
            <a:r>
              <a:rPr lang="en" sz="1900"/>
              <a:t>Uses square patching</a:t>
            </a:r>
            <a:endParaRPr sz="1900"/>
          </a:p>
          <a:p>
            <a:pPr indent="-349250" lvl="0" marL="457200" rtl="0" algn="l">
              <a:spcBef>
                <a:spcPts val="0"/>
              </a:spcBef>
              <a:spcAft>
                <a:spcPts val="0"/>
              </a:spcAft>
              <a:buSzPts val="1900"/>
              <a:buChar char="-"/>
            </a:pPr>
            <a:r>
              <a:rPr lang="en" sz="1900"/>
              <a:t>Achieved 98.4% in tissue classification.</a:t>
            </a:r>
            <a:endParaRPr sz="1900"/>
          </a:p>
          <a:p>
            <a:pPr indent="0" lvl="0" marL="0" rtl="0" algn="l">
              <a:spcBef>
                <a:spcPts val="0"/>
              </a:spcBef>
              <a:spcAft>
                <a:spcPts val="0"/>
              </a:spcAft>
              <a:buClr>
                <a:schemeClr val="lt1"/>
              </a:buClr>
              <a:buSzPts val="1100"/>
              <a:buFont typeface="Arial"/>
              <a:buNone/>
            </a:pPr>
            <a:r>
              <a:t/>
            </a:r>
            <a:endParaRPr sz="19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6"/>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Rectangular Patches</a:t>
            </a:r>
            <a:endParaRPr/>
          </a:p>
        </p:txBody>
      </p:sp>
      <p:sp>
        <p:nvSpPr>
          <p:cNvPr id="420" name="Google Shape;420;p66"/>
          <p:cNvSpPr txBox="1"/>
          <p:nvPr>
            <p:ph idx="2" type="body"/>
          </p:nvPr>
        </p:nvSpPr>
        <p:spPr>
          <a:xfrm>
            <a:off x="628000" y="163082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900"/>
              <a:t>Study found that used rectangular patches in fundus images for detecting diabetic retinopathy</a:t>
            </a:r>
            <a:r>
              <a:rPr lang="en" sz="1900"/>
              <a:t> </a:t>
            </a:r>
            <a:r>
              <a:rPr baseline="30000" lang="en" sz="1900"/>
              <a:t>[7]</a:t>
            </a:r>
            <a:endParaRPr baseline="30000" sz="2000"/>
          </a:p>
          <a:p>
            <a:pPr indent="-349250" lvl="0" marL="457200" rtl="0" algn="l">
              <a:spcBef>
                <a:spcPts val="0"/>
              </a:spcBef>
              <a:spcAft>
                <a:spcPts val="0"/>
              </a:spcAft>
              <a:buSzPts val="1900"/>
              <a:buChar char="-"/>
            </a:pPr>
            <a:r>
              <a:rPr lang="en" sz="1900"/>
              <a:t>Rectangular patches have been used instead of square patches before</a:t>
            </a:r>
            <a:endParaRPr sz="1900"/>
          </a:p>
          <a:p>
            <a:pPr indent="-349250" lvl="0" marL="457200" rtl="0" algn="l">
              <a:spcBef>
                <a:spcPts val="0"/>
              </a:spcBef>
              <a:spcAft>
                <a:spcPts val="0"/>
              </a:spcAft>
              <a:buSzPts val="1900"/>
              <a:buChar char="-"/>
            </a:pPr>
            <a:r>
              <a:rPr lang="en" sz="1900"/>
              <a:t>Texture, color models, and stats measures extracted from 48x64 pixel rectangular patches </a:t>
            </a:r>
            <a:endParaRPr sz="1900"/>
          </a:p>
          <a:p>
            <a:pPr indent="-349250" lvl="0" marL="457200" rtl="0" algn="l">
              <a:spcBef>
                <a:spcPts val="0"/>
              </a:spcBef>
              <a:spcAft>
                <a:spcPts val="0"/>
              </a:spcAft>
              <a:buSzPts val="1900"/>
              <a:buChar char="-"/>
            </a:pPr>
            <a:r>
              <a:rPr lang="en" sz="1900"/>
              <a:t>High sensitivity and specificity for detecting hard exudates</a:t>
            </a:r>
            <a:endParaRPr sz="1900"/>
          </a:p>
          <a:p>
            <a:pPr indent="-349250" lvl="0" marL="457200" rtl="0" algn="l">
              <a:spcBef>
                <a:spcPts val="0"/>
              </a:spcBef>
              <a:spcAft>
                <a:spcPts val="0"/>
              </a:spcAft>
              <a:buSzPts val="1900"/>
              <a:buChar char="-"/>
            </a:pPr>
            <a:r>
              <a:rPr lang="en" sz="1900"/>
              <a:t>Challenges in distinguishing hemorrhages due to minor color differences</a:t>
            </a:r>
            <a:endParaRPr sz="1900"/>
          </a:p>
          <a:p>
            <a:pPr indent="-349250" lvl="0" marL="457200" rtl="0" algn="l">
              <a:spcBef>
                <a:spcPts val="0"/>
              </a:spcBef>
              <a:spcAft>
                <a:spcPts val="0"/>
              </a:spcAft>
              <a:buSzPts val="1900"/>
              <a:buChar char="-"/>
            </a:pPr>
            <a:r>
              <a:rPr lang="en" sz="1900"/>
              <a:t>In this study, it was more practical to use rectangular patches as it fit the image structure better</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patchIT</a:t>
            </a:r>
            <a:endParaRPr/>
          </a:p>
        </p:txBody>
      </p:sp>
      <p:sp>
        <p:nvSpPr>
          <p:cNvPr id="426" name="Google Shape;426;p67"/>
          <p:cNvSpPr txBox="1"/>
          <p:nvPr>
            <p:ph idx="2" type="body"/>
          </p:nvPr>
        </p:nvSpPr>
        <p:spPr>
          <a:xfrm>
            <a:off x="665950" y="184567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900"/>
              <a:t>patchIT is a tool for </a:t>
            </a:r>
            <a:r>
              <a:rPr lang="en" sz="1900"/>
              <a:t>creating image patches tailored for different image processing tasks  </a:t>
            </a:r>
            <a:r>
              <a:rPr baseline="30000" lang="en" sz="1900"/>
              <a:t>[8]</a:t>
            </a:r>
            <a:endParaRPr baseline="30000" sz="2000"/>
          </a:p>
          <a:p>
            <a:pPr indent="-349250" lvl="0" marL="457200" rtl="0" algn="l">
              <a:spcBef>
                <a:spcPts val="0"/>
              </a:spcBef>
              <a:spcAft>
                <a:spcPts val="0"/>
              </a:spcAft>
              <a:buSzPts val="1900"/>
              <a:buChar char="-"/>
            </a:pPr>
            <a:r>
              <a:rPr lang="en" sz="1900"/>
              <a:t>Customizable patch size, shape, and overlap to meet needs</a:t>
            </a:r>
            <a:endParaRPr sz="1900"/>
          </a:p>
          <a:p>
            <a:pPr indent="-349250" lvl="0" marL="457200" rtl="0" algn="l">
              <a:spcBef>
                <a:spcPts val="0"/>
              </a:spcBef>
              <a:spcAft>
                <a:spcPts val="0"/>
              </a:spcAft>
              <a:buSzPts val="1900"/>
              <a:buChar char="-"/>
            </a:pPr>
            <a:r>
              <a:rPr lang="en" sz="1900"/>
              <a:t>Streamlines patch creation and effective feature extraction while being computationally efficient.</a:t>
            </a:r>
            <a:endParaRPr sz="1900"/>
          </a:p>
          <a:p>
            <a:pPr indent="-349250" lvl="0" marL="457200" rtl="0" algn="l">
              <a:spcBef>
                <a:spcPts val="0"/>
              </a:spcBef>
              <a:spcAft>
                <a:spcPts val="0"/>
              </a:spcAft>
              <a:buSzPts val="1900"/>
              <a:buChar char="-"/>
            </a:pPr>
            <a:r>
              <a:rPr lang="en" sz="1900"/>
              <a:t>requires two parameters: the input image and the patch size</a:t>
            </a:r>
            <a:endParaRPr sz="1900"/>
          </a:p>
          <a:p>
            <a:pPr indent="-349250" lvl="0" marL="457200" rtl="0" algn="l">
              <a:spcBef>
                <a:spcPts val="0"/>
              </a:spcBef>
              <a:spcAft>
                <a:spcPts val="0"/>
              </a:spcAft>
              <a:buSzPts val="1900"/>
              <a:buChar char="-"/>
            </a:pPr>
            <a:r>
              <a:rPr lang="en" sz="1900"/>
              <a:t>Used for object detection and medical imaging</a:t>
            </a:r>
            <a:endParaRPr sz="1900"/>
          </a:p>
          <a:p>
            <a:pPr indent="-349250" lvl="0" marL="457200" rtl="0" algn="l">
              <a:spcBef>
                <a:spcPts val="0"/>
              </a:spcBef>
              <a:spcAft>
                <a:spcPts val="0"/>
              </a:spcAft>
              <a:buSzPts val="1900"/>
              <a:buChar char="-"/>
            </a:pPr>
            <a:r>
              <a:rPr lang="en" sz="1900"/>
              <a:t>We could use this for our problem to test if other patch sizes may be optimal for our data</a:t>
            </a:r>
            <a:endParaRPr sz="1900"/>
          </a:p>
          <a:p>
            <a:pPr indent="0" lvl="0" marL="0" rtl="0" algn="l">
              <a:spcBef>
                <a:spcPts val="0"/>
              </a:spcBef>
              <a:spcAft>
                <a:spcPts val="0"/>
              </a:spcAft>
              <a:buNone/>
            </a:pPr>
            <a:r>
              <a:t/>
            </a:r>
            <a:endParaRPr/>
          </a:p>
        </p:txBody>
      </p:sp>
      <p:pic>
        <p:nvPicPr>
          <p:cNvPr id="427" name="Google Shape;427;p67"/>
          <p:cNvPicPr preferRelativeResize="0"/>
          <p:nvPr/>
        </p:nvPicPr>
        <p:blipFill>
          <a:blip r:embed="rId3">
            <a:alphaModFix/>
          </a:blip>
          <a:stretch>
            <a:fillRect/>
          </a:stretch>
        </p:blipFill>
        <p:spPr>
          <a:xfrm>
            <a:off x="5704700" y="2"/>
            <a:ext cx="3150976" cy="170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