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9474ca37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9474ca37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a2ddb14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a2ddb14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a2ddb143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a2ddb143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a0e84f7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a0e84f7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a2ddb1431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a2ddb1431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a2ddb1431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a2ddb1431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a2ddb1431_1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a2ddb1431_1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a2ddb1431_1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a2ddb1431_1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a2ddb1431_1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a2ddb1431_1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a2ddb1431_1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a2ddb1431_1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0e84f7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0e84f7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a2ddb1431_1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a2ddb1431_1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a2ddb1431_1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a2ddb1431_1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096bf72f5ca9f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096bf72f5ca9f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once we have these patches we will use them to classify the image </a:t>
            </a:r>
            <a:r>
              <a:rPr lang="en"/>
              <a:t>into the three classes we have. This will use CNNs and pooling to do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layer adapts to the input size by calculating the size of the pooling window dynamically. This is done by dividing the input dimensions by the desired output dimensions. The pooling window size is then rounded up to the nearest integer to ensure that the output size matches the specified dimensions.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a2ddb1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a2ddb1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a2ddb143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a2ddb143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78fef9b1dd2bd6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78fef9b1dd2bd6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78fef9b1dd2bd6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78fef9b1dd2bd6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78fef9b1dd2bd6a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8fef9b1dd2bd6a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096bf72f5ca9f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096bf72f5ca9f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9cf741f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29cf741f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9474ca3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9474ca3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9cf741f5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9cf741f5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9cf741f5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29cf741f5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a0e84f7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a0e84f7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This is using Alyssa’s initial patching algorithm </a:t>
            </a:r>
            <a:endParaRPr/>
          </a:p>
          <a:p>
            <a:pPr indent="-298450" lvl="0" marL="457200" rtl="0" algn="l">
              <a:spcBef>
                <a:spcPts val="0"/>
              </a:spcBef>
              <a:spcAft>
                <a:spcPts val="0"/>
              </a:spcAft>
              <a:buSzPts val="1100"/>
              <a:buChar char="-"/>
            </a:pPr>
            <a:r>
              <a:rPr lang="en"/>
              <a:t>Those two images are not the same slice. Doesn’t really matter bc this is just for demonstration purposes but we can also change the first image to be the right slice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9da11ab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9da11ab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Changing num_squares_drawn limit fixed the problem of the patch in the center of the epithelium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Right now we just made the limit big enough to look good on this specific slice but we will probably want to determine it algorithmically in the future to make the patching process both more optimal and more abstractable to other slices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9da11ab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9da11ab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9474ca3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9474ca3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Notes on dynamically changing initial_size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reduce complexity because the first image looks accurate but goes through more iterations of patch size expansion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First image patches are too small? (I personally don’t think this is an issue)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change is good but the algorithm that determines the parameters still uses arbitrary values which are tuned through trial and error on this specific slice and won’t be perfectly abstractable to other images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a2ddb143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a2ddb143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9474ca37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9474ca3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github.com/arvindkrishna87/STAT390_WI2025/blob/baae07590c8ae9c4ef60308097f8258dc39f5b9a/Presentation%202/Thinkers/Jake%20Mead/Anna_PatchingOnMask%2BEval.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mc.ncbi.nlm.nih.gov/articles/PMC6033561/" TargetMode="External"/><Relationship Id="rId4" Type="http://schemas.openxmlformats.org/officeDocument/2006/relationships/hyperlink" Target="https://youtu.be/UzfRnZqPbCI?si=gJmhsHR8IrVWpHSk" TargetMode="External"/><Relationship Id="rId5" Type="http://schemas.openxmlformats.org/officeDocument/2006/relationships/hyperlink" Target="https://medium.com/@akp83540/adaptive-average-pooling-layer-cb438d029022#:~:text=In%20summary%2C%20Adaptive%20Average%20Pooling,output%20sizes%20for%20further%20processing" TargetMode="External"/><Relationship Id="rId6" Type="http://schemas.openxmlformats.org/officeDocument/2006/relationships/hyperlink" Target="http://www.elsevier.com/locate/pr" TargetMode="External"/><Relationship Id="rId7" Type="http://schemas.openxmlformats.org/officeDocument/2006/relationships/hyperlink" Target="http://www.elsevier.com/locate/knosys" TargetMode="External"/><Relationship Id="rId8" Type="http://schemas.openxmlformats.org/officeDocument/2006/relationships/hyperlink" Target="https://datascience.stackexchange.com/questions/96516/filter-size-in-cnns-and-how-they-relate-to-overfitting-underfit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github.com/arvindkrishna87/STAT390_WI2025/blob/baae07590c8ae9c4ef60308097f8258dc39f5b9a/Presentation%202/Thinkers/Anna%20Roney/Anna_PatchingOnMask.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github.com/arvindkrishna87/STAT390_WI2025/blob/main/Presentation%202/Thinkers/Kota%20Suzuki/kota_patching_code.ipynb" TargetMode="External"/><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Presentation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Thinkers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Current downfalls of dynamically changing ‘inital_size` parameter</a:t>
            </a:r>
            <a:endParaRPr sz="2220"/>
          </a:p>
        </p:txBody>
      </p:sp>
      <p:pic>
        <p:nvPicPr>
          <p:cNvPr id="129" name="Google Shape;129;p22"/>
          <p:cNvPicPr preferRelativeResize="0"/>
          <p:nvPr/>
        </p:nvPicPr>
        <p:blipFill>
          <a:blip r:embed="rId3">
            <a:alphaModFix/>
          </a:blip>
          <a:stretch>
            <a:fillRect/>
          </a:stretch>
        </p:blipFill>
        <p:spPr>
          <a:xfrm>
            <a:off x="6243375" y="615125"/>
            <a:ext cx="2684638" cy="4266000"/>
          </a:xfrm>
          <a:prstGeom prst="rect">
            <a:avLst/>
          </a:prstGeom>
          <a:noFill/>
          <a:ln>
            <a:noFill/>
          </a:ln>
        </p:spPr>
      </p:pic>
      <p:sp>
        <p:nvSpPr>
          <p:cNvPr id="130" name="Google Shape;130;p22"/>
          <p:cNvSpPr txBox="1"/>
          <p:nvPr/>
        </p:nvSpPr>
        <p:spPr>
          <a:xfrm>
            <a:off x="558350" y="2900125"/>
            <a:ext cx="4023600" cy="19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Very prone to capturing too much non-ep</a:t>
            </a:r>
            <a:r>
              <a:rPr lang="en" sz="1800">
                <a:solidFill>
                  <a:schemeClr val="dk2"/>
                </a:solidFill>
              </a:rPr>
              <a:t>ithelium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Occasionally prone to blatant overlap</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Very sensit</a:t>
            </a:r>
            <a:r>
              <a:rPr lang="en" sz="1800">
                <a:solidFill>
                  <a:schemeClr val="dk2"/>
                </a:solidFill>
              </a:rPr>
              <a:t>ive to parameter value changes  </a:t>
            </a:r>
            <a:endParaRPr sz="1800">
              <a:solidFill>
                <a:schemeClr val="dk2"/>
              </a:solidFill>
            </a:endParaRPr>
          </a:p>
        </p:txBody>
      </p:sp>
      <p:pic>
        <p:nvPicPr>
          <p:cNvPr id="131" name="Google Shape;131;p22"/>
          <p:cNvPicPr preferRelativeResize="0"/>
          <p:nvPr/>
        </p:nvPicPr>
        <p:blipFill>
          <a:blip r:embed="rId4">
            <a:alphaModFix/>
          </a:blip>
          <a:stretch>
            <a:fillRect/>
          </a:stretch>
        </p:blipFill>
        <p:spPr>
          <a:xfrm>
            <a:off x="364575" y="610900"/>
            <a:ext cx="5319375" cy="225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our two algorithms</a:t>
            </a:r>
            <a:endParaRPr/>
          </a:p>
        </p:txBody>
      </p:sp>
      <p:sp>
        <p:nvSpPr>
          <p:cNvPr id="137" name="Google Shape;137;p23"/>
          <p:cNvSpPr txBox="1"/>
          <p:nvPr>
            <p:ph idx="1" type="body"/>
          </p:nvPr>
        </p:nvSpPr>
        <p:spPr>
          <a:xfrm>
            <a:off x="311700" y="1152475"/>
            <a:ext cx="407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Metrics:</a:t>
            </a:r>
            <a:endParaRPr/>
          </a:p>
          <a:p>
            <a:pPr indent="0" lvl="0" marL="0" rtl="0" algn="l">
              <a:spcBef>
                <a:spcPts val="1200"/>
              </a:spcBef>
              <a:spcAft>
                <a:spcPts val="0"/>
              </a:spcAft>
              <a:buNone/>
            </a:pPr>
            <a:r>
              <a:rPr lang="en"/>
              <a:t>- % of mask area covered</a:t>
            </a:r>
            <a:endParaRPr/>
          </a:p>
          <a:p>
            <a:pPr indent="0" lvl="0" marL="0" rtl="0" algn="l">
              <a:spcBef>
                <a:spcPts val="1200"/>
              </a:spcBef>
              <a:spcAft>
                <a:spcPts val="0"/>
              </a:spcAft>
              <a:buNone/>
            </a:pPr>
            <a:r>
              <a:rPr lang="en"/>
              <a:t>- % of patch area outside mask</a:t>
            </a:r>
            <a:endParaRPr/>
          </a:p>
          <a:p>
            <a:pPr indent="0" lvl="0" marL="0" rtl="0" algn="l">
              <a:spcBef>
                <a:spcPts val="1200"/>
              </a:spcBef>
              <a:spcAft>
                <a:spcPts val="0"/>
              </a:spcAft>
              <a:buNone/>
            </a:pPr>
            <a:r>
              <a:rPr lang="en"/>
              <a:t>- # of patches</a:t>
            </a:r>
            <a:endParaRPr/>
          </a:p>
          <a:p>
            <a:pPr indent="0" lvl="0" marL="0" rtl="0" algn="l">
              <a:spcBef>
                <a:spcPts val="1200"/>
              </a:spcBef>
              <a:spcAft>
                <a:spcPts val="1200"/>
              </a:spcAft>
              <a:buNone/>
            </a:pPr>
            <a:r>
              <a:rPr lang="en"/>
              <a:t>- % patch area overlap</a:t>
            </a:r>
            <a:endParaRPr/>
          </a:p>
        </p:txBody>
      </p:sp>
      <p:pic>
        <p:nvPicPr>
          <p:cNvPr id="138" name="Google Shape;138;p23"/>
          <p:cNvPicPr preferRelativeResize="0"/>
          <p:nvPr/>
        </p:nvPicPr>
        <p:blipFill rotWithShape="1">
          <a:blip r:embed="rId3">
            <a:alphaModFix/>
          </a:blip>
          <a:srcRect b="0" l="1468" r="0" t="0"/>
          <a:stretch/>
        </p:blipFill>
        <p:spPr>
          <a:xfrm>
            <a:off x="4652975" y="1668525"/>
            <a:ext cx="3274300" cy="2413100"/>
          </a:xfrm>
          <a:prstGeom prst="rect">
            <a:avLst/>
          </a:prstGeom>
          <a:noFill/>
          <a:ln>
            <a:noFill/>
          </a:ln>
        </p:spPr>
      </p:pic>
      <p:sp>
        <p:nvSpPr>
          <p:cNvPr id="139" name="Google Shape;139;p23"/>
          <p:cNvSpPr txBox="1"/>
          <p:nvPr/>
        </p:nvSpPr>
        <p:spPr>
          <a:xfrm>
            <a:off x="4722675" y="1152463"/>
            <a:ext cx="1745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Visualization:</a:t>
            </a:r>
            <a:endParaRPr sz="1800">
              <a:solidFill>
                <a:schemeClr val="dk2"/>
              </a:solidFill>
            </a:endParaRPr>
          </a:p>
        </p:txBody>
      </p:sp>
      <p:sp>
        <p:nvSpPr>
          <p:cNvPr id="140" name="Google Shape;140;p23"/>
          <p:cNvSpPr txBox="1"/>
          <p:nvPr/>
        </p:nvSpPr>
        <p:spPr>
          <a:xfrm>
            <a:off x="4800600" y="531275"/>
            <a:ext cx="1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Github link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evaluating our algorithms</a:t>
            </a:r>
            <a:endParaRPr/>
          </a:p>
        </p:txBody>
      </p:sp>
      <p:pic>
        <p:nvPicPr>
          <p:cNvPr id="146" name="Google Shape;146;p24"/>
          <p:cNvPicPr preferRelativeResize="0"/>
          <p:nvPr/>
        </p:nvPicPr>
        <p:blipFill>
          <a:blip r:embed="rId3">
            <a:alphaModFix/>
          </a:blip>
          <a:stretch>
            <a:fillRect/>
          </a:stretch>
        </p:blipFill>
        <p:spPr>
          <a:xfrm>
            <a:off x="311700" y="978008"/>
            <a:ext cx="4598100" cy="1951591"/>
          </a:xfrm>
          <a:prstGeom prst="rect">
            <a:avLst/>
          </a:prstGeom>
          <a:noFill/>
          <a:ln>
            <a:noFill/>
          </a:ln>
        </p:spPr>
      </p:pic>
      <p:pic>
        <p:nvPicPr>
          <p:cNvPr id="147" name="Google Shape;147;p24"/>
          <p:cNvPicPr preferRelativeResize="0"/>
          <p:nvPr/>
        </p:nvPicPr>
        <p:blipFill>
          <a:blip r:embed="rId4">
            <a:alphaModFix/>
          </a:blip>
          <a:stretch>
            <a:fillRect/>
          </a:stretch>
        </p:blipFill>
        <p:spPr>
          <a:xfrm>
            <a:off x="5176300" y="1326063"/>
            <a:ext cx="3275300" cy="929625"/>
          </a:xfrm>
          <a:prstGeom prst="rect">
            <a:avLst/>
          </a:prstGeom>
          <a:noFill/>
          <a:ln>
            <a:noFill/>
          </a:ln>
        </p:spPr>
      </p:pic>
      <p:pic>
        <p:nvPicPr>
          <p:cNvPr id="148" name="Google Shape;148;p24"/>
          <p:cNvPicPr preferRelativeResize="0"/>
          <p:nvPr/>
        </p:nvPicPr>
        <p:blipFill>
          <a:blip r:embed="rId5">
            <a:alphaModFix/>
          </a:blip>
          <a:stretch>
            <a:fillRect/>
          </a:stretch>
        </p:blipFill>
        <p:spPr>
          <a:xfrm>
            <a:off x="311700" y="2991825"/>
            <a:ext cx="4598088" cy="1951575"/>
          </a:xfrm>
          <a:prstGeom prst="rect">
            <a:avLst/>
          </a:prstGeom>
          <a:noFill/>
          <a:ln>
            <a:noFill/>
          </a:ln>
        </p:spPr>
      </p:pic>
      <p:pic>
        <p:nvPicPr>
          <p:cNvPr id="149" name="Google Shape;149;p24"/>
          <p:cNvPicPr preferRelativeResize="0"/>
          <p:nvPr/>
        </p:nvPicPr>
        <p:blipFill>
          <a:blip r:embed="rId6">
            <a:alphaModFix/>
          </a:blip>
          <a:stretch>
            <a:fillRect/>
          </a:stretch>
        </p:blipFill>
        <p:spPr>
          <a:xfrm>
            <a:off x="5176300" y="3394200"/>
            <a:ext cx="3401063" cy="929625"/>
          </a:xfrm>
          <a:prstGeom prst="rect">
            <a:avLst/>
          </a:prstGeom>
          <a:noFill/>
          <a:ln>
            <a:noFill/>
          </a:ln>
        </p:spPr>
      </p:pic>
      <p:sp>
        <p:nvSpPr>
          <p:cNvPr id="150" name="Google Shape;150;p24"/>
          <p:cNvSpPr txBox="1"/>
          <p:nvPr/>
        </p:nvSpPr>
        <p:spPr>
          <a:xfrm>
            <a:off x="5176300" y="2318175"/>
            <a:ext cx="3101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Took 0.6 seconds to run</a:t>
            </a:r>
            <a:endParaRPr sz="1300">
              <a:solidFill>
                <a:schemeClr val="dk1"/>
              </a:solidFill>
            </a:endParaRPr>
          </a:p>
          <a:p>
            <a:pPr indent="0" lvl="0" marL="0" rtl="0" algn="l">
              <a:spcBef>
                <a:spcPts val="0"/>
              </a:spcBef>
              <a:spcAft>
                <a:spcPts val="0"/>
              </a:spcAft>
              <a:buNone/>
            </a:pPr>
            <a:r>
              <a:rPr lang="en" sz="1300">
                <a:solidFill>
                  <a:schemeClr val="dk1"/>
                </a:solidFill>
              </a:rPr>
              <a:t>Mean size 10.39, mode 8 </a:t>
            </a:r>
            <a:endParaRPr sz="1300">
              <a:solidFill>
                <a:schemeClr val="dk1"/>
              </a:solidFill>
            </a:endParaRPr>
          </a:p>
        </p:txBody>
      </p:sp>
      <p:sp>
        <p:nvSpPr>
          <p:cNvPr id="151" name="Google Shape;151;p24"/>
          <p:cNvSpPr txBox="1"/>
          <p:nvPr/>
        </p:nvSpPr>
        <p:spPr>
          <a:xfrm>
            <a:off x="5176300" y="4386300"/>
            <a:ext cx="3101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Took 0.7 seconds to run</a:t>
            </a:r>
            <a:endParaRPr sz="1300">
              <a:solidFill>
                <a:schemeClr val="dk1"/>
              </a:solidFill>
            </a:endParaRPr>
          </a:p>
          <a:p>
            <a:pPr indent="0" lvl="0" marL="0" rtl="0" algn="l">
              <a:spcBef>
                <a:spcPts val="0"/>
              </a:spcBef>
              <a:spcAft>
                <a:spcPts val="0"/>
              </a:spcAft>
              <a:buNone/>
            </a:pPr>
            <a:r>
              <a:rPr lang="en" sz="1300">
                <a:solidFill>
                  <a:schemeClr val="dk1"/>
                </a:solidFill>
              </a:rPr>
              <a:t>Mean size 12.14, mode 8</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Alter the code to take a folder as input instead of a single image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Dynamically </a:t>
            </a:r>
            <a:r>
              <a:rPr lang="en">
                <a:solidFill>
                  <a:schemeClr val="dk1"/>
                </a:solidFill>
              </a:rPr>
              <a:t>determine</a:t>
            </a:r>
            <a:r>
              <a:rPr lang="en">
                <a:solidFill>
                  <a:schemeClr val="dk1"/>
                </a:solidFill>
              </a:rPr>
              <a:t> the ‘num_squares_drawn’ limit to be abstractable to other slices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 the algorithm on more slices to collect data on the distribution of patch sizes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Possibly alter the algorithm to create patches that aren’t parallel to x-y axis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Alyssa’s Algorithm</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Not deterministic enough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Hyperparameter settings might not generalize well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Reliance on balance between `num_squares_drawn`, `balanced_points` ratio range and features we’ve discussed today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Too iterative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Squares grow slowly — if initial size isn’t close to necessary width, it becomes computationally expensive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Certain aspects compromise its own ability to capture width of epithelium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Square stops growing once two of its corners are outside the epithelium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Hyperparameters might prevent a square from growing to the necessary size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New Approach</a:t>
            </a:r>
            <a:endParaRPr/>
          </a:p>
        </p:txBody>
      </p:sp>
      <p:sp>
        <p:nvSpPr>
          <p:cNvPr id="169" name="Google Shape;169;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Alyssa’s algorithm makes this question/problem more complex than it should be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Feel like there should be a deterministic, “closed form” solution</a:t>
            </a:r>
            <a:endParaRPr>
              <a:solidFill>
                <a:schemeClr val="dk1"/>
              </a:solidFill>
            </a:endParaRPr>
          </a:p>
        </p:txBody>
      </p:sp>
      <p:pic>
        <p:nvPicPr>
          <p:cNvPr id="170" name="Google Shape;170;p27"/>
          <p:cNvPicPr preferRelativeResize="0"/>
          <p:nvPr/>
        </p:nvPicPr>
        <p:blipFill>
          <a:blip r:embed="rId3">
            <a:alphaModFix/>
          </a:blip>
          <a:stretch>
            <a:fillRect/>
          </a:stretch>
        </p:blipFill>
        <p:spPr>
          <a:xfrm>
            <a:off x="5177875" y="445025"/>
            <a:ext cx="3504527" cy="2186901"/>
          </a:xfrm>
          <a:prstGeom prst="rect">
            <a:avLst/>
          </a:prstGeom>
          <a:noFill/>
          <a:ln>
            <a:noFill/>
          </a:ln>
        </p:spPr>
      </p:pic>
      <p:pic>
        <p:nvPicPr>
          <p:cNvPr id="171" name="Google Shape;171;p27"/>
          <p:cNvPicPr preferRelativeResize="0"/>
          <p:nvPr/>
        </p:nvPicPr>
        <p:blipFill>
          <a:blip r:embed="rId4">
            <a:alphaModFix/>
          </a:blip>
          <a:stretch>
            <a:fillRect/>
          </a:stretch>
        </p:blipFill>
        <p:spPr>
          <a:xfrm>
            <a:off x="5461050" y="2631926"/>
            <a:ext cx="2938179" cy="1634075"/>
          </a:xfrm>
          <a:prstGeom prst="rect">
            <a:avLst/>
          </a:prstGeom>
          <a:noFill/>
          <a:ln>
            <a:noFill/>
          </a:ln>
        </p:spPr>
      </p:pic>
      <p:sp>
        <p:nvSpPr>
          <p:cNvPr id="172" name="Google Shape;172;p27"/>
          <p:cNvSpPr txBox="1"/>
          <p:nvPr/>
        </p:nvSpPr>
        <p:spPr>
          <a:xfrm>
            <a:off x="5564125" y="4314050"/>
            <a:ext cx="29220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screenshots from my notebook over the past few days</a:t>
            </a:r>
            <a:endParaRPr sz="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just a geometry question… kind of</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Have a tube-like, sometimes circular, region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Want to cover that region as best we can with shapes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Currently working under three constraints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shapes have to be square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Squares have to cover entire width of the region in their area</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Equilateral property of squares simplifies this problem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Squares shouldn’t overlap</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Want patches to be as independent as possible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Maximum epithelium coverage/minimum non-epithelium coverage trade-off</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Epithelial Width to Place Squares</a:t>
            </a:r>
            <a:endParaRPr/>
          </a:p>
        </p:txBody>
      </p:sp>
      <p:sp>
        <p:nvSpPr>
          <p:cNvPr id="184" name="Google Shape;184;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Initial idea was grid epithelium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Should be noted: Everything described from here is working on the annotated epithelium, not the original tissue slice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divide into regions based on orientation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Shorter line running through a point determines region assignment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happens with the “corners?”</a:t>
            </a:r>
            <a:endParaRPr>
              <a:solidFill>
                <a:schemeClr val="dk1"/>
              </a:solidFill>
            </a:endParaRPr>
          </a:p>
        </p:txBody>
      </p:sp>
      <p:pic>
        <p:nvPicPr>
          <p:cNvPr id="185" name="Google Shape;185;p29"/>
          <p:cNvPicPr preferRelativeResize="0"/>
          <p:nvPr/>
        </p:nvPicPr>
        <p:blipFill>
          <a:blip r:embed="rId3">
            <a:alphaModFix/>
          </a:blip>
          <a:stretch>
            <a:fillRect/>
          </a:stretch>
        </p:blipFill>
        <p:spPr>
          <a:xfrm>
            <a:off x="5524242" y="1152475"/>
            <a:ext cx="3065358" cy="3416399"/>
          </a:xfrm>
          <a:prstGeom prst="rect">
            <a:avLst/>
          </a:prstGeom>
          <a:noFill/>
          <a:ln>
            <a:noFill/>
          </a:ln>
        </p:spPr>
      </p:pic>
      <p:sp>
        <p:nvSpPr>
          <p:cNvPr id="186" name="Google Shape;186;p29"/>
          <p:cNvSpPr txBox="1"/>
          <p:nvPr/>
        </p:nvSpPr>
        <p:spPr>
          <a:xfrm>
            <a:off x="5595925" y="4613425"/>
            <a:ext cx="29220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 did not intend for this to look like the Ohio State “O,” please excuse my lack of artistic talent</a:t>
            </a:r>
            <a:endParaRPr sz="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Centering to Find Epithelial Width</a:t>
            </a:r>
            <a:endParaRPr/>
          </a:p>
        </p:txBody>
      </p:sp>
      <p:sp>
        <p:nvSpPr>
          <p:cNvPr id="192" name="Google Shape;192;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Pick a random point (black)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“Draw” lines parallel to axes through the point to the epithelium edges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Move to middle of shorter line (blue point)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Redo lines and move to middle of the shorter one (yellow point)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Cannot move from here — vertical line must be width</a:t>
            </a:r>
            <a:endParaRPr>
              <a:solidFill>
                <a:schemeClr val="dk1"/>
              </a:solidFill>
            </a:endParaRPr>
          </a:p>
        </p:txBody>
      </p:sp>
      <p:sp>
        <p:nvSpPr>
          <p:cNvPr id="193" name="Google Shape;193;p30"/>
          <p:cNvSpPr txBox="1"/>
          <p:nvPr/>
        </p:nvSpPr>
        <p:spPr>
          <a:xfrm>
            <a:off x="5595925" y="4613425"/>
            <a:ext cx="29220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yeah i know the black line is not parallel with the y-axis, give me a break</a:t>
            </a:r>
            <a:endParaRPr sz="800">
              <a:solidFill>
                <a:schemeClr val="dk2"/>
              </a:solidFill>
            </a:endParaRPr>
          </a:p>
        </p:txBody>
      </p:sp>
      <p:pic>
        <p:nvPicPr>
          <p:cNvPr id="194" name="Google Shape;194;p30"/>
          <p:cNvPicPr preferRelativeResize="0"/>
          <p:nvPr/>
        </p:nvPicPr>
        <p:blipFill>
          <a:blip r:embed="rId3">
            <a:alphaModFix/>
          </a:blip>
          <a:stretch>
            <a:fillRect/>
          </a:stretch>
        </p:blipFill>
        <p:spPr>
          <a:xfrm>
            <a:off x="5988273" y="1152475"/>
            <a:ext cx="2270702"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Diagram of Algorithm in Full</a:t>
            </a:r>
            <a:endParaRPr/>
          </a:p>
        </p:txBody>
      </p:sp>
      <p:pic>
        <p:nvPicPr>
          <p:cNvPr id="200" name="Google Shape;200;p31"/>
          <p:cNvPicPr preferRelativeResize="0"/>
          <p:nvPr/>
        </p:nvPicPr>
        <p:blipFill>
          <a:blip r:embed="rId3">
            <a:alphaModFix/>
          </a:blip>
          <a:stretch>
            <a:fillRect/>
          </a:stretch>
        </p:blipFill>
        <p:spPr>
          <a:xfrm>
            <a:off x="137675" y="983875"/>
            <a:ext cx="8743419" cy="3820977"/>
          </a:xfrm>
          <a:prstGeom prst="rect">
            <a:avLst/>
          </a:prstGeom>
          <a:noFill/>
          <a:ln>
            <a:noFill/>
          </a:ln>
        </p:spPr>
      </p:pic>
      <p:sp>
        <p:nvSpPr>
          <p:cNvPr id="201" name="Google Shape;201;p31"/>
          <p:cNvSpPr txBox="1"/>
          <p:nvPr/>
        </p:nvSpPr>
        <p:spPr>
          <a:xfrm>
            <a:off x="3235200" y="4741050"/>
            <a:ext cx="29220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da vinci would be so proud</a:t>
            </a:r>
            <a:endParaRPr sz="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a:t>
            </a:r>
            <a:endParaRPr/>
          </a:p>
        </p:txBody>
      </p:sp>
      <p:sp>
        <p:nvSpPr>
          <p:cNvPr id="61" name="Google Shape;61;p14"/>
          <p:cNvSpPr txBox="1"/>
          <p:nvPr/>
        </p:nvSpPr>
        <p:spPr>
          <a:xfrm>
            <a:off x="608550" y="1935325"/>
            <a:ext cx="7926900" cy="220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How many distinct patch sizes should we consider?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Do we need to fit patches on every tissue slice to visualize the distribution of patch sizes?</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Rotating Patches?</a:t>
            </a:r>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Played around with idea, thought it could increase coverage and lead to patches with less white space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algorithmically, would necessitate rotating a patch?</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would rotation be defined?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to ensure rotated patches stay within constraints?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Ultimately, decided it’s not worthwhile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Adds computational complexity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Pixels don’t handle diagonal lines (non-45°) with precision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How does a pixel coordinate with a decimal work?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Not sure we’d want non-integer widths in the patch size distribution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Maintaining non x-/y-axis orientation through each new square complicates code</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Next?</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Actually implementing algorithm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 it on the same slices as our modified version of Alyssa’s algorithm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Determine which performs better and should be used to record the distributional data across the 106 patients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26359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Adaptive Pooling and How it Works</a:t>
            </a:r>
            <a:endParaRPr/>
          </a:p>
        </p:txBody>
      </p:sp>
      <p:sp>
        <p:nvSpPr>
          <p:cNvPr id="219" name="Google Shape;219;p34"/>
          <p:cNvSpPr txBox="1"/>
          <p:nvPr>
            <p:ph idx="1" type="body"/>
          </p:nvPr>
        </p:nvSpPr>
        <p:spPr>
          <a:xfrm>
            <a:off x="311700" y="836300"/>
            <a:ext cx="8520600" cy="4069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Pooling is used after convolutional layers as a way to downsampling in order to reduce the size of intermediate features therefore the number of layers necessary </a:t>
            </a:r>
            <a:endParaRPr/>
          </a:p>
          <a:p>
            <a:pPr indent="-304165" lvl="1" marL="914400" rtl="0" algn="l">
              <a:spcBef>
                <a:spcPts val="0"/>
              </a:spcBef>
              <a:spcAft>
                <a:spcPts val="0"/>
              </a:spcAft>
              <a:buSzPct val="100000"/>
              <a:buChar char="-"/>
            </a:pPr>
            <a:r>
              <a:rPr lang="en"/>
              <a:t>there are different types of pooling (max pooling takes the maximum value of the region while average pooling take the mean of the region)</a:t>
            </a:r>
            <a:endParaRPr/>
          </a:p>
          <a:p>
            <a:pPr indent="-325755" lvl="0" marL="457200" rtl="0" algn="l">
              <a:spcBef>
                <a:spcPts val="0"/>
              </a:spcBef>
              <a:spcAft>
                <a:spcPts val="0"/>
              </a:spcAft>
              <a:buSzPct val="100000"/>
              <a:buChar char="-"/>
            </a:pPr>
            <a:r>
              <a:rPr lang="en"/>
              <a:t>Adaptive pooling is a pooling operation commonly used in convolutional neural networks (CNNs) that outputs a feature map of a fixed size, regardless of the input size. Unlike traditional pooling methods (e.g., max or average pooling) that reduce spatial dimensions by a fixed factor (e.g., 2x2 or 3x3) [3]</a:t>
            </a:r>
            <a:endParaRPr/>
          </a:p>
          <a:p>
            <a:pPr indent="-304165" lvl="1" marL="914400" rtl="0" algn="l">
              <a:spcBef>
                <a:spcPts val="0"/>
              </a:spcBef>
              <a:spcAft>
                <a:spcPts val="0"/>
              </a:spcAft>
              <a:buSzPct val="100000"/>
              <a:buChar char="-"/>
            </a:pPr>
            <a:r>
              <a:rPr lang="en"/>
              <a:t>CNNs: a type of neural network designed for data that is spatially related (each input is related in some way to the inputs next to it) [2]</a:t>
            </a:r>
            <a:endParaRPr/>
          </a:p>
          <a:p>
            <a:pPr indent="-304164" lvl="2" marL="1371600" rtl="0" algn="l">
              <a:spcBef>
                <a:spcPts val="0"/>
              </a:spcBef>
              <a:spcAft>
                <a:spcPts val="0"/>
              </a:spcAft>
              <a:buSzPct val="100000"/>
              <a:buChar char="-"/>
            </a:pPr>
            <a:r>
              <a:rPr lang="en"/>
              <a:t>convolutional layer trains filters to understand relationships between neighboring data (ex- edge detector) and then stacks these layers on top of each other to build more vernal features from the previous layers features </a:t>
            </a:r>
            <a:endParaRPr/>
          </a:p>
          <a:p>
            <a:pPr indent="-325755" lvl="0" marL="457200" rtl="0" algn="l">
              <a:spcBef>
                <a:spcPts val="0"/>
              </a:spcBef>
              <a:spcAft>
                <a:spcPts val="0"/>
              </a:spcAft>
              <a:buSzPct val="100000"/>
              <a:buChar char="-"/>
            </a:pPr>
            <a:r>
              <a:rPr lang="en"/>
              <a:t> Dynamically adjusts the pooling regions to ensure the output has predefined dimensions</a:t>
            </a:r>
            <a:endParaRPr/>
          </a:p>
          <a:p>
            <a:pPr indent="-325755" lvl="0" marL="457200" rtl="0" algn="l">
              <a:spcBef>
                <a:spcPts val="0"/>
              </a:spcBef>
              <a:spcAft>
                <a:spcPts val="0"/>
              </a:spcAft>
              <a:buSzPct val="100000"/>
              <a:buChar char="-"/>
            </a:pPr>
            <a:r>
              <a:rPr lang="en"/>
              <a:t>Useful for handling variable-sized inputs in tasks like image classification</a:t>
            </a:r>
            <a:endParaRPr/>
          </a:p>
          <a:p>
            <a:pPr indent="-325755" lvl="0" marL="457200" rtl="0" algn="l">
              <a:spcBef>
                <a:spcPts val="0"/>
              </a:spcBef>
              <a:spcAft>
                <a:spcPts val="0"/>
              </a:spcAft>
              <a:buSzPct val="100000"/>
              <a:buChar char="-"/>
            </a:pPr>
            <a:r>
              <a:rPr lang="en"/>
              <a:t>Works by dividing the input feature map into regions of nearly equal size and applying the pooling operation (e.g., max or average) on each region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Adaptive pooling</a:t>
            </a:r>
            <a:endParaRPr/>
          </a:p>
        </p:txBody>
      </p:sp>
      <p:pic>
        <p:nvPicPr>
          <p:cNvPr id="225" name="Google Shape;225;p35"/>
          <p:cNvPicPr preferRelativeResize="0"/>
          <p:nvPr/>
        </p:nvPicPr>
        <p:blipFill>
          <a:blip r:embed="rId3">
            <a:alphaModFix/>
          </a:blip>
          <a:stretch>
            <a:fillRect/>
          </a:stretch>
        </p:blipFill>
        <p:spPr>
          <a:xfrm>
            <a:off x="3847450" y="1017725"/>
            <a:ext cx="5044655" cy="3820975"/>
          </a:xfrm>
          <a:prstGeom prst="rect">
            <a:avLst/>
          </a:prstGeom>
          <a:noFill/>
          <a:ln>
            <a:noFill/>
          </a:ln>
        </p:spPr>
      </p:pic>
      <p:sp>
        <p:nvSpPr>
          <p:cNvPr id="226" name="Google Shape;226;p35"/>
          <p:cNvSpPr txBox="1"/>
          <p:nvPr/>
        </p:nvSpPr>
        <p:spPr>
          <a:xfrm>
            <a:off x="487750" y="1581475"/>
            <a:ext cx="3177600" cy="17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Let's</a:t>
            </a:r>
            <a:r>
              <a:rPr lang="en" sz="1800">
                <a:solidFill>
                  <a:schemeClr val="dk2"/>
                </a:solidFill>
              </a:rPr>
              <a:t> say we want to have a desired output of 2x2.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One of inputs is 3x5 other is 4x4</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LOSS OF DIMENSIONALITY</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 at hand</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None/>
            </a:pPr>
            <a:r>
              <a:rPr lang="en" sz="2380">
                <a:solidFill>
                  <a:schemeClr val="dk1"/>
                </a:solidFill>
              </a:rPr>
              <a:t>Should we try to minimize the number of distinct-sized patches to consider? Does having a higher number of patches it make the ML model more complex? </a:t>
            </a:r>
            <a:endParaRPr sz="2380">
              <a:solidFill>
                <a:schemeClr val="dk1"/>
              </a:solidFill>
            </a:endParaRPr>
          </a:p>
          <a:p>
            <a:pPr indent="-357060" lvl="0" marL="457200" rtl="0" algn="l">
              <a:lnSpc>
                <a:spcPct val="100000"/>
              </a:lnSpc>
              <a:spcBef>
                <a:spcPts val="0"/>
              </a:spcBef>
              <a:spcAft>
                <a:spcPts val="0"/>
              </a:spcAft>
              <a:buClr>
                <a:schemeClr val="dk1"/>
              </a:buClr>
              <a:buSzPct val="100000"/>
              <a:buChar char="-"/>
            </a:pPr>
            <a:r>
              <a:rPr lang="en" sz="2380">
                <a:solidFill>
                  <a:schemeClr val="dk1"/>
                </a:solidFill>
              </a:rPr>
              <a:t>The ability to learn from various examples to strengthen model </a:t>
            </a:r>
            <a:endParaRPr sz="2380">
              <a:solidFill>
                <a:schemeClr val="dk1"/>
              </a:solidFill>
            </a:endParaRPr>
          </a:p>
          <a:p>
            <a:pPr indent="-357060" lvl="0" marL="457200" rtl="0" algn="l">
              <a:lnSpc>
                <a:spcPct val="100000"/>
              </a:lnSpc>
              <a:spcBef>
                <a:spcPts val="0"/>
              </a:spcBef>
              <a:spcAft>
                <a:spcPts val="0"/>
              </a:spcAft>
              <a:buClr>
                <a:schemeClr val="dk1"/>
              </a:buClr>
              <a:buSzPct val="100000"/>
              <a:buChar char="-"/>
            </a:pPr>
            <a:r>
              <a:rPr lang="en" sz="2380">
                <a:solidFill>
                  <a:schemeClr val="dk1"/>
                </a:solidFill>
              </a:rPr>
              <a:t>Loss of information/misleading information creation</a:t>
            </a:r>
            <a:endParaRPr sz="2380">
              <a:solidFill>
                <a:schemeClr val="dk1"/>
              </a:solidFill>
            </a:endParaRPr>
          </a:p>
          <a:p>
            <a:pPr indent="-357060" lvl="0" marL="457200" rtl="0" algn="l">
              <a:lnSpc>
                <a:spcPct val="100000"/>
              </a:lnSpc>
              <a:spcBef>
                <a:spcPts val="0"/>
              </a:spcBef>
              <a:spcAft>
                <a:spcPts val="0"/>
              </a:spcAft>
              <a:buClr>
                <a:schemeClr val="dk1"/>
              </a:buClr>
              <a:buSzPct val="100000"/>
              <a:buChar char="-"/>
            </a:pPr>
            <a:r>
              <a:rPr lang="en" sz="2380">
                <a:solidFill>
                  <a:schemeClr val="dk1"/>
                </a:solidFill>
              </a:rPr>
              <a:t>Probably some sort of convexity for trade off where we want to maximize the type and amount of observation for our model, cost of complexity, and also losing information/getting misleading information due to losing dimensionality</a:t>
            </a:r>
            <a:endParaRPr sz="2380">
              <a:solidFill>
                <a:schemeClr val="dk1"/>
              </a:solidFill>
            </a:endParaRPr>
          </a:p>
          <a:p>
            <a:pPr indent="-357060" lvl="0" marL="457200" rtl="0" algn="l">
              <a:lnSpc>
                <a:spcPct val="100000"/>
              </a:lnSpc>
              <a:spcBef>
                <a:spcPts val="0"/>
              </a:spcBef>
              <a:spcAft>
                <a:spcPts val="0"/>
              </a:spcAft>
              <a:buClr>
                <a:schemeClr val="dk1"/>
              </a:buClr>
              <a:buSzPct val="100000"/>
              <a:buChar char="-"/>
            </a:pPr>
            <a:r>
              <a:rPr lang="en" sz="2380">
                <a:solidFill>
                  <a:schemeClr val="dk1"/>
                </a:solidFill>
              </a:rPr>
              <a:t>Cross validation could help calculate where the indifference point is on the curve</a:t>
            </a:r>
            <a:endParaRPr sz="2380">
              <a:solidFill>
                <a:schemeClr val="dk1"/>
              </a:solidFill>
            </a:endParaRPr>
          </a:p>
          <a:p>
            <a:pPr indent="0" lvl="0" marL="0" rtl="0" algn="ctr">
              <a:lnSpc>
                <a:spcPct val="100000"/>
              </a:lnSpc>
              <a:spcBef>
                <a:spcPts val="0"/>
              </a:spcBef>
              <a:spcAft>
                <a:spcPts val="0"/>
              </a:spcAft>
              <a:buNone/>
            </a:pPr>
            <a:r>
              <a:t/>
            </a:r>
            <a:endParaRPr sz="2380">
              <a:solidFill>
                <a:schemeClr val="dk1"/>
              </a:solidFill>
            </a:endParaRPr>
          </a:p>
          <a:p>
            <a:pPr indent="0" lvl="0" marL="0" rtl="0" algn="l">
              <a:lnSpc>
                <a:spcPct val="100000"/>
              </a:lnSpc>
              <a:spcBef>
                <a:spcPts val="0"/>
              </a:spcBef>
              <a:spcAft>
                <a:spcPts val="0"/>
              </a:spcAft>
              <a:buClr>
                <a:schemeClr val="dk1"/>
              </a:buClr>
              <a:buSzPct val="41596"/>
              <a:buFont typeface="Arial"/>
              <a:buNone/>
            </a:pPr>
            <a:r>
              <a:t/>
            </a:r>
            <a:endParaRPr sz="238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Multiple Patch Sizes </a:t>
            </a:r>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amount of distinct sized patches is high, the model complexity increases because the network must handle varying feature sizes and learn the relationships across them [1]</a:t>
            </a:r>
            <a:endParaRPr/>
          </a:p>
          <a:p>
            <a:pPr indent="-317500" lvl="1" marL="914400" rtl="0" algn="l">
              <a:spcBef>
                <a:spcPts val="0"/>
              </a:spcBef>
              <a:spcAft>
                <a:spcPts val="0"/>
              </a:spcAft>
              <a:buSzPts val="1400"/>
              <a:buChar char="-"/>
            </a:pPr>
            <a:r>
              <a:rPr lang="en"/>
              <a:t>more parameters may be required to integrate these features, which could cause an increase in training time and the risk of overfitting </a:t>
            </a:r>
            <a:endParaRPr/>
          </a:p>
          <a:p>
            <a:pPr indent="-342900" lvl="0" marL="457200" rtl="0" algn="l">
              <a:spcBef>
                <a:spcPts val="0"/>
              </a:spcBef>
              <a:spcAft>
                <a:spcPts val="0"/>
              </a:spcAft>
              <a:buSzPts val="1800"/>
              <a:buChar char="-"/>
            </a:pPr>
            <a:r>
              <a:rPr lang="en"/>
              <a:t>more fragmented representation which complicates feature alignment between patches </a:t>
            </a:r>
            <a:endParaRPr/>
          </a:p>
          <a:p>
            <a:pPr indent="-342900" lvl="0" marL="457200" rtl="0" algn="l">
              <a:spcBef>
                <a:spcPts val="0"/>
              </a:spcBef>
              <a:spcAft>
                <a:spcPts val="0"/>
              </a:spcAft>
              <a:buSzPts val="1800"/>
              <a:buChar char="-"/>
            </a:pPr>
            <a:r>
              <a:rPr lang="en"/>
              <a:t>increased computational cost due to needing to process these patches [4]</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Minimal Patch Sizes</a:t>
            </a:r>
            <a:endParaRPr/>
          </a:p>
        </p:txBody>
      </p:sp>
      <p:sp>
        <p:nvSpPr>
          <p:cNvPr id="244" name="Google Shape;24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Fine details of an image may be lost especially in images with high-resolution detail that does not align well with the fixed patch size [3]</a:t>
            </a:r>
            <a:endParaRPr/>
          </a:p>
          <a:p>
            <a:pPr indent="-342900" lvl="0" marL="457200" rtl="0" algn="l">
              <a:spcBef>
                <a:spcPts val="0"/>
              </a:spcBef>
              <a:spcAft>
                <a:spcPts val="0"/>
              </a:spcAft>
              <a:buSzPts val="1800"/>
              <a:buChar char="-"/>
            </a:pPr>
            <a:r>
              <a:rPr lang="en"/>
              <a:t>Poor adaptability to diverse image sizes because a single patch size might not capture useful features</a:t>
            </a:r>
            <a:endParaRPr/>
          </a:p>
          <a:p>
            <a:pPr indent="-342900" lvl="0" marL="457200" rtl="0" algn="l">
              <a:spcBef>
                <a:spcPts val="0"/>
              </a:spcBef>
              <a:spcAft>
                <a:spcPts val="0"/>
              </a:spcAft>
              <a:buSzPts val="1800"/>
              <a:buChar char="-"/>
            </a:pPr>
            <a:r>
              <a:rPr lang="en"/>
              <a:t>reduces overfitting because all inputs are forced into a fixed patch size [6]</a:t>
            </a:r>
            <a:endParaRPr/>
          </a:p>
          <a:p>
            <a:pPr indent="-342900" lvl="0" marL="457200" rtl="0" algn="l">
              <a:spcBef>
                <a:spcPts val="0"/>
              </a:spcBef>
              <a:spcAft>
                <a:spcPts val="0"/>
              </a:spcAft>
              <a:buSzPts val="1800"/>
              <a:buChar char="-"/>
            </a:pPr>
            <a:r>
              <a:rPr lang="en"/>
              <a:t>less flexible but more computationally efficient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380">
                <a:solidFill>
                  <a:schemeClr val="dk1"/>
                </a:solidFill>
              </a:rPr>
              <a:t>Should we try to minimize the number of distinct-sized patches to consider? </a:t>
            </a:r>
            <a:endParaRPr sz="2380">
              <a:solidFill>
                <a:schemeClr val="dk1"/>
              </a:solidFill>
            </a:endParaRPr>
          </a:p>
          <a:p>
            <a:pPr indent="0" lvl="0" marL="0" rtl="0" algn="ctr">
              <a:lnSpc>
                <a:spcPct val="100000"/>
              </a:lnSpc>
              <a:spcBef>
                <a:spcPts val="0"/>
              </a:spcBef>
              <a:spcAft>
                <a:spcPts val="0"/>
              </a:spcAft>
              <a:buNone/>
            </a:pPr>
            <a:r>
              <a:rPr lang="en" sz="2380">
                <a:solidFill>
                  <a:schemeClr val="dk1"/>
                </a:solidFill>
              </a:rPr>
              <a:t>Yes: most research papers I’ve read try to limit the number of distinct sized patches to consider to about 2-3</a:t>
            </a:r>
            <a:endParaRPr sz="2380">
              <a:solidFill>
                <a:schemeClr val="dk1"/>
              </a:solidFill>
            </a:endParaRPr>
          </a:p>
          <a:p>
            <a:pPr indent="0" lvl="0" marL="0" rtl="0" algn="ctr">
              <a:lnSpc>
                <a:spcPct val="100000"/>
              </a:lnSpc>
              <a:spcBef>
                <a:spcPts val="0"/>
              </a:spcBef>
              <a:spcAft>
                <a:spcPts val="0"/>
              </a:spcAft>
              <a:buNone/>
            </a:pPr>
            <a:r>
              <a:t/>
            </a:r>
            <a:endParaRPr sz="2380">
              <a:solidFill>
                <a:schemeClr val="dk1"/>
              </a:solidFill>
            </a:endParaRPr>
          </a:p>
          <a:p>
            <a:pPr indent="0" lvl="0" marL="0" rtl="0" algn="ctr">
              <a:lnSpc>
                <a:spcPct val="100000"/>
              </a:lnSpc>
              <a:spcBef>
                <a:spcPts val="0"/>
              </a:spcBef>
              <a:spcAft>
                <a:spcPts val="0"/>
              </a:spcAft>
              <a:buNone/>
            </a:pPr>
            <a:r>
              <a:rPr lang="en" sz="2380">
                <a:solidFill>
                  <a:schemeClr val="dk1"/>
                </a:solidFill>
              </a:rPr>
              <a:t>Does having a higher number of patches it make the ML model more complex? </a:t>
            </a:r>
            <a:endParaRPr sz="2380">
              <a:solidFill>
                <a:schemeClr val="dk1"/>
              </a:solidFill>
            </a:endParaRPr>
          </a:p>
          <a:p>
            <a:pPr indent="0" lvl="0" marL="0" rtl="0" algn="ctr">
              <a:lnSpc>
                <a:spcPct val="100000"/>
              </a:lnSpc>
              <a:spcBef>
                <a:spcPts val="0"/>
              </a:spcBef>
              <a:spcAft>
                <a:spcPts val="0"/>
              </a:spcAft>
              <a:buClr>
                <a:schemeClr val="dk1"/>
              </a:buClr>
              <a:buSzPts val="1100"/>
              <a:buFont typeface="Arial"/>
              <a:buNone/>
            </a:pPr>
            <a:r>
              <a:rPr lang="en" sz="2380">
                <a:solidFill>
                  <a:schemeClr val="dk1"/>
                </a:solidFill>
              </a:rPr>
              <a:t>Yes</a:t>
            </a:r>
            <a:endParaRPr sz="238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Cited Page </a:t>
            </a:r>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1 - </a:t>
            </a:r>
            <a:r>
              <a:rPr lang="en" u="sng">
                <a:solidFill>
                  <a:schemeClr val="hlink"/>
                </a:solidFill>
                <a:hlinkClick r:id="rId3"/>
              </a:rPr>
              <a:t>https://pmc.ncbi.nlm.nih.gov/articles/PMC6033561/</a:t>
            </a:r>
            <a:r>
              <a:rPr lang="en"/>
              <a:t> (Effect of patch size and network architecture on a convolutional neural network approach for automatic segmentation of OCT retinal layers)</a:t>
            </a:r>
            <a:endParaRPr/>
          </a:p>
          <a:p>
            <a:pPr indent="0" lvl="0" marL="0" rtl="0" algn="l">
              <a:spcBef>
                <a:spcPts val="1200"/>
              </a:spcBef>
              <a:spcAft>
                <a:spcPts val="0"/>
              </a:spcAft>
              <a:buNone/>
            </a:pPr>
            <a:r>
              <a:rPr lang="en"/>
              <a:t>2 - </a:t>
            </a:r>
            <a:r>
              <a:rPr lang="en" u="sng">
                <a:solidFill>
                  <a:schemeClr val="hlink"/>
                </a:solidFill>
                <a:hlinkClick r:id="rId4"/>
              </a:rPr>
              <a:t>https://youtu.be/UzfRnZqPbCI?si=gJmhsHR8IrVWpHSk</a:t>
            </a:r>
            <a:r>
              <a:rPr lang="en"/>
              <a:t> (How convolutional neural networks work)</a:t>
            </a:r>
            <a:endParaRPr/>
          </a:p>
          <a:p>
            <a:pPr indent="0" lvl="0" marL="0" rtl="0" algn="l">
              <a:spcBef>
                <a:spcPts val="1200"/>
              </a:spcBef>
              <a:spcAft>
                <a:spcPts val="0"/>
              </a:spcAft>
              <a:buNone/>
            </a:pPr>
            <a:r>
              <a:rPr lang="en"/>
              <a:t>3 - </a:t>
            </a:r>
            <a:r>
              <a:rPr lang="en" u="sng">
                <a:solidFill>
                  <a:schemeClr val="hlink"/>
                </a:solidFill>
                <a:hlinkClick r:id="rId5"/>
              </a:rPr>
              <a:t>https://medium.com/@akp83540/adaptive-average-pooling-layer-cb438d029022#:~:text=In%20summary%2C%20Adaptive%20Average%20Pooling,output%20sizes%20for%20further%20processing</a:t>
            </a:r>
            <a:r>
              <a:rPr lang="en"/>
              <a:t>. (Adaptive Average Pooling Layer)</a:t>
            </a:r>
            <a:endParaRPr/>
          </a:p>
          <a:p>
            <a:pPr indent="0" lvl="0" marL="0" rtl="0" algn="l">
              <a:spcBef>
                <a:spcPts val="1200"/>
              </a:spcBef>
              <a:spcAft>
                <a:spcPts val="0"/>
              </a:spcAft>
              <a:buNone/>
            </a:pPr>
            <a:r>
              <a:rPr lang="en"/>
              <a:t>4 - </a:t>
            </a:r>
            <a:r>
              <a:rPr lang="en" u="sng">
                <a:solidFill>
                  <a:schemeClr val="hlink"/>
                </a:solidFill>
                <a:hlinkClick r:id="rId6"/>
              </a:rPr>
              <a:t>www.elsevier.com/locate/pr</a:t>
            </a:r>
            <a:r>
              <a:rPr lang="en"/>
              <a:t> (Adaptive spatial pooling for image classification)</a:t>
            </a:r>
            <a:endParaRPr/>
          </a:p>
          <a:p>
            <a:pPr indent="0" lvl="0" marL="0" rtl="0" algn="l">
              <a:spcBef>
                <a:spcPts val="1200"/>
              </a:spcBef>
              <a:spcAft>
                <a:spcPts val="0"/>
              </a:spcAft>
              <a:buNone/>
            </a:pPr>
            <a:r>
              <a:rPr lang="en"/>
              <a:t>5 - </a:t>
            </a:r>
            <a:r>
              <a:rPr lang="en" u="sng">
                <a:solidFill>
                  <a:schemeClr val="hlink"/>
                </a:solidFill>
                <a:hlinkClick r:id="rId7"/>
              </a:rPr>
              <a:t>www.elsevier.com/locate/knosys</a:t>
            </a:r>
            <a:r>
              <a:rPr lang="en"/>
              <a:t> ( Multiview adaptive attention pooling for image–text retrieval)</a:t>
            </a:r>
            <a:endParaRPr/>
          </a:p>
          <a:p>
            <a:pPr indent="0" lvl="0" marL="0" rtl="0" algn="l">
              <a:spcBef>
                <a:spcPts val="1200"/>
              </a:spcBef>
              <a:spcAft>
                <a:spcPts val="0"/>
              </a:spcAft>
              <a:buNone/>
            </a:pPr>
            <a:r>
              <a:rPr lang="en"/>
              <a:t>6 - </a:t>
            </a:r>
            <a:r>
              <a:rPr lang="en" u="sng">
                <a:solidFill>
                  <a:schemeClr val="hlink"/>
                </a:solidFill>
                <a:hlinkClick r:id="rId8"/>
              </a:rPr>
              <a:t>https://datascience.stackexchange.com/questions/96516/filter-size-in-cnns-and-how-they-relate-to-overfitting-underfitting</a:t>
            </a:r>
            <a:r>
              <a:rPr lang="en"/>
              <a:t> (Filter size in CNNs and how they relate to overfitting/underfitting)</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Objective</a:t>
            </a:r>
            <a:endParaRPr/>
          </a:p>
        </p:txBody>
      </p:sp>
      <p:sp>
        <p:nvSpPr>
          <p:cNvPr id="67" name="Google Shape;67;p15"/>
          <p:cNvSpPr txBox="1"/>
          <p:nvPr/>
        </p:nvSpPr>
        <p:spPr>
          <a:xfrm>
            <a:off x="608550" y="2195250"/>
            <a:ext cx="79269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Develop a </a:t>
            </a:r>
            <a:r>
              <a:rPr lang="en" sz="1800" u="sng">
                <a:solidFill>
                  <a:schemeClr val="dk1"/>
                </a:solidFill>
              </a:rPr>
              <a:t>histogram</a:t>
            </a:r>
            <a:r>
              <a:rPr lang="en" sz="1800">
                <a:solidFill>
                  <a:schemeClr val="dk1"/>
                </a:solidFill>
              </a:rPr>
              <a:t> of all patch sizes used for the 106 tissue slices to determine the </a:t>
            </a:r>
            <a:r>
              <a:rPr lang="en" sz="1800" u="sng">
                <a:solidFill>
                  <a:schemeClr val="dk1"/>
                </a:solidFill>
              </a:rPr>
              <a:t>modality and distribution of patch sizes</a:t>
            </a:r>
            <a:r>
              <a:rPr lang="en" sz="1800">
                <a:solidFill>
                  <a:schemeClr val="dk1"/>
                </a:solidFill>
              </a:rPr>
              <a:t> we will ultimately use to train our CNN model</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4" name="Shape 264"/>
        <p:cNvGrpSpPr/>
        <p:nvPr/>
      </p:nvGrpSpPr>
      <p:grpSpPr>
        <a:xfrm>
          <a:off x="0" y="0"/>
          <a:ext cx="0" cy="0"/>
          <a:chOff x="0" y="0"/>
          <a:chExt cx="0" cy="0"/>
        </a:xfrm>
      </p:grpSpPr>
      <p:sp>
        <p:nvSpPr>
          <p:cNvPr id="265" name="Google Shape;265;p42"/>
          <p:cNvSpPr txBox="1"/>
          <p:nvPr>
            <p:ph type="title"/>
          </p:nvPr>
        </p:nvSpPr>
        <p:spPr>
          <a:xfrm>
            <a:off x="80838" y="661775"/>
            <a:ext cx="900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700"/>
              <a:t>1: Take the mask png from the QuPath ‘annotations’ folder, not export</a:t>
            </a:r>
            <a:endParaRPr sz="1700"/>
          </a:p>
        </p:txBody>
      </p:sp>
      <p:pic>
        <p:nvPicPr>
          <p:cNvPr id="266" name="Google Shape;266;p42"/>
          <p:cNvPicPr preferRelativeResize="0"/>
          <p:nvPr/>
        </p:nvPicPr>
        <p:blipFill rotWithShape="1">
          <a:blip r:embed="rId3">
            <a:alphaModFix/>
          </a:blip>
          <a:srcRect b="0" l="0" r="59911" t="0"/>
          <a:stretch/>
        </p:blipFill>
        <p:spPr>
          <a:xfrm>
            <a:off x="57811" y="1395750"/>
            <a:ext cx="2207550" cy="1499825"/>
          </a:xfrm>
          <a:prstGeom prst="rect">
            <a:avLst/>
          </a:prstGeom>
          <a:noFill/>
          <a:ln>
            <a:noFill/>
          </a:ln>
        </p:spPr>
      </p:pic>
      <p:sp>
        <p:nvSpPr>
          <p:cNvPr id="267" name="Google Shape;267;p42"/>
          <p:cNvSpPr/>
          <p:nvPr/>
        </p:nvSpPr>
        <p:spPr>
          <a:xfrm>
            <a:off x="104588" y="2039625"/>
            <a:ext cx="796500" cy="21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42"/>
          <p:cNvSpPr/>
          <p:nvPr/>
        </p:nvSpPr>
        <p:spPr>
          <a:xfrm>
            <a:off x="2553488" y="1883013"/>
            <a:ext cx="1279500" cy="5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9" name="Google Shape;269;p42"/>
          <p:cNvPicPr preferRelativeResize="0"/>
          <p:nvPr/>
        </p:nvPicPr>
        <p:blipFill>
          <a:blip r:embed="rId4">
            <a:alphaModFix/>
          </a:blip>
          <a:stretch>
            <a:fillRect/>
          </a:stretch>
        </p:blipFill>
        <p:spPr>
          <a:xfrm>
            <a:off x="7083838" y="1321522"/>
            <a:ext cx="1453842" cy="1580250"/>
          </a:xfrm>
          <a:prstGeom prst="rect">
            <a:avLst/>
          </a:prstGeom>
          <a:noFill/>
          <a:ln>
            <a:noFill/>
          </a:ln>
        </p:spPr>
      </p:pic>
      <p:pic>
        <p:nvPicPr>
          <p:cNvPr id="270" name="Google Shape;270;p42"/>
          <p:cNvPicPr preferRelativeResize="0"/>
          <p:nvPr/>
        </p:nvPicPr>
        <p:blipFill rotWithShape="1">
          <a:blip r:embed="rId3">
            <a:alphaModFix/>
          </a:blip>
          <a:srcRect b="0" l="0" r="59911" t="0"/>
          <a:stretch/>
        </p:blipFill>
        <p:spPr>
          <a:xfrm>
            <a:off x="47373" y="3348716"/>
            <a:ext cx="2207550" cy="1499809"/>
          </a:xfrm>
          <a:prstGeom prst="rect">
            <a:avLst/>
          </a:prstGeom>
          <a:noFill/>
          <a:ln>
            <a:noFill/>
          </a:ln>
        </p:spPr>
      </p:pic>
      <p:sp>
        <p:nvSpPr>
          <p:cNvPr id="271" name="Google Shape;271;p42"/>
          <p:cNvSpPr/>
          <p:nvPr/>
        </p:nvSpPr>
        <p:spPr>
          <a:xfrm>
            <a:off x="2543050" y="3835963"/>
            <a:ext cx="1279500" cy="5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2" name="Google Shape;272;p42"/>
          <p:cNvPicPr preferRelativeResize="0"/>
          <p:nvPr/>
        </p:nvPicPr>
        <p:blipFill>
          <a:blip r:embed="rId5">
            <a:alphaModFix/>
          </a:blip>
          <a:stretch>
            <a:fillRect/>
          </a:stretch>
        </p:blipFill>
        <p:spPr>
          <a:xfrm>
            <a:off x="3947685" y="1436425"/>
            <a:ext cx="1193200" cy="1265525"/>
          </a:xfrm>
          <a:prstGeom prst="rect">
            <a:avLst/>
          </a:prstGeom>
          <a:noFill/>
          <a:ln>
            <a:noFill/>
          </a:ln>
        </p:spPr>
      </p:pic>
      <p:sp>
        <p:nvSpPr>
          <p:cNvPr id="273" name="Google Shape;273;p42"/>
          <p:cNvSpPr/>
          <p:nvPr/>
        </p:nvSpPr>
        <p:spPr>
          <a:xfrm>
            <a:off x="5666538" y="1848988"/>
            <a:ext cx="1279500" cy="5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42"/>
          <p:cNvSpPr/>
          <p:nvPr/>
        </p:nvSpPr>
        <p:spPr>
          <a:xfrm>
            <a:off x="94150" y="3398300"/>
            <a:ext cx="881400" cy="21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5" name="Google Shape;275;p42"/>
          <p:cNvPicPr preferRelativeResize="0"/>
          <p:nvPr/>
        </p:nvPicPr>
        <p:blipFill>
          <a:blip r:embed="rId6">
            <a:alphaModFix/>
          </a:blip>
          <a:stretch>
            <a:fillRect/>
          </a:stretch>
        </p:blipFill>
        <p:spPr>
          <a:xfrm>
            <a:off x="3946425" y="3203272"/>
            <a:ext cx="1276350" cy="1790700"/>
          </a:xfrm>
          <a:prstGeom prst="rect">
            <a:avLst/>
          </a:prstGeom>
          <a:noFill/>
          <a:ln>
            <a:noFill/>
          </a:ln>
        </p:spPr>
      </p:pic>
      <p:sp>
        <p:nvSpPr>
          <p:cNvPr id="276" name="Google Shape;276;p42"/>
          <p:cNvSpPr/>
          <p:nvPr/>
        </p:nvSpPr>
        <p:spPr>
          <a:xfrm>
            <a:off x="5656100" y="3835963"/>
            <a:ext cx="1279500" cy="52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7" name="Google Shape;277;p42"/>
          <p:cNvPicPr preferRelativeResize="0"/>
          <p:nvPr/>
        </p:nvPicPr>
        <p:blipFill>
          <a:blip r:embed="rId7">
            <a:alphaModFix/>
          </a:blip>
          <a:stretch>
            <a:fillRect/>
          </a:stretch>
        </p:blipFill>
        <p:spPr>
          <a:xfrm>
            <a:off x="7073400" y="3308495"/>
            <a:ext cx="1453850" cy="1580268"/>
          </a:xfrm>
          <a:prstGeom prst="rect">
            <a:avLst/>
          </a:prstGeom>
          <a:noFill/>
          <a:ln>
            <a:noFill/>
          </a:ln>
        </p:spPr>
      </p:pic>
      <p:cxnSp>
        <p:nvCxnSpPr>
          <p:cNvPr id="278" name="Google Shape;278;p42"/>
          <p:cNvCxnSpPr/>
          <p:nvPr/>
        </p:nvCxnSpPr>
        <p:spPr>
          <a:xfrm>
            <a:off x="62213" y="1267075"/>
            <a:ext cx="8668500" cy="1652400"/>
          </a:xfrm>
          <a:prstGeom prst="straightConnector1">
            <a:avLst/>
          </a:prstGeom>
          <a:noFill/>
          <a:ln cap="flat" cmpd="sng" w="38100">
            <a:solidFill>
              <a:srgbClr val="FF0000"/>
            </a:solidFill>
            <a:prstDash val="solid"/>
            <a:round/>
            <a:headEnd len="med" w="med" type="none"/>
            <a:tailEnd len="med" w="med" type="none"/>
          </a:ln>
        </p:spPr>
      </p:cxnSp>
      <p:cxnSp>
        <p:nvCxnSpPr>
          <p:cNvPr id="279" name="Google Shape;279;p42"/>
          <p:cNvCxnSpPr/>
          <p:nvPr/>
        </p:nvCxnSpPr>
        <p:spPr>
          <a:xfrm flipH="1" rot="10800000">
            <a:off x="62213" y="1284125"/>
            <a:ext cx="8668500" cy="1669200"/>
          </a:xfrm>
          <a:prstGeom prst="straightConnector1">
            <a:avLst/>
          </a:prstGeom>
          <a:noFill/>
          <a:ln cap="flat" cmpd="sng" w="38100">
            <a:solidFill>
              <a:srgbClr val="FF0000"/>
            </a:solidFill>
            <a:prstDash val="solid"/>
            <a:round/>
            <a:headEnd len="med" w="med" type="none"/>
            <a:tailEnd len="med" w="med" type="none"/>
          </a:ln>
        </p:spPr>
      </p:cxnSp>
      <p:sp>
        <p:nvSpPr>
          <p:cNvPr id="280" name="Google Shape;280;p42"/>
          <p:cNvSpPr txBox="1"/>
          <p:nvPr>
            <p:ph type="title"/>
          </p:nvPr>
        </p:nvSpPr>
        <p:spPr>
          <a:xfrm>
            <a:off x="40513" y="39425"/>
            <a:ext cx="9007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20"/>
              <a:t>Instructions on what images to use with our patching algorithm</a:t>
            </a:r>
            <a:endParaRPr sz="24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4" name="Shape 284"/>
        <p:cNvGrpSpPr/>
        <p:nvPr/>
      </p:nvGrpSpPr>
      <p:grpSpPr>
        <a:xfrm>
          <a:off x="0" y="0"/>
          <a:ext cx="0" cy="0"/>
          <a:chOff x="0" y="0"/>
          <a:chExt cx="0" cy="0"/>
        </a:xfrm>
      </p:grpSpPr>
      <p:sp>
        <p:nvSpPr>
          <p:cNvPr id="285" name="Google Shape;285;p43"/>
          <p:cNvSpPr txBox="1"/>
          <p:nvPr>
            <p:ph type="title"/>
          </p:nvPr>
        </p:nvSpPr>
        <p:spPr>
          <a:xfrm>
            <a:off x="136500" y="285000"/>
            <a:ext cx="90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1778"/>
              <a:t>2: Use thumbnail file from QuPath for slice jpg. Do not convert TIF file to jpg directly.</a:t>
            </a:r>
            <a:endParaRPr sz="1778"/>
          </a:p>
          <a:p>
            <a:pPr indent="0" lvl="0" marL="0" rtl="0" algn="l">
              <a:spcBef>
                <a:spcPts val="0"/>
              </a:spcBef>
              <a:spcAft>
                <a:spcPts val="0"/>
              </a:spcAft>
              <a:buSzPts val="891"/>
              <a:buNone/>
            </a:pPr>
            <a:r>
              <a:t/>
            </a:r>
            <a:endParaRPr sz="1778"/>
          </a:p>
          <a:p>
            <a:pPr indent="-323850" lvl="0" marL="457200" rtl="0" algn="l">
              <a:spcBef>
                <a:spcPts val="0"/>
              </a:spcBef>
              <a:spcAft>
                <a:spcPts val="0"/>
              </a:spcAft>
              <a:buSzPts val="1500"/>
              <a:buChar char="-"/>
            </a:pPr>
            <a:r>
              <a:rPr lang="en" sz="1500"/>
              <a:t>Converting directly will give a file too big and cause the masking and patching to take too long</a:t>
            </a:r>
            <a:endParaRPr sz="1778"/>
          </a:p>
        </p:txBody>
      </p:sp>
      <p:pic>
        <p:nvPicPr>
          <p:cNvPr id="286" name="Google Shape;286;p43"/>
          <p:cNvPicPr preferRelativeResize="0"/>
          <p:nvPr/>
        </p:nvPicPr>
        <p:blipFill>
          <a:blip r:embed="rId3">
            <a:alphaModFix/>
          </a:blip>
          <a:stretch>
            <a:fillRect/>
          </a:stretch>
        </p:blipFill>
        <p:spPr>
          <a:xfrm>
            <a:off x="1097075" y="1719600"/>
            <a:ext cx="2724150" cy="2114550"/>
          </a:xfrm>
          <a:prstGeom prst="rect">
            <a:avLst/>
          </a:prstGeom>
          <a:noFill/>
          <a:ln>
            <a:noFill/>
          </a:ln>
        </p:spPr>
      </p:pic>
      <p:pic>
        <p:nvPicPr>
          <p:cNvPr id="287" name="Google Shape;287;p43"/>
          <p:cNvPicPr preferRelativeResize="0"/>
          <p:nvPr/>
        </p:nvPicPr>
        <p:blipFill rotWithShape="1">
          <a:blip r:embed="rId4">
            <a:alphaModFix/>
          </a:blip>
          <a:srcRect b="0" l="0" r="47539" t="0"/>
          <a:stretch/>
        </p:blipFill>
        <p:spPr>
          <a:xfrm>
            <a:off x="4804200" y="2083975"/>
            <a:ext cx="614600" cy="1066800"/>
          </a:xfrm>
          <a:prstGeom prst="rect">
            <a:avLst/>
          </a:prstGeom>
          <a:noFill/>
          <a:ln>
            <a:noFill/>
          </a:ln>
        </p:spPr>
      </p:pic>
      <p:sp>
        <p:nvSpPr>
          <p:cNvPr id="288" name="Google Shape;288;p43"/>
          <p:cNvSpPr/>
          <p:nvPr/>
        </p:nvSpPr>
        <p:spPr>
          <a:xfrm>
            <a:off x="3901738" y="2395523"/>
            <a:ext cx="779700" cy="44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43"/>
          <p:cNvSpPr/>
          <p:nvPr/>
        </p:nvSpPr>
        <p:spPr>
          <a:xfrm>
            <a:off x="5604813" y="2395523"/>
            <a:ext cx="779700" cy="44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90" name="Google Shape;290;p43"/>
          <p:cNvPicPr preferRelativeResize="0"/>
          <p:nvPr/>
        </p:nvPicPr>
        <p:blipFill>
          <a:blip r:embed="rId5">
            <a:alphaModFix/>
          </a:blip>
          <a:stretch>
            <a:fillRect/>
          </a:stretch>
        </p:blipFill>
        <p:spPr>
          <a:xfrm>
            <a:off x="6570550" y="1960150"/>
            <a:ext cx="1476375" cy="1314450"/>
          </a:xfrm>
          <a:prstGeom prst="rect">
            <a:avLst/>
          </a:prstGeom>
          <a:noFill/>
          <a:ln>
            <a:noFill/>
          </a:ln>
        </p:spPr>
      </p:pic>
      <p:sp>
        <p:nvSpPr>
          <p:cNvPr id="291" name="Google Shape;291;p43"/>
          <p:cNvSpPr/>
          <p:nvPr/>
        </p:nvSpPr>
        <p:spPr>
          <a:xfrm>
            <a:off x="6605075" y="2787025"/>
            <a:ext cx="1025400" cy="28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43"/>
          <p:cNvSpPr/>
          <p:nvPr/>
        </p:nvSpPr>
        <p:spPr>
          <a:xfrm>
            <a:off x="1097075" y="2295425"/>
            <a:ext cx="1025400" cy="28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rot="5400000">
            <a:off x="1587413" y="2014350"/>
            <a:ext cx="1165200" cy="912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178125" y="3268675"/>
            <a:ext cx="3983800" cy="1671125"/>
          </a:xfrm>
          <a:prstGeom prst="rect">
            <a:avLst/>
          </a:prstGeom>
          <a:noFill/>
          <a:ln>
            <a:noFill/>
          </a:ln>
        </p:spPr>
      </p:pic>
      <p:pic>
        <p:nvPicPr>
          <p:cNvPr id="74" name="Google Shape;74;p16"/>
          <p:cNvPicPr preferRelativeResize="0"/>
          <p:nvPr/>
        </p:nvPicPr>
        <p:blipFill rotWithShape="1">
          <a:blip r:embed="rId3">
            <a:alphaModFix/>
          </a:blip>
          <a:srcRect b="0" l="84431" r="0" t="61241"/>
          <a:stretch/>
        </p:blipFill>
        <p:spPr>
          <a:xfrm>
            <a:off x="5445625" y="1520100"/>
            <a:ext cx="1654825" cy="1748575"/>
          </a:xfrm>
          <a:prstGeom prst="rect">
            <a:avLst/>
          </a:prstGeom>
          <a:noFill/>
          <a:ln>
            <a:noFill/>
          </a:ln>
        </p:spPr>
      </p:pic>
      <p:sp>
        <p:nvSpPr>
          <p:cNvPr id="75" name="Google Shape;75;p16"/>
          <p:cNvSpPr txBox="1"/>
          <p:nvPr/>
        </p:nvSpPr>
        <p:spPr>
          <a:xfrm>
            <a:off x="4431275" y="133950"/>
            <a:ext cx="45699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Issues with this algorithm</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There is one patch that doesn’t cover entire epithelium (shown below)</a:t>
            </a:r>
            <a:endParaRPr sz="1800">
              <a:solidFill>
                <a:schemeClr val="dk2"/>
              </a:solidFill>
            </a:endParaRPr>
          </a:p>
        </p:txBody>
      </p:sp>
      <p:pic>
        <p:nvPicPr>
          <p:cNvPr id="76" name="Google Shape;76;p16"/>
          <p:cNvPicPr preferRelativeResize="0"/>
          <p:nvPr/>
        </p:nvPicPr>
        <p:blipFill>
          <a:blip r:embed="rId4">
            <a:alphaModFix/>
          </a:blip>
          <a:stretch>
            <a:fillRect/>
          </a:stretch>
        </p:blipFill>
        <p:spPr>
          <a:xfrm>
            <a:off x="178125" y="133950"/>
            <a:ext cx="3983799" cy="1381325"/>
          </a:xfrm>
          <a:prstGeom prst="rect">
            <a:avLst/>
          </a:prstGeom>
          <a:noFill/>
          <a:ln>
            <a:noFill/>
          </a:ln>
        </p:spPr>
      </p:pic>
      <p:sp>
        <p:nvSpPr>
          <p:cNvPr id="77" name="Google Shape;77;p16"/>
          <p:cNvSpPr txBox="1"/>
          <p:nvPr/>
        </p:nvSpPr>
        <p:spPr>
          <a:xfrm>
            <a:off x="4572000" y="3268675"/>
            <a:ext cx="44367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a:t>
            </a:r>
            <a:r>
              <a:rPr lang="en" sz="1800">
                <a:solidFill>
                  <a:schemeClr val="dk2"/>
                </a:solidFill>
              </a:rPr>
              <a:t>We had to manually edit the ‘initial_size’ parameter in order to have nice looking patches</a:t>
            </a:r>
            <a:endParaRPr sz="1800">
              <a:solidFill>
                <a:schemeClr val="dk2"/>
              </a:solidFill>
            </a:endParaRPr>
          </a:p>
        </p:txBody>
      </p:sp>
      <p:sp>
        <p:nvSpPr>
          <p:cNvPr id="78" name="Google Shape;78;p16"/>
          <p:cNvSpPr txBox="1"/>
          <p:nvPr/>
        </p:nvSpPr>
        <p:spPr>
          <a:xfrm>
            <a:off x="10200" y="1196675"/>
            <a:ext cx="24921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Case 89 h1857578B h&amp;e_ROI_2</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0" l="84431" r="0" t="61241"/>
          <a:stretch/>
        </p:blipFill>
        <p:spPr>
          <a:xfrm>
            <a:off x="1601525" y="3307950"/>
            <a:ext cx="1654825" cy="1748575"/>
          </a:xfrm>
          <a:prstGeom prst="rect">
            <a:avLst/>
          </a:prstGeom>
          <a:noFill/>
          <a:ln>
            <a:noFill/>
          </a:ln>
        </p:spPr>
      </p:pic>
      <p:sp>
        <p:nvSpPr>
          <p:cNvPr id="84" name="Google Shape;84;p17"/>
          <p:cNvSpPr txBox="1"/>
          <p:nvPr/>
        </p:nvSpPr>
        <p:spPr>
          <a:xfrm>
            <a:off x="125250" y="116975"/>
            <a:ext cx="90189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Fixed issue #1 in two ways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increased the num_squares_drawn limit from 7 —&gt; 15</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Changed the algorithm to patch on top of the mask instead of the tissue image to avoid issues from black and white pixels in the epithelium</a:t>
            </a:r>
            <a:endParaRPr sz="1800">
              <a:solidFill>
                <a:schemeClr val="dk2"/>
              </a:solidFill>
            </a:endParaRPr>
          </a:p>
        </p:txBody>
      </p:sp>
      <p:pic>
        <p:nvPicPr>
          <p:cNvPr id="85" name="Google Shape;85;p17"/>
          <p:cNvPicPr preferRelativeResize="0"/>
          <p:nvPr/>
        </p:nvPicPr>
        <p:blipFill>
          <a:blip r:embed="rId4">
            <a:alphaModFix/>
          </a:blip>
          <a:stretch>
            <a:fillRect/>
          </a:stretch>
        </p:blipFill>
        <p:spPr>
          <a:xfrm>
            <a:off x="335225" y="940583"/>
            <a:ext cx="8598950" cy="1294167"/>
          </a:xfrm>
          <a:prstGeom prst="rect">
            <a:avLst/>
          </a:prstGeom>
          <a:noFill/>
          <a:ln>
            <a:noFill/>
          </a:ln>
        </p:spPr>
      </p:pic>
      <p:sp>
        <p:nvSpPr>
          <p:cNvPr id="86" name="Google Shape;86;p17"/>
          <p:cNvSpPr/>
          <p:nvPr/>
        </p:nvSpPr>
        <p:spPr>
          <a:xfrm>
            <a:off x="3872050" y="3660812"/>
            <a:ext cx="1201200" cy="912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7" name="Google Shape;87;p17"/>
          <p:cNvPicPr preferRelativeResize="0"/>
          <p:nvPr/>
        </p:nvPicPr>
        <p:blipFill rotWithShape="1">
          <a:blip r:embed="rId5">
            <a:alphaModFix/>
          </a:blip>
          <a:srcRect b="0" l="83346" r="0" t="57519"/>
          <a:stretch/>
        </p:blipFill>
        <p:spPr>
          <a:xfrm>
            <a:off x="5688950" y="3253725"/>
            <a:ext cx="1654825" cy="17888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to fix issue # 2: Make ‘initial_size’ constant and small</a:t>
            </a:r>
            <a:endParaRPr/>
          </a:p>
        </p:txBody>
      </p:sp>
      <p:sp>
        <p:nvSpPr>
          <p:cNvPr id="93" name="Google Shape;93;p18"/>
          <p:cNvSpPr txBox="1"/>
          <p:nvPr/>
        </p:nvSpPr>
        <p:spPr>
          <a:xfrm>
            <a:off x="1125063" y="3451750"/>
            <a:ext cx="3753300" cy="7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initial_size = 2</a:t>
            </a:r>
            <a:endParaRPr sz="1500">
              <a:solidFill>
                <a:schemeClr val="dk2"/>
              </a:solidFill>
            </a:endParaRPr>
          </a:p>
        </p:txBody>
      </p:sp>
      <p:pic>
        <p:nvPicPr>
          <p:cNvPr id="94" name="Google Shape;94;p18"/>
          <p:cNvPicPr preferRelativeResize="0"/>
          <p:nvPr/>
        </p:nvPicPr>
        <p:blipFill>
          <a:blip r:embed="rId3">
            <a:alphaModFix/>
          </a:blip>
          <a:stretch>
            <a:fillRect/>
          </a:stretch>
        </p:blipFill>
        <p:spPr>
          <a:xfrm>
            <a:off x="79888" y="939650"/>
            <a:ext cx="6003476" cy="2548075"/>
          </a:xfrm>
          <a:prstGeom prst="rect">
            <a:avLst/>
          </a:prstGeom>
          <a:noFill/>
          <a:ln>
            <a:noFill/>
          </a:ln>
        </p:spPr>
      </p:pic>
      <p:sp>
        <p:nvSpPr>
          <p:cNvPr id="95" name="Google Shape;95;p18"/>
          <p:cNvSpPr txBox="1"/>
          <p:nvPr/>
        </p:nvSpPr>
        <p:spPr>
          <a:xfrm>
            <a:off x="6130000" y="939650"/>
            <a:ext cx="2919900" cy="3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Downsides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Requires more iterations for the patches to reach the width of the epithelium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Increased complexity?</a:t>
            </a:r>
            <a:endParaRPr sz="1800">
              <a:solidFill>
                <a:schemeClr val="dk2"/>
              </a:solidFill>
            </a:endParaRPr>
          </a:p>
        </p:txBody>
      </p:sp>
      <p:sp>
        <p:nvSpPr>
          <p:cNvPr id="96" name="Google Shape;96;p18"/>
          <p:cNvSpPr txBox="1"/>
          <p:nvPr/>
        </p:nvSpPr>
        <p:spPr>
          <a:xfrm>
            <a:off x="0" y="572700"/>
            <a:ext cx="1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Github link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to fix issue # 2: Dynamically determine `initial_size` </a:t>
            </a:r>
            <a:endParaRPr/>
          </a:p>
        </p:txBody>
      </p:sp>
      <p:pic>
        <p:nvPicPr>
          <p:cNvPr id="102" name="Google Shape;102;p19"/>
          <p:cNvPicPr preferRelativeResize="0"/>
          <p:nvPr/>
        </p:nvPicPr>
        <p:blipFill>
          <a:blip r:embed="rId3">
            <a:alphaModFix/>
          </a:blip>
          <a:stretch>
            <a:fillRect/>
          </a:stretch>
        </p:blipFill>
        <p:spPr>
          <a:xfrm>
            <a:off x="0" y="914950"/>
            <a:ext cx="4572001" cy="1940528"/>
          </a:xfrm>
          <a:prstGeom prst="rect">
            <a:avLst/>
          </a:prstGeom>
          <a:noFill/>
          <a:ln>
            <a:noFill/>
          </a:ln>
        </p:spPr>
      </p:pic>
      <p:sp>
        <p:nvSpPr>
          <p:cNvPr id="103" name="Google Shape;103;p19"/>
          <p:cNvSpPr txBox="1"/>
          <p:nvPr/>
        </p:nvSpPr>
        <p:spPr>
          <a:xfrm>
            <a:off x="0" y="572700"/>
            <a:ext cx="1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Github link</a:t>
            </a:r>
            <a:endParaRPr/>
          </a:p>
        </p:txBody>
      </p:sp>
      <p:sp>
        <p:nvSpPr>
          <p:cNvPr id="104" name="Google Shape;104;p19"/>
          <p:cNvSpPr/>
          <p:nvPr/>
        </p:nvSpPr>
        <p:spPr>
          <a:xfrm rot="5400000">
            <a:off x="4951723" y="1645722"/>
            <a:ext cx="1345200" cy="1074300"/>
          </a:xfrm>
          <a:prstGeom prst="bentArrow">
            <a:avLst>
              <a:gd fmla="val 25207" name="adj1"/>
              <a:gd fmla="val 25000" name="adj2"/>
              <a:gd fmla="val 25000" name="adj3"/>
              <a:gd fmla="val 44894"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9"/>
          <p:cNvSpPr txBox="1"/>
          <p:nvPr/>
        </p:nvSpPr>
        <p:spPr>
          <a:xfrm>
            <a:off x="1252200" y="2786325"/>
            <a:ext cx="37533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initial_size = 2</a:t>
            </a:r>
            <a:endParaRPr sz="1500">
              <a:solidFill>
                <a:schemeClr val="dk2"/>
              </a:solidFill>
            </a:endParaRPr>
          </a:p>
        </p:txBody>
      </p:sp>
      <p:sp>
        <p:nvSpPr>
          <p:cNvPr id="106" name="Google Shape;106;p19"/>
          <p:cNvSpPr txBox="1"/>
          <p:nvPr/>
        </p:nvSpPr>
        <p:spPr>
          <a:xfrm>
            <a:off x="1252200" y="3590100"/>
            <a:ext cx="2657100" cy="12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Initial_size depends on the width of the epithelium,</a:t>
            </a:r>
            <a:endParaRPr sz="1500">
              <a:solidFill>
                <a:schemeClr val="dk2"/>
              </a:solidFill>
            </a:endParaRPr>
          </a:p>
          <a:p>
            <a:pPr indent="0" lvl="0" marL="0" rtl="0" algn="l">
              <a:spcBef>
                <a:spcPts val="0"/>
              </a:spcBef>
              <a:spcAft>
                <a:spcPts val="0"/>
              </a:spcAft>
              <a:buNone/>
            </a:pPr>
            <a:r>
              <a:rPr lang="en" sz="1500">
                <a:solidFill>
                  <a:schemeClr val="dk2"/>
                </a:solidFill>
              </a:rPr>
              <a:t>‘num_squares_drawn’ limited to 15</a:t>
            </a:r>
            <a:endParaRPr sz="1500">
              <a:solidFill>
                <a:schemeClr val="dk2"/>
              </a:solidFill>
            </a:endParaRPr>
          </a:p>
        </p:txBody>
      </p:sp>
      <p:pic>
        <p:nvPicPr>
          <p:cNvPr id="107" name="Google Shape;107;p19"/>
          <p:cNvPicPr preferRelativeResize="0"/>
          <p:nvPr/>
        </p:nvPicPr>
        <p:blipFill>
          <a:blip r:embed="rId5">
            <a:alphaModFix/>
          </a:blip>
          <a:stretch>
            <a:fillRect/>
          </a:stretch>
        </p:blipFill>
        <p:spPr>
          <a:xfrm>
            <a:off x="3812674" y="2973325"/>
            <a:ext cx="4828751" cy="204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Side by Side Comparison</a:t>
            </a:r>
            <a:endParaRPr/>
          </a:p>
        </p:txBody>
      </p:sp>
      <p:sp>
        <p:nvSpPr>
          <p:cNvPr id="113" name="Google Shape;113;p20"/>
          <p:cNvSpPr txBox="1"/>
          <p:nvPr/>
        </p:nvSpPr>
        <p:spPr>
          <a:xfrm>
            <a:off x="1953625" y="4560775"/>
            <a:ext cx="1484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H2114183 h&amp;e_ROI_3</a:t>
            </a:r>
            <a:endParaRPr sz="1000">
              <a:solidFill>
                <a:schemeClr val="lt1"/>
              </a:solidFill>
            </a:endParaRPr>
          </a:p>
        </p:txBody>
      </p:sp>
      <p:pic>
        <p:nvPicPr>
          <p:cNvPr id="114" name="Google Shape;114;p20"/>
          <p:cNvPicPr preferRelativeResize="0"/>
          <p:nvPr/>
        </p:nvPicPr>
        <p:blipFill>
          <a:blip r:embed="rId3">
            <a:alphaModFix/>
          </a:blip>
          <a:stretch>
            <a:fillRect/>
          </a:stretch>
        </p:blipFill>
        <p:spPr>
          <a:xfrm>
            <a:off x="1644950" y="628442"/>
            <a:ext cx="4828751" cy="2049482"/>
          </a:xfrm>
          <a:prstGeom prst="rect">
            <a:avLst/>
          </a:prstGeom>
          <a:noFill/>
          <a:ln>
            <a:noFill/>
          </a:ln>
        </p:spPr>
      </p:pic>
      <p:pic>
        <p:nvPicPr>
          <p:cNvPr id="115" name="Google Shape;115;p20"/>
          <p:cNvPicPr preferRelativeResize="0"/>
          <p:nvPr/>
        </p:nvPicPr>
        <p:blipFill>
          <a:blip r:embed="rId4">
            <a:alphaModFix/>
          </a:blip>
          <a:stretch>
            <a:fillRect/>
          </a:stretch>
        </p:blipFill>
        <p:spPr>
          <a:xfrm>
            <a:off x="1644949" y="2895625"/>
            <a:ext cx="4828751" cy="204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Both g</a:t>
            </a:r>
            <a:r>
              <a:rPr lang="en"/>
              <a:t>eneralize on other slices relatively well </a:t>
            </a:r>
            <a:endParaRPr/>
          </a:p>
        </p:txBody>
      </p:sp>
      <p:pic>
        <p:nvPicPr>
          <p:cNvPr id="121" name="Google Shape;121;p21"/>
          <p:cNvPicPr preferRelativeResize="0"/>
          <p:nvPr/>
        </p:nvPicPr>
        <p:blipFill>
          <a:blip r:embed="rId3">
            <a:alphaModFix/>
          </a:blip>
          <a:stretch>
            <a:fillRect/>
          </a:stretch>
        </p:blipFill>
        <p:spPr>
          <a:xfrm>
            <a:off x="753075" y="615125"/>
            <a:ext cx="2684650" cy="4266000"/>
          </a:xfrm>
          <a:prstGeom prst="rect">
            <a:avLst/>
          </a:prstGeom>
          <a:noFill/>
          <a:ln>
            <a:noFill/>
          </a:ln>
        </p:spPr>
      </p:pic>
      <p:pic>
        <p:nvPicPr>
          <p:cNvPr id="122" name="Google Shape;122;p21"/>
          <p:cNvPicPr preferRelativeResize="0"/>
          <p:nvPr/>
        </p:nvPicPr>
        <p:blipFill>
          <a:blip r:embed="rId4">
            <a:alphaModFix/>
          </a:blip>
          <a:stretch>
            <a:fillRect/>
          </a:stretch>
        </p:blipFill>
        <p:spPr>
          <a:xfrm>
            <a:off x="5136750" y="615137"/>
            <a:ext cx="2684650" cy="4265976"/>
          </a:xfrm>
          <a:prstGeom prst="rect">
            <a:avLst/>
          </a:prstGeom>
          <a:noFill/>
          <a:ln>
            <a:noFill/>
          </a:ln>
        </p:spPr>
      </p:pic>
      <p:sp>
        <p:nvSpPr>
          <p:cNvPr id="123" name="Google Shape;123;p21"/>
          <p:cNvSpPr txBox="1"/>
          <p:nvPr/>
        </p:nvSpPr>
        <p:spPr>
          <a:xfrm>
            <a:off x="1953625" y="4560775"/>
            <a:ext cx="1484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H2114183 h&amp;e_ROI_3</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