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ighteous"/>
      <p:regular r:id="rId12"/>
    </p:embeddedFont>
    <p:embeddedFont>
      <p:font typeface="Blinker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Blinker-regular.fntdata"/><Relationship Id="rId12" Type="http://schemas.openxmlformats.org/officeDocument/2006/relationships/font" Target="fonts/Righteou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4" Type="http://schemas.openxmlformats.org/officeDocument/2006/relationships/font" Target="fonts/Blink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d06615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d06615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d066150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d066150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bit.ly/3A1uf1Q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2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84000" y="1842600"/>
            <a:ext cx="65760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980600" y="2983650"/>
            <a:ext cx="5182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-748875"/>
            <a:ext cx="12048600" cy="8609525"/>
            <a:chOff x="0" y="-748875"/>
            <a:chExt cx="12048600" cy="8609525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41900" y="-7488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280525" y="290050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85550" y="38870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3"/>
          <p:cNvGrpSpPr/>
          <p:nvPr/>
        </p:nvGrpSpPr>
        <p:grpSpPr>
          <a:xfrm>
            <a:off x="-1703800" y="490575"/>
            <a:ext cx="13126175" cy="6241050"/>
            <a:chOff x="-1703800" y="490575"/>
            <a:chExt cx="13126175" cy="6241050"/>
          </a:xfrm>
        </p:grpSpPr>
        <p:pic>
          <p:nvPicPr>
            <p:cNvPr id="103" name="Google Shape;10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0050" y="4905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03800" y="4044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757925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3419250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6080575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757925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3419250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6080575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4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121" name="Google Shape;12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4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124" name="Google Shape;12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-2240125" y="2408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5"/>
          <p:cNvGrpSpPr/>
          <p:nvPr/>
        </p:nvGrpSpPr>
        <p:grpSpPr>
          <a:xfrm>
            <a:off x="1767825" y="-2861687"/>
            <a:ext cx="7927975" cy="10670050"/>
            <a:chOff x="1767825" y="-2861687"/>
            <a:chExt cx="7927975" cy="10670050"/>
          </a:xfrm>
        </p:grpSpPr>
        <p:pic>
          <p:nvPicPr>
            <p:cNvPr id="130" name="Google Shape;13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6389100" y="-26971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648800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767825" y="-2861687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738300" y="1952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5"/>
          <p:cNvGrpSpPr/>
          <p:nvPr/>
        </p:nvGrpSpPr>
        <p:grpSpPr>
          <a:xfrm>
            <a:off x="-1719237" y="611550"/>
            <a:ext cx="13249075" cy="6493988"/>
            <a:chOff x="-1719237" y="611550"/>
            <a:chExt cx="13249075" cy="6493988"/>
          </a:xfrm>
        </p:grpSpPr>
        <p:pic>
          <p:nvPicPr>
            <p:cNvPr id="135" name="Google Shape;13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719237" y="42110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635363" y="6115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5"/>
          <p:cNvGrpSpPr/>
          <p:nvPr/>
        </p:nvGrpSpPr>
        <p:grpSpPr>
          <a:xfrm>
            <a:off x="4531325" y="-2387175"/>
            <a:ext cx="3495900" cy="9885550"/>
            <a:chOff x="4531325" y="-2387175"/>
            <a:chExt cx="3495900" cy="9885550"/>
          </a:xfrm>
        </p:grpSpPr>
        <p:pic>
          <p:nvPicPr>
            <p:cNvPr id="138" name="Google Shape;13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340525" y="-23871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531325" y="48116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5"/>
          <p:cNvSpPr txBox="1"/>
          <p:nvPr>
            <p:ph type="title"/>
          </p:nvPr>
        </p:nvSpPr>
        <p:spPr>
          <a:xfrm>
            <a:off x="4459425" y="1772450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4459425" y="2384650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-3736750" y="-783000"/>
            <a:ext cx="15537338" cy="8319225"/>
            <a:chOff x="-3736750" y="-783000"/>
            <a:chExt cx="15537338" cy="8319225"/>
          </a:xfrm>
        </p:grpSpPr>
        <p:pic>
          <p:nvPicPr>
            <p:cNvPr id="144" name="Google Shape;144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736750" y="-7830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16"/>
          <p:cNvGrpSpPr/>
          <p:nvPr/>
        </p:nvGrpSpPr>
        <p:grpSpPr>
          <a:xfrm>
            <a:off x="-2778775" y="1017713"/>
            <a:ext cx="13642438" cy="5515263"/>
            <a:chOff x="-2778775" y="1017713"/>
            <a:chExt cx="13642438" cy="5515263"/>
          </a:xfrm>
        </p:grpSpPr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778775" y="10177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6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151" name="Google Shape;15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20000" y="1139550"/>
            <a:ext cx="77040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7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158" name="Google Shape;15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7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161" name="Google Shape;16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720000" y="1139543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8"/>
          <p:cNvGrpSpPr/>
          <p:nvPr/>
        </p:nvGrpSpPr>
        <p:grpSpPr>
          <a:xfrm>
            <a:off x="-1955612" y="-621175"/>
            <a:ext cx="10806613" cy="7782475"/>
            <a:chOff x="-1955612" y="-621175"/>
            <a:chExt cx="10806613" cy="7782475"/>
          </a:xfrm>
        </p:grpSpPr>
        <p:pic>
          <p:nvPicPr>
            <p:cNvPr id="173" name="Google Shape;17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1955612" y="-6211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2" type="subTitle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3" type="subTitle"/>
          </p:nvPr>
        </p:nvSpPr>
        <p:spPr>
          <a:xfrm>
            <a:off x="5972300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4" type="subTitle"/>
          </p:nvPr>
        </p:nvSpPr>
        <p:spPr>
          <a:xfrm>
            <a:off x="828699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5" type="subTitle"/>
          </p:nvPr>
        </p:nvSpPr>
        <p:spPr>
          <a:xfrm>
            <a:off x="3400491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6" type="subTitle"/>
          </p:nvPr>
        </p:nvSpPr>
        <p:spPr>
          <a:xfrm>
            <a:off x="5972300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600550" y="4130225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9"/>
          <p:cNvGrpSpPr/>
          <p:nvPr/>
        </p:nvGrpSpPr>
        <p:grpSpPr>
          <a:xfrm>
            <a:off x="-2132175" y="-2089562"/>
            <a:ext cx="5438875" cy="9950213"/>
            <a:chOff x="-2132175" y="-2089562"/>
            <a:chExt cx="5438875" cy="9950213"/>
          </a:xfrm>
        </p:grpSpPr>
        <p:pic>
          <p:nvPicPr>
            <p:cNvPr id="185" name="Google Shape;18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132175" y="-2089562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9"/>
          <p:cNvGrpSpPr/>
          <p:nvPr/>
        </p:nvGrpSpPr>
        <p:grpSpPr>
          <a:xfrm>
            <a:off x="-2605137" y="290050"/>
            <a:ext cx="14262738" cy="3994988"/>
            <a:chOff x="-2605137" y="290050"/>
            <a:chExt cx="14262738" cy="3994988"/>
          </a:xfrm>
        </p:grpSpPr>
        <p:pic>
          <p:nvPicPr>
            <p:cNvPr id="188" name="Google Shape;18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763125" y="29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2605137" y="13905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28250" y="4090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453626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5302979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453625" y="3409475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5302979" y="3409475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453625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453625" y="311620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7" type="subTitle"/>
          </p:nvPr>
        </p:nvSpPr>
        <p:spPr>
          <a:xfrm>
            <a:off x="5302950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8" type="subTitle"/>
          </p:nvPr>
        </p:nvSpPr>
        <p:spPr>
          <a:xfrm>
            <a:off x="5302950" y="311620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-2570212" y="-800050"/>
            <a:ext cx="4568000" cy="8422213"/>
            <a:chOff x="-2570212" y="-800050"/>
            <a:chExt cx="4568000" cy="8422213"/>
          </a:xfrm>
        </p:grpSpPr>
        <p:pic>
          <p:nvPicPr>
            <p:cNvPr id="202" name="Google Shape;202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896687" y="4727688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570212" y="-80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0"/>
          <p:cNvGrpSpPr/>
          <p:nvPr/>
        </p:nvGrpSpPr>
        <p:grpSpPr>
          <a:xfrm>
            <a:off x="-2715450" y="1398725"/>
            <a:ext cx="14633375" cy="4827450"/>
            <a:chOff x="-2715450" y="1398725"/>
            <a:chExt cx="14633375" cy="4827450"/>
          </a:xfrm>
        </p:grpSpPr>
        <p:pic>
          <p:nvPicPr>
            <p:cNvPr id="205" name="Google Shape;2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2715450" y="1398725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8552100" y="28603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98275" y="-1089250"/>
            <a:ext cx="2892325" cy="289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>
            <a:off x="6775425" y="1972025"/>
            <a:ext cx="4726350" cy="5479225"/>
            <a:chOff x="6775425" y="1972025"/>
            <a:chExt cx="4726350" cy="5479225"/>
          </a:xfrm>
        </p:grpSpPr>
        <p:pic>
          <p:nvPicPr>
            <p:cNvPr id="209" name="Google Shape;20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8815075" y="19720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6775425" y="4764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720000" y="1938767"/>
            <a:ext cx="24462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3341925" y="1938750"/>
            <a:ext cx="2455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720000" y="3651201"/>
            <a:ext cx="24462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3341925" y="3651200"/>
            <a:ext cx="2455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5975300" y="1938750"/>
            <a:ext cx="245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5975300" y="3651200"/>
            <a:ext cx="245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7" type="subTitle"/>
          </p:nvPr>
        </p:nvSpPr>
        <p:spPr>
          <a:xfrm>
            <a:off x="724820" y="1398725"/>
            <a:ext cx="2446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8" type="subTitle"/>
          </p:nvPr>
        </p:nvSpPr>
        <p:spPr>
          <a:xfrm>
            <a:off x="3346577" y="1398725"/>
            <a:ext cx="24555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9" type="subTitle"/>
          </p:nvPr>
        </p:nvSpPr>
        <p:spPr>
          <a:xfrm>
            <a:off x="5979757" y="1398725"/>
            <a:ext cx="24510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13" type="subTitle"/>
          </p:nvPr>
        </p:nvSpPr>
        <p:spPr>
          <a:xfrm>
            <a:off x="724820" y="3107898"/>
            <a:ext cx="2446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14" type="subTitle"/>
          </p:nvPr>
        </p:nvSpPr>
        <p:spPr>
          <a:xfrm>
            <a:off x="3346577" y="3107900"/>
            <a:ext cx="24555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15" type="subTitle"/>
          </p:nvPr>
        </p:nvSpPr>
        <p:spPr>
          <a:xfrm>
            <a:off x="5979757" y="3107900"/>
            <a:ext cx="24510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1"/>
          <p:cNvGrpSpPr/>
          <p:nvPr/>
        </p:nvGrpSpPr>
        <p:grpSpPr>
          <a:xfrm>
            <a:off x="596300" y="-2527650"/>
            <a:ext cx="7690075" cy="10068775"/>
            <a:chOff x="596300" y="-2527650"/>
            <a:chExt cx="7690075" cy="10068775"/>
          </a:xfrm>
        </p:grpSpPr>
        <p:pic>
          <p:nvPicPr>
            <p:cNvPr id="226" name="Google Shape;226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391900" y="-2527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96300" y="4646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5897475" y="46040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-2593475" y="-2861675"/>
            <a:ext cx="7622388" cy="8569300"/>
            <a:chOff x="-2593475" y="-2861675"/>
            <a:chExt cx="7622388" cy="8569300"/>
          </a:xfrm>
        </p:grpSpPr>
        <p:pic>
          <p:nvPicPr>
            <p:cNvPr id="230" name="Google Shape;23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-2593475" y="24009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2213" y="-28616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422950" y="161592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>
            <p:ph type="title"/>
          </p:nvPr>
        </p:nvSpPr>
        <p:spPr>
          <a:xfrm>
            <a:off x="2347938" y="6089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idx="1" type="subTitle"/>
          </p:nvPr>
        </p:nvSpPr>
        <p:spPr>
          <a:xfrm>
            <a:off x="2347900" y="16676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b="1" sz="1000" u="sng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28" name="Google Shape;2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oogle Shape;30;p4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oogle Shape;33;p4"/>
          <p:cNvGrpSpPr/>
          <p:nvPr/>
        </p:nvGrpSpPr>
        <p:grpSpPr>
          <a:xfrm>
            <a:off x="-2090400" y="-675100"/>
            <a:ext cx="10941400" cy="7836400"/>
            <a:chOff x="-2090400" y="-675100"/>
            <a:chExt cx="10941400" cy="7836400"/>
          </a:xfrm>
        </p:grpSpPr>
        <p:pic>
          <p:nvPicPr>
            <p:cNvPr id="34" name="Google Shape;3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2090400" y="-675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395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-3317650" y="-649650"/>
            <a:ext cx="15118238" cy="8185875"/>
            <a:chOff x="-3317650" y="-649650"/>
            <a:chExt cx="15118238" cy="8185875"/>
          </a:xfrm>
        </p:grpSpPr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5"/>
          <p:cNvGrpSpPr/>
          <p:nvPr/>
        </p:nvGrpSpPr>
        <p:grpSpPr>
          <a:xfrm>
            <a:off x="-2874025" y="928863"/>
            <a:ext cx="13737688" cy="5604113"/>
            <a:chOff x="-2874025" y="928863"/>
            <a:chExt cx="13737688" cy="5604113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5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-2798075" y="45288"/>
            <a:ext cx="12966850" cy="7763075"/>
            <a:chOff x="-2798075" y="45288"/>
            <a:chExt cx="12966850" cy="7763075"/>
          </a:xfrm>
        </p:grpSpPr>
        <p:pic>
          <p:nvPicPr>
            <p:cNvPr id="56" name="Google Shape;5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862075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798075" y="452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525050" y="36804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35363" y="-216125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194100" y="481167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4550" y="4732100"/>
            <a:ext cx="242920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55163" y="-2474275"/>
            <a:ext cx="2892325" cy="28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811975" y="1878225"/>
            <a:ext cx="34107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976000" y="1310550"/>
            <a:ext cx="2873100" cy="28377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9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81" name="Google Shape;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9"/>
          <p:cNvGrpSpPr/>
          <p:nvPr/>
        </p:nvGrpSpPr>
        <p:grpSpPr>
          <a:xfrm>
            <a:off x="-2874025" y="928863"/>
            <a:ext cx="13857088" cy="5319363"/>
            <a:chOff x="-2874025" y="928863"/>
            <a:chExt cx="13857088" cy="5319363"/>
          </a:xfrm>
        </p:grpSpPr>
        <p:pic>
          <p:nvPicPr>
            <p:cNvPr id="85" name="Google Shape;85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Consultants</a:t>
            </a:r>
            <a:endParaRPr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59" name="Google Shape;259;p24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3:  2/5/25</a:t>
            </a:r>
            <a:endParaRPr/>
          </a:p>
        </p:txBody>
      </p:sp>
      <p:cxnSp>
        <p:nvCxnSpPr>
          <p:cNvPr id="260" name="Google Shape;260;p24"/>
          <p:cNvCxnSpPr/>
          <p:nvPr/>
        </p:nvCxnSpPr>
        <p:spPr>
          <a:xfrm>
            <a:off x="1980600" y="3015150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1980600" y="3518175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1009175" y="1421525"/>
            <a:ext cx="7074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Clean the “Home” Tab 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Add “Step 5: Classification Model” page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Includes everything we are considering for making the </a:t>
            </a: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model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Examine Eli’s code to see if there is anything useful to add to comparison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Edit “Step 4: Patching” page to assign intuitive names to algorithms and  clean up descriptions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Condense feature comparison of each algorithm  into one table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Website Modifications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1034550" y="1063425"/>
            <a:ext cx="7074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Home Page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Modified graphic to reflect current workflow approach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Moved excess information to patching section for clarity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Step 4: Patching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Added overall comparison table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Renamed Alyssa, Aryaman, and Eli’s Algorithms 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Condensed descriptions of each </a:t>
            </a: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algorithm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rabi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Step 5: Classification Model (additional page)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Added summary of current info on page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linker"/>
              <a:buAutoNum type="alphaLcPeriod"/>
            </a:pPr>
            <a:r>
              <a:rPr lang="en" sz="15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Added three key considerations for creating model based on health informaticians’ presentation</a:t>
            </a:r>
            <a:endParaRPr sz="15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