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2" d="100"/>
          <a:sy n="72" d="100"/>
        </p:scale>
        <p:origin x="-191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F31A59-716E-46F8-90A0-C22CC6A99350}" type="datetimeFigureOut">
              <a:rPr lang="en-IN" smtClean="0"/>
              <a:t>22-12-2024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0A27D-5AC5-4F68-A73C-D67A66E6C550}" type="slidenum">
              <a:rPr lang="en-IN" smtClean="0"/>
              <a:t>‹#›</a:t>
            </a:fld>
            <a:endParaRPr lang="en-IN"/>
          </a:p>
        </p:txBody>
      </p:sp>
    </p:spTree>
    <p:extLst>
      <p:ext uri="{BB962C8B-B14F-4D97-AF65-F5344CB8AC3E}">
        <p14:creationId xmlns:p14="http://schemas.microsoft.com/office/powerpoint/2010/main" val="129624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90A27D-5AC5-4F68-A73C-D67A66E6C550}" type="slidenum">
              <a:rPr lang="en-IN" smtClean="0"/>
              <a:t>1</a:t>
            </a:fld>
            <a:endParaRPr lang="en-IN"/>
          </a:p>
        </p:txBody>
      </p:sp>
    </p:spTree>
    <p:extLst>
      <p:ext uri="{BB962C8B-B14F-4D97-AF65-F5344CB8AC3E}">
        <p14:creationId xmlns:p14="http://schemas.microsoft.com/office/powerpoint/2010/main" val="72474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590A27D-5AC5-4F68-A73C-D67A66E6C550}" type="slidenum">
              <a:rPr lang="en-IN" smtClean="0"/>
              <a:t>2</a:t>
            </a:fld>
            <a:endParaRPr lang="en-IN"/>
          </a:p>
        </p:txBody>
      </p:sp>
    </p:spTree>
    <p:extLst>
      <p:ext uri="{BB962C8B-B14F-4D97-AF65-F5344CB8AC3E}">
        <p14:creationId xmlns:p14="http://schemas.microsoft.com/office/powerpoint/2010/main" val="203481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405ECC1-03A5-4983-AA10-7371BB60F29A}" type="datetimeFigureOut">
              <a:rPr lang="en-IN" smtClean="0"/>
              <a:t>21-12-2024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6F310DD3-8FE1-457C-8722-656601FB3FAF}"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med">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05ECC1-03A5-4983-AA10-7371BB60F29A}"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05ECC1-03A5-4983-AA10-7371BB60F29A}"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05ECC1-03A5-4983-AA10-7371BB60F29A}"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05ECC1-03A5-4983-AA10-7371BB60F29A}"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6F310DD3-8FE1-457C-8722-656601FB3FA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05ECC1-03A5-4983-AA10-7371BB60F29A}"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05ECC1-03A5-4983-AA10-7371BB60F29A}"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05ECC1-03A5-4983-AA10-7371BB60F29A}"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5ECC1-03A5-4983-AA10-7371BB60F29A}"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05ECC1-03A5-4983-AA10-7371BB60F29A}"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05ECC1-03A5-4983-AA10-7371BB60F29A}"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310DD3-8FE1-457C-8722-656601FB3FAF}" type="slidenum">
              <a:rPr lang="en-IN" smtClean="0"/>
              <a:t>‹#›</a:t>
            </a:fld>
            <a:endParaRPr lang="en-IN"/>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405ECC1-03A5-4983-AA10-7371BB60F29A}" type="datetimeFigureOut">
              <a:rPr lang="en-IN" smtClean="0"/>
              <a:t>21-12-2024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F310DD3-8FE1-457C-8722-656601FB3FA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9"/>
            <a:ext cx="7772400" cy="1512167"/>
          </a:xfrm>
        </p:spPr>
        <p:txBody>
          <a:bodyPr/>
          <a:lstStyle/>
          <a:p>
            <a:r>
              <a:rPr lang="en-US" dirty="0" smtClean="0">
                <a:latin typeface="Algerian" pitchFamily="82" charset="0"/>
              </a:rPr>
              <a:t>SQL CAPSTONE PROJECT</a:t>
            </a:r>
            <a:endParaRPr lang="en-IN" dirty="0">
              <a:latin typeface="Algerian" pitchFamily="82" charset="0"/>
            </a:endParaRPr>
          </a:p>
        </p:txBody>
      </p:sp>
      <p:sp>
        <p:nvSpPr>
          <p:cNvPr id="3" name="Subtitle 2"/>
          <p:cNvSpPr>
            <a:spLocks noGrp="1"/>
          </p:cNvSpPr>
          <p:nvPr>
            <p:ph type="subTitle" idx="1"/>
          </p:nvPr>
        </p:nvSpPr>
        <p:spPr>
          <a:xfrm>
            <a:off x="1371600" y="3068960"/>
            <a:ext cx="6400800" cy="1368152"/>
          </a:xfrm>
        </p:spPr>
        <p:txBody>
          <a:bodyPr/>
          <a:lstStyle/>
          <a:p>
            <a:r>
              <a:rPr lang="en-US" dirty="0" smtClean="0">
                <a:solidFill>
                  <a:schemeClr val="accent2">
                    <a:lumMod val="50000"/>
                  </a:schemeClr>
                </a:solidFill>
                <a:latin typeface="Arial Rounded MT Bold" pitchFamily="34" charset="0"/>
              </a:rPr>
              <a:t>Amazon Sales Analysis</a:t>
            </a:r>
            <a:endParaRPr lang="en-IN" dirty="0">
              <a:solidFill>
                <a:schemeClr val="accent2">
                  <a:lumMod val="50000"/>
                </a:schemeClr>
              </a:solidFill>
              <a:latin typeface="Arial Rounded MT Bold" pitchFamily="34" charset="0"/>
            </a:endParaRPr>
          </a:p>
        </p:txBody>
      </p:sp>
      <p:sp>
        <p:nvSpPr>
          <p:cNvPr id="4" name="TextBox 3"/>
          <p:cNvSpPr txBox="1"/>
          <p:nvPr/>
        </p:nvSpPr>
        <p:spPr>
          <a:xfrm>
            <a:off x="827584" y="5085184"/>
            <a:ext cx="3240360" cy="369332"/>
          </a:xfrm>
          <a:prstGeom prst="rect">
            <a:avLst/>
          </a:prstGeom>
          <a:noFill/>
        </p:spPr>
        <p:txBody>
          <a:bodyPr wrap="square" rtlCol="0">
            <a:spAutoFit/>
          </a:bodyPr>
          <a:lstStyle/>
          <a:p>
            <a:r>
              <a:rPr lang="en-US" dirty="0" smtClean="0">
                <a:solidFill>
                  <a:srgbClr val="002060"/>
                </a:solidFill>
                <a:latin typeface="Bahnschrift" pitchFamily="34" charset="0"/>
              </a:rPr>
              <a:t>Arvind Kumar </a:t>
            </a:r>
            <a:endParaRPr lang="en-IN" dirty="0">
              <a:solidFill>
                <a:srgbClr val="002060"/>
              </a:solidFill>
              <a:latin typeface="Bahnschrift" pitchFamily="34" charset="0"/>
            </a:endParaRPr>
          </a:p>
        </p:txBody>
      </p:sp>
    </p:spTree>
    <p:extLst>
      <p:ext uri="{BB962C8B-B14F-4D97-AF65-F5344CB8AC3E}">
        <p14:creationId xmlns:p14="http://schemas.microsoft.com/office/powerpoint/2010/main" val="2712164553"/>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640960" cy="2646878"/>
          </a:xfrm>
          <a:prstGeom prst="rect">
            <a:avLst/>
          </a:prstGeom>
          <a:noFill/>
        </p:spPr>
        <p:txBody>
          <a:bodyPr wrap="square" rtlCol="0">
            <a:spAutoFit/>
          </a:bodyPr>
          <a:lstStyle/>
          <a:p>
            <a:r>
              <a:rPr lang="en-US" sz="2000" b="1" dirty="0" smtClean="0">
                <a:solidFill>
                  <a:schemeClr val="bg1">
                    <a:lumMod val="85000"/>
                    <a:lumOff val="15000"/>
                  </a:schemeClr>
                </a:solidFill>
              </a:rPr>
              <a:t>Purposes of the Capstone Project :-</a:t>
            </a:r>
          </a:p>
          <a:p>
            <a:r>
              <a:rPr lang="en-US" dirty="0" smtClean="0"/>
              <a:t>The major aim of this project is to gain insight into the sales data of Amazon to understand the different factors that affect sales across different branches.</a:t>
            </a:r>
          </a:p>
          <a:p>
            <a:endParaRPr lang="en-US" dirty="0" smtClean="0"/>
          </a:p>
          <a:p>
            <a:r>
              <a:rPr lang="en-US" sz="2000" b="1" dirty="0" smtClean="0">
                <a:solidFill>
                  <a:schemeClr val="bg1">
                    <a:lumMod val="85000"/>
                    <a:lumOff val="15000"/>
                  </a:schemeClr>
                </a:solidFill>
              </a:rPr>
              <a:t>About the Data</a:t>
            </a:r>
          </a:p>
          <a:p>
            <a:r>
              <a:rPr lang="en-US" dirty="0" smtClean="0"/>
              <a:t>This dataset contains sales transactions from three different branches of Amazon, respectively located in Mandalay, Yangon, and Naypyitaw. The data consists of 17 columns and 1000 rows.</a:t>
            </a:r>
          </a:p>
          <a:p>
            <a:endParaRPr lang="en-IN" dirty="0"/>
          </a:p>
        </p:txBody>
      </p:sp>
      <p:sp>
        <p:nvSpPr>
          <p:cNvPr id="3" name="TextBox 2"/>
          <p:cNvSpPr txBox="1"/>
          <p:nvPr/>
        </p:nvSpPr>
        <p:spPr>
          <a:xfrm>
            <a:off x="179512" y="3501008"/>
            <a:ext cx="8784976" cy="1508105"/>
          </a:xfrm>
          <a:prstGeom prst="rect">
            <a:avLst/>
          </a:prstGeom>
          <a:noFill/>
        </p:spPr>
        <p:txBody>
          <a:bodyPr wrap="square" rtlCol="0">
            <a:spAutoFit/>
          </a:bodyPr>
          <a:lstStyle/>
          <a:p>
            <a:r>
              <a:rPr lang="en-IN" sz="2000" b="1" dirty="0" smtClean="0">
                <a:solidFill>
                  <a:schemeClr val="bg1">
                    <a:lumMod val="85000"/>
                    <a:lumOff val="15000"/>
                  </a:schemeClr>
                </a:solidFill>
              </a:rPr>
              <a:t>Analysis List</a:t>
            </a:r>
          </a:p>
          <a:p>
            <a:pPr marL="285750" indent="-285750">
              <a:buFont typeface="Wingdings" pitchFamily="2" charset="2"/>
              <a:buChar char="v"/>
            </a:pPr>
            <a:r>
              <a:rPr lang="en-IN" b="1" dirty="0" smtClean="0"/>
              <a:t>Product Analysis </a:t>
            </a:r>
          </a:p>
          <a:p>
            <a:pPr marL="285750" indent="-285750">
              <a:buFont typeface="Wingdings" pitchFamily="2" charset="2"/>
              <a:buChar char="v"/>
            </a:pPr>
            <a:r>
              <a:rPr lang="en-IN" b="1" dirty="0" smtClean="0"/>
              <a:t>Sales Analysis</a:t>
            </a:r>
          </a:p>
          <a:p>
            <a:pPr marL="285750" indent="-285750">
              <a:buFont typeface="Wingdings" pitchFamily="2" charset="2"/>
              <a:buChar char="v"/>
            </a:pPr>
            <a:r>
              <a:rPr lang="en-IN" b="1" dirty="0" smtClean="0"/>
              <a:t>Customer Analysis</a:t>
            </a:r>
          </a:p>
          <a:p>
            <a:pPr marL="285750" indent="-285750">
              <a:buFont typeface="Wingdings" pitchFamily="2" charset="2"/>
              <a:buChar char="v"/>
            </a:pPr>
            <a:endParaRPr lang="en-IN" b="1" dirty="0" smtClean="0"/>
          </a:p>
        </p:txBody>
      </p:sp>
    </p:spTree>
    <p:extLst>
      <p:ext uri="{BB962C8B-B14F-4D97-AF65-F5344CB8AC3E}">
        <p14:creationId xmlns:p14="http://schemas.microsoft.com/office/powerpoint/2010/main" val="853099528"/>
      </p:ext>
    </p:extLst>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568952" cy="4124206"/>
          </a:xfrm>
          <a:prstGeom prst="rect">
            <a:avLst/>
          </a:prstGeom>
          <a:noFill/>
        </p:spPr>
        <p:txBody>
          <a:bodyPr wrap="square" rtlCol="0">
            <a:spAutoFit/>
          </a:bodyPr>
          <a:lstStyle/>
          <a:p>
            <a:r>
              <a:rPr lang="en-IN" sz="2000" b="1" u="sng" dirty="0" smtClean="0">
                <a:solidFill>
                  <a:schemeClr val="bg1">
                    <a:lumMod val="85000"/>
                    <a:lumOff val="15000"/>
                  </a:schemeClr>
                </a:solidFill>
              </a:rPr>
              <a:t>Product Analysis :-</a:t>
            </a:r>
          </a:p>
          <a:p>
            <a:pPr marL="800100" lvl="1" indent="-342900">
              <a:buFont typeface="Wingdings" pitchFamily="2" charset="2"/>
              <a:buChar char="v"/>
            </a:pPr>
            <a:r>
              <a:rPr lang="en-US" sz="2000" b="1" u="sng" dirty="0">
                <a:solidFill>
                  <a:schemeClr val="bg1">
                    <a:lumMod val="85000"/>
                    <a:lumOff val="15000"/>
                  </a:schemeClr>
                </a:solidFill>
              </a:rPr>
              <a:t> </a:t>
            </a:r>
            <a:r>
              <a:rPr lang="en-US" sz="1600" dirty="0" smtClean="0"/>
              <a:t>Conduct </a:t>
            </a:r>
            <a:r>
              <a:rPr lang="en-US" sz="1600" dirty="0"/>
              <a:t>analysis on the data to understand the different product lines</a:t>
            </a:r>
            <a:r>
              <a:rPr lang="en-US" sz="1600" dirty="0" smtClean="0"/>
              <a:t>,</a:t>
            </a:r>
            <a:r>
              <a:rPr lang="en-US" sz="1600" dirty="0"/>
              <a:t> the </a:t>
            </a:r>
            <a:r>
              <a:rPr lang="en-US" sz="1600" dirty="0" smtClean="0"/>
              <a:t>  products </a:t>
            </a:r>
            <a:r>
              <a:rPr lang="en-US" sz="1600" dirty="0"/>
              <a:t>lines performing best and the product lines that need to be improved</a:t>
            </a:r>
            <a:r>
              <a:rPr lang="en-US" sz="2000" dirty="0" smtClean="0"/>
              <a:t>.</a:t>
            </a:r>
            <a:endParaRPr lang="en-IN" sz="2000" b="1" u="sng" dirty="0" smtClean="0">
              <a:solidFill>
                <a:schemeClr val="bg1">
                  <a:lumMod val="85000"/>
                  <a:lumOff val="15000"/>
                </a:schemeClr>
              </a:solidFill>
            </a:endParaRPr>
          </a:p>
          <a:p>
            <a:r>
              <a:rPr lang="en-IN" b="1" dirty="0" smtClean="0"/>
              <a:t>Insights:</a:t>
            </a:r>
          </a:p>
          <a:p>
            <a:r>
              <a:rPr lang="en-US" sz="2000" b="1" dirty="0" smtClean="0"/>
              <a:t>1. </a:t>
            </a:r>
            <a:r>
              <a:rPr lang="en-US" sz="1600" b="1" dirty="0" smtClean="0"/>
              <a:t>Total Number of Product Lines:</a:t>
            </a:r>
            <a:endParaRPr lang="en-US" sz="1600" dirty="0" smtClean="0"/>
          </a:p>
          <a:p>
            <a:pPr marL="800100" lvl="1" indent="-342900">
              <a:buFont typeface="Wingdings" pitchFamily="2" charset="2"/>
              <a:buChar char="§"/>
            </a:pPr>
            <a:r>
              <a:rPr lang="en-US" sz="1600" dirty="0" smtClean="0"/>
              <a:t>The dataset contains six product lines:</a:t>
            </a:r>
          </a:p>
          <a:p>
            <a:pPr marL="1257300" lvl="2" indent="-342900">
              <a:buFont typeface="Wingdings" pitchFamily="2" charset="2"/>
              <a:buChar char="§"/>
            </a:pPr>
            <a:r>
              <a:rPr lang="en-US" sz="1600" dirty="0"/>
              <a:t> </a:t>
            </a:r>
            <a:r>
              <a:rPr lang="en-US" sz="1600" dirty="0" smtClean="0"/>
              <a:t>Electronic accessories</a:t>
            </a:r>
          </a:p>
          <a:p>
            <a:pPr marL="1257300" lvl="2" indent="-342900">
              <a:buFont typeface="Wingdings" pitchFamily="2" charset="2"/>
              <a:buChar char="§"/>
            </a:pPr>
            <a:r>
              <a:rPr lang="en-US" sz="1600" dirty="0" smtClean="0"/>
              <a:t> Fashion accessories</a:t>
            </a:r>
          </a:p>
          <a:p>
            <a:pPr marL="1257300" lvl="2" indent="-342900">
              <a:buFont typeface="Wingdings" pitchFamily="2" charset="2"/>
              <a:buChar char="§"/>
            </a:pPr>
            <a:r>
              <a:rPr lang="en-US" sz="1600" dirty="0" smtClean="0"/>
              <a:t> Food and beverages</a:t>
            </a:r>
          </a:p>
          <a:p>
            <a:pPr marL="1257300" lvl="2" indent="-342900">
              <a:buFont typeface="Wingdings" pitchFamily="2" charset="2"/>
              <a:buChar char="§"/>
            </a:pPr>
            <a:r>
              <a:rPr lang="en-US" sz="1600" dirty="0" smtClean="0"/>
              <a:t> Health and beauty</a:t>
            </a:r>
          </a:p>
          <a:p>
            <a:pPr marL="1257300" lvl="2" indent="-342900">
              <a:buFont typeface="Wingdings" pitchFamily="2" charset="2"/>
              <a:buChar char="§"/>
            </a:pPr>
            <a:r>
              <a:rPr lang="en-US" sz="1600" dirty="0" smtClean="0"/>
              <a:t> Home and lifestyle</a:t>
            </a:r>
          </a:p>
          <a:p>
            <a:pPr marL="1257300" lvl="2" indent="-342900">
              <a:buFont typeface="Wingdings" pitchFamily="2" charset="2"/>
              <a:buChar char="§"/>
            </a:pPr>
            <a:r>
              <a:rPr lang="en-US" sz="1600" dirty="0" smtClean="0"/>
              <a:t> Sports and travel</a:t>
            </a:r>
          </a:p>
          <a:p>
            <a:r>
              <a:rPr lang="en-US" sz="2000" b="1" dirty="0" smtClean="0"/>
              <a:t>2.</a:t>
            </a:r>
            <a:r>
              <a:rPr lang="en-US" sz="2000" b="1" dirty="0" smtClean="0">
                <a:solidFill>
                  <a:schemeClr val="bg1">
                    <a:lumMod val="85000"/>
                    <a:lumOff val="15000"/>
                  </a:schemeClr>
                </a:solidFill>
              </a:rPr>
              <a:t>  </a:t>
            </a:r>
            <a:r>
              <a:rPr lang="en-IN" sz="1600" b="1" dirty="0" smtClean="0"/>
              <a:t>Highest Sales: </a:t>
            </a:r>
            <a:endParaRPr lang="en-IN" sz="1600" dirty="0" smtClean="0"/>
          </a:p>
          <a:p>
            <a:pPr marL="800100" lvl="1" indent="-342900">
              <a:buFont typeface="Wingdings" pitchFamily="2" charset="2"/>
              <a:buChar char="§"/>
            </a:pPr>
            <a:r>
              <a:rPr lang="en-US" sz="1600" dirty="0" smtClean="0"/>
              <a:t>  The product line with the highest sales is:</a:t>
            </a:r>
          </a:p>
          <a:p>
            <a:pPr marL="1257300" lvl="2" indent="-342900">
              <a:buFont typeface="Wingdings" pitchFamily="2" charset="2"/>
              <a:buChar char="§"/>
            </a:pPr>
            <a:r>
              <a:rPr lang="en-US" sz="1600" b="1" dirty="0" smtClean="0"/>
              <a:t>  Electronic accessories</a:t>
            </a:r>
            <a:r>
              <a:rPr lang="en-US" sz="1600" dirty="0" smtClean="0"/>
              <a:t> with </a:t>
            </a:r>
            <a:r>
              <a:rPr lang="en-US" sz="1600" b="1" dirty="0" smtClean="0"/>
              <a:t>971 sales</a:t>
            </a:r>
            <a:r>
              <a:rPr lang="en-US" sz="1600" dirty="0" smtClean="0"/>
              <a:t>.                                                                                 </a:t>
            </a:r>
            <a:r>
              <a:rPr lang="en-US" sz="1600" b="1" dirty="0" smtClean="0"/>
              <a:t>              </a:t>
            </a:r>
            <a:endParaRPr lang="en-IN" sz="1600" b="1" dirty="0"/>
          </a:p>
        </p:txBody>
      </p:sp>
      <p:sp>
        <p:nvSpPr>
          <p:cNvPr id="9" name="TextBox 8"/>
          <p:cNvSpPr txBox="1"/>
          <p:nvPr/>
        </p:nvSpPr>
        <p:spPr>
          <a:xfrm>
            <a:off x="395536" y="4279532"/>
            <a:ext cx="8352928" cy="861774"/>
          </a:xfrm>
          <a:prstGeom prst="rect">
            <a:avLst/>
          </a:prstGeom>
          <a:noFill/>
        </p:spPr>
        <p:txBody>
          <a:bodyPr wrap="square" rtlCol="0">
            <a:spAutoFit/>
          </a:bodyPr>
          <a:lstStyle/>
          <a:p>
            <a:r>
              <a:rPr lang="en-US" dirty="0" smtClean="0"/>
              <a:t>3.</a:t>
            </a:r>
            <a:r>
              <a:rPr lang="en-IN" b="1" dirty="0" smtClean="0"/>
              <a:t> </a:t>
            </a:r>
            <a:r>
              <a:rPr lang="en-IN" sz="1600" b="1" dirty="0" smtClean="0"/>
              <a:t>Highest Revenue:</a:t>
            </a:r>
            <a:endParaRPr lang="en-IN" sz="1600" dirty="0" smtClean="0"/>
          </a:p>
          <a:p>
            <a:pPr marL="742950" lvl="1" indent="-285750">
              <a:buFont typeface="Wingdings" pitchFamily="2" charset="2"/>
              <a:buChar char="§"/>
            </a:pPr>
            <a:r>
              <a:rPr lang="en-US" sz="1600" dirty="0" smtClean="0"/>
              <a:t>The product line generating the highest revenue is:</a:t>
            </a:r>
          </a:p>
          <a:p>
            <a:pPr marL="1200150" lvl="2" indent="-285750">
              <a:buFont typeface="Wingdings" pitchFamily="2" charset="2"/>
              <a:buChar char="§"/>
            </a:pPr>
            <a:r>
              <a:rPr lang="en-US" sz="1600" b="1" dirty="0" smtClean="0"/>
              <a:t>Food and beverages</a:t>
            </a:r>
            <a:r>
              <a:rPr lang="en-US" sz="1600" dirty="0" smtClean="0"/>
              <a:t> with a total revenue of </a:t>
            </a:r>
            <a:r>
              <a:rPr lang="en-US" sz="1600" b="1" dirty="0" smtClean="0"/>
              <a:t>56144.84</a:t>
            </a:r>
            <a:r>
              <a:rPr lang="en-US" sz="1600" dirty="0" smtClean="0"/>
              <a:t>. </a:t>
            </a:r>
          </a:p>
        </p:txBody>
      </p:sp>
      <p:sp>
        <p:nvSpPr>
          <p:cNvPr id="10" name="TextBox 9"/>
          <p:cNvSpPr txBox="1"/>
          <p:nvPr/>
        </p:nvSpPr>
        <p:spPr>
          <a:xfrm>
            <a:off x="395536" y="5141306"/>
            <a:ext cx="7704856" cy="861774"/>
          </a:xfrm>
          <a:prstGeom prst="rect">
            <a:avLst/>
          </a:prstGeom>
          <a:noFill/>
        </p:spPr>
        <p:txBody>
          <a:bodyPr wrap="square" rtlCol="0">
            <a:spAutoFit/>
          </a:bodyPr>
          <a:lstStyle/>
          <a:p>
            <a:r>
              <a:rPr lang="en-US" dirty="0" smtClean="0"/>
              <a:t>4</a:t>
            </a:r>
            <a:r>
              <a:rPr lang="en-US" sz="1600" dirty="0" smtClean="0"/>
              <a:t>.</a:t>
            </a:r>
            <a:r>
              <a:rPr lang="en-IN" sz="1600" b="1" dirty="0" smtClean="0"/>
              <a:t> Highest VAT:</a:t>
            </a:r>
            <a:endParaRPr lang="en-IN" sz="1600" dirty="0" smtClean="0"/>
          </a:p>
          <a:p>
            <a:pPr marL="742950" lvl="1" indent="-285750">
              <a:buFont typeface="Wingdings" pitchFamily="2" charset="2"/>
              <a:buChar char="§"/>
            </a:pPr>
            <a:r>
              <a:rPr lang="en-US" sz="1600" dirty="0" smtClean="0"/>
              <a:t> The product line incurring the highest VAT is:</a:t>
            </a:r>
          </a:p>
          <a:p>
            <a:pPr marL="1200150" lvl="2" indent="-285750">
              <a:buFont typeface="Wingdings" pitchFamily="2" charset="2"/>
              <a:buChar char="§"/>
            </a:pPr>
            <a:r>
              <a:rPr lang="en-US" sz="1600" dirty="0" smtClean="0"/>
              <a:t> </a:t>
            </a:r>
            <a:r>
              <a:rPr lang="en-US" sz="1600" b="1" dirty="0" smtClean="0"/>
              <a:t>Food and beverages</a:t>
            </a:r>
            <a:r>
              <a:rPr lang="en-US" sz="1600" dirty="0" smtClean="0"/>
              <a:t> with a VAT of </a:t>
            </a:r>
            <a:r>
              <a:rPr lang="en-US" sz="1600" b="1" dirty="0" smtClean="0"/>
              <a:t>2673.56</a:t>
            </a:r>
            <a:r>
              <a:rPr lang="en-US" sz="1600" dirty="0" smtClean="0"/>
              <a:t>. </a:t>
            </a:r>
            <a:endParaRPr lang="en-IN" sz="1600" dirty="0"/>
          </a:p>
        </p:txBody>
      </p:sp>
      <p:sp>
        <p:nvSpPr>
          <p:cNvPr id="11" name="TextBox 10"/>
          <p:cNvSpPr txBox="1"/>
          <p:nvPr/>
        </p:nvSpPr>
        <p:spPr>
          <a:xfrm>
            <a:off x="395536" y="6003080"/>
            <a:ext cx="6696744" cy="861774"/>
          </a:xfrm>
          <a:prstGeom prst="rect">
            <a:avLst/>
          </a:prstGeom>
          <a:noFill/>
        </p:spPr>
        <p:txBody>
          <a:bodyPr wrap="square" rtlCol="0">
            <a:spAutoFit/>
          </a:bodyPr>
          <a:lstStyle/>
          <a:p>
            <a:r>
              <a:rPr lang="en-US" sz="1600" b="1" dirty="0" smtClean="0"/>
              <a:t>5.Branch Exceeding Average Product Sales: </a:t>
            </a:r>
          </a:p>
          <a:p>
            <a:pPr marL="742950" lvl="1" indent="-285750">
              <a:buFont typeface="Wingdings" pitchFamily="2" charset="2"/>
              <a:buChar char="§"/>
            </a:pPr>
            <a:r>
              <a:rPr lang="en-US" sz="1600" b="1" dirty="0" smtClean="0"/>
              <a:t>  Branch A</a:t>
            </a:r>
            <a:r>
              <a:rPr lang="en-US" sz="1600" dirty="0" smtClean="0"/>
              <a:t> exceeded the average number of products                  sold with a total of </a:t>
            </a:r>
            <a:r>
              <a:rPr lang="en-US" sz="1600" b="1" dirty="0" smtClean="0"/>
              <a:t>1859 products</a:t>
            </a:r>
            <a:r>
              <a:rPr lang="en-US" dirty="0" smtClean="0"/>
              <a:t>.</a:t>
            </a:r>
            <a:endParaRPr lang="en-US" dirty="0"/>
          </a:p>
        </p:txBody>
      </p:sp>
    </p:spTree>
    <p:extLst>
      <p:ext uri="{BB962C8B-B14F-4D97-AF65-F5344CB8AC3E}">
        <p14:creationId xmlns:p14="http://schemas.microsoft.com/office/powerpoint/2010/main" val="3962129382"/>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280920" cy="4062651"/>
          </a:xfrm>
          <a:prstGeom prst="rect">
            <a:avLst/>
          </a:prstGeom>
          <a:noFill/>
        </p:spPr>
        <p:txBody>
          <a:bodyPr wrap="square" rtlCol="0">
            <a:spAutoFit/>
          </a:bodyPr>
          <a:lstStyle/>
          <a:p>
            <a:r>
              <a:rPr lang="en-US" sz="2400" b="1" dirty="0" smtClean="0">
                <a:solidFill>
                  <a:schemeClr val="bg1"/>
                </a:solidFill>
              </a:rPr>
              <a:t>Areas for Improvement</a:t>
            </a:r>
            <a:r>
              <a:rPr lang="en-US" b="1" dirty="0"/>
              <a:t> </a:t>
            </a:r>
            <a:endParaRPr lang="en-US" b="1" dirty="0" smtClean="0"/>
          </a:p>
          <a:p>
            <a:r>
              <a:rPr lang="en-US" b="1" dirty="0" smtClean="0"/>
              <a:t>    1.  Lowest Sales:</a:t>
            </a:r>
            <a:endParaRPr lang="en-US" dirty="0" smtClean="0"/>
          </a:p>
          <a:p>
            <a:pPr marL="1200150" lvl="2" indent="-285750">
              <a:buFont typeface="Wingdings" pitchFamily="2" charset="2"/>
              <a:buChar char="§"/>
            </a:pPr>
            <a:r>
              <a:rPr lang="en-US" dirty="0" smtClean="0"/>
              <a:t> The product line with the lowest sales is:</a:t>
            </a:r>
          </a:p>
          <a:p>
            <a:pPr marL="1657350" lvl="3" indent="-285750">
              <a:buFont typeface="Wingdings" pitchFamily="2" charset="2"/>
              <a:buChar char="§"/>
            </a:pPr>
            <a:r>
              <a:rPr lang="en-US" b="1" dirty="0" smtClean="0"/>
              <a:t>Health and beauty</a:t>
            </a:r>
            <a:r>
              <a:rPr lang="en-US" dirty="0" smtClean="0"/>
              <a:t> with </a:t>
            </a:r>
            <a:r>
              <a:rPr lang="en-US" b="1" dirty="0" smtClean="0"/>
              <a:t>854 sales</a:t>
            </a:r>
            <a:r>
              <a:rPr lang="en-US" dirty="0" smtClean="0"/>
              <a:t>.</a:t>
            </a:r>
          </a:p>
          <a:p>
            <a:pPr lvl="3"/>
            <a:endParaRPr lang="en-US" dirty="0" smtClean="0"/>
          </a:p>
          <a:p>
            <a:r>
              <a:rPr lang="en-US" b="1" dirty="0" smtClean="0"/>
              <a:t>    2.  Lowest Revenue:</a:t>
            </a:r>
            <a:endParaRPr lang="en-US" dirty="0" smtClean="0"/>
          </a:p>
          <a:p>
            <a:pPr marL="1200150" lvl="2" indent="-285750">
              <a:buFont typeface="Wingdings" pitchFamily="2" charset="2"/>
              <a:buChar char="§"/>
            </a:pPr>
            <a:r>
              <a:rPr lang="en-US" dirty="0" smtClean="0"/>
              <a:t> The product line generating the lowest revenue is:</a:t>
            </a:r>
          </a:p>
          <a:p>
            <a:pPr marL="1657350" lvl="3" indent="-285750">
              <a:buFont typeface="Wingdings" pitchFamily="2" charset="2"/>
              <a:buChar char="§"/>
            </a:pPr>
            <a:r>
              <a:rPr lang="en-US" b="1" dirty="0" smtClean="0"/>
              <a:t>Health and beauty</a:t>
            </a:r>
            <a:r>
              <a:rPr lang="en-US" dirty="0" smtClean="0"/>
              <a:t> with a revenue of </a:t>
            </a:r>
            <a:r>
              <a:rPr lang="en-US" b="1" dirty="0" smtClean="0"/>
              <a:t>49193.74</a:t>
            </a:r>
            <a:r>
              <a:rPr lang="en-US" dirty="0" smtClean="0"/>
              <a:t>.</a:t>
            </a:r>
          </a:p>
          <a:p>
            <a:pPr lvl="3"/>
            <a:endParaRPr lang="en-US" dirty="0" smtClean="0"/>
          </a:p>
          <a:p>
            <a:r>
              <a:rPr lang="en-US" b="1" dirty="0" smtClean="0"/>
              <a:t>    3.  Least Frequently Associated Product Lines by Gender:</a:t>
            </a:r>
            <a:endParaRPr lang="en-US" dirty="0" smtClean="0"/>
          </a:p>
          <a:p>
            <a:pPr marL="1200150" lvl="2" indent="-285750">
              <a:buFont typeface="Wingdings" pitchFamily="2" charset="2"/>
              <a:buChar char="§"/>
            </a:pPr>
            <a:r>
              <a:rPr lang="en-US" b="1" dirty="0" smtClean="0"/>
              <a:t>    Health and beauty</a:t>
            </a:r>
            <a:r>
              <a:rPr lang="en-US" dirty="0" smtClean="0"/>
              <a:t> - Female: </a:t>
            </a:r>
            <a:r>
              <a:rPr lang="en-US" b="1" dirty="0" smtClean="0"/>
              <a:t>64</a:t>
            </a:r>
            <a:endParaRPr lang="en-US" dirty="0" smtClean="0"/>
          </a:p>
          <a:p>
            <a:pPr marL="1657350" lvl="3" indent="-285750">
              <a:buFont typeface="Wingdings" pitchFamily="2" charset="2"/>
              <a:buChar char="§"/>
            </a:pPr>
            <a:r>
              <a:rPr lang="en-US" b="1" dirty="0" smtClean="0"/>
              <a:t> Sports and travel</a:t>
            </a:r>
            <a:r>
              <a:rPr lang="en-US" dirty="0" smtClean="0"/>
              <a:t> - Male: </a:t>
            </a:r>
            <a:r>
              <a:rPr lang="en-US" b="1" dirty="0" smtClean="0"/>
              <a:t>78</a:t>
            </a:r>
            <a:endParaRPr lang="en-US" dirty="0" smtClean="0"/>
          </a:p>
          <a:p>
            <a:endParaRPr lang="en-US" dirty="0" smtClean="0"/>
          </a:p>
          <a:p>
            <a:endParaRPr lang="en-IN" dirty="0"/>
          </a:p>
        </p:txBody>
      </p:sp>
    </p:spTree>
    <p:extLst>
      <p:ext uri="{BB962C8B-B14F-4D97-AF65-F5344CB8AC3E}">
        <p14:creationId xmlns:p14="http://schemas.microsoft.com/office/powerpoint/2010/main" val="2292513913"/>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332656"/>
            <a:ext cx="8496944" cy="5632311"/>
          </a:xfrm>
          <a:prstGeom prst="rect">
            <a:avLst/>
          </a:prstGeom>
          <a:noFill/>
        </p:spPr>
        <p:txBody>
          <a:bodyPr wrap="square" rtlCol="0">
            <a:spAutoFit/>
          </a:bodyPr>
          <a:lstStyle/>
          <a:p>
            <a:r>
              <a:rPr lang="en-IN" sz="2000" b="1" u="sng" dirty="0" smtClean="0">
                <a:solidFill>
                  <a:schemeClr val="bg1"/>
                </a:solidFill>
              </a:rPr>
              <a:t>Sales Analysis:-</a:t>
            </a:r>
          </a:p>
          <a:p>
            <a:pPr marL="800100" lvl="1" indent="-342900">
              <a:buFont typeface="Wingdings" pitchFamily="2" charset="2"/>
              <a:buChar char="v"/>
            </a:pPr>
            <a:r>
              <a:rPr lang="en-US" dirty="0"/>
              <a:t>This analysis aims to answer the question of the sales trends of product. The result of this can help us measure the effectiveness of each sales strategy the business applies and what modifications are needed to gain more sales</a:t>
            </a:r>
            <a:r>
              <a:rPr lang="en-US" sz="2400" dirty="0" smtClean="0"/>
              <a:t>.</a:t>
            </a:r>
          </a:p>
          <a:p>
            <a:pPr lvl="1"/>
            <a:endParaRPr lang="en-IN" sz="2400" b="1" u="sng" dirty="0" smtClean="0">
              <a:solidFill>
                <a:schemeClr val="bg1"/>
              </a:solidFill>
            </a:endParaRPr>
          </a:p>
          <a:p>
            <a:r>
              <a:rPr lang="en-US" sz="2000" b="1" dirty="0" smtClean="0"/>
              <a:t>Insights:</a:t>
            </a:r>
          </a:p>
          <a:p>
            <a:r>
              <a:rPr lang="en-US" sz="2000" b="1" dirty="0" smtClean="0"/>
              <a:t> </a:t>
            </a:r>
            <a:r>
              <a:rPr lang="en-US" b="1" dirty="0" smtClean="0"/>
              <a:t>1.  Trending Product:</a:t>
            </a:r>
            <a:endParaRPr lang="en-US" dirty="0" smtClean="0"/>
          </a:p>
          <a:p>
            <a:pPr marL="742950" lvl="1" indent="-285750">
              <a:buFont typeface="Wingdings" pitchFamily="2" charset="2"/>
              <a:buChar char="§"/>
            </a:pPr>
            <a:r>
              <a:rPr lang="en-US" b="1" dirty="0"/>
              <a:t> </a:t>
            </a:r>
            <a:r>
              <a:rPr lang="en-US" b="1" dirty="0" smtClean="0"/>
              <a:t> Electronic accessories</a:t>
            </a:r>
            <a:r>
              <a:rPr lang="en-US" dirty="0" smtClean="0"/>
              <a:t> is the trending product in January, generating the             highest revenue of </a:t>
            </a:r>
            <a:r>
              <a:rPr lang="en-US" b="1" dirty="0" smtClean="0"/>
              <a:t>18831.29</a:t>
            </a:r>
            <a:r>
              <a:rPr lang="en-US" dirty="0" smtClean="0"/>
              <a:t>.</a:t>
            </a:r>
          </a:p>
          <a:p>
            <a:r>
              <a:rPr lang="en-US" b="1" dirty="0" smtClean="0"/>
              <a:t> 2.  Peak Cost of Goods Sold:</a:t>
            </a:r>
            <a:endParaRPr lang="en-US" dirty="0" smtClean="0"/>
          </a:p>
          <a:p>
            <a:pPr marL="742950" lvl="1" indent="-285750">
              <a:buFont typeface="Wingdings" pitchFamily="2" charset="2"/>
              <a:buChar char="§"/>
            </a:pPr>
            <a:r>
              <a:rPr lang="en-US" dirty="0" smtClean="0"/>
              <a:t> The cost of goods sold reached its peak in </a:t>
            </a:r>
            <a:r>
              <a:rPr lang="en-US" b="1" dirty="0" smtClean="0"/>
              <a:t>January</a:t>
            </a:r>
            <a:r>
              <a:rPr lang="en-US" dirty="0" smtClean="0"/>
              <a:t>.</a:t>
            </a:r>
          </a:p>
          <a:p>
            <a:r>
              <a:rPr lang="en-US" b="1" dirty="0" smtClean="0"/>
              <a:t> 3.  Highest Revenue by City:</a:t>
            </a:r>
            <a:endParaRPr lang="en-US" dirty="0" smtClean="0"/>
          </a:p>
          <a:p>
            <a:pPr marL="742950" lvl="1" indent="-285750">
              <a:buFont typeface="Wingdings" pitchFamily="2" charset="2"/>
              <a:buChar char="§"/>
            </a:pPr>
            <a:r>
              <a:rPr lang="en-US" b="1" dirty="0" smtClean="0"/>
              <a:t>  Naypyitaw</a:t>
            </a:r>
            <a:r>
              <a:rPr lang="en-US" dirty="0" smtClean="0"/>
              <a:t> recorded the highest revenue of </a:t>
            </a:r>
            <a:r>
              <a:rPr lang="en-US" b="1" dirty="0" smtClean="0"/>
              <a:t>110568.71</a:t>
            </a:r>
            <a:r>
              <a:rPr lang="en-US" dirty="0" smtClean="0"/>
              <a:t>.</a:t>
            </a:r>
          </a:p>
          <a:p>
            <a:r>
              <a:rPr lang="en-US" b="1" dirty="0" smtClean="0"/>
              <a:t> 4.  Branch with Lowest Product Sales:</a:t>
            </a:r>
            <a:endParaRPr lang="en-US" dirty="0" smtClean="0"/>
          </a:p>
          <a:p>
            <a:pPr marL="742950" lvl="1" indent="-285750">
              <a:buFont typeface="Wingdings" pitchFamily="2" charset="2"/>
              <a:buChar char="§"/>
            </a:pPr>
            <a:r>
              <a:rPr lang="en-US" b="1" dirty="0" smtClean="0"/>
              <a:t> Branch B</a:t>
            </a:r>
            <a:r>
              <a:rPr lang="en-US" dirty="0" smtClean="0"/>
              <a:t> sold the least number of products with a total of </a:t>
            </a:r>
            <a:r>
              <a:rPr lang="en-US" b="1" dirty="0" smtClean="0"/>
              <a:t>1820 products</a:t>
            </a:r>
            <a:r>
              <a:rPr lang="en-US" dirty="0" smtClean="0"/>
              <a:t>.</a:t>
            </a:r>
          </a:p>
          <a:p>
            <a:r>
              <a:rPr lang="en-US" b="1" dirty="0" smtClean="0"/>
              <a:t> 5.  Time of Highest Sales:</a:t>
            </a:r>
            <a:endParaRPr lang="en-US" dirty="0" smtClean="0"/>
          </a:p>
          <a:p>
            <a:pPr marL="742950" lvl="1" indent="-285750">
              <a:buFont typeface="Wingdings" pitchFamily="2" charset="2"/>
              <a:buChar char="§"/>
            </a:pPr>
            <a:r>
              <a:rPr lang="en-US" dirty="0" smtClean="0"/>
              <a:t> The highest number of sales occurred during the </a:t>
            </a:r>
            <a:r>
              <a:rPr lang="en-US" b="1" dirty="0" smtClean="0"/>
              <a:t>afternoon</a:t>
            </a:r>
            <a:r>
              <a:rPr lang="en-US" dirty="0" smtClean="0"/>
              <a:t>.</a:t>
            </a:r>
          </a:p>
          <a:p>
            <a:endParaRPr lang="en-IN" dirty="0"/>
          </a:p>
        </p:txBody>
      </p:sp>
    </p:spTree>
    <p:extLst>
      <p:ext uri="{BB962C8B-B14F-4D97-AF65-F5344CB8AC3E}">
        <p14:creationId xmlns:p14="http://schemas.microsoft.com/office/powerpoint/2010/main" val="823931467"/>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712968" cy="6663363"/>
          </a:xfrm>
          <a:prstGeom prst="rect">
            <a:avLst/>
          </a:prstGeom>
          <a:noFill/>
        </p:spPr>
        <p:txBody>
          <a:bodyPr wrap="square" rtlCol="0">
            <a:spAutoFit/>
          </a:bodyPr>
          <a:lstStyle/>
          <a:p>
            <a:r>
              <a:rPr lang="en-US" sz="2000" b="1" u="sng" dirty="0" smtClean="0">
                <a:solidFill>
                  <a:schemeClr val="bg1"/>
                </a:solidFill>
              </a:rPr>
              <a:t>Measuring Effectiveness of Sales Strategies</a:t>
            </a:r>
          </a:p>
          <a:p>
            <a:r>
              <a:rPr lang="en-US" b="1" dirty="0" smtClean="0"/>
              <a:t> 1 .   Current Sales Strategies:</a:t>
            </a:r>
            <a:endParaRPr lang="en-US" dirty="0" smtClean="0"/>
          </a:p>
          <a:p>
            <a:pPr marL="1257300" lvl="2" indent="-342900">
              <a:buFont typeface="Wingdings" pitchFamily="2" charset="2"/>
              <a:buChar char="§"/>
            </a:pPr>
            <a:r>
              <a:rPr lang="en-US" sz="2000" dirty="0" smtClean="0"/>
              <a:t> </a:t>
            </a:r>
            <a:r>
              <a:rPr lang="en-US" dirty="0" smtClean="0"/>
              <a:t>Promotions on trending products like </a:t>
            </a:r>
            <a:r>
              <a:rPr lang="en-US" b="1" dirty="0" smtClean="0"/>
              <a:t>Electronic accessories</a:t>
            </a:r>
            <a:r>
              <a:rPr lang="en-US" dirty="0" smtClean="0"/>
              <a:t> during    January  have proven effective.</a:t>
            </a:r>
          </a:p>
          <a:p>
            <a:pPr marL="1200150" lvl="2" indent="-285750">
              <a:buFont typeface="Wingdings" pitchFamily="2" charset="2"/>
              <a:buChar char="§"/>
            </a:pPr>
            <a:r>
              <a:rPr lang="en-US" dirty="0" smtClean="0"/>
              <a:t> Targeting specific time frames (e.g., afternoons) has increased sales volumes.</a:t>
            </a:r>
          </a:p>
          <a:p>
            <a:pPr marL="1200150" lvl="2" indent="-285750">
              <a:buFont typeface="Wingdings" pitchFamily="2" charset="2"/>
              <a:buChar char="§"/>
            </a:pPr>
            <a:r>
              <a:rPr lang="en-US" dirty="0" smtClean="0"/>
              <a:t> Focused efforts on high-revenue areas like </a:t>
            </a:r>
            <a:r>
              <a:rPr lang="en-US" b="1" dirty="0" smtClean="0"/>
              <a:t>Naypyitaw</a:t>
            </a:r>
            <a:r>
              <a:rPr lang="en-US" dirty="0" smtClean="0"/>
              <a:t> have yielded positive results.</a:t>
            </a:r>
          </a:p>
          <a:p>
            <a:pPr lvl="1"/>
            <a:endParaRPr lang="en-US" dirty="0" smtClean="0"/>
          </a:p>
          <a:p>
            <a:r>
              <a:rPr lang="en-US" b="1" dirty="0" smtClean="0"/>
              <a:t> 2.   Recommended Modifications:</a:t>
            </a:r>
            <a:endParaRPr lang="en-US" dirty="0" smtClean="0"/>
          </a:p>
          <a:p>
            <a:pPr marL="1200150" lvl="2" indent="-285750">
              <a:lnSpc>
                <a:spcPct val="150000"/>
              </a:lnSpc>
              <a:buFont typeface="Wingdings" pitchFamily="2" charset="2"/>
              <a:buChar char="§"/>
            </a:pPr>
            <a:r>
              <a:rPr lang="en-US" dirty="0" smtClean="0"/>
              <a:t>  Expand promotional offers to less popular product lines such as</a:t>
            </a:r>
          </a:p>
          <a:p>
            <a:pPr lvl="2">
              <a:lnSpc>
                <a:spcPct val="150000"/>
              </a:lnSpc>
            </a:pPr>
            <a:r>
              <a:rPr lang="en-US" b="1" dirty="0" smtClean="0"/>
              <a:t>             Health and beauty</a:t>
            </a:r>
            <a:r>
              <a:rPr lang="en-US" dirty="0" smtClean="0"/>
              <a:t> to boost their sales.</a:t>
            </a:r>
          </a:p>
          <a:p>
            <a:pPr marL="1200150" lvl="2" indent="-285750">
              <a:lnSpc>
                <a:spcPct val="150000"/>
              </a:lnSpc>
              <a:buFont typeface="Wingdings" pitchFamily="2" charset="2"/>
              <a:buChar char="§"/>
            </a:pPr>
            <a:r>
              <a:rPr lang="en-US" dirty="0" smtClean="0"/>
              <a:t>  Diversify sales strategies for underperforming branches like </a:t>
            </a:r>
            <a:r>
              <a:rPr lang="en-US" b="1" dirty="0" smtClean="0"/>
              <a:t>Branch B</a:t>
            </a:r>
            <a:r>
              <a:rPr lang="en-US" dirty="0" smtClean="0"/>
              <a:t>                                                                                    Introducing localized marketing campaigns.</a:t>
            </a:r>
          </a:p>
          <a:p>
            <a:pPr marL="1200150" lvl="2" indent="-285750">
              <a:lnSpc>
                <a:spcPct val="150000"/>
              </a:lnSpc>
              <a:buFont typeface="Wingdings" pitchFamily="2" charset="2"/>
              <a:buChar char="§"/>
            </a:pPr>
            <a:r>
              <a:rPr lang="en-US" dirty="0" smtClean="0"/>
              <a:t>  Optimize sales timing by creating targeted campaigns for non-peak         hours to balance sales distribution throughout the day.</a:t>
            </a:r>
          </a:p>
          <a:p>
            <a:pPr marL="1200150" lvl="2" indent="-285750">
              <a:lnSpc>
                <a:spcPct val="150000"/>
              </a:lnSpc>
              <a:buFont typeface="Wingdings" pitchFamily="2" charset="2"/>
              <a:buChar char="§"/>
            </a:pPr>
            <a:r>
              <a:rPr lang="en-US" dirty="0" smtClean="0"/>
              <a:t>Implement loyalty programs or discounts for high-revenue products     like </a:t>
            </a:r>
            <a:r>
              <a:rPr lang="en-US" b="1" dirty="0" smtClean="0"/>
              <a:t>Food and beverages</a:t>
            </a:r>
            <a:r>
              <a:rPr lang="en-US" dirty="0" smtClean="0"/>
              <a:t> to sustain growth and customer retention.</a:t>
            </a:r>
          </a:p>
          <a:p>
            <a:pPr>
              <a:lnSpc>
                <a:spcPct val="150000"/>
              </a:lnSpc>
            </a:pPr>
            <a:endParaRPr lang="en-IN" dirty="0"/>
          </a:p>
        </p:txBody>
      </p:sp>
    </p:spTree>
    <p:extLst>
      <p:ext uri="{BB962C8B-B14F-4D97-AF65-F5344CB8AC3E}">
        <p14:creationId xmlns:p14="http://schemas.microsoft.com/office/powerpoint/2010/main" val="1697509585"/>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5940088"/>
          </a:xfrm>
          <a:prstGeom prst="rect">
            <a:avLst/>
          </a:prstGeom>
          <a:noFill/>
        </p:spPr>
        <p:txBody>
          <a:bodyPr wrap="square" rtlCol="0">
            <a:spAutoFit/>
          </a:bodyPr>
          <a:lstStyle/>
          <a:p>
            <a:r>
              <a:rPr lang="en-IN" sz="2400" b="1" u="sng" dirty="0" smtClean="0">
                <a:solidFill>
                  <a:schemeClr val="bg1"/>
                </a:solidFill>
              </a:rPr>
              <a:t>Customer Analysis</a:t>
            </a:r>
            <a:r>
              <a:rPr lang="en-US" sz="2400" u="sng" dirty="0">
                <a:solidFill>
                  <a:schemeClr val="bg1"/>
                </a:solidFill>
              </a:rPr>
              <a:t> </a:t>
            </a:r>
            <a:r>
              <a:rPr lang="en-US" sz="2400" u="sng" dirty="0" smtClean="0">
                <a:solidFill>
                  <a:schemeClr val="bg1"/>
                </a:solidFill>
              </a:rPr>
              <a:t>:-</a:t>
            </a:r>
          </a:p>
          <a:p>
            <a:pPr marL="742950" lvl="1" indent="-285750">
              <a:buFont typeface="Wingdings" pitchFamily="2" charset="2"/>
              <a:buChar char="v"/>
            </a:pPr>
            <a:r>
              <a:rPr lang="en-US" dirty="0"/>
              <a:t>This analysis aims to uncover the different customer segments, purchase trends and the profitability of each customer segment.</a:t>
            </a:r>
            <a:r>
              <a:rPr lang="en-US" dirty="0" smtClean="0"/>
              <a:t>    </a:t>
            </a:r>
          </a:p>
          <a:p>
            <a:r>
              <a:rPr lang="en-US" b="1" dirty="0" smtClean="0"/>
              <a:t>Insights:</a:t>
            </a:r>
          </a:p>
          <a:p>
            <a:r>
              <a:rPr lang="en-US" b="1" dirty="0" smtClean="0"/>
              <a:t>     1.    Preferred Payment Method:</a:t>
            </a:r>
            <a:endParaRPr lang="en-US" dirty="0" smtClean="0"/>
          </a:p>
          <a:p>
            <a:pPr marL="1200150" lvl="2" indent="-285750">
              <a:buFont typeface="Wingdings" pitchFamily="2" charset="2"/>
              <a:buChar char="§"/>
            </a:pPr>
            <a:r>
              <a:rPr lang="en-US" b="1" dirty="0" smtClean="0"/>
              <a:t> E-wallet</a:t>
            </a:r>
            <a:r>
              <a:rPr lang="en-US" dirty="0" smtClean="0"/>
              <a:t> is the most commonly used payment method.</a:t>
            </a:r>
          </a:p>
          <a:p>
            <a:r>
              <a:rPr lang="en-US" b="1" dirty="0" smtClean="0"/>
              <a:t>     2.    Highest Revenue by Customer Type:</a:t>
            </a:r>
            <a:endParaRPr lang="en-US" dirty="0" smtClean="0"/>
          </a:p>
          <a:p>
            <a:pPr marL="1200150" lvl="2" indent="-285750">
              <a:buFont typeface="Wingdings" pitchFamily="2" charset="2"/>
              <a:buChar char="§"/>
            </a:pPr>
            <a:r>
              <a:rPr lang="en-US" dirty="0" smtClean="0"/>
              <a:t>The </a:t>
            </a:r>
            <a:r>
              <a:rPr lang="en-US" b="1" dirty="0" smtClean="0"/>
              <a:t>Member</a:t>
            </a:r>
            <a:r>
              <a:rPr lang="en-US" dirty="0" smtClean="0"/>
              <a:t> customer type contributed the highest revenue of         </a:t>
            </a:r>
            <a:r>
              <a:rPr lang="en-US" sz="1400" b="1" dirty="0" smtClean="0"/>
              <a:t>164223.44</a:t>
            </a:r>
            <a:r>
              <a:rPr lang="en-US" sz="1400" dirty="0" smtClean="0"/>
              <a:t>.</a:t>
            </a:r>
            <a:endParaRPr lang="en-US" dirty="0" smtClean="0"/>
          </a:p>
          <a:p>
            <a:r>
              <a:rPr lang="en-US" b="1" dirty="0" smtClean="0"/>
              <a:t>     3.    Highest VAT Payments:</a:t>
            </a:r>
            <a:endParaRPr lang="en-US" dirty="0" smtClean="0"/>
          </a:p>
          <a:p>
            <a:pPr marL="1200150" lvl="2" indent="-285750">
              <a:buFont typeface="Wingdings" pitchFamily="2" charset="2"/>
              <a:buChar char="§"/>
            </a:pPr>
            <a:r>
              <a:rPr lang="en-US" dirty="0" smtClean="0"/>
              <a:t>The </a:t>
            </a:r>
            <a:r>
              <a:rPr lang="en-US" b="1" dirty="0" smtClean="0"/>
              <a:t>Member</a:t>
            </a:r>
            <a:r>
              <a:rPr lang="en-US" dirty="0" smtClean="0"/>
              <a:t> customer type also paid the highest VAT.</a:t>
            </a:r>
          </a:p>
          <a:p>
            <a:r>
              <a:rPr lang="en-US" b="1" dirty="0" smtClean="0"/>
              <a:t>     4.    Frequency of Normal Customer Type:</a:t>
            </a:r>
            <a:endParaRPr lang="en-US" dirty="0" smtClean="0"/>
          </a:p>
          <a:p>
            <a:pPr marL="1200150" lvl="2" indent="-285750">
              <a:buFont typeface="Wingdings" pitchFamily="2" charset="2"/>
              <a:buChar char="§"/>
            </a:pPr>
            <a:r>
              <a:rPr lang="en-US" b="1" dirty="0" smtClean="0"/>
              <a:t> Normal</a:t>
            </a:r>
            <a:r>
              <a:rPr lang="en-US" dirty="0" smtClean="0"/>
              <a:t> customer type is not the most frequently occurring customer segment.</a:t>
            </a:r>
          </a:p>
          <a:p>
            <a:r>
              <a:rPr lang="en-US" b="1" dirty="0" smtClean="0"/>
              <a:t>     5.     Purchase Frequency by Customer Type:</a:t>
            </a:r>
            <a:endParaRPr lang="en-US" dirty="0" smtClean="0"/>
          </a:p>
          <a:p>
            <a:pPr marL="1200150" lvl="2" indent="-285750">
              <a:buFont typeface="Wingdings" pitchFamily="2" charset="2"/>
              <a:buChar char="§"/>
            </a:pPr>
            <a:r>
              <a:rPr lang="en-US" b="1" dirty="0" smtClean="0"/>
              <a:t> Member</a:t>
            </a:r>
            <a:r>
              <a:rPr lang="en-US" dirty="0" smtClean="0"/>
              <a:t> customer type exhibits the highest purchase frequency.</a:t>
            </a:r>
          </a:p>
          <a:p>
            <a:r>
              <a:rPr lang="en-US" b="1" dirty="0" smtClean="0"/>
              <a:t>     6.     Highest Customer Ratings by Branch and Time:</a:t>
            </a:r>
            <a:endParaRPr lang="en-US" dirty="0" smtClean="0"/>
          </a:p>
          <a:p>
            <a:pPr marL="1200150" lvl="2" indent="-285750">
              <a:buFont typeface="Wingdings" pitchFamily="2" charset="2"/>
              <a:buChar char="§"/>
            </a:pPr>
            <a:r>
              <a:rPr lang="en-US" b="1" dirty="0" smtClean="0"/>
              <a:t>   Branch A:</a:t>
            </a:r>
            <a:r>
              <a:rPr lang="en-US" dirty="0" smtClean="0"/>
              <a:t> Highest customer ratings during the </a:t>
            </a:r>
            <a:r>
              <a:rPr lang="en-US" b="1" dirty="0" smtClean="0"/>
              <a:t>afternoon</a:t>
            </a:r>
            <a:r>
              <a:rPr lang="en-US" dirty="0" smtClean="0"/>
              <a:t>.</a:t>
            </a:r>
          </a:p>
          <a:p>
            <a:pPr marL="1200150" lvl="2" indent="-285750">
              <a:buFont typeface="Wingdings" pitchFamily="2" charset="2"/>
              <a:buChar char="§"/>
            </a:pPr>
            <a:r>
              <a:rPr lang="en-US" b="1" dirty="0" smtClean="0"/>
              <a:t>   Branch B:</a:t>
            </a:r>
            <a:r>
              <a:rPr lang="en-US" dirty="0" smtClean="0"/>
              <a:t> Highest customer ratings during the </a:t>
            </a:r>
            <a:r>
              <a:rPr lang="en-US" b="1" dirty="0" smtClean="0"/>
              <a:t>morning</a:t>
            </a:r>
            <a:r>
              <a:rPr lang="en-US" dirty="0" smtClean="0"/>
              <a:t>.</a:t>
            </a:r>
          </a:p>
          <a:p>
            <a:pPr marL="1200150" lvl="2" indent="-285750">
              <a:buFont typeface="Wingdings" pitchFamily="2" charset="2"/>
              <a:buChar char="§"/>
            </a:pPr>
            <a:r>
              <a:rPr lang="en-US" b="1" dirty="0" smtClean="0"/>
              <a:t>   Branch C:</a:t>
            </a:r>
            <a:r>
              <a:rPr lang="en-US" dirty="0" smtClean="0"/>
              <a:t> Highest customer ratings during the </a:t>
            </a:r>
            <a:r>
              <a:rPr lang="en-US" b="1" dirty="0" smtClean="0"/>
              <a:t>afternoon</a:t>
            </a:r>
            <a:r>
              <a:rPr lang="en-US" dirty="0" smtClean="0"/>
              <a:t>.</a:t>
            </a:r>
          </a:p>
          <a:p>
            <a:endParaRPr lang="en-IN" b="1" dirty="0" smtClean="0"/>
          </a:p>
        </p:txBody>
      </p:sp>
    </p:spTree>
    <p:extLst>
      <p:ext uri="{BB962C8B-B14F-4D97-AF65-F5344CB8AC3E}">
        <p14:creationId xmlns:p14="http://schemas.microsoft.com/office/powerpoint/2010/main" val="3882296201"/>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5355312"/>
          </a:xfrm>
          <a:prstGeom prst="rect">
            <a:avLst/>
          </a:prstGeom>
          <a:noFill/>
        </p:spPr>
        <p:txBody>
          <a:bodyPr wrap="square" rtlCol="0">
            <a:spAutoFit/>
          </a:bodyPr>
          <a:lstStyle/>
          <a:p>
            <a:r>
              <a:rPr lang="en-US" sz="2000" b="1" dirty="0" smtClean="0">
                <a:solidFill>
                  <a:schemeClr val="bg1"/>
                </a:solidFill>
              </a:rPr>
              <a:t>Uncovering Customer Segments and Profitability</a:t>
            </a:r>
          </a:p>
          <a:p>
            <a:r>
              <a:rPr lang="en-US" b="1" dirty="0" smtClean="0"/>
              <a:t>   1.  Customer Segments:</a:t>
            </a:r>
            <a:endParaRPr lang="en-US" dirty="0" smtClean="0"/>
          </a:p>
          <a:p>
            <a:pPr marL="742950" lvl="1" indent="-285750">
              <a:buFont typeface="Wingdings" pitchFamily="2" charset="2"/>
              <a:buChar char="§"/>
            </a:pPr>
            <a:r>
              <a:rPr lang="en-US" b="1" dirty="0" smtClean="0"/>
              <a:t>Member</a:t>
            </a:r>
            <a:r>
              <a:rPr lang="en-US" dirty="0" smtClean="0"/>
              <a:t> customers contribute significantly to profitability due to higher  revenue and VAT contributions.</a:t>
            </a:r>
          </a:p>
          <a:p>
            <a:r>
              <a:rPr lang="en-US" b="1" dirty="0" smtClean="0"/>
              <a:t>   2.  Purchase Trends:</a:t>
            </a:r>
            <a:endParaRPr lang="en-US" dirty="0" smtClean="0"/>
          </a:p>
          <a:p>
            <a:pPr marL="742950" lvl="1" indent="-285750">
              <a:buFont typeface="Wingdings" pitchFamily="2" charset="2"/>
              <a:buChar char="§"/>
            </a:pPr>
            <a:r>
              <a:rPr lang="en-US" b="1" dirty="0" smtClean="0"/>
              <a:t>E-wallet</a:t>
            </a:r>
            <a:r>
              <a:rPr lang="en-US" dirty="0" smtClean="0"/>
              <a:t> payment method dominance indicates a preference for quick and cashless transactions, suggesting an area to expand payment features.</a:t>
            </a:r>
          </a:p>
          <a:p>
            <a:pPr marL="742950" lvl="1" indent="-285750">
              <a:buFont typeface="Wingdings" pitchFamily="2" charset="2"/>
              <a:buChar char="§"/>
            </a:pPr>
            <a:r>
              <a:rPr lang="en-US" dirty="0" smtClean="0"/>
              <a:t>Strategic timing of promotions during high-rating periods (afternoon for Branches A and C, morning for Branch B) can optimize customer satisfaction and sales.</a:t>
            </a:r>
          </a:p>
          <a:p>
            <a:r>
              <a:rPr lang="en-US" b="1" dirty="0" smtClean="0"/>
              <a:t>   3.  Profitability Strategies:</a:t>
            </a:r>
            <a:endParaRPr lang="en-US" dirty="0" smtClean="0"/>
          </a:p>
          <a:p>
            <a:pPr marL="742950" lvl="1" indent="-285750">
              <a:buFont typeface="Wingdings" pitchFamily="2" charset="2"/>
              <a:buChar char="§"/>
            </a:pPr>
            <a:r>
              <a:rPr lang="en-US" dirty="0" smtClean="0"/>
              <a:t>Enhance engagement with </a:t>
            </a:r>
            <a:r>
              <a:rPr lang="en-US" b="1" dirty="0" smtClean="0"/>
              <a:t>Normal</a:t>
            </a:r>
            <a:r>
              <a:rPr lang="en-US" dirty="0" smtClean="0"/>
              <a:t> customer types to increase their purchase frequency, possibly through targeted campaigns or introductory offers.</a:t>
            </a:r>
          </a:p>
          <a:p>
            <a:pPr marL="742950" lvl="1" indent="-285750">
              <a:buFont typeface="Wingdings" pitchFamily="2" charset="2"/>
              <a:buChar char="§"/>
            </a:pPr>
            <a:r>
              <a:rPr lang="en-US" dirty="0" smtClean="0"/>
              <a:t>Introduce exclusive benefits or tiered loyalty rewards for </a:t>
            </a:r>
            <a:r>
              <a:rPr lang="en-US" b="1" dirty="0" smtClean="0"/>
              <a:t>Member</a:t>
            </a:r>
            <a:r>
              <a:rPr lang="en-US" dirty="0" smtClean="0"/>
              <a:t> customers to encourage repeat purchases and sustained engagement.</a:t>
            </a:r>
          </a:p>
          <a:p>
            <a:pPr marL="742950" lvl="1" indent="-285750">
              <a:buFont typeface="Wingdings" pitchFamily="2" charset="2"/>
              <a:buChar char="§"/>
            </a:pPr>
            <a:r>
              <a:rPr lang="en-US" dirty="0" smtClean="0"/>
              <a:t>Conduct surveys or feedback sessions to further refine service offerings based on customer preferences and behaviors.</a:t>
            </a:r>
          </a:p>
          <a:p>
            <a:endParaRPr lang="en-IN" dirty="0"/>
          </a:p>
        </p:txBody>
      </p:sp>
    </p:spTree>
    <p:extLst>
      <p:ext uri="{BB962C8B-B14F-4D97-AF65-F5344CB8AC3E}">
        <p14:creationId xmlns:p14="http://schemas.microsoft.com/office/powerpoint/2010/main" val="413372209"/>
      </p:ext>
    </p:extLst>
  </p:cSld>
  <p:clrMapOvr>
    <a:masterClrMapping/>
  </p:clrMapOvr>
  <p:transition spd="med">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1190</TotalTime>
  <Words>917</Words>
  <Application>Microsoft Office PowerPoint</Application>
  <PresentationFormat>On-screen Show (4:3)</PresentationFormat>
  <Paragraphs>101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SQL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MUKESH</cp:lastModifiedBy>
  <cp:revision>16</cp:revision>
  <dcterms:created xsi:type="dcterms:W3CDTF">2024-12-21T16:03:52Z</dcterms:created>
  <dcterms:modified xsi:type="dcterms:W3CDTF">2024-12-22T11:54:10Z</dcterms:modified>
</cp:coreProperties>
</file>