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fc04babf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fc04babf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f4c46c385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f4c46c385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f4c46c385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f4c46c385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f4c46c385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f4c46c385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f4c46c385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f4c46c385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f4c46c385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f4c46c385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fc04babf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fc04babf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f4c46c385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f4c46c385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f4c46c385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f4c46c385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f7b6212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f7b6212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f4c46c385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f4c46c385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f7b62126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f7b62126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f53364f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f53364f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f4c46c385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f4c46c385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f4c46c385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f4c46c385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f7b62126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f7b62126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f7b62126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f7b62126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f4c46c385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f4c46c385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fc04bab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fc04bab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f4c46c385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f4c46c385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en.wikipedia.org/wiki/Zip_(file_format)#Compression_method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en.wikipedia.org/wiki/RCFil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data-flair.training/blogs/hadoop-mapreduce-introduction-tutorial-comprehensive-guid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nxtgen.com/hadoop-file-formats-when-and-what-to-use" TargetMode="External"/><Relationship Id="rId4" Type="http://schemas.openxmlformats.org/officeDocument/2006/relationships/hyperlink" Target="http://www.diegocalvo.es/en/file-formats-big-data/" TargetMode="External"/><Relationship Id="rId5" Type="http://schemas.openxmlformats.org/officeDocument/2006/relationships/hyperlink" Target="http://bigdata.black/infrastructure/storage/choose-data-format/" TargetMode="External"/><Relationship Id="rId6" Type="http://schemas.openxmlformats.org/officeDocument/2006/relationships/hyperlink" Target="https://dzone.com/articles/apache-spark-performance-tuning-degree-of-paralle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File Formats,</a:t>
            </a:r>
            <a:r>
              <a:rPr lang="en"/>
              <a:t>Splitability</a:t>
            </a:r>
            <a:br>
              <a:rPr lang="en"/>
            </a:br>
            <a:r>
              <a:rPr lang="en"/>
              <a:t>&amp; Compression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4" name="Google Shape;114;p22"/>
          <p:cNvPicPr preferRelativeResize="0"/>
          <p:nvPr/>
        </p:nvPicPr>
        <p:blipFill>
          <a:blip r:embed="rId3">
            <a:alphaModFix/>
          </a:blip>
          <a:stretch>
            <a:fillRect/>
          </a:stretch>
        </p:blipFill>
        <p:spPr>
          <a:xfrm>
            <a:off x="439838" y="1229763"/>
            <a:ext cx="4429125" cy="1285875"/>
          </a:xfrm>
          <a:prstGeom prst="rect">
            <a:avLst/>
          </a:prstGeom>
          <a:noFill/>
          <a:ln>
            <a:noFill/>
          </a:ln>
        </p:spPr>
      </p:pic>
      <p:pic>
        <p:nvPicPr>
          <p:cNvPr id="115" name="Google Shape;115;p22"/>
          <p:cNvPicPr preferRelativeResize="0"/>
          <p:nvPr/>
        </p:nvPicPr>
        <p:blipFill>
          <a:blip r:embed="rId4">
            <a:alphaModFix/>
          </a:blip>
          <a:stretch>
            <a:fillRect/>
          </a:stretch>
        </p:blipFill>
        <p:spPr>
          <a:xfrm>
            <a:off x="528350" y="2684588"/>
            <a:ext cx="5029200" cy="1571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Columnar File Formats(Parquet,RC)</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444444"/>
                </a:solidFill>
                <a:highlight>
                  <a:srgbClr val="FFFFFF"/>
                </a:highlight>
              </a:rPr>
              <a:t>instead of just storing </a:t>
            </a:r>
            <a:r>
              <a:rPr i="1" lang="en" sz="1500">
                <a:solidFill>
                  <a:srgbClr val="444444"/>
                </a:solidFill>
                <a:highlight>
                  <a:srgbClr val="FFFFFF"/>
                </a:highlight>
              </a:rPr>
              <a:t>rows</a:t>
            </a:r>
            <a:r>
              <a:rPr lang="en" sz="1500">
                <a:solidFill>
                  <a:srgbClr val="444444"/>
                </a:solidFill>
                <a:highlight>
                  <a:srgbClr val="FFFFFF"/>
                </a:highlight>
              </a:rPr>
              <a:t> of data adjacent to one another you also store </a:t>
            </a:r>
            <a:r>
              <a:rPr i="1" lang="en" sz="1500">
                <a:solidFill>
                  <a:srgbClr val="444444"/>
                </a:solidFill>
                <a:highlight>
                  <a:srgbClr val="FFFFFF"/>
                </a:highlight>
              </a:rPr>
              <a:t>column values</a:t>
            </a:r>
            <a:r>
              <a:rPr lang="en" sz="1500">
                <a:solidFill>
                  <a:srgbClr val="444444"/>
                </a:solidFill>
                <a:highlight>
                  <a:srgbClr val="FFFFFF"/>
                </a:highlight>
              </a:rPr>
              <a:t> adjacent to each other. </a:t>
            </a:r>
            <a:endParaRPr sz="1500">
              <a:solidFill>
                <a:srgbClr val="444444"/>
              </a:solidFill>
              <a:highlight>
                <a:srgbClr val="FFFFFF"/>
              </a:highlight>
            </a:endParaRPr>
          </a:p>
          <a:p>
            <a:pPr indent="0" lvl="0" marL="0" rtl="0" algn="l">
              <a:spcBef>
                <a:spcPts val="1600"/>
              </a:spcBef>
              <a:spcAft>
                <a:spcPts val="0"/>
              </a:spcAft>
              <a:buNone/>
            </a:pPr>
            <a:r>
              <a:rPr lang="en" sz="1500">
                <a:solidFill>
                  <a:srgbClr val="444444"/>
                </a:solidFill>
                <a:highlight>
                  <a:srgbClr val="FFFFFF"/>
                </a:highlight>
              </a:rPr>
              <a:t>So datasets are partitioned both horizontally and vertically. </a:t>
            </a:r>
            <a:endParaRPr sz="1500">
              <a:solidFill>
                <a:srgbClr val="444444"/>
              </a:solidFill>
              <a:highlight>
                <a:srgbClr val="FFFFFF"/>
              </a:highlight>
            </a:endParaRPr>
          </a:p>
          <a:p>
            <a:pPr indent="0" lvl="0" marL="0" rtl="0" algn="l">
              <a:spcBef>
                <a:spcPts val="1600"/>
              </a:spcBef>
              <a:spcAft>
                <a:spcPts val="0"/>
              </a:spcAft>
              <a:buNone/>
            </a:pPr>
            <a:r>
              <a:rPr lang="en" sz="1500">
                <a:solidFill>
                  <a:srgbClr val="444444"/>
                </a:solidFill>
                <a:highlight>
                  <a:srgbClr val="FFFFFF"/>
                </a:highlight>
              </a:rPr>
              <a:t>This is particularly useful if your data processing framework just needs access to a subset of data that is stored on disk as it can access all values of a single column very quickly without reading whole records.</a:t>
            </a:r>
            <a:endParaRPr sz="1500">
              <a:solidFill>
                <a:srgbClr val="444444"/>
              </a:solidFill>
              <a:highlight>
                <a:srgbClr val="FFFFFF"/>
              </a:highlight>
            </a:endParaRPr>
          </a:p>
          <a:p>
            <a:pPr indent="0" lvl="0" marL="0" rtl="0" algn="l">
              <a:spcBef>
                <a:spcPts val="1600"/>
              </a:spcBef>
              <a:spcAft>
                <a:spcPts val="1600"/>
              </a:spcAft>
              <a:buNone/>
            </a:pPr>
            <a:r>
              <a:rPr lang="en" sz="1500">
                <a:solidFill>
                  <a:srgbClr val="444444"/>
                </a:solidFill>
                <a:highlight>
                  <a:srgbClr val="FFFFFF"/>
                </a:highlight>
              </a:rPr>
              <a:t>One huge benefit of columnar oriented file formats is that data in the same column tends to be compressed together which can yield some massive storage optimizations (as data in the same column tends to be similar)</a:t>
            </a:r>
            <a:endParaRPr sz="1500">
              <a:solidFill>
                <a:srgbClr val="444444"/>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PARQUET FILE FORMAT</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444444"/>
              </a:buClr>
              <a:buSzPts val="1500"/>
              <a:buChar char="●"/>
            </a:pPr>
            <a:r>
              <a:rPr lang="en" sz="1500">
                <a:solidFill>
                  <a:srgbClr val="444444"/>
                </a:solidFill>
                <a:highlight>
                  <a:srgbClr val="FFFFFF"/>
                </a:highlight>
              </a:rPr>
              <a:t>columnar file storage.</a:t>
            </a:r>
            <a:endParaRPr sz="1500">
              <a:solidFill>
                <a:srgbClr val="444444"/>
              </a:solidFill>
              <a:highlight>
                <a:srgbClr val="FFFFFF"/>
              </a:highlight>
            </a:endParaRPr>
          </a:p>
          <a:p>
            <a:pPr indent="-323850" lvl="0" marL="457200" rtl="0" algn="l">
              <a:spcBef>
                <a:spcPts val="0"/>
              </a:spcBef>
              <a:spcAft>
                <a:spcPts val="0"/>
              </a:spcAft>
              <a:buClr>
                <a:srgbClr val="444444"/>
              </a:buClr>
              <a:buSzPts val="1500"/>
              <a:buChar char="●"/>
            </a:pPr>
            <a:r>
              <a:rPr lang="en" sz="1500">
                <a:solidFill>
                  <a:srgbClr val="444444"/>
                </a:solidFill>
                <a:highlight>
                  <a:srgbClr val="FFFFFF"/>
                </a:highlight>
              </a:rPr>
              <a:t>Schema segregated into footer</a:t>
            </a:r>
            <a:endParaRPr sz="1500">
              <a:solidFill>
                <a:srgbClr val="444444"/>
              </a:solidFill>
              <a:highlight>
                <a:srgbClr val="FFFFFF"/>
              </a:highlight>
            </a:endParaRPr>
          </a:p>
          <a:p>
            <a:pPr indent="-323850" lvl="0" marL="457200" rtl="0" algn="l">
              <a:spcBef>
                <a:spcPts val="0"/>
              </a:spcBef>
              <a:spcAft>
                <a:spcPts val="0"/>
              </a:spcAft>
              <a:buClr>
                <a:srgbClr val="444444"/>
              </a:buClr>
              <a:buSzPts val="1500"/>
              <a:buChar char="●"/>
            </a:pPr>
            <a:r>
              <a:rPr lang="en" sz="1500">
                <a:solidFill>
                  <a:srgbClr val="444444"/>
                </a:solidFill>
                <a:highlight>
                  <a:srgbClr val="FFFFFF"/>
                </a:highlight>
              </a:rPr>
              <a:t>Column major format with stripes</a:t>
            </a:r>
            <a:endParaRPr sz="1500">
              <a:solidFill>
                <a:srgbClr val="444444"/>
              </a:solidFill>
              <a:highlight>
                <a:srgbClr val="FFFFFF"/>
              </a:highlight>
            </a:endParaRPr>
          </a:p>
          <a:p>
            <a:pPr indent="-323850" lvl="0" marL="457200" rtl="0" algn="l">
              <a:spcBef>
                <a:spcPts val="0"/>
              </a:spcBef>
              <a:spcAft>
                <a:spcPts val="0"/>
              </a:spcAft>
              <a:buClr>
                <a:srgbClr val="444444"/>
              </a:buClr>
              <a:buSzPts val="1500"/>
              <a:buChar char="●"/>
            </a:pPr>
            <a:r>
              <a:rPr lang="en" sz="1500">
                <a:solidFill>
                  <a:srgbClr val="444444"/>
                </a:solidFill>
                <a:highlight>
                  <a:srgbClr val="FFFFFF"/>
                </a:highlight>
              </a:rPr>
              <a:t>Simple type-model with logical types</a:t>
            </a:r>
            <a:endParaRPr sz="1500">
              <a:solidFill>
                <a:srgbClr val="444444"/>
              </a:solidFill>
              <a:highlight>
                <a:srgbClr val="FFFFFF"/>
              </a:highlight>
            </a:endParaRPr>
          </a:p>
          <a:p>
            <a:pPr indent="-323850" lvl="0" marL="457200" rtl="0" algn="l">
              <a:spcBef>
                <a:spcPts val="0"/>
              </a:spcBef>
              <a:spcAft>
                <a:spcPts val="0"/>
              </a:spcAft>
              <a:buClr>
                <a:srgbClr val="444444"/>
              </a:buClr>
              <a:buSzPts val="1500"/>
              <a:buChar char="●"/>
            </a:pPr>
            <a:r>
              <a:rPr lang="en" sz="1500">
                <a:solidFill>
                  <a:srgbClr val="444444"/>
                </a:solidFill>
                <a:highlight>
                  <a:srgbClr val="FFFFFF"/>
                </a:highlight>
              </a:rPr>
              <a:t>All data pushed to leaves of the tree</a:t>
            </a:r>
            <a:endParaRPr sz="1500">
              <a:solidFill>
                <a:srgbClr val="444444"/>
              </a:solidFill>
              <a:highlight>
                <a:srgbClr val="FFFFFF"/>
              </a:highlight>
            </a:endParaRPr>
          </a:p>
          <a:p>
            <a:pPr indent="-323850" lvl="0" marL="457200" rtl="0" algn="l">
              <a:spcBef>
                <a:spcPts val="0"/>
              </a:spcBef>
              <a:spcAft>
                <a:spcPts val="0"/>
              </a:spcAft>
              <a:buClr>
                <a:srgbClr val="444444"/>
              </a:buClr>
              <a:buSzPts val="1500"/>
              <a:buChar char="●"/>
            </a:pPr>
            <a:r>
              <a:rPr lang="en" sz="1500">
                <a:solidFill>
                  <a:srgbClr val="444444"/>
                </a:solidFill>
                <a:highlight>
                  <a:srgbClr val="FFFFFF"/>
                </a:highlight>
              </a:rPr>
              <a:t>Integrated compression and indexes</a:t>
            </a:r>
            <a:endParaRPr sz="1500">
              <a:solidFill>
                <a:srgbClr val="444444"/>
              </a:solidFill>
              <a:highlight>
                <a:srgbClr val="FFFFFF"/>
              </a:highlight>
            </a:endParaRPr>
          </a:p>
          <a:p>
            <a:pPr indent="-323850" lvl="0" marL="457200" rtl="0" algn="l">
              <a:spcBef>
                <a:spcPts val="0"/>
              </a:spcBef>
              <a:spcAft>
                <a:spcPts val="0"/>
              </a:spcAft>
              <a:buClr>
                <a:srgbClr val="444444"/>
              </a:buClr>
              <a:buSzPts val="1500"/>
              <a:buChar char="●"/>
            </a:pPr>
            <a:r>
              <a:rPr lang="en" sz="1150">
                <a:solidFill>
                  <a:schemeClr val="dk1"/>
                </a:solidFill>
                <a:highlight>
                  <a:srgbClr val="FFFFFF"/>
                </a:highlight>
              </a:rPr>
              <a:t>supports both </a:t>
            </a:r>
            <a:r>
              <a:rPr lang="en" sz="1150">
                <a:solidFill>
                  <a:srgbClr val="337AB7"/>
                </a:solidFill>
                <a:highlight>
                  <a:srgbClr val="FFFFFF"/>
                </a:highlight>
                <a:uFill>
                  <a:noFill/>
                </a:uFill>
                <a:hlinkClick r:id="rId3"/>
              </a:rPr>
              <a:t>File-Level Compression</a:t>
            </a:r>
            <a:r>
              <a:rPr lang="en" sz="1150">
                <a:solidFill>
                  <a:schemeClr val="dk1"/>
                </a:solidFill>
                <a:highlight>
                  <a:srgbClr val="FFFFFF"/>
                </a:highlight>
              </a:rPr>
              <a:t> and Block-Level Compression</a:t>
            </a:r>
            <a:endParaRPr sz="1500">
              <a:solidFill>
                <a:srgbClr val="444444"/>
              </a:solidFill>
              <a:highlight>
                <a:srgbClr val="FFFFFF"/>
              </a:highlight>
            </a:endParaRPr>
          </a:p>
          <a:p>
            <a:pPr indent="0" lvl="0" marL="0" rtl="0" algn="just">
              <a:spcBef>
                <a:spcPts val="800"/>
              </a:spcBef>
              <a:spcAft>
                <a:spcPts val="0"/>
              </a:spcAft>
              <a:buNone/>
            </a:pPr>
            <a:r>
              <a:rPr lang="en" sz="1500">
                <a:solidFill>
                  <a:srgbClr val="444444"/>
                </a:solidFill>
                <a:highlight>
                  <a:srgbClr val="FFFFFF"/>
                </a:highlight>
              </a:rPr>
              <a:t>The compression types recommended in this format are:</a:t>
            </a:r>
            <a:endParaRPr sz="1500">
              <a:solidFill>
                <a:srgbClr val="444444"/>
              </a:solidFill>
              <a:highlight>
                <a:srgbClr val="FFFFFF"/>
              </a:highlight>
            </a:endParaRPr>
          </a:p>
          <a:p>
            <a:pPr indent="-295275" lvl="0" marL="596900" rtl="0" algn="l">
              <a:spcBef>
                <a:spcPts val="600"/>
              </a:spcBef>
              <a:spcAft>
                <a:spcPts val="0"/>
              </a:spcAft>
              <a:buClr>
                <a:srgbClr val="5C5C5C"/>
              </a:buClr>
              <a:buSzPts val="1050"/>
              <a:buChar char="●"/>
            </a:pPr>
            <a:r>
              <a:rPr lang="en" sz="1500">
                <a:solidFill>
                  <a:srgbClr val="444444"/>
                </a:solidFill>
                <a:highlight>
                  <a:srgbClr val="FFFFFF"/>
                </a:highlight>
              </a:rPr>
              <a:t>Snappy (default)</a:t>
            </a:r>
            <a:endParaRPr sz="1500">
              <a:solidFill>
                <a:srgbClr val="444444"/>
              </a:solidFill>
              <a:highlight>
                <a:srgbClr val="FFFFFF"/>
              </a:highlight>
            </a:endParaRPr>
          </a:p>
          <a:p>
            <a:pPr indent="-295275" lvl="0" marL="596900" rtl="0" algn="l">
              <a:spcBef>
                <a:spcPts val="0"/>
              </a:spcBef>
              <a:spcAft>
                <a:spcPts val="0"/>
              </a:spcAft>
              <a:buClr>
                <a:srgbClr val="5C5C5C"/>
              </a:buClr>
              <a:buSzPts val="1050"/>
              <a:buChar char="●"/>
            </a:pPr>
            <a:r>
              <a:rPr lang="en" sz="1500">
                <a:solidFill>
                  <a:srgbClr val="444444"/>
                </a:solidFill>
                <a:highlight>
                  <a:srgbClr val="FFFFFF"/>
                </a:highlight>
              </a:rPr>
              <a:t>Gzip</a:t>
            </a:r>
            <a:endParaRPr sz="1050">
              <a:solidFill>
                <a:srgbClr val="5C5C5C"/>
              </a:solidFill>
              <a:highlight>
                <a:srgbClr val="FFFFFF"/>
              </a:highlight>
            </a:endParaRPr>
          </a:p>
          <a:p>
            <a:pPr indent="0" lvl="0" marL="914400" rtl="0" algn="l">
              <a:spcBef>
                <a:spcPts val="2200"/>
              </a:spcBef>
              <a:spcAft>
                <a:spcPts val="0"/>
              </a:spcAft>
              <a:buNone/>
            </a:pPr>
            <a:r>
              <a:t/>
            </a:r>
            <a:endParaRPr sz="1500">
              <a:solidFill>
                <a:srgbClr val="444444"/>
              </a:solidFill>
              <a:highlight>
                <a:srgbClr val="FFFFFF"/>
              </a:highlight>
            </a:endParaRPr>
          </a:p>
          <a:p>
            <a:pPr indent="0" lvl="0" marL="0" rtl="0" algn="l">
              <a:spcBef>
                <a:spcPts val="800"/>
              </a:spcBef>
              <a:spcAft>
                <a:spcPts val="1600"/>
              </a:spcAft>
              <a:buNone/>
            </a:pPr>
            <a:r>
              <a:t/>
            </a:r>
            <a:endParaRPr sz="1500">
              <a:solidFill>
                <a:srgbClr val="444444"/>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145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RC File Format	</a:t>
            </a:r>
            <a:endParaRPr/>
          </a:p>
        </p:txBody>
      </p:sp>
      <p:sp>
        <p:nvSpPr>
          <p:cNvPr id="133" name="Google Shape;133;p25"/>
          <p:cNvSpPr txBox="1"/>
          <p:nvPr>
            <p:ph idx="1" type="body"/>
          </p:nvPr>
        </p:nvSpPr>
        <p:spPr>
          <a:xfrm>
            <a:off x="311700" y="718675"/>
            <a:ext cx="8520600" cy="39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337AB7"/>
                </a:solidFill>
                <a:highlight>
                  <a:srgbClr val="FFFFFF"/>
                </a:highlight>
                <a:uFill>
                  <a:noFill/>
                </a:uFill>
                <a:hlinkClick r:id="rId3"/>
              </a:rPr>
              <a:t>RCFILE</a:t>
            </a:r>
            <a:r>
              <a:rPr lang="en" sz="1150">
                <a:solidFill>
                  <a:schemeClr val="dk1"/>
                </a:solidFill>
                <a:highlight>
                  <a:srgbClr val="FFFFFF"/>
                </a:highlight>
              </a:rPr>
              <a:t> stands of Record Columnar File which is another type of binary file format which offers high compression rate on the top of the rows used when we want to perform operations on multiple rows at a time.</a:t>
            </a:r>
            <a:endParaRPr sz="1150">
              <a:solidFill>
                <a:schemeClr val="dk1"/>
              </a:solidFill>
              <a:highlight>
                <a:srgbClr val="FFFFFF"/>
              </a:highlight>
            </a:endParaRPr>
          </a:p>
          <a:p>
            <a:pPr indent="0" lvl="0" marL="0" rtl="0" algn="l">
              <a:spcBef>
                <a:spcPts val="1600"/>
              </a:spcBef>
              <a:spcAft>
                <a:spcPts val="0"/>
              </a:spcAft>
              <a:buNone/>
            </a:pPr>
            <a:r>
              <a:rPr lang="en" sz="1150">
                <a:solidFill>
                  <a:schemeClr val="dk1"/>
                </a:solidFill>
                <a:highlight>
                  <a:srgbClr val="FFFFFF"/>
                </a:highlight>
              </a:rPr>
              <a:t>RCFILEs are flat files consisting of binary key/value pairs,</a:t>
            </a:r>
            <a:endParaRPr sz="1150">
              <a:solidFill>
                <a:schemeClr val="dk1"/>
              </a:solidFill>
              <a:highlight>
                <a:srgbClr val="FFFFFF"/>
              </a:highlight>
            </a:endParaRPr>
          </a:p>
          <a:p>
            <a:pPr indent="0" lvl="0" marL="0" rtl="0" algn="l">
              <a:spcBef>
                <a:spcPts val="1600"/>
              </a:spcBef>
              <a:spcAft>
                <a:spcPts val="0"/>
              </a:spcAft>
              <a:buNone/>
            </a:pPr>
            <a:r>
              <a:rPr lang="en" sz="1150">
                <a:solidFill>
                  <a:schemeClr val="dk1"/>
                </a:solidFill>
                <a:highlight>
                  <a:srgbClr val="FFFFFF"/>
                </a:highlight>
              </a:rPr>
              <a:t>RCFILE stores columns of a table in form of record in a columnar manner</a:t>
            </a:r>
            <a:endParaRPr sz="1150">
              <a:solidFill>
                <a:schemeClr val="dk1"/>
              </a:solidFill>
              <a:highlight>
                <a:srgbClr val="FFFFFF"/>
              </a:highlight>
            </a:endParaRPr>
          </a:p>
          <a:p>
            <a:pPr indent="0" lvl="0" marL="0" rtl="0" algn="l">
              <a:spcBef>
                <a:spcPts val="1600"/>
              </a:spcBef>
              <a:spcAft>
                <a:spcPts val="0"/>
              </a:spcAft>
              <a:buNone/>
            </a:pPr>
            <a:r>
              <a:rPr lang="en" sz="1150">
                <a:solidFill>
                  <a:schemeClr val="dk1"/>
                </a:solidFill>
                <a:highlight>
                  <a:srgbClr val="FFFFFF"/>
                </a:highlight>
              </a:rPr>
              <a:t>It first partitions rows horizontally into row splits and then it vertically partitions each row split in a columnar way. RCFILE first stores the metadata of a row split, as the key part of a record, and all the data of a row split as the value part. This means that RCFILE encourages column oriented storage rather than row oriented storage. This column oriented storage is very useful while performing analytics.</a:t>
            </a:r>
            <a:endParaRPr sz="1150">
              <a:solidFill>
                <a:schemeClr val="dk1"/>
              </a:solidFill>
              <a:highlight>
                <a:srgbClr val="FFFFFF"/>
              </a:highlight>
            </a:endParaRPr>
          </a:p>
          <a:p>
            <a:pPr indent="-301625" lvl="0" marL="457200" rtl="0" algn="l">
              <a:spcBef>
                <a:spcPts val="1600"/>
              </a:spcBef>
              <a:spcAft>
                <a:spcPts val="0"/>
              </a:spcAft>
              <a:buClr>
                <a:schemeClr val="dk1"/>
              </a:buClr>
              <a:buSzPts val="1150"/>
              <a:buChar char="●"/>
            </a:pPr>
            <a:r>
              <a:rPr i="1" lang="en" sz="1150">
                <a:solidFill>
                  <a:schemeClr val="dk1"/>
                </a:solidFill>
                <a:highlight>
                  <a:srgbClr val="FFFFFF"/>
                </a:highlight>
              </a:rPr>
              <a:t>columns stored separately</a:t>
            </a:r>
            <a:endParaRPr i="1" sz="1150">
              <a:solidFill>
                <a:schemeClr val="dk1"/>
              </a:solidFill>
              <a:highlight>
                <a:srgbClr val="FFFFFF"/>
              </a:highlight>
            </a:endParaRPr>
          </a:p>
          <a:p>
            <a:pPr indent="-301625" lvl="0" marL="457200" rtl="0" algn="l">
              <a:spcBef>
                <a:spcPts val="0"/>
              </a:spcBef>
              <a:spcAft>
                <a:spcPts val="0"/>
              </a:spcAft>
              <a:buClr>
                <a:schemeClr val="dk1"/>
              </a:buClr>
              <a:buSzPts val="1150"/>
              <a:buChar char="●"/>
            </a:pPr>
            <a:r>
              <a:rPr i="1" lang="en" sz="1150">
                <a:solidFill>
                  <a:schemeClr val="dk1"/>
                </a:solidFill>
                <a:highlight>
                  <a:srgbClr val="FFFFFF"/>
                </a:highlight>
              </a:rPr>
              <a:t>Read and decompressed only needed one.</a:t>
            </a:r>
            <a:endParaRPr i="1" sz="1150">
              <a:solidFill>
                <a:schemeClr val="dk1"/>
              </a:solidFill>
              <a:highlight>
                <a:srgbClr val="FFFFFF"/>
              </a:highlight>
            </a:endParaRPr>
          </a:p>
          <a:p>
            <a:pPr indent="-301625" lvl="0" marL="457200" rtl="0" algn="l">
              <a:spcBef>
                <a:spcPts val="0"/>
              </a:spcBef>
              <a:spcAft>
                <a:spcPts val="0"/>
              </a:spcAft>
              <a:buClr>
                <a:schemeClr val="dk1"/>
              </a:buClr>
              <a:buSzPts val="1150"/>
              <a:buChar char="●"/>
            </a:pPr>
            <a:r>
              <a:rPr i="1" lang="en" sz="1150">
                <a:solidFill>
                  <a:schemeClr val="dk1"/>
                </a:solidFill>
                <a:highlight>
                  <a:srgbClr val="FFFFFF"/>
                </a:highlight>
              </a:rPr>
              <a:t>Better compression</a:t>
            </a:r>
            <a:endParaRPr i="1" sz="1150">
              <a:solidFill>
                <a:schemeClr val="dk1"/>
              </a:solidFill>
              <a:highlight>
                <a:srgbClr val="FFFFFF"/>
              </a:highlight>
            </a:endParaRPr>
          </a:p>
          <a:p>
            <a:pPr indent="-301625" lvl="0" marL="457200" rtl="0" algn="l">
              <a:spcBef>
                <a:spcPts val="0"/>
              </a:spcBef>
              <a:spcAft>
                <a:spcPts val="0"/>
              </a:spcAft>
              <a:buClr>
                <a:schemeClr val="dk1"/>
              </a:buClr>
              <a:buSzPts val="1150"/>
              <a:buChar char="●"/>
            </a:pPr>
            <a:r>
              <a:rPr i="1" lang="en" sz="1150">
                <a:solidFill>
                  <a:schemeClr val="dk1"/>
                </a:solidFill>
                <a:highlight>
                  <a:srgbClr val="FFFFFF"/>
                </a:highlight>
              </a:rPr>
              <a:t>Columns stored as binary Blobs</a:t>
            </a:r>
            <a:endParaRPr i="1" sz="1150">
              <a:solidFill>
                <a:schemeClr val="dk1"/>
              </a:solidFill>
              <a:highlight>
                <a:srgbClr val="FFFFFF"/>
              </a:highlight>
            </a:endParaRPr>
          </a:p>
          <a:p>
            <a:pPr indent="-301625" lvl="0" marL="457200" rtl="0" algn="l">
              <a:spcBef>
                <a:spcPts val="0"/>
              </a:spcBef>
              <a:spcAft>
                <a:spcPts val="0"/>
              </a:spcAft>
              <a:buClr>
                <a:schemeClr val="dk1"/>
              </a:buClr>
              <a:buSzPts val="1150"/>
              <a:buChar char="●"/>
            </a:pPr>
            <a:r>
              <a:rPr i="1" lang="en" sz="1150">
                <a:solidFill>
                  <a:schemeClr val="dk1"/>
                </a:solidFill>
                <a:highlight>
                  <a:srgbClr val="FFFFFF"/>
                </a:highlight>
              </a:rPr>
              <a:t>Depend on Meta store to supply Data types</a:t>
            </a:r>
            <a:endParaRPr i="1" sz="1150">
              <a:solidFill>
                <a:schemeClr val="dk1"/>
              </a:solidFill>
              <a:highlight>
                <a:srgbClr val="FFFFFF"/>
              </a:highlight>
            </a:endParaRPr>
          </a:p>
          <a:p>
            <a:pPr indent="-301625" lvl="0" marL="457200" rtl="0" algn="l">
              <a:spcBef>
                <a:spcPts val="0"/>
              </a:spcBef>
              <a:spcAft>
                <a:spcPts val="0"/>
              </a:spcAft>
              <a:buClr>
                <a:schemeClr val="dk1"/>
              </a:buClr>
              <a:buSzPts val="1150"/>
              <a:buChar char="●"/>
            </a:pPr>
            <a:r>
              <a:rPr i="1" lang="en" sz="1150">
                <a:solidFill>
                  <a:schemeClr val="dk1"/>
                </a:solidFill>
                <a:highlight>
                  <a:srgbClr val="FFFFFF"/>
                </a:highlight>
              </a:rPr>
              <a:t>Large Blocks - 4MB default</a:t>
            </a:r>
            <a:endParaRPr i="1" sz="1150">
              <a:solidFill>
                <a:schemeClr val="dk1"/>
              </a:solidFill>
              <a:highlight>
                <a:srgbClr val="FFFFFF"/>
              </a:highlight>
            </a:endParaRPr>
          </a:p>
          <a:p>
            <a:pPr indent="-301625" lvl="0" marL="457200" rtl="0" algn="l">
              <a:spcBef>
                <a:spcPts val="0"/>
              </a:spcBef>
              <a:spcAft>
                <a:spcPts val="0"/>
              </a:spcAft>
              <a:buClr>
                <a:schemeClr val="dk1"/>
              </a:buClr>
              <a:buSzPts val="1150"/>
              <a:buChar char="●"/>
            </a:pPr>
            <a:r>
              <a:rPr i="1" lang="en" sz="1150">
                <a:solidFill>
                  <a:schemeClr val="dk1"/>
                </a:solidFill>
                <a:highlight>
                  <a:srgbClr val="FFFFFF"/>
                </a:highlight>
              </a:rPr>
              <a:t>Still search file for split boundary</a:t>
            </a:r>
            <a:endParaRPr i="1" sz="1150">
              <a:solidFill>
                <a:schemeClr val="dk1"/>
              </a:solidFill>
              <a:highlight>
                <a:srgbClr val="FFFFFF"/>
              </a:highlight>
            </a:endParaRPr>
          </a:p>
          <a:p>
            <a:pPr indent="0" lvl="0" marL="0" rtl="0" algn="l">
              <a:spcBef>
                <a:spcPts val="800"/>
              </a:spcBef>
              <a:spcAft>
                <a:spcPts val="1600"/>
              </a:spcAft>
              <a:buNone/>
            </a:pPr>
            <a:r>
              <a:t/>
            </a:r>
            <a:endParaRPr sz="1150">
              <a:solidFill>
                <a:schemeClr val="dk1"/>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146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50">
                <a:highlight>
                  <a:srgbClr val="FFFFFF"/>
                </a:highlight>
              </a:rPr>
              <a:t>ORC (Optimized Row Columnar)Input Format</a:t>
            </a:r>
            <a:endParaRPr/>
          </a:p>
        </p:txBody>
      </p:sp>
      <p:sp>
        <p:nvSpPr>
          <p:cNvPr id="139" name="Google Shape;139;p26"/>
          <p:cNvSpPr txBox="1"/>
          <p:nvPr>
            <p:ph idx="1" type="body"/>
          </p:nvPr>
        </p:nvSpPr>
        <p:spPr>
          <a:xfrm>
            <a:off x="311700" y="658525"/>
            <a:ext cx="8520600" cy="391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chemeClr val="dk1"/>
                </a:solidFill>
                <a:highlight>
                  <a:srgbClr val="FFFFFF"/>
                </a:highlight>
              </a:rPr>
              <a:t>ORC reduces the size of the original data up to 75%. As a result the speed of data processing also increases and shows better performance than Text, Sequence and RC file formats. An ORC file contains rows data in groups called as Stripes along with a file footer. </a:t>
            </a:r>
            <a:endParaRPr sz="1150">
              <a:solidFill>
                <a:schemeClr val="dk1"/>
              </a:solidFill>
              <a:highlight>
                <a:srgbClr val="FFFFFF"/>
              </a:highlight>
            </a:endParaRPr>
          </a:p>
          <a:p>
            <a:pPr indent="0" lvl="0" marL="0" rtl="0" algn="l">
              <a:spcBef>
                <a:spcPts val="1600"/>
              </a:spcBef>
              <a:spcAft>
                <a:spcPts val="0"/>
              </a:spcAft>
              <a:buNone/>
            </a:pPr>
            <a:r>
              <a:rPr lang="en" sz="1150">
                <a:solidFill>
                  <a:schemeClr val="dk1"/>
                </a:solidFill>
                <a:highlight>
                  <a:srgbClr val="FFFFFF"/>
                </a:highlight>
              </a:rPr>
              <a:t>ORC File Format Full Form is Optimized Row Columnar File Format.</a:t>
            </a:r>
            <a:endParaRPr sz="1150">
              <a:solidFill>
                <a:schemeClr val="dk1"/>
              </a:solidFill>
              <a:highlight>
                <a:srgbClr val="FFFFFF"/>
              </a:highlight>
            </a:endParaRPr>
          </a:p>
          <a:p>
            <a:pPr indent="-301625" lvl="0" marL="457200" rtl="0" algn="l">
              <a:spcBef>
                <a:spcPts val="1600"/>
              </a:spcBef>
              <a:spcAft>
                <a:spcPts val="0"/>
              </a:spcAft>
              <a:buClr>
                <a:schemeClr val="dk1"/>
              </a:buClr>
              <a:buSzPts val="1150"/>
              <a:buChar char="●"/>
            </a:pPr>
            <a:r>
              <a:rPr i="1" lang="en" sz="1150">
                <a:solidFill>
                  <a:schemeClr val="dk1"/>
                </a:solidFill>
                <a:highlight>
                  <a:srgbClr val="FFFFFF"/>
                </a:highlight>
              </a:rPr>
              <a:t>Column stored separately</a:t>
            </a:r>
            <a:endParaRPr i="1" sz="1150">
              <a:solidFill>
                <a:schemeClr val="dk1"/>
              </a:solidFill>
              <a:highlight>
                <a:srgbClr val="FFFFFF"/>
              </a:highlight>
            </a:endParaRPr>
          </a:p>
          <a:p>
            <a:pPr indent="-301625" lvl="0" marL="457200" rtl="0" algn="l">
              <a:spcBef>
                <a:spcPts val="0"/>
              </a:spcBef>
              <a:spcAft>
                <a:spcPts val="0"/>
              </a:spcAft>
              <a:buClr>
                <a:schemeClr val="dk1"/>
              </a:buClr>
              <a:buSzPts val="1150"/>
              <a:buChar char="●"/>
            </a:pPr>
            <a:r>
              <a:rPr i="1" lang="en" sz="1150">
                <a:solidFill>
                  <a:schemeClr val="dk1"/>
                </a:solidFill>
                <a:highlight>
                  <a:srgbClr val="FFFFFF"/>
                </a:highlight>
              </a:rPr>
              <a:t>Knows Types - Uses Types specific en-coders</a:t>
            </a:r>
            <a:endParaRPr i="1" sz="1150">
              <a:solidFill>
                <a:schemeClr val="dk1"/>
              </a:solidFill>
              <a:highlight>
                <a:srgbClr val="FFFFFF"/>
              </a:highlight>
            </a:endParaRPr>
          </a:p>
          <a:p>
            <a:pPr indent="-301625" lvl="0" marL="457200" rtl="0" algn="l">
              <a:spcBef>
                <a:spcPts val="0"/>
              </a:spcBef>
              <a:spcAft>
                <a:spcPts val="0"/>
              </a:spcAft>
              <a:buClr>
                <a:schemeClr val="dk1"/>
              </a:buClr>
              <a:buSzPts val="1150"/>
              <a:buChar char="●"/>
            </a:pPr>
            <a:r>
              <a:rPr i="1" lang="en" sz="1150">
                <a:solidFill>
                  <a:schemeClr val="dk1"/>
                </a:solidFill>
                <a:highlight>
                  <a:srgbClr val="FFFFFF"/>
                </a:highlight>
              </a:rPr>
              <a:t>Stores statistics (Min,Max,Sum,Count)</a:t>
            </a:r>
            <a:endParaRPr i="1" sz="1150">
              <a:solidFill>
                <a:schemeClr val="dk1"/>
              </a:solidFill>
              <a:highlight>
                <a:srgbClr val="FFFFFF"/>
              </a:highlight>
            </a:endParaRPr>
          </a:p>
          <a:p>
            <a:pPr indent="-301625" lvl="0" marL="457200" rtl="0" algn="l">
              <a:spcBef>
                <a:spcPts val="0"/>
              </a:spcBef>
              <a:spcAft>
                <a:spcPts val="0"/>
              </a:spcAft>
              <a:buClr>
                <a:schemeClr val="dk1"/>
              </a:buClr>
              <a:buSzPts val="1150"/>
              <a:buChar char="●"/>
            </a:pPr>
            <a:r>
              <a:rPr i="1" lang="en" sz="1150">
                <a:solidFill>
                  <a:schemeClr val="dk1"/>
                </a:solidFill>
                <a:highlight>
                  <a:srgbClr val="FFFFFF"/>
                </a:highlight>
              </a:rPr>
              <a:t>Has Light weight Index</a:t>
            </a:r>
            <a:endParaRPr i="1" sz="1150">
              <a:solidFill>
                <a:schemeClr val="dk1"/>
              </a:solidFill>
              <a:highlight>
                <a:srgbClr val="FFFFFF"/>
              </a:highlight>
            </a:endParaRPr>
          </a:p>
          <a:p>
            <a:pPr indent="-301625" lvl="0" marL="457200" rtl="0" algn="l">
              <a:spcBef>
                <a:spcPts val="0"/>
              </a:spcBef>
              <a:spcAft>
                <a:spcPts val="0"/>
              </a:spcAft>
              <a:buClr>
                <a:schemeClr val="dk1"/>
              </a:buClr>
              <a:buSzPts val="1150"/>
              <a:buChar char="●"/>
            </a:pPr>
            <a:r>
              <a:rPr i="1" lang="en" sz="1150">
                <a:solidFill>
                  <a:schemeClr val="dk1"/>
                </a:solidFill>
                <a:highlight>
                  <a:srgbClr val="FFFFFF"/>
                </a:highlight>
              </a:rPr>
              <a:t>Skip over blocks of rows that that don’t matter</a:t>
            </a:r>
            <a:endParaRPr i="1" sz="1150">
              <a:solidFill>
                <a:schemeClr val="dk1"/>
              </a:solidFill>
              <a:highlight>
                <a:srgbClr val="FFFFFF"/>
              </a:highlight>
            </a:endParaRPr>
          </a:p>
          <a:p>
            <a:pPr indent="-301625" lvl="0" marL="457200" rtl="0" algn="l">
              <a:spcBef>
                <a:spcPts val="0"/>
              </a:spcBef>
              <a:spcAft>
                <a:spcPts val="0"/>
              </a:spcAft>
              <a:buClr>
                <a:schemeClr val="dk1"/>
              </a:buClr>
              <a:buSzPts val="1150"/>
              <a:buChar char="●"/>
            </a:pPr>
            <a:r>
              <a:rPr i="1" lang="en" sz="1150">
                <a:solidFill>
                  <a:schemeClr val="dk1"/>
                </a:solidFill>
                <a:highlight>
                  <a:srgbClr val="FFFFFF"/>
                </a:highlight>
              </a:rPr>
              <a:t>Larger Blocks - 256 MB by default, Has an index for block boundaries</a:t>
            </a:r>
            <a:endParaRPr i="1" sz="1150">
              <a:solidFill>
                <a:schemeClr val="dk1"/>
              </a:solidFill>
              <a:highlight>
                <a:srgbClr val="FFFFFF"/>
              </a:highlight>
            </a:endParaRPr>
          </a:p>
          <a:p>
            <a:pPr indent="-301625" lvl="0" marL="457200" rtl="0" algn="l">
              <a:spcBef>
                <a:spcPts val="0"/>
              </a:spcBef>
              <a:spcAft>
                <a:spcPts val="0"/>
              </a:spcAft>
              <a:buClr>
                <a:schemeClr val="dk1"/>
              </a:buClr>
              <a:buSzPts val="1150"/>
              <a:buChar char="●"/>
            </a:pPr>
            <a:r>
              <a:t/>
            </a:r>
            <a:endParaRPr i="1" sz="1150">
              <a:solidFill>
                <a:schemeClr val="dk1"/>
              </a:solidFill>
              <a:highlight>
                <a:srgbClr val="FFFFFF"/>
              </a:highlight>
            </a:endParaRPr>
          </a:p>
          <a:p>
            <a:pPr indent="0" lvl="0" marL="0" rtl="0" algn="l">
              <a:spcBef>
                <a:spcPts val="800"/>
              </a:spcBef>
              <a:spcAft>
                <a:spcPts val="1600"/>
              </a:spcAft>
              <a:buNone/>
            </a:pPr>
            <a:r>
              <a:t/>
            </a:r>
            <a:endParaRPr sz="1150">
              <a:solidFill>
                <a:schemeClr val="dk1"/>
              </a:solidFill>
              <a:highlight>
                <a:srgbClr val="FFFFFF"/>
              </a:highlight>
            </a:endParaRPr>
          </a:p>
        </p:txBody>
      </p:sp>
      <p:pic>
        <p:nvPicPr>
          <p:cNvPr id="140" name="Google Shape;140;p26"/>
          <p:cNvPicPr preferRelativeResize="0"/>
          <p:nvPr/>
        </p:nvPicPr>
        <p:blipFill>
          <a:blip r:embed="rId3">
            <a:alphaModFix/>
          </a:blip>
          <a:stretch>
            <a:fillRect/>
          </a:stretch>
        </p:blipFill>
        <p:spPr>
          <a:xfrm>
            <a:off x="536450" y="3247101"/>
            <a:ext cx="8248650" cy="1321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Compression 	</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File Level Compression</a:t>
            </a:r>
            <a:endParaRPr/>
          </a:p>
          <a:p>
            <a:pPr indent="0" lvl="0" marL="0" rtl="0" algn="l">
              <a:spcBef>
                <a:spcPts val="1600"/>
              </a:spcBef>
              <a:spcAft>
                <a:spcPts val="0"/>
              </a:spcAft>
              <a:buClr>
                <a:schemeClr val="dk1"/>
              </a:buClr>
              <a:buSzPts val="1100"/>
              <a:buFont typeface="Arial"/>
              <a:buNone/>
            </a:pPr>
            <a:r>
              <a:rPr lang="en" sz="1200">
                <a:solidFill>
                  <a:srgbClr val="444444"/>
                </a:solidFill>
                <a:highlight>
                  <a:schemeClr val="lt1"/>
                </a:highlight>
              </a:rPr>
              <a:t>File-level compression means you compress entire files regardless of the file format, the same way you would compress a file in Linux. Some of these formats are splittable (e.g. bzip2, or LZO if indexed).</a:t>
            </a:r>
            <a:endParaRPr sz="1200"/>
          </a:p>
          <a:p>
            <a:pPr indent="0" lvl="0" marL="0" rtl="0" algn="l">
              <a:spcBef>
                <a:spcPts val="1600"/>
              </a:spcBef>
              <a:spcAft>
                <a:spcPts val="0"/>
              </a:spcAft>
              <a:buNone/>
            </a:pPr>
            <a:r>
              <a:rPr lang="en"/>
              <a:t>Block Level Compression</a:t>
            </a:r>
            <a:endParaRPr/>
          </a:p>
          <a:p>
            <a:pPr indent="0" lvl="0" marL="0" rtl="0" algn="l">
              <a:spcBef>
                <a:spcPts val="1600"/>
              </a:spcBef>
              <a:spcAft>
                <a:spcPts val="0"/>
              </a:spcAft>
              <a:buNone/>
            </a:pPr>
            <a:r>
              <a:rPr lang="en" sz="1200">
                <a:solidFill>
                  <a:srgbClr val="444444"/>
                </a:solidFill>
                <a:highlight>
                  <a:schemeClr val="lt1"/>
                </a:highlight>
              </a:rPr>
              <a:t>HDFS blocks are compressed separatey.</a:t>
            </a:r>
            <a:r>
              <a:rPr lang="en" sz="1200">
                <a:solidFill>
                  <a:srgbClr val="444444"/>
                </a:solidFill>
                <a:highlight>
                  <a:schemeClr val="lt1"/>
                </a:highlight>
              </a:rPr>
              <a:t>Block-level compression is internal to the file format, so individual blocks of data within the file are compressed. This means that the file remains splittable even if you use a non-splittable compression codec like </a:t>
            </a:r>
            <a:r>
              <a:rPr i="1" lang="en" sz="1200">
                <a:solidFill>
                  <a:srgbClr val="444444"/>
                </a:solidFill>
                <a:highlight>
                  <a:schemeClr val="lt1"/>
                </a:highlight>
              </a:rPr>
              <a:t>Snappy.</a:t>
            </a:r>
            <a:endParaRPr i="1" sz="1200">
              <a:solidFill>
                <a:srgbClr val="444444"/>
              </a:solidFill>
              <a:highlight>
                <a:schemeClr val="lt1"/>
              </a:highlight>
            </a:endParaRPr>
          </a:p>
          <a:p>
            <a:pPr indent="0" lvl="0" marL="0" rtl="0" algn="l">
              <a:spcBef>
                <a:spcPts val="1600"/>
              </a:spcBef>
              <a:spcAft>
                <a:spcPts val="0"/>
              </a:spcAft>
              <a:buNone/>
            </a:pPr>
            <a:r>
              <a:t/>
            </a:r>
            <a:endParaRPr i="1" sz="1200">
              <a:solidFill>
                <a:srgbClr val="444444"/>
              </a:solidFill>
              <a:highlight>
                <a:schemeClr val="lt1"/>
              </a:highlight>
            </a:endParaRPr>
          </a:p>
          <a:p>
            <a:pPr indent="0" lvl="0" marL="0" rtl="0" algn="l">
              <a:spcBef>
                <a:spcPts val="1600"/>
              </a:spcBef>
              <a:spcAft>
                <a:spcPts val="0"/>
              </a:spcAft>
              <a:buClr>
                <a:schemeClr val="dk1"/>
              </a:buClr>
              <a:buSzPts val="1100"/>
              <a:buFont typeface="Arial"/>
              <a:buNone/>
            </a:pPr>
            <a:r>
              <a:rPr i="1" lang="en" sz="1200">
                <a:solidFill>
                  <a:srgbClr val="5E5E5E"/>
                </a:solidFill>
                <a:highlight>
                  <a:srgbClr val="FFFFFF"/>
                </a:highlight>
              </a:rPr>
              <a:t>Benefits of Data Compressing </a:t>
            </a:r>
            <a:endParaRPr i="1" sz="1200">
              <a:solidFill>
                <a:srgbClr val="5E5E5E"/>
              </a:solidFill>
              <a:highlight>
                <a:srgbClr val="FFFFFF"/>
              </a:highlight>
            </a:endParaRPr>
          </a:p>
          <a:p>
            <a:pPr indent="-304800" lvl="0" marL="457200" rtl="0" algn="l">
              <a:spcBef>
                <a:spcPts val="1600"/>
              </a:spcBef>
              <a:spcAft>
                <a:spcPts val="0"/>
              </a:spcAft>
              <a:buClr>
                <a:srgbClr val="5E5E5E"/>
              </a:buClr>
              <a:buSzPts val="1200"/>
              <a:buChar char="●"/>
            </a:pPr>
            <a:r>
              <a:rPr lang="en" sz="1200">
                <a:solidFill>
                  <a:srgbClr val="5E5E5E"/>
                </a:solidFill>
                <a:highlight>
                  <a:srgbClr val="FFFFFF"/>
                </a:highlight>
              </a:rPr>
              <a:t>It saves a great deal of storage space.</a:t>
            </a:r>
            <a:endParaRPr sz="1200">
              <a:solidFill>
                <a:srgbClr val="5E5E5E"/>
              </a:solidFill>
              <a:highlight>
                <a:srgbClr val="FFFFFF"/>
              </a:highlight>
            </a:endParaRPr>
          </a:p>
          <a:p>
            <a:pPr indent="-304800" lvl="0" marL="457200" rtl="0" algn="l">
              <a:spcBef>
                <a:spcPts val="0"/>
              </a:spcBef>
              <a:spcAft>
                <a:spcPts val="0"/>
              </a:spcAft>
              <a:buClr>
                <a:srgbClr val="5E5E5E"/>
              </a:buClr>
              <a:buSzPts val="1200"/>
              <a:buChar char="●"/>
            </a:pPr>
            <a:r>
              <a:rPr lang="en" sz="1200">
                <a:solidFill>
                  <a:srgbClr val="5E5E5E"/>
                </a:solidFill>
                <a:highlight>
                  <a:srgbClr val="FFFFFF"/>
                </a:highlight>
              </a:rPr>
              <a:t>It also speeds up the transfer of the blocks throughout the clusters.</a:t>
            </a:r>
            <a:endParaRPr sz="1200">
              <a:solidFill>
                <a:srgbClr val="5E5E5E"/>
              </a:solidFill>
              <a:highlight>
                <a:srgbClr val="FFFFFF"/>
              </a:highlight>
            </a:endParaRPr>
          </a:p>
          <a:p>
            <a:pPr indent="0" lvl="0" marL="0" rtl="0" algn="l">
              <a:spcBef>
                <a:spcPts val="12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8"/>
          <p:cNvSpPr txBox="1"/>
          <p:nvPr>
            <p:ph idx="1" type="body"/>
          </p:nvPr>
        </p:nvSpPr>
        <p:spPr>
          <a:xfrm>
            <a:off x="311700" y="11619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chemeClr val="dk1"/>
                </a:solidFill>
                <a:highlight>
                  <a:srgbClr val="FFFFFF"/>
                </a:highlight>
              </a:rPr>
              <a:t>SET hive.exec.compress.output=true;</a:t>
            </a:r>
            <a:endParaRPr sz="1350">
              <a:solidFill>
                <a:schemeClr val="dk1"/>
              </a:solidFill>
              <a:highlight>
                <a:srgbClr val="FFFFFF"/>
              </a:highlight>
            </a:endParaRPr>
          </a:p>
          <a:p>
            <a:pPr indent="0" lvl="0" marL="0" rtl="0" algn="l">
              <a:spcBef>
                <a:spcPts val="1600"/>
              </a:spcBef>
              <a:spcAft>
                <a:spcPts val="1600"/>
              </a:spcAft>
              <a:buNone/>
            </a:pPr>
            <a:r>
              <a:rPr lang="en" sz="1350">
                <a:solidFill>
                  <a:schemeClr val="dk1"/>
                </a:solidFill>
                <a:highlight>
                  <a:srgbClr val="FFFFFF"/>
                </a:highlight>
              </a:rPr>
              <a:t>SET io.seqfile.compression.type=BLOCK;</a:t>
            </a:r>
            <a:endParaRPr sz="1350">
              <a:solidFill>
                <a:schemeClr val="dk1"/>
              </a:solidFill>
              <a:highlight>
                <a:srgbClr val="FFFFFF"/>
              </a:highlight>
            </a:endParaRPr>
          </a:p>
        </p:txBody>
      </p:sp>
      <p:pic>
        <p:nvPicPr>
          <p:cNvPr id="153" name="Google Shape;153;p28"/>
          <p:cNvPicPr preferRelativeResize="0"/>
          <p:nvPr/>
        </p:nvPicPr>
        <p:blipFill>
          <a:blip r:embed="rId3">
            <a:alphaModFix/>
          </a:blip>
          <a:stretch>
            <a:fillRect/>
          </a:stretch>
        </p:blipFill>
        <p:spPr>
          <a:xfrm>
            <a:off x="529000" y="2098725"/>
            <a:ext cx="7840425" cy="2233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GZIP	</a:t>
            </a:r>
            <a:endParaRPr/>
          </a:p>
          <a:p>
            <a:pPr indent="0" lvl="0" marL="0" rtl="0" algn="l">
              <a:spcBef>
                <a:spcPts val="0"/>
              </a:spcBef>
              <a:spcAft>
                <a:spcPts val="0"/>
              </a:spcAft>
              <a:buNone/>
            </a:pPr>
            <a:r>
              <a:t/>
            </a:r>
            <a:endParaRPr/>
          </a:p>
        </p:txBody>
      </p:sp>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4325" lvl="0" marL="596900" marR="139700" rtl="0" algn="l">
              <a:spcBef>
                <a:spcPts val="0"/>
              </a:spcBef>
              <a:spcAft>
                <a:spcPts val="0"/>
              </a:spcAft>
              <a:buClr>
                <a:srgbClr val="666666"/>
              </a:buClr>
              <a:buSzPts val="1350"/>
              <a:buChar char="●"/>
            </a:pPr>
            <a:r>
              <a:rPr lang="en" sz="1350">
                <a:solidFill>
                  <a:srgbClr val="666666"/>
                </a:solidFill>
                <a:highlight>
                  <a:srgbClr val="FFFFFF"/>
                </a:highlight>
              </a:rPr>
              <a:t>Provides High compression ratio.</a:t>
            </a:r>
            <a:endParaRPr sz="1350">
              <a:solidFill>
                <a:srgbClr val="666666"/>
              </a:solidFill>
              <a:highlight>
                <a:srgbClr val="FFFFFF"/>
              </a:highlight>
            </a:endParaRPr>
          </a:p>
          <a:p>
            <a:pPr indent="-314325" lvl="0" marL="596900" marR="139700" rtl="0" algn="l">
              <a:spcBef>
                <a:spcPts val="0"/>
              </a:spcBef>
              <a:spcAft>
                <a:spcPts val="0"/>
              </a:spcAft>
              <a:buClr>
                <a:srgbClr val="666666"/>
              </a:buClr>
              <a:buSzPts val="1350"/>
              <a:buChar char="●"/>
            </a:pPr>
            <a:r>
              <a:rPr lang="en" sz="1350">
                <a:solidFill>
                  <a:srgbClr val="666666"/>
                </a:solidFill>
                <a:highlight>
                  <a:srgbClr val="FFFFFF"/>
                </a:highlight>
              </a:rPr>
              <a:t>Uses high CPU resources to compress and decompress data.</a:t>
            </a:r>
            <a:endParaRPr sz="1350">
              <a:solidFill>
                <a:srgbClr val="666666"/>
              </a:solidFill>
              <a:highlight>
                <a:srgbClr val="FFFFFF"/>
              </a:highlight>
            </a:endParaRPr>
          </a:p>
          <a:p>
            <a:pPr indent="-314325" lvl="0" marL="596900" marR="139700" rtl="0" algn="l">
              <a:spcBef>
                <a:spcPts val="0"/>
              </a:spcBef>
              <a:spcAft>
                <a:spcPts val="0"/>
              </a:spcAft>
              <a:buClr>
                <a:srgbClr val="666666"/>
              </a:buClr>
              <a:buSzPts val="1350"/>
              <a:buChar char="●"/>
            </a:pPr>
            <a:r>
              <a:rPr lang="en" sz="1350">
                <a:solidFill>
                  <a:srgbClr val="666666"/>
                </a:solidFill>
                <a:highlight>
                  <a:srgbClr val="FFFFFF"/>
                </a:highlight>
              </a:rPr>
              <a:t>Good choice for Cold data which is infrequently accessed.</a:t>
            </a:r>
            <a:endParaRPr sz="1350">
              <a:solidFill>
                <a:srgbClr val="666666"/>
              </a:solidFill>
              <a:highlight>
                <a:srgbClr val="FFFFFF"/>
              </a:highlight>
            </a:endParaRPr>
          </a:p>
          <a:p>
            <a:pPr indent="-314325" lvl="0" marL="596900" marR="139700" rtl="0" algn="l">
              <a:spcBef>
                <a:spcPts val="0"/>
              </a:spcBef>
              <a:spcAft>
                <a:spcPts val="0"/>
              </a:spcAft>
              <a:buClr>
                <a:srgbClr val="666666"/>
              </a:buClr>
              <a:buSzPts val="1350"/>
              <a:buChar char="●"/>
            </a:pPr>
            <a:r>
              <a:rPr lang="en" sz="1350">
                <a:solidFill>
                  <a:srgbClr val="666666"/>
                </a:solidFill>
                <a:highlight>
                  <a:srgbClr val="FFFFFF"/>
                </a:highlight>
              </a:rPr>
              <a:t>Compressed data is not splittable and hence not suitable for </a:t>
            </a:r>
            <a:r>
              <a:rPr lang="en" sz="1350">
                <a:solidFill>
                  <a:srgbClr val="65ABF6"/>
                </a:solidFill>
                <a:highlight>
                  <a:srgbClr val="FFFFFF"/>
                </a:highlight>
                <a:uFill>
                  <a:noFill/>
                </a:uFill>
                <a:hlinkClick r:id="rId3"/>
              </a:rPr>
              <a:t>MapReduce</a:t>
            </a:r>
            <a:r>
              <a:rPr lang="en" sz="1350">
                <a:solidFill>
                  <a:srgbClr val="666666"/>
                </a:solidFill>
                <a:highlight>
                  <a:srgbClr val="FFFFFF"/>
                </a:highlight>
              </a:rPr>
              <a:t> jobs.</a:t>
            </a:r>
            <a:endParaRPr sz="1350">
              <a:solidFill>
                <a:srgbClr val="666666"/>
              </a:solidFill>
              <a:highlight>
                <a:srgbClr val="FFFFFF"/>
              </a:highlight>
            </a:endParaRPr>
          </a:p>
          <a:p>
            <a:pPr indent="0" lvl="0" marL="0" rtl="0" algn="l">
              <a:spcBef>
                <a:spcPts val="22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BZip</a:t>
            </a:r>
            <a:endParaRPr/>
          </a:p>
        </p:txBody>
      </p:sp>
      <p:sp>
        <p:nvSpPr>
          <p:cNvPr id="165" name="Google Shape;16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4325" lvl="0" marL="596900" marR="139700" rtl="0" algn="l">
              <a:spcBef>
                <a:spcPts val="0"/>
              </a:spcBef>
              <a:spcAft>
                <a:spcPts val="0"/>
              </a:spcAft>
              <a:buClr>
                <a:srgbClr val="666666"/>
              </a:buClr>
              <a:buSzPts val="1350"/>
              <a:buChar char="●"/>
            </a:pPr>
            <a:r>
              <a:rPr lang="en" sz="1350">
                <a:solidFill>
                  <a:srgbClr val="666666"/>
                </a:solidFill>
                <a:highlight>
                  <a:srgbClr val="FFFFFF"/>
                </a:highlight>
              </a:rPr>
              <a:t>Provides High compression ratio (even higher than GZIP).</a:t>
            </a:r>
            <a:endParaRPr sz="1350">
              <a:solidFill>
                <a:srgbClr val="666666"/>
              </a:solidFill>
              <a:highlight>
                <a:srgbClr val="FFFFFF"/>
              </a:highlight>
            </a:endParaRPr>
          </a:p>
          <a:p>
            <a:pPr indent="-314325" lvl="0" marL="596900" marR="139700" rtl="0" algn="l">
              <a:spcBef>
                <a:spcPts val="0"/>
              </a:spcBef>
              <a:spcAft>
                <a:spcPts val="0"/>
              </a:spcAft>
              <a:buClr>
                <a:srgbClr val="666666"/>
              </a:buClr>
              <a:buSzPts val="1350"/>
              <a:buChar char="●"/>
            </a:pPr>
            <a:r>
              <a:rPr lang="en" sz="1350">
                <a:solidFill>
                  <a:srgbClr val="666666"/>
                </a:solidFill>
                <a:highlight>
                  <a:srgbClr val="FFFFFF"/>
                </a:highlight>
              </a:rPr>
              <a:t>Takes long time to compress and decompress data.</a:t>
            </a:r>
            <a:endParaRPr sz="1350">
              <a:solidFill>
                <a:srgbClr val="666666"/>
              </a:solidFill>
              <a:highlight>
                <a:srgbClr val="FFFFFF"/>
              </a:highlight>
            </a:endParaRPr>
          </a:p>
          <a:p>
            <a:pPr indent="-314325" lvl="0" marL="596900" marR="139700" rtl="0" algn="l">
              <a:spcBef>
                <a:spcPts val="0"/>
              </a:spcBef>
              <a:spcAft>
                <a:spcPts val="0"/>
              </a:spcAft>
              <a:buClr>
                <a:srgbClr val="666666"/>
              </a:buClr>
              <a:buSzPts val="1350"/>
              <a:buChar char="●"/>
            </a:pPr>
            <a:r>
              <a:rPr lang="en" sz="1350">
                <a:solidFill>
                  <a:srgbClr val="666666"/>
                </a:solidFill>
                <a:highlight>
                  <a:srgbClr val="FFFFFF"/>
                </a:highlight>
              </a:rPr>
              <a:t>Good choice for Cold data which is infrequently accessed.</a:t>
            </a:r>
            <a:endParaRPr sz="1350">
              <a:solidFill>
                <a:srgbClr val="666666"/>
              </a:solidFill>
              <a:highlight>
                <a:srgbClr val="FFFFFF"/>
              </a:highlight>
            </a:endParaRPr>
          </a:p>
          <a:p>
            <a:pPr indent="-314325" lvl="0" marL="596900" marR="139700" rtl="0" algn="l">
              <a:spcBef>
                <a:spcPts val="0"/>
              </a:spcBef>
              <a:spcAft>
                <a:spcPts val="0"/>
              </a:spcAft>
              <a:buClr>
                <a:srgbClr val="666666"/>
              </a:buClr>
              <a:buSzPts val="1350"/>
              <a:buChar char="●"/>
            </a:pPr>
            <a:r>
              <a:rPr lang="en" sz="1350">
                <a:solidFill>
                  <a:srgbClr val="666666"/>
                </a:solidFill>
                <a:highlight>
                  <a:srgbClr val="FFFFFF"/>
                </a:highlight>
              </a:rPr>
              <a:t>Compressed data is splittable.</a:t>
            </a:r>
            <a:endParaRPr sz="1350">
              <a:solidFill>
                <a:srgbClr val="666666"/>
              </a:solidFill>
              <a:highlight>
                <a:srgbClr val="FFFFFF"/>
              </a:highlight>
            </a:endParaRPr>
          </a:p>
          <a:p>
            <a:pPr indent="-314325" lvl="0" marL="596900" marR="139700" rtl="0" algn="l">
              <a:spcBef>
                <a:spcPts val="0"/>
              </a:spcBef>
              <a:spcAft>
                <a:spcPts val="0"/>
              </a:spcAft>
              <a:buClr>
                <a:srgbClr val="666666"/>
              </a:buClr>
              <a:buSzPts val="1350"/>
              <a:buChar char="●"/>
            </a:pPr>
            <a:r>
              <a:rPr lang="en" sz="1350">
                <a:solidFill>
                  <a:srgbClr val="666666"/>
                </a:solidFill>
                <a:highlight>
                  <a:srgbClr val="FFFFFF"/>
                </a:highlight>
              </a:rPr>
              <a:t>Even though the compressed data is splittable, it is generally not suited for MR jobs because of high compression/decompression time.</a:t>
            </a:r>
            <a:endParaRPr sz="1350">
              <a:solidFill>
                <a:srgbClr val="666666"/>
              </a:solidFill>
              <a:highlight>
                <a:srgbClr val="FFFFFF"/>
              </a:highlight>
            </a:endParaRPr>
          </a:p>
          <a:p>
            <a:pPr indent="0" lvl="0" marL="0" rtl="0" algn="l">
              <a:spcBef>
                <a:spcPts val="22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LZO</a:t>
            </a:r>
            <a:endParaRPr/>
          </a:p>
        </p:txBody>
      </p:sp>
      <p:sp>
        <p:nvSpPr>
          <p:cNvPr id="171" name="Google Shape;17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4325" lvl="0" marL="596900" marR="139700" rtl="0" algn="l">
              <a:spcBef>
                <a:spcPts val="0"/>
              </a:spcBef>
              <a:spcAft>
                <a:spcPts val="0"/>
              </a:spcAft>
              <a:buClr>
                <a:srgbClr val="666666"/>
              </a:buClr>
              <a:buSzPts val="1350"/>
              <a:buChar char="●"/>
            </a:pPr>
            <a:r>
              <a:rPr lang="en" sz="1350">
                <a:solidFill>
                  <a:srgbClr val="666666"/>
                </a:solidFill>
                <a:highlight>
                  <a:srgbClr val="FFFFFF"/>
                </a:highlight>
              </a:rPr>
              <a:t>Provides Low compression ratio.</a:t>
            </a:r>
            <a:endParaRPr sz="1350">
              <a:solidFill>
                <a:srgbClr val="666666"/>
              </a:solidFill>
              <a:highlight>
                <a:srgbClr val="FFFFFF"/>
              </a:highlight>
            </a:endParaRPr>
          </a:p>
          <a:p>
            <a:pPr indent="-314325" lvl="0" marL="596900" marR="139700" rtl="0" algn="l">
              <a:spcBef>
                <a:spcPts val="0"/>
              </a:spcBef>
              <a:spcAft>
                <a:spcPts val="0"/>
              </a:spcAft>
              <a:buClr>
                <a:srgbClr val="666666"/>
              </a:buClr>
              <a:buSzPts val="1350"/>
              <a:buChar char="●"/>
            </a:pPr>
            <a:r>
              <a:rPr lang="en" sz="1350">
                <a:solidFill>
                  <a:srgbClr val="666666"/>
                </a:solidFill>
                <a:highlight>
                  <a:srgbClr val="FFFFFF"/>
                </a:highlight>
              </a:rPr>
              <a:t>Very fast in compressing and decompressing data.</a:t>
            </a:r>
            <a:endParaRPr sz="1350">
              <a:solidFill>
                <a:srgbClr val="666666"/>
              </a:solidFill>
              <a:highlight>
                <a:srgbClr val="FFFFFF"/>
              </a:highlight>
            </a:endParaRPr>
          </a:p>
          <a:p>
            <a:pPr indent="-314325" lvl="0" marL="596900" marR="139700" rtl="0" algn="l">
              <a:spcBef>
                <a:spcPts val="0"/>
              </a:spcBef>
              <a:spcAft>
                <a:spcPts val="0"/>
              </a:spcAft>
              <a:buClr>
                <a:srgbClr val="666666"/>
              </a:buClr>
              <a:buSzPts val="1350"/>
              <a:buChar char="●"/>
            </a:pPr>
            <a:r>
              <a:rPr lang="en" sz="1350">
                <a:solidFill>
                  <a:srgbClr val="666666"/>
                </a:solidFill>
                <a:highlight>
                  <a:srgbClr val="FFFFFF"/>
                </a:highlight>
              </a:rPr>
              <a:t>Compressed data is splittable if an appropriate indexing algorithm is used.</a:t>
            </a:r>
            <a:endParaRPr sz="1350">
              <a:solidFill>
                <a:srgbClr val="666666"/>
              </a:solidFill>
              <a:highlight>
                <a:srgbClr val="FFFFFF"/>
              </a:highlight>
            </a:endParaRPr>
          </a:p>
          <a:p>
            <a:pPr indent="-314325" lvl="0" marL="596900" marR="139700" rtl="0" algn="l">
              <a:spcBef>
                <a:spcPts val="0"/>
              </a:spcBef>
              <a:spcAft>
                <a:spcPts val="0"/>
              </a:spcAft>
              <a:buClr>
                <a:srgbClr val="666666"/>
              </a:buClr>
              <a:buSzPts val="1350"/>
              <a:buChar char="●"/>
            </a:pPr>
            <a:r>
              <a:rPr lang="en" sz="1350">
                <a:solidFill>
                  <a:srgbClr val="666666"/>
                </a:solidFill>
                <a:highlight>
                  <a:srgbClr val="FFFFFF"/>
                </a:highlight>
              </a:rPr>
              <a:t>Best suited for MR jobs because of property (ii) and (iii).</a:t>
            </a:r>
            <a:endParaRPr sz="1350">
              <a:solidFill>
                <a:srgbClr val="666666"/>
              </a:solidFill>
              <a:highlight>
                <a:srgbClr val="FFFFFF"/>
              </a:highlight>
            </a:endParaRPr>
          </a:p>
          <a:p>
            <a:pPr indent="0" lvl="0" marL="0" rtl="0" algn="l">
              <a:spcBef>
                <a:spcPts val="22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idx="1" type="subTitle"/>
          </p:nvPr>
        </p:nvSpPr>
        <p:spPr>
          <a:xfrm>
            <a:off x="311700" y="13328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Based on below characteristics, different file formats has evolved</a:t>
            </a:r>
            <a:endParaRPr/>
          </a:p>
          <a:p>
            <a:pPr indent="0" lvl="0" marL="0" rtl="0" algn="ctr">
              <a:spcBef>
                <a:spcPts val="0"/>
              </a:spcBef>
              <a:spcAft>
                <a:spcPts val="0"/>
              </a:spcAft>
              <a:buNone/>
            </a:pPr>
            <a:r>
              <a:t/>
            </a:r>
            <a:endParaRPr/>
          </a:p>
          <a:p>
            <a:pPr indent="0" lvl="0" marL="457200" rtl="0" algn="l">
              <a:spcBef>
                <a:spcPts val="0"/>
              </a:spcBef>
              <a:spcAft>
                <a:spcPts val="0"/>
              </a:spcAft>
              <a:buNone/>
            </a:pPr>
            <a:r>
              <a:t/>
            </a:r>
            <a:endParaRPr sz="1500">
              <a:solidFill>
                <a:srgbClr val="444444"/>
              </a:solidFill>
              <a:highlight>
                <a:srgbClr val="FFFFFF"/>
              </a:highlight>
            </a:endParaRPr>
          </a:p>
          <a:p>
            <a:pPr indent="0" lvl="0" marL="457200" rtl="0" algn="l">
              <a:spcBef>
                <a:spcPts val="0"/>
              </a:spcBef>
              <a:spcAft>
                <a:spcPts val="0"/>
              </a:spcAft>
              <a:buNone/>
            </a:pPr>
            <a:r>
              <a:t/>
            </a:r>
            <a:endParaRPr sz="1500">
              <a:solidFill>
                <a:srgbClr val="444444"/>
              </a:solidFill>
              <a:highlight>
                <a:srgbClr val="FFFFFF"/>
              </a:highlight>
            </a:endParaRPr>
          </a:p>
          <a:p>
            <a:pPr indent="-323850" lvl="0" marL="457200" rtl="0" algn="l">
              <a:spcBef>
                <a:spcPts val="0"/>
              </a:spcBef>
              <a:spcAft>
                <a:spcPts val="0"/>
              </a:spcAft>
              <a:buClr>
                <a:srgbClr val="444444"/>
              </a:buClr>
              <a:buSzPts val="1500"/>
              <a:buAutoNum type="arabicPeriod"/>
            </a:pPr>
            <a:r>
              <a:rPr lang="en" sz="1500">
                <a:solidFill>
                  <a:srgbClr val="444444"/>
                </a:solidFill>
                <a:highlight>
                  <a:srgbClr val="FFFFFF"/>
                </a:highlight>
              </a:rPr>
              <a:t>Faster read times</a:t>
            </a:r>
            <a:endParaRPr sz="1500">
              <a:solidFill>
                <a:srgbClr val="444444"/>
              </a:solidFill>
              <a:highlight>
                <a:srgbClr val="FFFFFF"/>
              </a:highlight>
            </a:endParaRPr>
          </a:p>
          <a:p>
            <a:pPr indent="-323850" lvl="0" marL="457200" rtl="0" algn="l">
              <a:lnSpc>
                <a:spcPct val="130000"/>
              </a:lnSpc>
              <a:spcBef>
                <a:spcPts val="0"/>
              </a:spcBef>
              <a:spcAft>
                <a:spcPts val="0"/>
              </a:spcAft>
              <a:buClr>
                <a:srgbClr val="444444"/>
              </a:buClr>
              <a:buSzPts val="1500"/>
              <a:buAutoNum type="arabicPeriod"/>
            </a:pPr>
            <a:r>
              <a:rPr lang="en" sz="1500">
                <a:solidFill>
                  <a:srgbClr val="444444"/>
                </a:solidFill>
                <a:highlight>
                  <a:srgbClr val="FFFFFF"/>
                </a:highlight>
              </a:rPr>
              <a:t>Faster write times</a:t>
            </a:r>
            <a:endParaRPr sz="1500">
              <a:solidFill>
                <a:srgbClr val="444444"/>
              </a:solidFill>
              <a:highlight>
                <a:srgbClr val="FFFFFF"/>
              </a:highlight>
            </a:endParaRPr>
          </a:p>
          <a:p>
            <a:pPr indent="-323850" lvl="0" marL="457200" rtl="0" algn="l">
              <a:lnSpc>
                <a:spcPct val="130000"/>
              </a:lnSpc>
              <a:spcBef>
                <a:spcPts val="0"/>
              </a:spcBef>
              <a:spcAft>
                <a:spcPts val="0"/>
              </a:spcAft>
              <a:buClr>
                <a:srgbClr val="444444"/>
              </a:buClr>
              <a:buSzPts val="1500"/>
              <a:buAutoNum type="arabicPeriod"/>
            </a:pPr>
            <a:r>
              <a:rPr lang="en" sz="1500">
                <a:solidFill>
                  <a:srgbClr val="444444"/>
                </a:solidFill>
                <a:highlight>
                  <a:srgbClr val="FFFFFF"/>
                </a:highlight>
              </a:rPr>
              <a:t>Splittable files (so you don’t need to read the whole file, just a part of it)</a:t>
            </a:r>
            <a:endParaRPr sz="1500">
              <a:solidFill>
                <a:srgbClr val="444444"/>
              </a:solidFill>
              <a:highlight>
                <a:srgbClr val="FFFFFF"/>
              </a:highlight>
            </a:endParaRPr>
          </a:p>
          <a:p>
            <a:pPr indent="-323850" lvl="0" marL="457200" rtl="0" algn="l">
              <a:lnSpc>
                <a:spcPct val="130000"/>
              </a:lnSpc>
              <a:spcBef>
                <a:spcPts val="0"/>
              </a:spcBef>
              <a:spcAft>
                <a:spcPts val="0"/>
              </a:spcAft>
              <a:buClr>
                <a:srgbClr val="444444"/>
              </a:buClr>
              <a:buSzPts val="1500"/>
              <a:buAutoNum type="arabicPeriod"/>
            </a:pPr>
            <a:r>
              <a:rPr lang="en" sz="1500">
                <a:solidFill>
                  <a:srgbClr val="444444"/>
                </a:solidFill>
                <a:highlight>
                  <a:srgbClr val="FFFFFF"/>
                </a:highlight>
              </a:rPr>
              <a:t>Schema evolution support (allowing you to change the fields in a dataset)</a:t>
            </a:r>
            <a:endParaRPr sz="1500">
              <a:solidFill>
                <a:srgbClr val="444444"/>
              </a:solidFill>
              <a:highlight>
                <a:srgbClr val="FFFFFF"/>
              </a:highlight>
            </a:endParaRPr>
          </a:p>
          <a:p>
            <a:pPr indent="-323850" lvl="0" marL="457200" rtl="0" algn="l">
              <a:lnSpc>
                <a:spcPct val="130000"/>
              </a:lnSpc>
              <a:spcBef>
                <a:spcPts val="0"/>
              </a:spcBef>
              <a:spcAft>
                <a:spcPts val="0"/>
              </a:spcAft>
              <a:buClr>
                <a:srgbClr val="444444"/>
              </a:buClr>
              <a:buSzPts val="1500"/>
              <a:buAutoNum type="arabicPeriod"/>
            </a:pPr>
            <a:r>
              <a:rPr lang="en" sz="1500">
                <a:solidFill>
                  <a:srgbClr val="444444"/>
                </a:solidFill>
                <a:highlight>
                  <a:srgbClr val="FFFFFF"/>
                </a:highlight>
              </a:rPr>
              <a:t>Advanced compression support (compress the files with a compression codec without sacrificing these features)</a:t>
            </a:r>
            <a:endParaRPr sz="1500">
              <a:solidFill>
                <a:srgbClr val="444444"/>
              </a:solidFill>
              <a:highlight>
                <a:srgbClr val="FFFFFF"/>
              </a:highlight>
            </a:endParaRPr>
          </a:p>
          <a:p>
            <a:pPr indent="0" lvl="0" marL="0" rtl="0" algn="l">
              <a:spcBef>
                <a:spcPts val="16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Snappy	</a:t>
            </a:r>
            <a:endParaRPr/>
          </a:p>
        </p:txBody>
      </p:sp>
      <p:sp>
        <p:nvSpPr>
          <p:cNvPr id="177" name="Google Shape;177;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4325" lvl="0" marL="596900" marR="139700" rtl="0" algn="l">
              <a:spcBef>
                <a:spcPts val="0"/>
              </a:spcBef>
              <a:spcAft>
                <a:spcPts val="0"/>
              </a:spcAft>
              <a:buClr>
                <a:srgbClr val="666666"/>
              </a:buClr>
              <a:buSzPts val="1350"/>
              <a:buChar char="●"/>
            </a:pPr>
            <a:r>
              <a:rPr lang="en" sz="1350">
                <a:solidFill>
                  <a:srgbClr val="666666"/>
                </a:solidFill>
                <a:highlight>
                  <a:srgbClr val="FFFFFF"/>
                </a:highlight>
              </a:rPr>
              <a:t>Provides average compression ratio.</a:t>
            </a:r>
            <a:endParaRPr sz="1350">
              <a:solidFill>
                <a:srgbClr val="666666"/>
              </a:solidFill>
              <a:highlight>
                <a:srgbClr val="FFFFFF"/>
              </a:highlight>
            </a:endParaRPr>
          </a:p>
          <a:p>
            <a:pPr indent="-314325" lvl="0" marL="596900" marR="139700" rtl="0" algn="l">
              <a:spcBef>
                <a:spcPts val="0"/>
              </a:spcBef>
              <a:spcAft>
                <a:spcPts val="0"/>
              </a:spcAft>
              <a:buClr>
                <a:srgbClr val="666666"/>
              </a:buClr>
              <a:buSzPts val="1350"/>
              <a:buChar char="●"/>
            </a:pPr>
            <a:r>
              <a:rPr lang="en" sz="1350">
                <a:solidFill>
                  <a:srgbClr val="666666"/>
                </a:solidFill>
                <a:highlight>
                  <a:srgbClr val="FFFFFF"/>
                </a:highlight>
              </a:rPr>
              <a:t>Aimed at very fast compression and decompression time.</a:t>
            </a:r>
            <a:endParaRPr sz="1350">
              <a:solidFill>
                <a:srgbClr val="666666"/>
              </a:solidFill>
              <a:highlight>
                <a:srgbClr val="FFFFFF"/>
              </a:highlight>
            </a:endParaRPr>
          </a:p>
          <a:p>
            <a:pPr indent="-314325" lvl="0" marL="596900" marR="139700" rtl="0" algn="l">
              <a:spcBef>
                <a:spcPts val="0"/>
              </a:spcBef>
              <a:spcAft>
                <a:spcPts val="0"/>
              </a:spcAft>
              <a:buClr>
                <a:srgbClr val="666666"/>
              </a:buClr>
              <a:buSzPts val="1350"/>
              <a:buChar char="●"/>
            </a:pPr>
            <a:r>
              <a:rPr lang="en" sz="1350">
                <a:solidFill>
                  <a:srgbClr val="666666"/>
                </a:solidFill>
                <a:highlight>
                  <a:srgbClr val="FFFFFF"/>
                </a:highlight>
              </a:rPr>
              <a:t>Compressed data is not splittable if used with normal file like .txt</a:t>
            </a:r>
            <a:endParaRPr sz="1350">
              <a:solidFill>
                <a:srgbClr val="666666"/>
              </a:solidFill>
              <a:highlight>
                <a:srgbClr val="FFFFFF"/>
              </a:highlight>
            </a:endParaRPr>
          </a:p>
          <a:p>
            <a:pPr indent="-314325" lvl="0" marL="596900" marR="139700" rtl="0" algn="l">
              <a:spcBef>
                <a:spcPts val="0"/>
              </a:spcBef>
              <a:spcAft>
                <a:spcPts val="0"/>
              </a:spcAft>
              <a:buClr>
                <a:srgbClr val="666666"/>
              </a:buClr>
              <a:buSzPts val="1350"/>
              <a:buChar char="●"/>
            </a:pPr>
            <a:r>
              <a:rPr lang="en" sz="1350">
                <a:solidFill>
                  <a:srgbClr val="666666"/>
                </a:solidFill>
                <a:highlight>
                  <a:srgbClr val="FFFFFF"/>
                </a:highlight>
              </a:rPr>
              <a:t>Generally used to compress Container file formats like Avro and SequenceFile because the files inside a Compressed Container file can be split</a:t>
            </a:r>
            <a:endParaRPr sz="1350">
              <a:solidFill>
                <a:srgbClr val="666666"/>
              </a:solidFill>
              <a:highlight>
                <a:srgbClr val="FFFFFF"/>
              </a:highlight>
            </a:endParaRPr>
          </a:p>
          <a:p>
            <a:pPr indent="0" lvl="0" marL="0" rtl="0" algn="l">
              <a:spcBef>
                <a:spcPts val="22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https://nxtgen.com/hadoop-file-formats-when-and-what-to-use</a:t>
            </a:r>
            <a:endParaRPr/>
          </a:p>
          <a:p>
            <a:pPr indent="0" lvl="0" marL="0" rtl="0" algn="l">
              <a:spcBef>
                <a:spcPts val="1600"/>
              </a:spcBef>
              <a:spcAft>
                <a:spcPts val="0"/>
              </a:spcAft>
              <a:buNone/>
            </a:pPr>
            <a:r>
              <a:rPr lang="en" sz="1100" u="sng">
                <a:solidFill>
                  <a:schemeClr val="hlink"/>
                </a:solidFill>
                <a:hlinkClick r:id="rId4"/>
              </a:rPr>
              <a:t>http://www.diegocalvo.es/en/file-formats-big-data/</a:t>
            </a:r>
            <a:endParaRPr/>
          </a:p>
          <a:p>
            <a:pPr indent="0" lvl="0" marL="0" rtl="0" algn="l">
              <a:spcBef>
                <a:spcPts val="1600"/>
              </a:spcBef>
              <a:spcAft>
                <a:spcPts val="0"/>
              </a:spcAft>
              <a:buNone/>
            </a:pPr>
            <a:r>
              <a:rPr lang="en" sz="1100" u="sng">
                <a:solidFill>
                  <a:schemeClr val="hlink"/>
                </a:solidFill>
                <a:hlinkClick r:id="rId5"/>
              </a:rPr>
              <a:t>http://bigdata.black/infrastructure/storage/choose-data-format/</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sz="1100" u="sng">
                <a:solidFill>
                  <a:schemeClr val="hlink"/>
                </a:solidFill>
                <a:hlinkClick r:id="rId6"/>
              </a:rPr>
              <a:t>https://dzone.com/articles/apache-spark-performance-tuning-degree-of-parallel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rPr>
              <a:t>1.Text Input Format</a:t>
            </a:r>
            <a:endParaRPr sz="2800">
              <a:solidFill>
                <a:schemeClr val="dk1"/>
              </a:solidFill>
            </a:endParaRPr>
          </a:p>
          <a:p>
            <a:pPr indent="0" lvl="0" marL="0" rtl="0" algn="l">
              <a:spcBef>
                <a:spcPts val="1600"/>
              </a:spcBef>
              <a:spcAft>
                <a:spcPts val="0"/>
              </a:spcAft>
              <a:buNone/>
            </a:pPr>
            <a:r>
              <a:rPr lang="en" sz="2800">
                <a:solidFill>
                  <a:schemeClr val="dk1"/>
                </a:solidFill>
              </a:rPr>
              <a:t>2.Sequence File Format</a:t>
            </a:r>
            <a:endParaRPr sz="2800">
              <a:solidFill>
                <a:schemeClr val="dk1"/>
              </a:solidFill>
            </a:endParaRPr>
          </a:p>
          <a:p>
            <a:pPr indent="0" lvl="0" marL="0" rtl="0" algn="l">
              <a:spcBef>
                <a:spcPts val="1600"/>
              </a:spcBef>
              <a:spcAft>
                <a:spcPts val="0"/>
              </a:spcAft>
              <a:buNone/>
            </a:pPr>
            <a:r>
              <a:rPr lang="en" sz="2800">
                <a:solidFill>
                  <a:schemeClr val="dk1"/>
                </a:solidFill>
              </a:rPr>
              <a:t>3. AVRO </a:t>
            </a:r>
            <a:endParaRPr sz="2800">
              <a:solidFill>
                <a:schemeClr val="dk1"/>
              </a:solidFill>
            </a:endParaRPr>
          </a:p>
          <a:p>
            <a:pPr indent="0" lvl="0" marL="0" rtl="0" algn="l">
              <a:spcBef>
                <a:spcPts val="1600"/>
              </a:spcBef>
              <a:spcAft>
                <a:spcPts val="0"/>
              </a:spcAft>
              <a:buNone/>
            </a:pPr>
            <a:r>
              <a:rPr lang="en" sz="2800">
                <a:solidFill>
                  <a:schemeClr val="dk1"/>
                </a:solidFill>
              </a:rPr>
              <a:t>3.PARQUET</a:t>
            </a:r>
            <a:endParaRPr sz="2800">
              <a:solidFill>
                <a:schemeClr val="dk1"/>
              </a:solidFill>
            </a:endParaRPr>
          </a:p>
          <a:p>
            <a:pPr indent="0" lvl="0" marL="0" rtl="0" algn="l">
              <a:spcBef>
                <a:spcPts val="1600"/>
              </a:spcBef>
              <a:spcAft>
                <a:spcPts val="0"/>
              </a:spcAft>
              <a:buNone/>
            </a:pPr>
            <a:r>
              <a:rPr lang="en" sz="2800">
                <a:solidFill>
                  <a:schemeClr val="dk1"/>
                </a:solidFill>
              </a:rPr>
              <a:t>4.ORC</a:t>
            </a:r>
            <a:endParaRPr sz="2800">
              <a:solidFill>
                <a:schemeClr val="dk1"/>
              </a:solidFill>
            </a:endParaRPr>
          </a:p>
          <a:p>
            <a:pPr indent="0" lvl="0" marL="0" rtl="0" algn="l">
              <a:spcBef>
                <a:spcPts val="1600"/>
              </a:spcBef>
              <a:spcAft>
                <a:spcPts val="1600"/>
              </a:spcAft>
              <a:buNone/>
            </a:pPr>
            <a:r>
              <a:t/>
            </a:r>
            <a:endParaRPr sz="2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Input Format	</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Simplest Storage Format</a:t>
            </a:r>
            <a:endParaRPr/>
          </a:p>
          <a:p>
            <a:pPr indent="-342900" lvl="0" marL="457200" rtl="0" algn="l">
              <a:spcBef>
                <a:spcPts val="0"/>
              </a:spcBef>
              <a:spcAft>
                <a:spcPts val="0"/>
              </a:spcAft>
              <a:buSzPts val="1800"/>
              <a:buAutoNum type="arabicPeriod"/>
            </a:pPr>
            <a:r>
              <a:rPr lang="en"/>
              <a:t>Human Readable</a:t>
            </a:r>
            <a:endParaRPr/>
          </a:p>
          <a:p>
            <a:pPr indent="-342900" lvl="0" marL="457200" marR="0" rtl="0" algn="l">
              <a:lnSpc>
                <a:spcPct val="115000"/>
              </a:lnSpc>
              <a:spcBef>
                <a:spcPts val="0"/>
              </a:spcBef>
              <a:spcAft>
                <a:spcPts val="0"/>
              </a:spcAft>
              <a:buSzPts val="1800"/>
              <a:buAutoNum type="arabicPeriod"/>
            </a:pPr>
            <a:r>
              <a:rPr lang="en"/>
              <a:t>It is only plain text where the fields are stored separated by a delimiter and each register is separated by a line.</a:t>
            </a:r>
            <a:endParaRPr/>
          </a:p>
          <a:p>
            <a:pPr indent="-342900" lvl="0" marL="457200" marR="0" rtl="0" algn="l">
              <a:lnSpc>
                <a:spcPct val="115000"/>
              </a:lnSpc>
              <a:spcBef>
                <a:spcPts val="0"/>
              </a:spcBef>
              <a:spcAft>
                <a:spcPts val="0"/>
              </a:spcAft>
              <a:buSzPts val="1800"/>
              <a:buAutoNum type="arabicPeriod"/>
            </a:pPr>
            <a:r>
              <a:rPr lang="en"/>
              <a:t>SubTypes</a:t>
            </a:r>
            <a:endParaRPr/>
          </a:p>
          <a:p>
            <a:pPr indent="-317500" lvl="1" marL="914400" marR="0" rtl="0" algn="l">
              <a:lnSpc>
                <a:spcPct val="115000"/>
              </a:lnSpc>
              <a:spcBef>
                <a:spcPts val="0"/>
              </a:spcBef>
              <a:spcAft>
                <a:spcPts val="0"/>
              </a:spcAft>
              <a:buSzPts val="1400"/>
              <a:buAutoNum type="alphaLcPeriod"/>
            </a:pPr>
            <a:r>
              <a:rPr lang="en"/>
              <a:t>JSON</a:t>
            </a:r>
            <a:endParaRPr/>
          </a:p>
          <a:p>
            <a:pPr indent="-317500" lvl="1" marL="914400" marR="0" rtl="0" algn="l">
              <a:lnSpc>
                <a:spcPct val="115000"/>
              </a:lnSpc>
              <a:spcBef>
                <a:spcPts val="0"/>
              </a:spcBef>
              <a:spcAft>
                <a:spcPts val="0"/>
              </a:spcAft>
              <a:buSzPts val="1400"/>
              <a:buAutoNum type="alphaLcPeriod"/>
            </a:pPr>
            <a:r>
              <a:rPr lang="en"/>
              <a:t>XML</a:t>
            </a:r>
            <a:endParaRPr/>
          </a:p>
          <a:p>
            <a:pPr indent="-317500" lvl="1" marL="914400" marR="0" rtl="0" algn="l">
              <a:lnSpc>
                <a:spcPct val="115000"/>
              </a:lnSpc>
              <a:spcBef>
                <a:spcPts val="0"/>
              </a:spcBef>
              <a:spcAft>
                <a:spcPts val="0"/>
              </a:spcAft>
              <a:buSzPts val="1400"/>
              <a:buAutoNum type="alphaLcPeriod"/>
            </a:pPr>
            <a:r>
              <a:rPr lang="en"/>
              <a:t>TSV</a:t>
            </a:r>
            <a:endParaRPr/>
          </a:p>
          <a:p>
            <a:pPr indent="-342900" lvl="0" marL="457200" marR="0" rtl="0" algn="l">
              <a:lnSpc>
                <a:spcPct val="115000"/>
              </a:lnSpc>
              <a:spcBef>
                <a:spcPts val="0"/>
              </a:spcBef>
              <a:spcAft>
                <a:spcPts val="0"/>
              </a:spcAft>
              <a:buSzPts val="1800"/>
              <a:buAutoNum type="arabicPeriod"/>
            </a:pPr>
            <a:r>
              <a:rPr lang="en"/>
              <a:t>Advantages - Lightweight</a:t>
            </a:r>
            <a:endParaRPr/>
          </a:p>
          <a:p>
            <a:pPr indent="-342900" lvl="0" marL="457200" marR="0" rtl="0" algn="l">
              <a:lnSpc>
                <a:spcPct val="115000"/>
              </a:lnSpc>
              <a:spcBef>
                <a:spcPts val="0"/>
              </a:spcBef>
              <a:spcAft>
                <a:spcPts val="0"/>
              </a:spcAft>
              <a:buSzPts val="1800"/>
              <a:buAutoNum type="arabicPeriod"/>
            </a:pPr>
            <a:r>
              <a:rPr lang="en"/>
              <a:t>DisAdvantages - Cant split compressed files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9" name="Google Shape;79;p17"/>
          <p:cNvPicPr preferRelativeResize="0"/>
          <p:nvPr/>
        </p:nvPicPr>
        <p:blipFill>
          <a:blip r:embed="rId3">
            <a:alphaModFix/>
          </a:blip>
          <a:stretch>
            <a:fillRect/>
          </a:stretch>
        </p:blipFill>
        <p:spPr>
          <a:xfrm>
            <a:off x="359675" y="1456725"/>
            <a:ext cx="8281775" cy="2034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6" name="Google Shape;86;p18"/>
          <p:cNvPicPr preferRelativeResize="0"/>
          <p:nvPr/>
        </p:nvPicPr>
        <p:blipFill>
          <a:blip r:embed="rId3">
            <a:alphaModFix/>
          </a:blip>
          <a:stretch>
            <a:fillRect/>
          </a:stretch>
        </p:blipFill>
        <p:spPr>
          <a:xfrm>
            <a:off x="810700" y="1377375"/>
            <a:ext cx="7458524" cy="2388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116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File Format</a:t>
            </a:r>
            <a:endParaRPr/>
          </a:p>
        </p:txBody>
      </p:sp>
      <p:sp>
        <p:nvSpPr>
          <p:cNvPr id="92" name="Google Shape;92;p19"/>
          <p:cNvSpPr txBox="1"/>
          <p:nvPr>
            <p:ph idx="1" type="body"/>
          </p:nvPr>
        </p:nvSpPr>
        <p:spPr>
          <a:xfrm>
            <a:off x="311700" y="688775"/>
            <a:ext cx="8520600" cy="4352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Internally used in Map Reduce Tasks</a:t>
            </a:r>
            <a:endParaRPr sz="1400"/>
          </a:p>
          <a:p>
            <a:pPr indent="-317500" lvl="0" marL="457200" rtl="0" algn="l">
              <a:spcBef>
                <a:spcPts val="0"/>
              </a:spcBef>
              <a:spcAft>
                <a:spcPts val="0"/>
              </a:spcAft>
              <a:buSzPts val="1400"/>
              <a:buAutoNum type="arabicPeriod"/>
            </a:pPr>
            <a:r>
              <a:rPr lang="en" sz="1400"/>
              <a:t>Its Flat serialized file key-value pairs</a:t>
            </a:r>
            <a:endParaRPr sz="1400"/>
          </a:p>
          <a:p>
            <a:pPr indent="-317500" lvl="0" marL="457200" rtl="0" algn="l">
              <a:spcBef>
                <a:spcPts val="0"/>
              </a:spcBef>
              <a:spcAft>
                <a:spcPts val="0"/>
              </a:spcAft>
              <a:buSzPts val="1400"/>
              <a:buAutoNum type="arabicPeriod"/>
            </a:pPr>
            <a:r>
              <a:rPr lang="en" sz="1400"/>
              <a:t>They encode a key and a value for each record</a:t>
            </a:r>
            <a:endParaRPr sz="1400"/>
          </a:p>
          <a:p>
            <a:pPr indent="-317500" lvl="0" marL="457200" marR="0" rtl="0" algn="l">
              <a:lnSpc>
                <a:spcPct val="115000"/>
              </a:lnSpc>
              <a:spcBef>
                <a:spcPts val="0"/>
              </a:spcBef>
              <a:spcAft>
                <a:spcPts val="0"/>
              </a:spcAft>
              <a:buSzPts val="1400"/>
              <a:buAutoNum type="arabicPeriod"/>
            </a:pPr>
            <a:r>
              <a:rPr lang="en" sz="1400"/>
              <a:t>Records are stored in a binary format</a:t>
            </a:r>
            <a:endParaRPr sz="1400"/>
          </a:p>
          <a:p>
            <a:pPr indent="-317500" lvl="0" marL="457200" marR="0" rtl="0" algn="l">
              <a:lnSpc>
                <a:spcPct val="115000"/>
              </a:lnSpc>
              <a:spcBef>
                <a:spcPts val="0"/>
              </a:spcBef>
              <a:spcAft>
                <a:spcPts val="0"/>
              </a:spcAft>
              <a:buSzPts val="1400"/>
              <a:buAutoNum type="arabicPeriod"/>
            </a:pPr>
            <a:r>
              <a:rPr lang="en" sz="1400"/>
              <a:t>Need to read and Decompress all the fields</a:t>
            </a:r>
            <a:endParaRPr sz="1400"/>
          </a:p>
          <a:p>
            <a:pPr indent="-317500" lvl="0" marL="457200" marR="0" rtl="0" algn="l">
              <a:lnSpc>
                <a:spcPct val="115000"/>
              </a:lnSpc>
              <a:spcBef>
                <a:spcPts val="0"/>
              </a:spcBef>
              <a:spcAft>
                <a:spcPts val="0"/>
              </a:spcAft>
              <a:buSzPts val="1400"/>
              <a:buAutoNum type="arabicPeriod"/>
            </a:pPr>
            <a:r>
              <a:rPr lang="en" sz="1400"/>
              <a:t>SubTypes</a:t>
            </a:r>
            <a:endParaRPr sz="1400"/>
          </a:p>
          <a:p>
            <a:pPr indent="-304800" lvl="1" marL="914400" marR="0" rtl="0" algn="l">
              <a:lnSpc>
                <a:spcPct val="115000"/>
              </a:lnSpc>
              <a:spcBef>
                <a:spcPts val="0"/>
              </a:spcBef>
              <a:spcAft>
                <a:spcPts val="0"/>
              </a:spcAft>
              <a:buSzPts val="1200"/>
              <a:buAutoNum type="alphaLcPeriod"/>
            </a:pPr>
            <a:r>
              <a:rPr lang="en" sz="1200"/>
              <a:t>Uncompressed</a:t>
            </a:r>
            <a:endParaRPr sz="1200"/>
          </a:p>
          <a:p>
            <a:pPr indent="-304800" lvl="1" marL="914400" marR="0" rtl="0" algn="l">
              <a:lnSpc>
                <a:spcPct val="115000"/>
              </a:lnSpc>
              <a:spcBef>
                <a:spcPts val="0"/>
              </a:spcBef>
              <a:spcAft>
                <a:spcPts val="0"/>
              </a:spcAft>
              <a:buSzPts val="1200"/>
              <a:buAutoNum type="alphaLcPeriod"/>
            </a:pPr>
            <a:r>
              <a:rPr lang="en" sz="1200"/>
              <a:t>Record Compressed</a:t>
            </a:r>
            <a:endParaRPr sz="1200"/>
          </a:p>
          <a:p>
            <a:pPr indent="-304800" lvl="1" marL="914400" marR="0" rtl="0" algn="l">
              <a:lnSpc>
                <a:spcPct val="115000"/>
              </a:lnSpc>
              <a:spcBef>
                <a:spcPts val="0"/>
              </a:spcBef>
              <a:spcAft>
                <a:spcPts val="0"/>
              </a:spcAft>
              <a:buSzPts val="1200"/>
              <a:buAutoNum type="alphaLcPeriod"/>
            </a:pPr>
            <a:r>
              <a:rPr lang="en" sz="1200"/>
              <a:t>Block Compressed</a:t>
            </a:r>
            <a:endParaRPr sz="1200"/>
          </a:p>
          <a:p>
            <a:pPr indent="0" lvl="0" marL="0" marR="0" rtl="0" algn="l">
              <a:lnSpc>
                <a:spcPct val="115000"/>
              </a:lnSpc>
              <a:spcBef>
                <a:spcPts val="1600"/>
              </a:spcBef>
              <a:spcAft>
                <a:spcPts val="0"/>
              </a:spcAft>
              <a:buNone/>
            </a:pPr>
            <a:r>
              <a:rPr lang="en" sz="1400"/>
              <a:t> </a:t>
            </a:r>
            <a:r>
              <a:rPr lang="en" sz="1400"/>
              <a:t>7. The compression types recommended in this format are:</a:t>
            </a:r>
            <a:endParaRPr sz="1400"/>
          </a:p>
          <a:p>
            <a:pPr indent="-304800" lvl="0" marL="457200" marR="0" rtl="0" algn="l">
              <a:lnSpc>
                <a:spcPct val="115000"/>
              </a:lnSpc>
              <a:spcBef>
                <a:spcPts val="1600"/>
              </a:spcBef>
              <a:spcAft>
                <a:spcPts val="0"/>
              </a:spcAft>
              <a:buSzPts val="1200"/>
              <a:buChar char="●"/>
            </a:pPr>
            <a:r>
              <a:rPr lang="en" sz="1200"/>
              <a:t>Snappy</a:t>
            </a:r>
            <a:endParaRPr sz="1200"/>
          </a:p>
          <a:p>
            <a:pPr indent="-304800" lvl="0" marL="457200" marR="0" rtl="0" algn="l">
              <a:lnSpc>
                <a:spcPct val="115000"/>
              </a:lnSpc>
              <a:spcBef>
                <a:spcPts val="0"/>
              </a:spcBef>
              <a:spcAft>
                <a:spcPts val="0"/>
              </a:spcAft>
              <a:buSzPts val="1200"/>
              <a:buChar char="●"/>
            </a:pPr>
            <a:r>
              <a:rPr lang="en" sz="1200"/>
              <a:t>Gzip</a:t>
            </a:r>
            <a:endParaRPr sz="1200"/>
          </a:p>
          <a:p>
            <a:pPr indent="-304800" lvl="0" marL="457200" marR="0" rtl="0" algn="l">
              <a:lnSpc>
                <a:spcPct val="115000"/>
              </a:lnSpc>
              <a:spcBef>
                <a:spcPts val="0"/>
              </a:spcBef>
              <a:spcAft>
                <a:spcPts val="0"/>
              </a:spcAft>
              <a:buSzPts val="1200"/>
              <a:buChar char="●"/>
            </a:pPr>
            <a:r>
              <a:rPr lang="en" sz="1200"/>
              <a:t>Deflate</a:t>
            </a:r>
            <a:endParaRPr sz="1200"/>
          </a:p>
          <a:p>
            <a:pPr indent="-304800" lvl="0" marL="457200" marR="0" rtl="0" algn="l">
              <a:lnSpc>
                <a:spcPct val="115000"/>
              </a:lnSpc>
              <a:spcBef>
                <a:spcPts val="0"/>
              </a:spcBef>
              <a:spcAft>
                <a:spcPts val="0"/>
              </a:spcAft>
              <a:buSzPts val="1200"/>
              <a:buChar char="●"/>
            </a:pPr>
            <a:r>
              <a:rPr lang="en" sz="1200"/>
              <a:t>Bzip2</a:t>
            </a:r>
            <a:endParaRPr sz="1200"/>
          </a:p>
          <a:p>
            <a:pPr indent="-317500" lvl="0" marL="457200" marR="0" rtl="0" algn="l">
              <a:lnSpc>
                <a:spcPct val="115000"/>
              </a:lnSpc>
              <a:spcBef>
                <a:spcPts val="0"/>
              </a:spcBef>
              <a:spcAft>
                <a:spcPts val="0"/>
              </a:spcAft>
              <a:buSzPts val="1400"/>
              <a:buAutoNum type="arabicPeriod"/>
            </a:pPr>
            <a:r>
              <a:rPr lang="en" sz="1400"/>
              <a:t>Advantages- Faster read/writes, solves small file problem,</a:t>
            </a:r>
            <a:r>
              <a:rPr lang="en" sz="1400">
                <a:solidFill>
                  <a:srgbClr val="444444"/>
                </a:solidFill>
                <a:highlight>
                  <a:srgbClr val="FFFFFF"/>
                </a:highlight>
              </a:rPr>
              <a:t>support block-level compression</a:t>
            </a:r>
            <a:endParaRPr sz="1400">
              <a:solidFill>
                <a:srgbClr val="444444"/>
              </a:solidFill>
              <a:highlight>
                <a:srgbClr val="FFFFFF"/>
              </a:highlight>
            </a:endParaRPr>
          </a:p>
          <a:p>
            <a:pPr indent="-317500" lvl="0" marL="457200" rtl="0" algn="l">
              <a:spcBef>
                <a:spcPts val="0"/>
              </a:spcBef>
              <a:spcAft>
                <a:spcPts val="0"/>
              </a:spcAft>
              <a:buClr>
                <a:srgbClr val="444444"/>
              </a:buClr>
              <a:buSzPts val="1400"/>
              <a:buAutoNum type="arabicPeriod"/>
            </a:pPr>
            <a:r>
              <a:rPr lang="en" sz="1400"/>
              <a:t>Disadvantages- Not good for hive,Hive always stores entire line as a value</a:t>
            </a:r>
            <a:endParaRPr sz="1400"/>
          </a:p>
          <a:p>
            <a:pPr indent="0" lvl="0" marL="457200" marR="0" rtl="0" algn="l">
              <a:lnSpc>
                <a:spcPct val="115000"/>
              </a:lnSpc>
              <a:spcBef>
                <a:spcPts val="1600"/>
              </a:spcBef>
              <a:spcAft>
                <a:spcPts val="0"/>
              </a:spcAft>
              <a:buNone/>
            </a:pPr>
            <a:r>
              <a:t/>
            </a:r>
            <a:endParaRPr/>
          </a:p>
          <a:p>
            <a:pPr indent="0" lvl="0" marL="914400" rtl="0" algn="l">
              <a:spcBef>
                <a:spcPts val="1600"/>
              </a:spcBef>
              <a:spcAft>
                <a:spcPts val="0"/>
              </a:spcAft>
              <a:buNone/>
            </a:pPr>
            <a:r>
              <a:t/>
            </a:r>
            <a:endParaRPr sz="1500">
              <a:solidFill>
                <a:srgbClr val="444444"/>
              </a:solidFill>
              <a:highlight>
                <a:srgbClr val="FFFFFF"/>
              </a:highlight>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0"/>
          <p:cNvSpPr txBox="1"/>
          <p:nvPr>
            <p:ph idx="1" type="body"/>
          </p:nvPr>
        </p:nvSpPr>
        <p:spPr>
          <a:xfrm>
            <a:off x="311700" y="1152475"/>
            <a:ext cx="7583400" cy="37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99" name="Google Shape;99;p20"/>
          <p:cNvPicPr preferRelativeResize="0"/>
          <p:nvPr/>
        </p:nvPicPr>
        <p:blipFill>
          <a:blip r:embed="rId3">
            <a:alphaModFix/>
          </a:blip>
          <a:stretch>
            <a:fillRect/>
          </a:stretch>
        </p:blipFill>
        <p:spPr>
          <a:xfrm>
            <a:off x="1002138" y="1343263"/>
            <a:ext cx="4981575" cy="1323975"/>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100" name="Google Shape;100;p20"/>
          <p:cNvPicPr preferRelativeResize="0"/>
          <p:nvPr/>
        </p:nvPicPr>
        <p:blipFill>
          <a:blip r:embed="rId4">
            <a:alphaModFix/>
          </a:blip>
          <a:stretch>
            <a:fillRect/>
          </a:stretch>
        </p:blipFill>
        <p:spPr>
          <a:xfrm>
            <a:off x="1098638" y="3125863"/>
            <a:ext cx="4410075" cy="1666875"/>
          </a:xfrm>
          <a:prstGeom prst="rect">
            <a:avLst/>
          </a:prstGeom>
          <a:noFill/>
          <a:ln>
            <a:noFill/>
          </a:ln>
        </p:spPr>
      </p:pic>
      <p:pic>
        <p:nvPicPr>
          <p:cNvPr id="101" name="Google Shape;101;p20"/>
          <p:cNvPicPr preferRelativeResize="0"/>
          <p:nvPr/>
        </p:nvPicPr>
        <p:blipFill>
          <a:blip r:embed="rId5">
            <a:alphaModFix/>
          </a:blip>
          <a:stretch>
            <a:fillRect/>
          </a:stretch>
        </p:blipFill>
        <p:spPr>
          <a:xfrm>
            <a:off x="2317300" y="2862250"/>
            <a:ext cx="6515001" cy="1505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AVRO</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language-neutral data serialization system</a:t>
            </a:r>
            <a:endParaRPr/>
          </a:p>
          <a:p>
            <a:pPr indent="-342900" lvl="0" marL="457200" rtl="0" algn="l">
              <a:spcBef>
                <a:spcPts val="0"/>
              </a:spcBef>
              <a:spcAft>
                <a:spcPts val="0"/>
              </a:spcAft>
              <a:buSzPts val="1800"/>
              <a:buAutoNum type="arabicPeriod"/>
            </a:pPr>
            <a:r>
              <a:rPr lang="en"/>
              <a:t>When Avro data is stored in a file, its schema is stored with it</a:t>
            </a:r>
            <a:endParaRPr/>
          </a:p>
          <a:p>
            <a:pPr indent="-342900" lvl="0" marL="457200" rtl="0" algn="l">
              <a:spcBef>
                <a:spcPts val="0"/>
              </a:spcBef>
              <a:spcAft>
                <a:spcPts val="0"/>
              </a:spcAft>
              <a:buSzPts val="1800"/>
              <a:buAutoNum type="arabicPeriod"/>
            </a:pPr>
            <a:r>
              <a:rPr lang="en"/>
              <a:t>schema evolutions</a:t>
            </a:r>
            <a:endParaRPr/>
          </a:p>
          <a:p>
            <a:pPr indent="-342900" lvl="0" marL="457200" rtl="0" algn="l">
              <a:spcBef>
                <a:spcPts val="0"/>
              </a:spcBef>
              <a:spcAft>
                <a:spcPts val="0"/>
              </a:spcAft>
              <a:buSzPts val="1800"/>
              <a:buAutoNum type="arabicPeriod"/>
            </a:pPr>
            <a:r>
              <a:rPr lang="en"/>
              <a:t>serialization/deserialization </a:t>
            </a:r>
            <a:endParaRPr/>
          </a:p>
          <a:p>
            <a:pPr indent="-342900" lvl="0" marL="457200" rtl="0" algn="l">
              <a:spcBef>
                <a:spcPts val="0"/>
              </a:spcBef>
              <a:spcAft>
                <a:spcPts val="0"/>
              </a:spcAft>
              <a:buSzPts val="1800"/>
              <a:buAutoNum type="arabicPeriod"/>
            </a:pPr>
            <a:r>
              <a:rPr lang="en"/>
              <a:t>supports block-level compression</a:t>
            </a:r>
            <a:endParaRPr sz="1500">
              <a:solidFill>
                <a:srgbClr val="444444"/>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