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6" r:id="rId5"/>
    <p:sldId id="2147481335" r:id="rId6"/>
    <p:sldId id="2563" r:id="rId7"/>
    <p:sldId id="278" r:id="rId8"/>
    <p:sldId id="279" r:id="rId9"/>
    <p:sldId id="282" r:id="rId10"/>
    <p:sldId id="296" r:id="rId11"/>
    <p:sldId id="300" r:id="rId12"/>
    <p:sldId id="290" r:id="rId13"/>
    <p:sldId id="293" r:id="rId14"/>
    <p:sldId id="299" r:id="rId15"/>
    <p:sldId id="297" r:id="rId16"/>
    <p:sldId id="2147481336" r:id="rId17"/>
    <p:sldId id="2147481337" r:id="rId18"/>
    <p:sldId id="2147481321" r:id="rId19"/>
    <p:sldId id="303" r:id="rId20"/>
    <p:sldId id="2562" r:id="rId21"/>
    <p:sldId id="21474813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9E6DF"/>
    <a:srgbClr val="5D5AEB"/>
    <a:srgbClr val="000000"/>
    <a:srgbClr val="12589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9191A-6F0C-4ACC-A1A1-2DAE36622657}" v="11" dt="2025-06-08T08:12:08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>
      <p:cViewPr>
        <p:scale>
          <a:sx n="76" d="100"/>
          <a:sy n="76" d="100"/>
        </p:scale>
        <p:origin x="946" y="7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 Munirathinam" userId="4faec0e1-634c-4fe0-b3e3-fbfebb74683b" providerId="ADAL" clId="{C619191A-6F0C-4ACC-A1A1-2DAE36622657}"/>
    <pc:docChg chg="undo custSel addSld delSld modSld sldOrd">
      <pc:chgData name="Srinivasan Munirathinam" userId="4faec0e1-634c-4fe0-b3e3-fbfebb74683b" providerId="ADAL" clId="{C619191A-6F0C-4ACC-A1A1-2DAE36622657}" dt="2025-06-08T08:16:44.522" v="213" actId="478"/>
      <pc:docMkLst>
        <pc:docMk/>
      </pc:docMkLst>
      <pc:sldChg chg="delSp modSp mod ord">
        <pc:chgData name="Srinivasan Munirathinam" userId="4faec0e1-634c-4fe0-b3e3-fbfebb74683b" providerId="ADAL" clId="{C619191A-6F0C-4ACC-A1A1-2DAE36622657}" dt="2025-06-08T08:16:44.522" v="213" actId="478"/>
        <pc:sldMkLst>
          <pc:docMk/>
          <pc:sldMk cId="608796113" sldId="278"/>
        </pc:sldMkLst>
        <pc:spChg chg="mod">
          <ac:chgData name="Srinivasan Munirathinam" userId="4faec0e1-634c-4fe0-b3e3-fbfebb74683b" providerId="ADAL" clId="{C619191A-6F0C-4ACC-A1A1-2DAE36622657}" dt="2025-06-08T08:12:15.392" v="200" actId="1076"/>
          <ac:spMkLst>
            <pc:docMk/>
            <pc:sldMk cId="608796113" sldId="278"/>
            <ac:spMk id="18" creationId="{5E151942-2481-0737-7A21-034F09D971CF}"/>
          </ac:spMkLst>
        </pc:spChg>
        <pc:spChg chg="del">
          <ac:chgData name="Srinivasan Munirathinam" userId="4faec0e1-634c-4fe0-b3e3-fbfebb74683b" providerId="ADAL" clId="{C619191A-6F0C-4ACC-A1A1-2DAE36622657}" dt="2025-06-08T08:10:53.173" v="182" actId="478"/>
          <ac:spMkLst>
            <pc:docMk/>
            <pc:sldMk cId="608796113" sldId="278"/>
            <ac:spMk id="19" creationId="{1360D6A9-E03A-2FC7-6E83-25A38F5E3011}"/>
          </ac:spMkLst>
        </pc:spChg>
        <pc:spChg chg="del mod">
          <ac:chgData name="Srinivasan Munirathinam" userId="4faec0e1-634c-4fe0-b3e3-fbfebb74683b" providerId="ADAL" clId="{C619191A-6F0C-4ACC-A1A1-2DAE36622657}" dt="2025-06-08T08:10:23.804" v="178" actId="478"/>
          <ac:spMkLst>
            <pc:docMk/>
            <pc:sldMk cId="608796113" sldId="278"/>
            <ac:spMk id="22" creationId="{12625D55-2D95-55A0-C7E7-3F136C6F620E}"/>
          </ac:spMkLst>
        </pc:spChg>
        <pc:spChg chg="mod">
          <ac:chgData name="Srinivasan Munirathinam" userId="4faec0e1-634c-4fe0-b3e3-fbfebb74683b" providerId="ADAL" clId="{C619191A-6F0C-4ACC-A1A1-2DAE36622657}" dt="2025-06-08T08:11:49.140" v="193" actId="1076"/>
          <ac:spMkLst>
            <pc:docMk/>
            <pc:sldMk cId="608796113" sldId="278"/>
            <ac:spMk id="23" creationId="{B645B2ED-FAAB-34A8-D2C3-15FEC33E2306}"/>
          </ac:spMkLst>
        </pc:spChg>
        <pc:spChg chg="mod">
          <ac:chgData name="Srinivasan Munirathinam" userId="4faec0e1-634c-4fe0-b3e3-fbfebb74683b" providerId="ADAL" clId="{C619191A-6F0C-4ACC-A1A1-2DAE36622657}" dt="2025-06-08T08:12:12.201" v="199" actId="1076"/>
          <ac:spMkLst>
            <pc:docMk/>
            <pc:sldMk cId="608796113" sldId="278"/>
            <ac:spMk id="25" creationId="{F9CEFD7E-EE5E-9C2F-67C0-84089667503E}"/>
          </ac:spMkLst>
        </pc:spChg>
        <pc:spChg chg="mod">
          <ac:chgData name="Srinivasan Munirathinam" userId="4faec0e1-634c-4fe0-b3e3-fbfebb74683b" providerId="ADAL" clId="{C619191A-6F0C-4ACC-A1A1-2DAE36622657}" dt="2025-06-08T08:11:00.747" v="183" actId="1076"/>
          <ac:spMkLst>
            <pc:docMk/>
            <pc:sldMk cId="608796113" sldId="278"/>
            <ac:spMk id="38" creationId="{88776442-06D0-25F1-1F26-FD8D051A013A}"/>
          </ac:spMkLst>
        </pc:spChg>
        <pc:spChg chg="mod">
          <ac:chgData name="Srinivasan Munirathinam" userId="4faec0e1-634c-4fe0-b3e3-fbfebb74683b" providerId="ADAL" clId="{C619191A-6F0C-4ACC-A1A1-2DAE36622657}" dt="2025-06-08T08:16:31.775" v="211" actId="6549"/>
          <ac:spMkLst>
            <pc:docMk/>
            <pc:sldMk cId="608796113" sldId="278"/>
            <ac:spMk id="46" creationId="{3F97C9E9-30B7-05C9-2E0E-C7D8A48646BA}"/>
          </ac:spMkLst>
        </pc:spChg>
        <pc:spChg chg="del">
          <ac:chgData name="Srinivasan Munirathinam" userId="4faec0e1-634c-4fe0-b3e3-fbfebb74683b" providerId="ADAL" clId="{C619191A-6F0C-4ACC-A1A1-2DAE36622657}" dt="2025-06-08T08:16:39.282" v="212" actId="478"/>
          <ac:spMkLst>
            <pc:docMk/>
            <pc:sldMk cId="608796113" sldId="278"/>
            <ac:spMk id="48" creationId="{2F9AE2A7-6C47-EC1B-3648-0448E01422C4}"/>
          </ac:spMkLst>
        </pc:spChg>
        <pc:spChg chg="del">
          <ac:chgData name="Srinivasan Munirathinam" userId="4faec0e1-634c-4fe0-b3e3-fbfebb74683b" providerId="ADAL" clId="{C619191A-6F0C-4ACC-A1A1-2DAE36622657}" dt="2025-06-08T08:16:44.522" v="213" actId="478"/>
          <ac:spMkLst>
            <pc:docMk/>
            <pc:sldMk cId="608796113" sldId="278"/>
            <ac:spMk id="49" creationId="{18010D10-8607-0621-4E1C-9C3FDE86F807}"/>
          </ac:spMkLst>
        </pc:spChg>
        <pc:picChg chg="mod">
          <ac:chgData name="Srinivasan Munirathinam" userId="4faec0e1-634c-4fe0-b3e3-fbfebb74683b" providerId="ADAL" clId="{C619191A-6F0C-4ACC-A1A1-2DAE36622657}" dt="2025-06-08T08:12:01.171" v="196" actId="1076"/>
          <ac:picMkLst>
            <pc:docMk/>
            <pc:sldMk cId="608796113" sldId="278"/>
            <ac:picMk id="2" creationId="{E472FF6C-30F6-8215-A737-4361119F7E18}"/>
          </ac:picMkLst>
        </pc:picChg>
        <pc:picChg chg="del">
          <ac:chgData name="Srinivasan Munirathinam" userId="4faec0e1-634c-4fe0-b3e3-fbfebb74683b" providerId="ADAL" clId="{C619191A-6F0C-4ACC-A1A1-2DAE36622657}" dt="2025-06-08T08:10:13.520" v="176" actId="478"/>
          <ac:picMkLst>
            <pc:docMk/>
            <pc:sldMk cId="608796113" sldId="278"/>
            <ac:picMk id="4" creationId="{3FF383A3-8704-CC2A-90E5-FD93E3E744E2}"/>
          </ac:picMkLst>
        </pc:picChg>
        <pc:picChg chg="del">
          <ac:chgData name="Srinivasan Munirathinam" userId="4faec0e1-634c-4fe0-b3e3-fbfebb74683b" providerId="ADAL" clId="{C619191A-6F0C-4ACC-A1A1-2DAE36622657}" dt="2025-06-08T08:12:04.321" v="197" actId="478"/>
          <ac:picMkLst>
            <pc:docMk/>
            <pc:sldMk cId="608796113" sldId="278"/>
            <ac:picMk id="5" creationId="{7222EC5D-E70B-22FE-58D1-5DE3F981B9A2}"/>
          </ac:picMkLst>
        </pc:picChg>
        <pc:picChg chg="del">
          <ac:chgData name="Srinivasan Munirathinam" userId="4faec0e1-634c-4fe0-b3e3-fbfebb74683b" providerId="ADAL" clId="{C619191A-6F0C-4ACC-A1A1-2DAE36622657}" dt="2025-06-08T08:10:26.955" v="179" actId="478"/>
          <ac:picMkLst>
            <pc:docMk/>
            <pc:sldMk cId="608796113" sldId="278"/>
            <ac:picMk id="6" creationId="{DCFEE32C-3017-4EF4-9B27-0DFA638D8E99}"/>
          </ac:picMkLst>
        </pc:picChg>
        <pc:picChg chg="del">
          <ac:chgData name="Srinivasan Munirathinam" userId="4faec0e1-634c-4fe0-b3e3-fbfebb74683b" providerId="ADAL" clId="{C619191A-6F0C-4ACC-A1A1-2DAE36622657}" dt="2025-06-08T08:11:22.198" v="187" actId="478"/>
          <ac:picMkLst>
            <pc:docMk/>
            <pc:sldMk cId="608796113" sldId="278"/>
            <ac:picMk id="13" creationId="{6B6F802B-AC23-5F81-8A17-D22BB1E9C66E}"/>
          </ac:picMkLst>
        </pc:picChg>
        <pc:picChg chg="del">
          <ac:chgData name="Srinivasan Munirathinam" userId="4faec0e1-634c-4fe0-b3e3-fbfebb74683b" providerId="ADAL" clId="{C619191A-6F0C-4ACC-A1A1-2DAE36622657}" dt="2025-06-08T08:11:28.064" v="188" actId="478"/>
          <ac:picMkLst>
            <pc:docMk/>
            <pc:sldMk cId="608796113" sldId="278"/>
            <ac:picMk id="14" creationId="{0436EFBB-249A-E751-AF3A-C24E97AF265E}"/>
          </ac:picMkLst>
        </pc:picChg>
        <pc:picChg chg="del">
          <ac:chgData name="Srinivasan Munirathinam" userId="4faec0e1-634c-4fe0-b3e3-fbfebb74683b" providerId="ADAL" clId="{C619191A-6F0C-4ACC-A1A1-2DAE36622657}" dt="2025-06-08T08:10:45.271" v="181" actId="478"/>
          <ac:picMkLst>
            <pc:docMk/>
            <pc:sldMk cId="608796113" sldId="278"/>
            <ac:picMk id="15" creationId="{945A1B1A-0874-687F-95FE-DDA615A1F5B3}"/>
          </ac:picMkLst>
        </pc:picChg>
        <pc:picChg chg="del">
          <ac:chgData name="Srinivasan Munirathinam" userId="4faec0e1-634c-4fe0-b3e3-fbfebb74683b" providerId="ADAL" clId="{C619191A-6F0C-4ACC-A1A1-2DAE36622657}" dt="2025-06-08T08:10:35.920" v="180" actId="478"/>
          <ac:picMkLst>
            <pc:docMk/>
            <pc:sldMk cId="608796113" sldId="278"/>
            <ac:picMk id="16" creationId="{306C8919-BD8C-15B8-B4B3-2AB51269739F}"/>
          </ac:picMkLst>
        </pc:picChg>
        <pc:picChg chg="mod">
          <ac:chgData name="Srinivasan Munirathinam" userId="4faec0e1-634c-4fe0-b3e3-fbfebb74683b" providerId="ADAL" clId="{C619191A-6F0C-4ACC-A1A1-2DAE36622657}" dt="2025-06-08T08:11:54.951" v="195" actId="1076"/>
          <ac:picMkLst>
            <pc:docMk/>
            <pc:sldMk cId="608796113" sldId="278"/>
            <ac:picMk id="1026" creationId="{2D9831F8-D1EA-FC9A-BBAA-D2ACE47A602E}"/>
          </ac:picMkLst>
        </pc:picChg>
        <pc:picChg chg="mod">
          <ac:chgData name="Srinivasan Munirathinam" userId="4faec0e1-634c-4fe0-b3e3-fbfebb74683b" providerId="ADAL" clId="{C619191A-6F0C-4ACC-A1A1-2DAE36622657}" dt="2025-06-08T08:12:08.642" v="198" actId="1076"/>
          <ac:picMkLst>
            <pc:docMk/>
            <pc:sldMk cId="608796113" sldId="278"/>
            <ac:picMk id="2050" creationId="{F43D9ADE-7C17-5EC7-9156-972CB1EAF0A2}"/>
          </ac:picMkLst>
        </pc:picChg>
      </pc:sldChg>
      <pc:sldChg chg="modSp mod ord">
        <pc:chgData name="Srinivasan Munirathinam" userId="4faec0e1-634c-4fe0-b3e3-fbfebb74683b" providerId="ADAL" clId="{C619191A-6F0C-4ACC-A1A1-2DAE36622657}" dt="2025-06-08T08:09:28.667" v="173" actId="6549"/>
        <pc:sldMkLst>
          <pc:docMk/>
          <pc:sldMk cId="1555829341" sldId="279"/>
        </pc:sldMkLst>
        <pc:spChg chg="mod">
          <ac:chgData name="Srinivasan Munirathinam" userId="4faec0e1-634c-4fe0-b3e3-fbfebb74683b" providerId="ADAL" clId="{C619191A-6F0C-4ACC-A1A1-2DAE36622657}" dt="2025-06-08T08:09:28.667" v="173" actId="6549"/>
          <ac:spMkLst>
            <pc:docMk/>
            <pc:sldMk cId="1555829341" sldId="279"/>
            <ac:spMk id="15" creationId="{B18FB6A5-2ADF-3E8F-9688-0C7A4F438A89}"/>
          </ac:spMkLst>
        </pc:spChg>
      </pc:sldChg>
      <pc:sldChg chg="del ord">
        <pc:chgData name="Srinivasan Munirathinam" userId="4faec0e1-634c-4fe0-b3e3-fbfebb74683b" providerId="ADAL" clId="{C619191A-6F0C-4ACC-A1A1-2DAE36622657}" dt="2025-06-08T08:14:24.751" v="207" actId="47"/>
        <pc:sldMkLst>
          <pc:docMk/>
          <pc:sldMk cId="1955308899" sldId="282"/>
        </pc:sldMkLst>
      </pc:sldChg>
      <pc:sldChg chg="delSp mod">
        <pc:chgData name="Srinivasan Munirathinam" userId="4faec0e1-634c-4fe0-b3e3-fbfebb74683b" providerId="ADAL" clId="{C619191A-6F0C-4ACC-A1A1-2DAE36622657}" dt="2025-06-08T06:16:34.533" v="0" actId="478"/>
        <pc:sldMkLst>
          <pc:docMk/>
          <pc:sldMk cId="1330951068" sldId="286"/>
        </pc:sldMkLst>
        <pc:spChg chg="del">
          <ac:chgData name="Srinivasan Munirathinam" userId="4faec0e1-634c-4fe0-b3e3-fbfebb74683b" providerId="ADAL" clId="{C619191A-6F0C-4ACC-A1A1-2DAE36622657}" dt="2025-06-08T06:16:34.533" v="0" actId="478"/>
          <ac:spMkLst>
            <pc:docMk/>
            <pc:sldMk cId="1330951068" sldId="286"/>
            <ac:spMk id="31" creationId="{F1A47E60-5C31-A243-E580-C25108D3E694}"/>
          </ac:spMkLst>
        </pc:spChg>
      </pc:sldChg>
      <pc:sldChg chg="ord">
        <pc:chgData name="Srinivasan Munirathinam" userId="4faec0e1-634c-4fe0-b3e3-fbfebb74683b" providerId="ADAL" clId="{C619191A-6F0C-4ACC-A1A1-2DAE36622657}" dt="2025-06-08T08:15:06.300" v="210"/>
        <pc:sldMkLst>
          <pc:docMk/>
          <pc:sldMk cId="3154398982" sldId="290"/>
        </pc:sldMkLst>
      </pc:sldChg>
      <pc:sldChg chg="ord">
        <pc:chgData name="Srinivasan Munirathinam" userId="4faec0e1-634c-4fe0-b3e3-fbfebb74683b" providerId="ADAL" clId="{C619191A-6F0C-4ACC-A1A1-2DAE36622657}" dt="2025-06-08T08:14:15.078" v="206"/>
        <pc:sldMkLst>
          <pc:docMk/>
          <pc:sldMk cId="3527186032" sldId="300"/>
        </pc:sldMkLst>
      </pc:sldChg>
      <pc:sldChg chg="ord">
        <pc:chgData name="Srinivasan Munirathinam" userId="4faec0e1-634c-4fe0-b3e3-fbfebb74683b" providerId="ADAL" clId="{C619191A-6F0C-4ACC-A1A1-2DAE36622657}" dt="2025-06-08T08:12:57.620" v="202"/>
        <pc:sldMkLst>
          <pc:docMk/>
          <pc:sldMk cId="1708207479" sldId="303"/>
        </pc:sldMkLst>
      </pc:sldChg>
      <pc:sldChg chg="addSp delSp modSp add mod">
        <pc:chgData name="Srinivasan Munirathinam" userId="4faec0e1-634c-4fe0-b3e3-fbfebb74683b" providerId="ADAL" clId="{C619191A-6F0C-4ACC-A1A1-2DAE36622657}" dt="2025-06-08T06:32:53.727" v="163" actId="20577"/>
        <pc:sldMkLst>
          <pc:docMk/>
          <pc:sldMk cId="1182536344" sldId="307"/>
        </pc:sldMkLst>
        <pc:spChg chg="mod">
          <ac:chgData name="Srinivasan Munirathinam" userId="4faec0e1-634c-4fe0-b3e3-fbfebb74683b" providerId="ADAL" clId="{C619191A-6F0C-4ACC-A1A1-2DAE36622657}" dt="2025-06-08T06:32:53.727" v="163" actId="20577"/>
          <ac:spMkLst>
            <pc:docMk/>
            <pc:sldMk cId="1182536344" sldId="307"/>
            <ac:spMk id="2" creationId="{30F3D879-0633-85BA-242D-C792ED8291B7}"/>
          </ac:spMkLst>
        </pc:spChg>
        <pc:spChg chg="del">
          <ac:chgData name="Srinivasan Munirathinam" userId="4faec0e1-634c-4fe0-b3e3-fbfebb74683b" providerId="ADAL" clId="{C619191A-6F0C-4ACC-A1A1-2DAE36622657}" dt="2025-06-08T06:29:47.693" v="21" actId="478"/>
          <ac:spMkLst>
            <pc:docMk/>
            <pc:sldMk cId="1182536344" sldId="307"/>
            <ac:spMk id="4" creationId="{C160701A-CC93-E061-03F3-DA429571D099}"/>
          </ac:spMkLst>
        </pc:spChg>
        <pc:picChg chg="add del mod">
          <ac:chgData name="Srinivasan Munirathinam" userId="4faec0e1-634c-4fe0-b3e3-fbfebb74683b" providerId="ADAL" clId="{C619191A-6F0C-4ACC-A1A1-2DAE36622657}" dt="2025-06-08T06:29:27.746" v="13" actId="478"/>
          <ac:picMkLst>
            <pc:docMk/>
            <pc:sldMk cId="1182536344" sldId="307"/>
            <ac:picMk id="15" creationId="{82C366F1-17B3-93B2-ED7E-FA442B35EB1E}"/>
          </ac:picMkLst>
        </pc:picChg>
      </pc:sldChg>
      <pc:sldChg chg="modSp mod">
        <pc:chgData name="Srinivasan Munirathinam" userId="4faec0e1-634c-4fe0-b3e3-fbfebb74683b" providerId="ADAL" clId="{C619191A-6F0C-4ACC-A1A1-2DAE36622657}" dt="2025-06-08T08:06:46.092" v="166" actId="6549"/>
        <pc:sldMkLst>
          <pc:docMk/>
          <pc:sldMk cId="755579602" sldId="2563"/>
        </pc:sldMkLst>
        <pc:spChg chg="mod">
          <ac:chgData name="Srinivasan Munirathinam" userId="4faec0e1-634c-4fe0-b3e3-fbfebb74683b" providerId="ADAL" clId="{C619191A-6F0C-4ACC-A1A1-2DAE36622657}" dt="2025-06-08T08:06:46.092" v="166" actId="6549"/>
          <ac:spMkLst>
            <pc:docMk/>
            <pc:sldMk cId="755579602" sldId="2563"/>
            <ac:spMk id="6" creationId="{FB46D625-A89C-0C8F-32B3-BDBC7C3B4450}"/>
          </ac:spMkLst>
        </pc:spChg>
      </pc:sldChg>
      <pc:sldChg chg="del ord">
        <pc:chgData name="Srinivasan Munirathinam" userId="4faec0e1-634c-4fe0-b3e3-fbfebb74683b" providerId="ADAL" clId="{C619191A-6F0C-4ACC-A1A1-2DAE36622657}" dt="2025-06-08T08:14:53.365" v="208" actId="47"/>
        <pc:sldMkLst>
          <pc:docMk/>
          <pc:sldMk cId="261851482" sldId="2564"/>
        </pc:sldMkLst>
      </pc:sldChg>
      <pc:sldChg chg="modSp add mod">
        <pc:chgData name="Srinivasan Munirathinam" userId="4faec0e1-634c-4fe0-b3e3-fbfebb74683b" providerId="ADAL" clId="{C619191A-6F0C-4ACC-A1A1-2DAE36622657}" dt="2025-06-08T06:32:18.194" v="156" actId="20577"/>
        <pc:sldMkLst>
          <pc:docMk/>
          <pc:sldMk cId="3956787436" sldId="2147481321"/>
        </pc:sldMkLst>
        <pc:spChg chg="mod">
          <ac:chgData name="Srinivasan Munirathinam" userId="4faec0e1-634c-4fe0-b3e3-fbfebb74683b" providerId="ADAL" clId="{C619191A-6F0C-4ACC-A1A1-2DAE36622657}" dt="2025-06-08T06:32:18.194" v="156" actId="20577"/>
          <ac:spMkLst>
            <pc:docMk/>
            <pc:sldMk cId="3956787436" sldId="2147481321"/>
            <ac:spMk id="15" creationId="{7F9EB37C-4E6F-C778-375A-898362365E9E}"/>
          </ac:spMkLst>
        </pc:spChg>
      </pc:sldChg>
      <pc:sldChg chg="modSp add mod ord">
        <pc:chgData name="Srinivasan Munirathinam" userId="4faec0e1-634c-4fe0-b3e3-fbfebb74683b" providerId="ADAL" clId="{C619191A-6F0C-4ACC-A1A1-2DAE36622657}" dt="2025-06-08T06:30:51.489" v="96" actId="20577"/>
        <pc:sldMkLst>
          <pc:docMk/>
          <pc:sldMk cId="709154022" sldId="2147481322"/>
        </pc:sldMkLst>
        <pc:spChg chg="mod">
          <ac:chgData name="Srinivasan Munirathinam" userId="4faec0e1-634c-4fe0-b3e3-fbfebb74683b" providerId="ADAL" clId="{C619191A-6F0C-4ACC-A1A1-2DAE36622657}" dt="2025-06-08T06:30:51.489" v="96" actId="20577"/>
          <ac:spMkLst>
            <pc:docMk/>
            <pc:sldMk cId="709154022" sldId="2147481322"/>
            <ac:spMk id="9" creationId="{55577C70-D163-01EA-C1FE-FB9FB9477793}"/>
          </ac:spMkLst>
        </pc:spChg>
      </pc:sldChg>
      <pc:sldChg chg="add del">
        <pc:chgData name="Srinivasan Munirathinam" userId="4faec0e1-634c-4fe0-b3e3-fbfebb74683b" providerId="ADAL" clId="{C619191A-6F0C-4ACC-A1A1-2DAE36622657}" dt="2025-06-08T06:28:53.818" v="11"/>
        <pc:sldMkLst>
          <pc:docMk/>
          <pc:sldMk cId="1998274639" sldId="214748132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 sz="1600" b="1">
                <a:solidFill>
                  <a:srgbClr val="7030A0"/>
                </a:solidFill>
              </a:rPr>
              <a:t>Total Addressable Market ($BN)</a:t>
            </a:r>
            <a:r>
              <a:rPr lang="en-IN" sz="1600" b="1" baseline="0">
                <a:solidFill>
                  <a:srgbClr val="7030A0"/>
                </a:solidFill>
              </a:rPr>
              <a:t> - 2026/30</a:t>
            </a:r>
            <a:endParaRPr lang="en-IN" sz="1600" b="1">
              <a:solidFill>
                <a:srgbClr val="7030A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Grocery SOM Low ($B)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Sheet1!$D$4:$D$9</c:f>
              <c:numCache>
                <c:formatCode>General</c:formatCod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numCache>
            </c:numRef>
          </c:cat>
          <c:val>
            <c:numRef>
              <c:f>Sheet1!$E$4:$E$9</c:f>
              <c:numCache>
                <c:formatCode>General</c:formatCode>
                <c:ptCount val="6"/>
                <c:pt idx="0">
                  <c:v>4.5999999999999999E-2</c:v>
                </c:pt>
                <c:pt idx="1">
                  <c:v>4.9000000000000002E-2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03-4EA8-BD26-DE91B9FA9E55}"/>
            </c:ext>
          </c:extLst>
        </c:ser>
        <c:ser>
          <c:idx val="1"/>
          <c:order val="1"/>
          <c:tx>
            <c:strRef>
              <c:f>Sheet1!$F$3</c:f>
              <c:strCache>
                <c:ptCount val="1"/>
                <c:pt idx="0">
                  <c:v>Grocery SOM High ($B)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Sheet1!$D$4:$D$9</c:f>
              <c:numCache>
                <c:formatCode>General</c:formatCod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numCache>
            </c:numRef>
          </c:cat>
          <c:val>
            <c:numRef>
              <c:f>Sheet1!$F$4:$F$9</c:f>
              <c:numCache>
                <c:formatCode>General</c:formatCode>
                <c:ptCount val="6"/>
                <c:pt idx="0">
                  <c:v>9.0999999999999998E-2</c:v>
                </c:pt>
                <c:pt idx="1">
                  <c:v>9.7000000000000003E-2</c:v>
                </c:pt>
                <c:pt idx="2">
                  <c:v>0.10299999999999999</c:v>
                </c:pt>
                <c:pt idx="3">
                  <c:v>0.11</c:v>
                </c:pt>
                <c:pt idx="4">
                  <c:v>0.11700000000000001</c:v>
                </c:pt>
                <c:pt idx="5">
                  <c:v>0.124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03-4EA8-BD26-DE91B9FA9E55}"/>
            </c:ext>
          </c:extLst>
        </c:ser>
        <c:ser>
          <c:idx val="2"/>
          <c:order val="2"/>
          <c:tx>
            <c:strRef>
              <c:f>Sheet1!$G$3</c:f>
              <c:strCache>
                <c:ptCount val="1"/>
                <c:pt idx="0">
                  <c:v>Apparel SOM Low ($B)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Sheet1!$D$4:$D$9</c:f>
              <c:numCache>
                <c:formatCode>General</c:formatCod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numCache>
            </c:numRef>
          </c:cat>
          <c:val>
            <c:numRef>
              <c:f>Sheet1!$G$4:$G$9</c:f>
              <c:numCache>
                <c:formatCode>General</c:formatCode>
                <c:ptCount val="6"/>
                <c:pt idx="0">
                  <c:v>7.1999999999999995E-2</c:v>
                </c:pt>
                <c:pt idx="1">
                  <c:v>7.9000000000000001E-2</c:v>
                </c:pt>
                <c:pt idx="2">
                  <c:v>8.5000000000000006E-2</c:v>
                </c:pt>
                <c:pt idx="3">
                  <c:v>9.2999999999999999E-2</c:v>
                </c:pt>
                <c:pt idx="4">
                  <c:v>0.10100000000000001</c:v>
                </c:pt>
                <c:pt idx="5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03-4EA8-BD26-DE91B9FA9E55}"/>
            </c:ext>
          </c:extLst>
        </c:ser>
        <c:ser>
          <c:idx val="3"/>
          <c:order val="3"/>
          <c:tx>
            <c:strRef>
              <c:f>Sheet1!$H$3</c:f>
              <c:strCache>
                <c:ptCount val="1"/>
                <c:pt idx="0">
                  <c:v>Apparel SOM High ($B)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Sheet1!$D$4:$D$9</c:f>
              <c:numCache>
                <c:formatCode>General</c:formatCod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numCache>
            </c:numRef>
          </c:cat>
          <c:val>
            <c:numRef>
              <c:f>Sheet1!$H$4:$H$9</c:f>
              <c:numCache>
                <c:formatCode>General</c:formatCode>
                <c:ptCount val="6"/>
                <c:pt idx="0">
                  <c:v>0.14499999999999999</c:v>
                </c:pt>
                <c:pt idx="1">
                  <c:v>0.157</c:v>
                </c:pt>
                <c:pt idx="2">
                  <c:v>0.17100000000000001</c:v>
                </c:pt>
                <c:pt idx="3">
                  <c:v>0.186</c:v>
                </c:pt>
                <c:pt idx="4">
                  <c:v>0.20200000000000001</c:v>
                </c:pt>
                <c:pt idx="5">
                  <c:v>0.219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3-4EA8-BD26-DE91B9FA9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68911"/>
        <c:axId val="9369743"/>
      </c:barChart>
      <c:catAx>
        <c:axId val="9368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9743"/>
        <c:crosses val="autoZero"/>
        <c:auto val="1"/>
        <c:lblAlgn val="ctr"/>
        <c:lblOffset val="100"/>
        <c:noMultiLvlLbl val="0"/>
      </c:catAx>
      <c:valAx>
        <c:axId val="936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F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IN" sz="1600" b="1">
                <a:solidFill>
                  <a:srgbClr val="7030A0"/>
                </a:solidFill>
              </a:rPr>
              <a:t>Service Addressable Market (Bn</a:t>
            </a:r>
            <a:r>
              <a:rPr lang="en-IN" sz="1600" b="1" baseline="0">
                <a:solidFill>
                  <a:srgbClr val="7030A0"/>
                </a:solidFill>
              </a:rPr>
              <a:t> USD) </a:t>
            </a:r>
            <a:endParaRPr lang="en-IN" sz="1600" b="1">
              <a:solidFill>
                <a:srgbClr val="7030A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Grocery SOM Low ($B)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Sheet1!$D$4:$D$9</c:f>
              <c:numCache>
                <c:formatCode>General</c:formatCod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numCache>
            </c:numRef>
          </c:cat>
          <c:val>
            <c:numRef>
              <c:f>Sheet1!$E$4:$E$9</c:f>
              <c:numCache>
                <c:formatCode>General</c:formatCode>
                <c:ptCount val="6"/>
                <c:pt idx="0">
                  <c:v>4.5999999999999999E-2</c:v>
                </c:pt>
                <c:pt idx="1">
                  <c:v>4.9000000000000002E-2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01-4103-A2FF-74BED30712A8}"/>
            </c:ext>
          </c:extLst>
        </c:ser>
        <c:ser>
          <c:idx val="1"/>
          <c:order val="1"/>
          <c:tx>
            <c:strRef>
              <c:f>Sheet1!$F$3</c:f>
              <c:strCache>
                <c:ptCount val="1"/>
                <c:pt idx="0">
                  <c:v>Grocery SOM High ($B)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Sheet1!$D$4:$D$9</c:f>
              <c:numCache>
                <c:formatCode>General</c:formatCod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numCache>
            </c:numRef>
          </c:cat>
          <c:val>
            <c:numRef>
              <c:f>Sheet1!$F$4:$F$9</c:f>
              <c:numCache>
                <c:formatCode>General</c:formatCode>
                <c:ptCount val="6"/>
                <c:pt idx="0">
                  <c:v>9.0999999999999998E-2</c:v>
                </c:pt>
                <c:pt idx="1">
                  <c:v>9.7000000000000003E-2</c:v>
                </c:pt>
                <c:pt idx="2">
                  <c:v>0.10299999999999999</c:v>
                </c:pt>
                <c:pt idx="3">
                  <c:v>0.11</c:v>
                </c:pt>
                <c:pt idx="4">
                  <c:v>0.11700000000000001</c:v>
                </c:pt>
                <c:pt idx="5">
                  <c:v>0.124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01-4103-A2FF-74BED30712A8}"/>
            </c:ext>
          </c:extLst>
        </c:ser>
        <c:ser>
          <c:idx val="2"/>
          <c:order val="2"/>
          <c:tx>
            <c:strRef>
              <c:f>Sheet1!$G$3</c:f>
              <c:strCache>
                <c:ptCount val="1"/>
                <c:pt idx="0">
                  <c:v>Apparel SOM Low ($B)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Sheet1!$D$4:$D$9</c:f>
              <c:numCache>
                <c:formatCode>General</c:formatCod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numCache>
            </c:numRef>
          </c:cat>
          <c:val>
            <c:numRef>
              <c:f>Sheet1!$G$4:$G$9</c:f>
              <c:numCache>
                <c:formatCode>General</c:formatCode>
                <c:ptCount val="6"/>
                <c:pt idx="0">
                  <c:v>7.1999999999999995E-2</c:v>
                </c:pt>
                <c:pt idx="1">
                  <c:v>7.9000000000000001E-2</c:v>
                </c:pt>
                <c:pt idx="2">
                  <c:v>8.5000000000000006E-2</c:v>
                </c:pt>
                <c:pt idx="3">
                  <c:v>9.2999999999999999E-2</c:v>
                </c:pt>
                <c:pt idx="4">
                  <c:v>0.10100000000000001</c:v>
                </c:pt>
                <c:pt idx="5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01-4103-A2FF-74BED30712A8}"/>
            </c:ext>
          </c:extLst>
        </c:ser>
        <c:ser>
          <c:idx val="3"/>
          <c:order val="3"/>
          <c:tx>
            <c:strRef>
              <c:f>Sheet1!$H$3</c:f>
              <c:strCache>
                <c:ptCount val="1"/>
                <c:pt idx="0">
                  <c:v>Apparel SOM High ($B)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Sheet1!$D$4:$D$9</c:f>
              <c:numCache>
                <c:formatCode>General</c:formatCod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numCache>
            </c:numRef>
          </c:cat>
          <c:val>
            <c:numRef>
              <c:f>Sheet1!$H$4:$H$9</c:f>
              <c:numCache>
                <c:formatCode>General</c:formatCode>
                <c:ptCount val="6"/>
                <c:pt idx="0">
                  <c:v>0.14499999999999999</c:v>
                </c:pt>
                <c:pt idx="1">
                  <c:v>0.157</c:v>
                </c:pt>
                <c:pt idx="2">
                  <c:v>0.17100000000000001</c:v>
                </c:pt>
                <c:pt idx="3">
                  <c:v>0.186</c:v>
                </c:pt>
                <c:pt idx="4">
                  <c:v>0.20200000000000001</c:v>
                </c:pt>
                <c:pt idx="5">
                  <c:v>0.219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01-4103-A2FF-74BED3071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33711"/>
        <c:axId val="10434543"/>
      </c:barChart>
      <c:catAx>
        <c:axId val="1043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4543"/>
        <c:crosses val="autoZero"/>
        <c:auto val="1"/>
        <c:lblAlgn val="ctr"/>
        <c:lblOffset val="100"/>
        <c:noMultiLvlLbl val="0"/>
      </c:catAx>
      <c:valAx>
        <c:axId val="10434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F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rgbClr val="7030A0"/>
                </a:solidFill>
                <a:effectLst/>
              </a:rPr>
              <a:t>Service Obtainable Market ($ BN)</a:t>
            </a:r>
            <a:endParaRPr lang="en-IN" sz="1800">
              <a:solidFill>
                <a:srgbClr val="7030A0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7030A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Sheet1!$E$3:$L$3</c:f>
              <c:strCache>
                <c:ptCount val="8"/>
                <c:pt idx="0">
                  <c:v>Grocery SOM Low ($B)</c:v>
                </c:pt>
                <c:pt idx="1">
                  <c:v>Grocery SOM High ($B)</c:v>
                </c:pt>
                <c:pt idx="2">
                  <c:v>Apparel SOM Low ($B)</c:v>
                </c:pt>
                <c:pt idx="3">
                  <c:v>Apparel SOM High ($B)</c:v>
                </c:pt>
                <c:pt idx="4">
                  <c:v>Electronics SOM Low ($B)</c:v>
                </c:pt>
                <c:pt idx="5">
                  <c:v>Electronics SOM High ($B)</c:v>
                </c:pt>
                <c:pt idx="6">
                  <c:v>Pharmacies SOM Low ($B)</c:v>
                </c:pt>
                <c:pt idx="7">
                  <c:v>Pharmacies SOM High ($B)</c:v>
                </c:pt>
              </c:strCache>
            </c:strRef>
          </c:cat>
          <c:val>
            <c:numRef>
              <c:f>Sheet1!$E$4:$L$4</c:f>
              <c:numCache>
                <c:formatCode>General</c:formatCode>
                <c:ptCount val="8"/>
                <c:pt idx="0">
                  <c:v>4.5999999999999999E-2</c:v>
                </c:pt>
                <c:pt idx="1">
                  <c:v>9.0999999999999998E-2</c:v>
                </c:pt>
                <c:pt idx="2">
                  <c:v>7.1999999999999995E-2</c:v>
                </c:pt>
                <c:pt idx="3">
                  <c:v>0.14499999999999999</c:v>
                </c:pt>
                <c:pt idx="4">
                  <c:v>4.5999999999999999E-2</c:v>
                </c:pt>
                <c:pt idx="5">
                  <c:v>9.0999999999999998E-2</c:v>
                </c:pt>
                <c:pt idx="6">
                  <c:v>0.115</c:v>
                </c:pt>
                <c:pt idx="7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B-4FD7-BA63-49235BF60863}"/>
            </c:ext>
          </c:extLst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2026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Sheet1!$E$3:$L$3</c:f>
              <c:strCache>
                <c:ptCount val="8"/>
                <c:pt idx="0">
                  <c:v>Grocery SOM Low ($B)</c:v>
                </c:pt>
                <c:pt idx="1">
                  <c:v>Grocery SOM High ($B)</c:v>
                </c:pt>
                <c:pt idx="2">
                  <c:v>Apparel SOM Low ($B)</c:v>
                </c:pt>
                <c:pt idx="3">
                  <c:v>Apparel SOM High ($B)</c:v>
                </c:pt>
                <c:pt idx="4">
                  <c:v>Electronics SOM Low ($B)</c:v>
                </c:pt>
                <c:pt idx="5">
                  <c:v>Electronics SOM High ($B)</c:v>
                </c:pt>
                <c:pt idx="6">
                  <c:v>Pharmacies SOM Low ($B)</c:v>
                </c:pt>
                <c:pt idx="7">
                  <c:v>Pharmacies SOM High ($B)</c:v>
                </c:pt>
              </c:strCache>
            </c:strRef>
          </c:cat>
          <c:val>
            <c:numRef>
              <c:f>Sheet1!$E$5:$L$5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9.7000000000000003E-2</c:v>
                </c:pt>
                <c:pt idx="2">
                  <c:v>7.9000000000000001E-2</c:v>
                </c:pt>
                <c:pt idx="3">
                  <c:v>0.157</c:v>
                </c:pt>
                <c:pt idx="4">
                  <c:v>4.9000000000000002E-2</c:v>
                </c:pt>
                <c:pt idx="5">
                  <c:v>9.8000000000000004E-2</c:v>
                </c:pt>
                <c:pt idx="6">
                  <c:v>0.124</c:v>
                </c:pt>
                <c:pt idx="7">
                  <c:v>0.249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B-4FD7-BA63-49235BF60863}"/>
            </c:ext>
          </c:extLst>
        </c:ser>
        <c:ser>
          <c:idx val="2"/>
          <c:order val="2"/>
          <c:tx>
            <c:strRef>
              <c:f>Sheet1!$D$6</c:f>
              <c:strCache>
                <c:ptCount val="1"/>
                <c:pt idx="0">
                  <c:v>2027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Sheet1!$E$3:$L$3</c:f>
              <c:strCache>
                <c:ptCount val="8"/>
                <c:pt idx="0">
                  <c:v>Grocery SOM Low ($B)</c:v>
                </c:pt>
                <c:pt idx="1">
                  <c:v>Grocery SOM High ($B)</c:v>
                </c:pt>
                <c:pt idx="2">
                  <c:v>Apparel SOM Low ($B)</c:v>
                </c:pt>
                <c:pt idx="3">
                  <c:v>Apparel SOM High ($B)</c:v>
                </c:pt>
                <c:pt idx="4">
                  <c:v>Electronics SOM Low ($B)</c:v>
                </c:pt>
                <c:pt idx="5">
                  <c:v>Electronics SOM High ($B)</c:v>
                </c:pt>
                <c:pt idx="6">
                  <c:v>Pharmacies SOM Low ($B)</c:v>
                </c:pt>
                <c:pt idx="7">
                  <c:v>Pharmacies SOM High ($B)</c:v>
                </c:pt>
              </c:strCache>
            </c:strRef>
          </c:cat>
          <c:val>
            <c:numRef>
              <c:f>Sheet1!$E$6:$L$6</c:f>
              <c:numCache>
                <c:formatCode>General</c:formatCode>
                <c:ptCount val="8"/>
                <c:pt idx="0">
                  <c:v>5.1999999999999998E-2</c:v>
                </c:pt>
                <c:pt idx="1">
                  <c:v>0.10299999999999999</c:v>
                </c:pt>
                <c:pt idx="2">
                  <c:v>8.5000000000000006E-2</c:v>
                </c:pt>
                <c:pt idx="3">
                  <c:v>0.17100000000000001</c:v>
                </c:pt>
                <c:pt idx="4">
                  <c:v>5.1999999999999998E-2</c:v>
                </c:pt>
                <c:pt idx="5">
                  <c:v>0.104</c:v>
                </c:pt>
                <c:pt idx="6">
                  <c:v>0.13400000000000001</c:v>
                </c:pt>
                <c:pt idx="7">
                  <c:v>0.26800000000000002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AB-4FD7-BA63-49235BF60863}"/>
            </c:ext>
          </c:extLst>
        </c:ser>
        <c:ser>
          <c:idx val="3"/>
          <c:order val="3"/>
          <c:tx>
            <c:strRef>
              <c:f>Sheet1!$D$7</c:f>
              <c:strCache>
                <c:ptCount val="1"/>
                <c:pt idx="0">
                  <c:v>2028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Sheet1!$E$3:$L$3</c:f>
              <c:strCache>
                <c:ptCount val="8"/>
                <c:pt idx="0">
                  <c:v>Grocery SOM Low ($B)</c:v>
                </c:pt>
                <c:pt idx="1">
                  <c:v>Grocery SOM High ($B)</c:v>
                </c:pt>
                <c:pt idx="2">
                  <c:v>Apparel SOM Low ($B)</c:v>
                </c:pt>
                <c:pt idx="3">
                  <c:v>Apparel SOM High ($B)</c:v>
                </c:pt>
                <c:pt idx="4">
                  <c:v>Electronics SOM Low ($B)</c:v>
                </c:pt>
                <c:pt idx="5">
                  <c:v>Electronics SOM High ($B)</c:v>
                </c:pt>
                <c:pt idx="6">
                  <c:v>Pharmacies SOM Low ($B)</c:v>
                </c:pt>
                <c:pt idx="7">
                  <c:v>Pharmacies SOM High ($B)</c:v>
                </c:pt>
              </c:strCache>
            </c:strRef>
          </c:cat>
          <c:val>
            <c:numRef>
              <c:f>Sheet1!$E$7:$L$7</c:f>
              <c:numCache>
                <c:formatCode>General</c:formatCode>
                <c:ptCount val="8"/>
                <c:pt idx="0">
                  <c:v>5.5E-2</c:v>
                </c:pt>
                <c:pt idx="1">
                  <c:v>0.11</c:v>
                </c:pt>
                <c:pt idx="2">
                  <c:v>9.2999999999999999E-2</c:v>
                </c:pt>
                <c:pt idx="3">
                  <c:v>0.186</c:v>
                </c:pt>
                <c:pt idx="4">
                  <c:v>5.6000000000000001E-2</c:v>
                </c:pt>
                <c:pt idx="5">
                  <c:v>0.111</c:v>
                </c:pt>
                <c:pt idx="6">
                  <c:v>0.14499999999999999</c:v>
                </c:pt>
                <c:pt idx="7">
                  <c:v>0.28899999999999998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AB-4FD7-BA63-49235BF60863}"/>
            </c:ext>
          </c:extLst>
        </c:ser>
        <c:ser>
          <c:idx val="4"/>
          <c:order val="4"/>
          <c:tx>
            <c:strRef>
              <c:f>Sheet1!$D$8</c:f>
              <c:strCache>
                <c:ptCount val="1"/>
                <c:pt idx="0">
                  <c:v>2029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Sheet1!$E$3:$L$3</c:f>
              <c:strCache>
                <c:ptCount val="8"/>
                <c:pt idx="0">
                  <c:v>Grocery SOM Low ($B)</c:v>
                </c:pt>
                <c:pt idx="1">
                  <c:v>Grocery SOM High ($B)</c:v>
                </c:pt>
                <c:pt idx="2">
                  <c:v>Apparel SOM Low ($B)</c:v>
                </c:pt>
                <c:pt idx="3">
                  <c:v>Apparel SOM High ($B)</c:v>
                </c:pt>
                <c:pt idx="4">
                  <c:v>Electronics SOM Low ($B)</c:v>
                </c:pt>
                <c:pt idx="5">
                  <c:v>Electronics SOM High ($B)</c:v>
                </c:pt>
                <c:pt idx="6">
                  <c:v>Pharmacies SOM Low ($B)</c:v>
                </c:pt>
                <c:pt idx="7">
                  <c:v>Pharmacies SOM High ($B)</c:v>
                </c:pt>
              </c:strCache>
            </c:strRef>
          </c:cat>
          <c:val>
            <c:numRef>
              <c:f>Sheet1!$E$8:$L$8</c:f>
              <c:numCache>
                <c:formatCode>General</c:formatCode>
                <c:ptCount val="8"/>
                <c:pt idx="0">
                  <c:v>5.8000000000000003E-2</c:v>
                </c:pt>
                <c:pt idx="1">
                  <c:v>0.11700000000000001</c:v>
                </c:pt>
                <c:pt idx="2">
                  <c:v>0.10100000000000001</c:v>
                </c:pt>
                <c:pt idx="3">
                  <c:v>0.20200000000000001</c:v>
                </c:pt>
                <c:pt idx="4">
                  <c:v>5.8999999999999997E-2</c:v>
                </c:pt>
                <c:pt idx="5">
                  <c:v>0.11899999999999999</c:v>
                </c:pt>
                <c:pt idx="6">
                  <c:v>0.156</c:v>
                </c:pt>
                <c:pt idx="7">
                  <c:v>0.312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AB-4FD7-BA63-49235BF60863}"/>
            </c:ext>
          </c:extLst>
        </c:ser>
        <c:ser>
          <c:idx val="5"/>
          <c:order val="5"/>
          <c:tx>
            <c:strRef>
              <c:f>Sheet1!$D$9</c:f>
              <c:strCache>
                <c:ptCount val="1"/>
                <c:pt idx="0">
                  <c:v>2030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Sheet1!$E$3:$L$3</c:f>
              <c:strCache>
                <c:ptCount val="8"/>
                <c:pt idx="0">
                  <c:v>Grocery SOM Low ($B)</c:v>
                </c:pt>
                <c:pt idx="1">
                  <c:v>Grocery SOM High ($B)</c:v>
                </c:pt>
                <c:pt idx="2">
                  <c:v>Apparel SOM Low ($B)</c:v>
                </c:pt>
                <c:pt idx="3">
                  <c:v>Apparel SOM High ($B)</c:v>
                </c:pt>
                <c:pt idx="4">
                  <c:v>Electronics SOM Low ($B)</c:v>
                </c:pt>
                <c:pt idx="5">
                  <c:v>Electronics SOM High ($B)</c:v>
                </c:pt>
                <c:pt idx="6">
                  <c:v>Pharmacies SOM Low ($B)</c:v>
                </c:pt>
                <c:pt idx="7">
                  <c:v>Pharmacies SOM High ($B)</c:v>
                </c:pt>
              </c:strCache>
            </c:strRef>
          </c:cat>
          <c:val>
            <c:numRef>
              <c:f>Sheet1!$E$9:$L$9</c:f>
              <c:numCache>
                <c:formatCode>General</c:formatCode>
                <c:ptCount val="8"/>
                <c:pt idx="0">
                  <c:v>6.2E-2</c:v>
                </c:pt>
                <c:pt idx="1">
                  <c:v>0.124</c:v>
                </c:pt>
                <c:pt idx="2">
                  <c:v>0.11</c:v>
                </c:pt>
                <c:pt idx="3">
                  <c:v>0.219</c:v>
                </c:pt>
                <c:pt idx="4">
                  <c:v>6.3E-2</c:v>
                </c:pt>
                <c:pt idx="5">
                  <c:v>0.127</c:v>
                </c:pt>
                <c:pt idx="6">
                  <c:v>0.16800000000000001</c:v>
                </c:pt>
                <c:pt idx="7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AB-4FD7-BA63-49235BF60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8608399"/>
        <c:axId val="2018610063"/>
      </c:barChart>
      <c:catAx>
        <c:axId val="201860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10063"/>
        <c:crosses val="autoZero"/>
        <c:auto val="1"/>
        <c:lblAlgn val="ctr"/>
        <c:lblOffset val="100"/>
        <c:noMultiLvlLbl val="0"/>
      </c:catAx>
      <c:valAx>
        <c:axId val="201861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0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F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D52-C6A3-DCFB-BB44-41B1F81A0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71BA3-DB8D-37DD-14F0-B4B6AFF22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33E0D-B664-1AE9-FBC2-EB0844D1D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C070B-111F-31B8-1B85-CF032A3AE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7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4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3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F0A18-9A47-7A36-AA58-E136366E1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13063-A0B8-E62F-01F3-01DB1405C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39E76-03A2-7F4B-A3C6-8065062AF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19FBA-A40F-B463-A4DC-6E4D8155B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4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D989C-CA4C-98E0-B4F3-E90CCB10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2B73D-41DC-1022-2234-8205A4853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062D-6A79-D733-8D58-ADE4A7271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5039-9112-5447-7E47-8583DA3F8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C4D2A-1503-2E72-2936-A47D7E567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D28DA-6846-984B-8D0C-EC970FF32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B2939F-3F1C-DDE4-F2C8-306EE42A8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6F4A0-D190-B29D-3F2F-993B2C5BA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D54AF-2DF8-460F-947E-374F75FDB0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525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D52-C6A3-DCFB-BB44-41B1F81A0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71BA3-DB8D-37DD-14F0-B4B6AFF22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33E0D-B664-1AE9-FBC2-EB0844D1D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C070B-111F-31B8-1B85-CF032A3AE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8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0DD48-0F9E-C5C8-00ED-EE3BAE7E3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71" t="-103" r="2782" b="50386"/>
          <a:stretch/>
        </p:blipFill>
        <p:spPr>
          <a:xfrm>
            <a:off x="0" y="-14289"/>
            <a:ext cx="12192000" cy="68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30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9561" y="6329399"/>
            <a:ext cx="51784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2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8669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5A5118-2ED2-455D-E994-92EA8701E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34182" y="-136526"/>
            <a:ext cx="6557818" cy="6858000"/>
            <a:chOff x="0" y="0"/>
            <a:chExt cx="4762501" cy="518636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60F551-B338-6CDB-10DE-6F31662C4793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EBDCBE-07C5-1E82-A133-D5118224E4D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  <p:sldLayoutId id="2147483676" r:id="rId14"/>
    <p:sldLayoutId id="2147483677" r:id="rId15"/>
    <p:sldLayoutId id="214748368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jpe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jpeg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1D280-023E-E55C-CA52-39E62E21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8E38CAC-2588-6732-8582-48D3D082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65" y="2152238"/>
            <a:ext cx="4798337" cy="4325638"/>
          </a:xfrm>
          <a:prstGeom prst="rect">
            <a:avLst/>
          </a:prstGeom>
        </p:spPr>
      </p:pic>
      <p:pic>
        <p:nvPicPr>
          <p:cNvPr id="3" name="Picture 2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5C740B33-6636-EED1-9098-41C87D01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1" y="1549576"/>
            <a:ext cx="3504676" cy="110052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0673F2D-5AFA-0A64-892F-8EC8D8BBE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F27E8AA-6E7C-E232-285D-0ACBF6AEB4C3}"/>
              </a:ext>
            </a:extLst>
          </p:cNvPr>
          <p:cNvSpPr txBox="1">
            <a:spLocks/>
          </p:cNvSpPr>
          <p:nvPr/>
        </p:nvSpPr>
        <p:spPr>
          <a:xfrm>
            <a:off x="475495" y="601393"/>
            <a:ext cx="5620505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>
                <a:solidFill>
                  <a:srgbClr val="FF0000"/>
                </a:solidFill>
                <a:latin typeface="+mj-lt"/>
              </a:rPr>
              <a:t>Sethji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 Grocery Store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1E516-9B46-552B-5B3E-C654280E81EF}"/>
              </a:ext>
            </a:extLst>
          </p:cNvPr>
          <p:cNvSpPr txBox="1"/>
          <p:nvPr/>
        </p:nvSpPr>
        <p:spPr>
          <a:xfrm>
            <a:off x="4882846" y="5504115"/>
            <a:ext cx="718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Inventory Management Solutions at Scale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E51921D-29A7-2FEE-085C-A93328335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34" t="20278" b="22673"/>
          <a:stretch/>
        </p:blipFill>
        <p:spPr>
          <a:xfrm rot="10800000">
            <a:off x="8106116" y="2951364"/>
            <a:ext cx="4093633" cy="39123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CA620F-E7C8-7452-31D8-AE7ED670468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3697" y="6477876"/>
            <a:ext cx="1628775" cy="3423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C49FA35-681B-3DEB-CA97-397229C3023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9859"/>
          <a:stretch/>
        </p:blipFill>
        <p:spPr>
          <a:xfrm>
            <a:off x="1984724" y="5097921"/>
            <a:ext cx="1688604" cy="320955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2ADB9064-6F31-5CAD-55D7-9A5D61EECC7F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CB4CA808-B347-D2DD-A3F2-C6DBCBD7197B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4CC8ADFA-B5AB-FAC8-1185-80B998C4860E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75E27589-EC98-D21E-4861-6DE59C34201B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5BAC319F-845D-76DA-D952-250AEB09F6E7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9E3B84D-9225-AEF1-5EB5-73E1BC911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212" y="2099837"/>
            <a:ext cx="1053881" cy="1137121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CFA3F-B318-449E-9976-375A47DEDE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7824" y="2132248"/>
            <a:ext cx="1159403" cy="1115514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643B2-0E30-DE43-D89F-6B3B6B36A0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5958" y="2137363"/>
            <a:ext cx="1087027" cy="1137121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5B44FF-8DD4-E5D0-56D7-5B51D74933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6682" y="3639987"/>
            <a:ext cx="1159403" cy="1233977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E582C-77B1-670F-FE2D-253D443B40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81602" y="3619432"/>
            <a:ext cx="1206162" cy="1275085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C02534-5A6C-5A31-ABFF-3F0DE79777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14982" y="3708910"/>
            <a:ext cx="1028003" cy="1089088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1652FA-EAAB-8C31-BE57-139DBACD43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26568" y="2144755"/>
            <a:ext cx="1164441" cy="1115515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4515C0-7BE5-6FE1-3A89-ADBAD5665D0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70203" y="3548367"/>
            <a:ext cx="1138783" cy="1275086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B7C8CC-9B5C-A58A-4B11-0CD3344EF1D4}"/>
              </a:ext>
            </a:extLst>
          </p:cNvPr>
          <p:cNvSpPr txBox="1"/>
          <p:nvPr/>
        </p:nvSpPr>
        <p:spPr>
          <a:xfrm>
            <a:off x="6661479" y="3286456"/>
            <a:ext cx="15734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+mj-lt"/>
              </a:rPr>
              <a:t>Thomas, Deutschland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94C2C-1809-0380-E856-3502B20D4C4C}"/>
              </a:ext>
            </a:extLst>
          </p:cNvPr>
          <p:cNvSpPr txBox="1"/>
          <p:nvPr/>
        </p:nvSpPr>
        <p:spPr>
          <a:xfrm>
            <a:off x="5072777" y="3269810"/>
            <a:ext cx="12154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+mj-lt"/>
              </a:rPr>
              <a:t>Ania, Polska</a:t>
            </a:r>
            <a:endParaRPr lang="en-US" sz="10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7BD86-E434-11F9-B1FC-B4E9C9952DEF}"/>
              </a:ext>
            </a:extLst>
          </p:cNvPr>
          <p:cNvSpPr txBox="1"/>
          <p:nvPr/>
        </p:nvSpPr>
        <p:spPr>
          <a:xfrm>
            <a:off x="10523825" y="3279404"/>
            <a:ext cx="12154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+mj-lt"/>
              </a:rPr>
              <a:t>Manuel , Brazil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E29E8-3BAD-46E8-F5BE-23169372DD18}"/>
              </a:ext>
            </a:extLst>
          </p:cNvPr>
          <p:cNvSpPr txBox="1"/>
          <p:nvPr/>
        </p:nvSpPr>
        <p:spPr>
          <a:xfrm>
            <a:off x="8712486" y="3262758"/>
            <a:ext cx="12154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+mj-lt"/>
              </a:rPr>
              <a:t>Su Lee, China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CE901-8CB0-B060-6AAB-EAE163A21B61}"/>
              </a:ext>
            </a:extLst>
          </p:cNvPr>
          <p:cNvSpPr txBox="1"/>
          <p:nvPr/>
        </p:nvSpPr>
        <p:spPr>
          <a:xfrm>
            <a:off x="6901361" y="5029233"/>
            <a:ext cx="12154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 err="1">
                <a:latin typeface="+mj-lt"/>
              </a:rPr>
              <a:t>Munshilal</a:t>
            </a:r>
            <a:r>
              <a:rPr lang="en-US" sz="1050" b="1" dirty="0">
                <a:latin typeface="+mj-lt"/>
              </a:rPr>
              <a:t>, India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8513C-4008-AEA7-E422-7AA700D5851D}"/>
              </a:ext>
            </a:extLst>
          </p:cNvPr>
          <p:cNvSpPr txBox="1"/>
          <p:nvPr/>
        </p:nvSpPr>
        <p:spPr>
          <a:xfrm>
            <a:off x="5090022" y="5012587"/>
            <a:ext cx="12154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+mj-lt"/>
              </a:rPr>
              <a:t>Jim, Texas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D9F0F-784E-8751-9948-EACCCF158A36}"/>
              </a:ext>
            </a:extLst>
          </p:cNvPr>
          <p:cNvSpPr txBox="1"/>
          <p:nvPr/>
        </p:nvSpPr>
        <p:spPr>
          <a:xfrm>
            <a:off x="10541070" y="5022181"/>
            <a:ext cx="12154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+mj-lt"/>
              </a:rPr>
              <a:t>Ivy, Jamica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63FD9C-EB85-3F11-A1FC-F606FA8D1BD3}"/>
              </a:ext>
            </a:extLst>
          </p:cNvPr>
          <p:cNvSpPr txBox="1"/>
          <p:nvPr/>
        </p:nvSpPr>
        <p:spPr>
          <a:xfrm>
            <a:off x="8729731" y="5005535"/>
            <a:ext cx="12154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+mj-lt"/>
              </a:rPr>
              <a:t>Roger , Australia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F66A1-D660-C61B-31FA-E6B7DDED46F6}"/>
              </a:ext>
            </a:extLst>
          </p:cNvPr>
          <p:cNvSpPr txBox="1"/>
          <p:nvPr/>
        </p:nvSpPr>
        <p:spPr>
          <a:xfrm>
            <a:off x="4926682" y="1346200"/>
            <a:ext cx="75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 AI powered solution catering to various markets …</a:t>
            </a:r>
          </a:p>
        </p:txBody>
      </p:sp>
    </p:spTree>
    <p:extLst>
      <p:ext uri="{BB962C8B-B14F-4D97-AF65-F5344CB8AC3E}">
        <p14:creationId xmlns:p14="http://schemas.microsoft.com/office/powerpoint/2010/main" val="133095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037C8-CAB3-2F27-C56C-7CAD7C8BD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068EA2-CA41-B934-3610-6344597BAF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5511" y="6436588"/>
            <a:ext cx="1628775" cy="342375"/>
          </a:xfrm>
          <a:prstGeom prst="rect">
            <a:avLst/>
          </a:prstGeom>
        </p:spPr>
      </p:pic>
      <p:pic>
        <p:nvPicPr>
          <p:cNvPr id="20" name="Picture 19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20A2927B-3C5F-19F0-D54A-0D0FB1D4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29" y="6487832"/>
            <a:ext cx="983555" cy="308851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D18933-21DA-C266-00EA-5D55B8C90713}"/>
              </a:ext>
            </a:extLst>
          </p:cNvPr>
          <p:cNvSpPr txBox="1">
            <a:spLocks/>
          </p:cNvSpPr>
          <p:nvPr/>
        </p:nvSpPr>
        <p:spPr>
          <a:xfrm>
            <a:off x="287329" y="269324"/>
            <a:ext cx="11692467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Technical Solution Expanded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3F3B95-D6D4-070D-8EF6-92AF020C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40620"/>
              </p:ext>
            </p:extLst>
          </p:nvPr>
        </p:nvGraphicFramePr>
        <p:xfrm>
          <a:off x="40758" y="890036"/>
          <a:ext cx="12110484" cy="4831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271">
                  <a:extLst>
                    <a:ext uri="{9D8B030D-6E8A-4147-A177-3AD203B41FA5}">
                      <a16:colId xmlns:a16="http://schemas.microsoft.com/office/drawing/2014/main" val="2696397041"/>
                    </a:ext>
                  </a:extLst>
                </a:gridCol>
                <a:gridCol w="6579298">
                  <a:extLst>
                    <a:ext uri="{9D8B030D-6E8A-4147-A177-3AD203B41FA5}">
                      <a16:colId xmlns:a16="http://schemas.microsoft.com/office/drawing/2014/main" val="2148766078"/>
                    </a:ext>
                  </a:extLst>
                </a:gridCol>
                <a:gridCol w="632693">
                  <a:extLst>
                    <a:ext uri="{9D8B030D-6E8A-4147-A177-3AD203B41FA5}">
                      <a16:colId xmlns:a16="http://schemas.microsoft.com/office/drawing/2014/main" val="658398864"/>
                    </a:ext>
                  </a:extLst>
                </a:gridCol>
                <a:gridCol w="737128">
                  <a:extLst>
                    <a:ext uri="{9D8B030D-6E8A-4147-A177-3AD203B41FA5}">
                      <a16:colId xmlns:a16="http://schemas.microsoft.com/office/drawing/2014/main" val="685186917"/>
                    </a:ext>
                  </a:extLst>
                </a:gridCol>
                <a:gridCol w="659276">
                  <a:extLst>
                    <a:ext uri="{9D8B030D-6E8A-4147-A177-3AD203B41FA5}">
                      <a16:colId xmlns:a16="http://schemas.microsoft.com/office/drawing/2014/main" val="1480218167"/>
                    </a:ext>
                  </a:extLst>
                </a:gridCol>
                <a:gridCol w="959291">
                  <a:extLst>
                    <a:ext uri="{9D8B030D-6E8A-4147-A177-3AD203B41FA5}">
                      <a16:colId xmlns:a16="http://schemas.microsoft.com/office/drawing/2014/main" val="890519449"/>
                    </a:ext>
                  </a:extLst>
                </a:gridCol>
                <a:gridCol w="1067527">
                  <a:extLst>
                    <a:ext uri="{9D8B030D-6E8A-4147-A177-3AD203B41FA5}">
                      <a16:colId xmlns:a16="http://schemas.microsoft.com/office/drawing/2014/main" val="3647778786"/>
                    </a:ext>
                  </a:extLst>
                </a:gridCol>
              </a:tblGrid>
              <a:tr h="223724">
                <a:tc>
                  <a:txBody>
                    <a:bodyPr/>
                    <a:lstStyle/>
                    <a:p>
                      <a:r>
                        <a:rPr lang="en-US" sz="1300" dirty="0"/>
                        <a:t>Requirement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Solution Considerations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AI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Gen AI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Voice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Telegram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Dashboard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212604"/>
                  </a:ext>
                </a:extLst>
              </a:tr>
              <a:tr h="1448320">
                <a:tc>
                  <a:txBody>
                    <a:bodyPr/>
                    <a:lstStyle/>
                    <a:p>
                      <a:r>
                        <a:rPr lang="en-US" sz="1400" dirty="0"/>
                        <a:t>Expiry Tracking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system for monitoring product expiration dates and prioritizing older stock.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alerts for items approaching their expiration dates to reduce waste.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First-In-First-Out inventory organization system to ensure proper stock rotation.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Detailed reports with actionable suggestions to minimize product loss and optimize inventory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5654"/>
                  </a:ext>
                </a:extLst>
              </a:tr>
              <a:tr h="954713">
                <a:tc>
                  <a:txBody>
                    <a:bodyPr/>
                    <a:lstStyle/>
                    <a:p>
                      <a:r>
                        <a:rPr lang="en-US" sz="1400" dirty="0"/>
                        <a:t>Sales Analytics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Track top-performing products with detailed historical performance analytics.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Receive notifications for underperforming stock with markdown recommendations.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Year-over-year comparisons to identify and prepare for seasonal demand patterns.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Create and export detailed reports in multiple formats for further analysis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393867"/>
                  </a:ext>
                </a:extLst>
              </a:tr>
              <a:tr h="1142171">
                <a:tc>
                  <a:txBody>
                    <a:bodyPr/>
                    <a:lstStyle/>
                    <a:p>
                      <a:r>
                        <a:rPr lang="en-US" sz="1400" dirty="0"/>
                        <a:t>Structural Management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 inventory methods with automated guidance based on product types.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Powerful tools for organizing products with custom taxonomy options for your store.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reporting with support for multiple accounting methods.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Seamless inventory synchronization across locations with transfer management tools.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brand substitutions and replacements across same category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1608"/>
                  </a:ext>
                </a:extLst>
              </a:tr>
            </a:tbl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id="{F2B21873-0305-6239-6BA1-78E732B10FD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64" t="12898" r="50542" b="15734"/>
          <a:stretch/>
        </p:blipFill>
        <p:spPr>
          <a:xfrm>
            <a:off x="10359688" y="3075093"/>
            <a:ext cx="467069" cy="44792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05738B2-4BE3-B3CE-B98D-70C280A1651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148210" y="1602797"/>
            <a:ext cx="466630" cy="4479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13BD45F-95F0-2CCB-5A8A-12325022977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64" t="12898" r="50542" b="15734"/>
          <a:stretch/>
        </p:blipFill>
        <p:spPr>
          <a:xfrm>
            <a:off x="9516681" y="3075093"/>
            <a:ext cx="467069" cy="4479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C87073D-1912-1FB1-B71C-6E32020790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821605" y="1602796"/>
            <a:ext cx="466630" cy="447927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6540E3F0-5B69-0778-0EBC-81B2E541D3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11453498" y="1602796"/>
            <a:ext cx="466630" cy="447927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A58C0B82-74C6-CA3B-8AC6-6AE8DCD36DE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202368" y="3075093"/>
            <a:ext cx="466630" cy="44792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EF7EDE0A-5258-7BE8-7446-D4028B3F87E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875763" y="3075093"/>
            <a:ext cx="466630" cy="44792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EC86F368-A6A6-BAF2-0132-D0B477FAD5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11507656" y="3075093"/>
            <a:ext cx="466630" cy="447927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793836AB-4F5B-9CBC-535B-D85FEC4758D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148210" y="4487241"/>
            <a:ext cx="466630" cy="447927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B6A957D7-9E21-146B-A25C-C22B63BB82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821605" y="4487241"/>
            <a:ext cx="466630" cy="447927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05751D72-5A19-C880-82D3-98706927CC4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11453498" y="4487241"/>
            <a:ext cx="466630" cy="4479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AA2A92-3A3D-20DE-CA11-25D619A1E81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64" t="12898" r="50542" b="15734"/>
          <a:stretch/>
        </p:blipFill>
        <p:spPr>
          <a:xfrm>
            <a:off x="10359688" y="1595807"/>
            <a:ext cx="467069" cy="447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D6613-D1D5-8CC0-BADF-41852BEB75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64" t="12898" r="50542" b="15734"/>
          <a:stretch/>
        </p:blipFill>
        <p:spPr>
          <a:xfrm>
            <a:off x="9516681" y="1595807"/>
            <a:ext cx="467069" cy="447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FFEAC7-A5AB-50BC-8B00-0D4C003E5E1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64" t="12898" r="50542" b="15734"/>
          <a:stretch/>
        </p:blipFill>
        <p:spPr>
          <a:xfrm>
            <a:off x="10416394" y="4540406"/>
            <a:ext cx="467069" cy="447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B7902-DCBF-D732-71AB-B371F44E7B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64" t="12898" r="50542" b="15734"/>
          <a:stretch/>
        </p:blipFill>
        <p:spPr>
          <a:xfrm>
            <a:off x="9573387" y="4540406"/>
            <a:ext cx="467069" cy="4479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A942EA0-EB45-68B1-34BB-800D62FEA1E4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621BADBD-A7F5-A50C-2E18-81E7474F8EEC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501C8BA3-73F0-A8E3-A0DA-994482F83DBD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63907250-877C-FF88-1462-EBB1C57964D3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79BB61F8-4A04-B0E3-8B00-793E97FE2F99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7332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529C6-98E2-43AE-D3EE-FA99DDCAE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CF6295-ACB2-CDFA-9EB4-979EA5D3BEF3}"/>
              </a:ext>
            </a:extLst>
          </p:cNvPr>
          <p:cNvSpPr/>
          <p:nvPr/>
        </p:nvSpPr>
        <p:spPr>
          <a:xfrm>
            <a:off x="104556" y="3784631"/>
            <a:ext cx="4175695" cy="2620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FEE0F-E035-DB14-8E0A-0DCC9507C4A2}"/>
              </a:ext>
            </a:extLst>
          </p:cNvPr>
          <p:cNvSpPr/>
          <p:nvPr/>
        </p:nvSpPr>
        <p:spPr>
          <a:xfrm>
            <a:off x="4575173" y="3769158"/>
            <a:ext cx="3512071" cy="2635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D5449-3D06-A7DE-969D-E05DEF6ABBC2}"/>
              </a:ext>
            </a:extLst>
          </p:cNvPr>
          <p:cNvSpPr/>
          <p:nvPr/>
        </p:nvSpPr>
        <p:spPr>
          <a:xfrm>
            <a:off x="8382000" y="3748468"/>
            <a:ext cx="3512071" cy="265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21C4E3-91D5-225E-3430-3E5E9C20CED0}"/>
              </a:ext>
            </a:extLst>
          </p:cNvPr>
          <p:cNvSpPr/>
          <p:nvPr/>
        </p:nvSpPr>
        <p:spPr>
          <a:xfrm>
            <a:off x="5757218" y="890036"/>
            <a:ext cx="4834582" cy="265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7EB82-246A-BADD-C9EF-69C5505EB62D}"/>
              </a:ext>
            </a:extLst>
          </p:cNvPr>
          <p:cNvSpPr/>
          <p:nvPr/>
        </p:nvSpPr>
        <p:spPr>
          <a:xfrm>
            <a:off x="150312" y="890036"/>
            <a:ext cx="4834582" cy="265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F896F-02E4-8594-AC10-A6CC2CC2B251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56B67318-4FA0-1039-27B1-9875BB080C9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FBCC242-8B82-3197-C5A9-0A56A73628B9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CEB133CB-8F98-196F-4444-688DC641D6F3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2F29E612-6D34-78A4-A280-7CF0F078DC95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AA4166AF-88F8-9DCE-82EB-B87A4B4F9277}"/>
              </a:ext>
            </a:extLst>
          </p:cNvPr>
          <p:cNvSpPr txBox="1">
            <a:spLocks/>
          </p:cNvSpPr>
          <p:nvPr/>
        </p:nvSpPr>
        <p:spPr>
          <a:xfrm>
            <a:off x="287329" y="269324"/>
            <a:ext cx="7336215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Solution Architecture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DBE45C-A554-0D47-8B84-169DA6763F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9724" y="6491271"/>
            <a:ext cx="1628775" cy="342375"/>
          </a:xfrm>
          <a:prstGeom prst="rect">
            <a:avLst/>
          </a:prstGeom>
        </p:spPr>
      </p:pic>
      <p:pic>
        <p:nvPicPr>
          <p:cNvPr id="22" name="Picture 21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A334642D-82F3-90D9-C6EF-3302734C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29" y="6487832"/>
            <a:ext cx="983555" cy="308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94F90-89F6-5C3B-CFCD-28D09F6EF07D}"/>
              </a:ext>
            </a:extLst>
          </p:cNvPr>
          <p:cNvSpPr txBox="1"/>
          <p:nvPr/>
        </p:nvSpPr>
        <p:spPr>
          <a:xfrm>
            <a:off x="296186" y="976876"/>
            <a:ext cx="468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 Data Input Layer (Capture &amp; Ingest)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858B1-F4D9-3773-88BF-8C231773C211}"/>
              </a:ext>
            </a:extLst>
          </p:cNvPr>
          <p:cNvSpPr txBox="1"/>
          <p:nvPr/>
        </p:nvSpPr>
        <p:spPr>
          <a:xfrm>
            <a:off x="540486" y="1346208"/>
            <a:ext cx="2296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Retail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AAE37-BCC2-E43F-D84D-ED1BB282F811}"/>
              </a:ext>
            </a:extLst>
          </p:cNvPr>
          <p:cNvSpPr txBox="1"/>
          <p:nvPr/>
        </p:nvSpPr>
        <p:spPr>
          <a:xfrm>
            <a:off x="296186" y="2577574"/>
            <a:ext cx="4688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💡 Audio/image/text ingestion using Cross-Sensory Modeling (CSM), Diarization models, Image recognition via LLM scanning tools</a:t>
            </a:r>
          </a:p>
        </p:txBody>
      </p:sp>
      <p:sp>
        <p:nvSpPr>
          <p:cNvPr id="24" name="Right Arrow 3">
            <a:extLst>
              <a:ext uri="{FF2B5EF4-FFF2-40B4-BE49-F238E27FC236}">
                <a16:creationId xmlns:a16="http://schemas.microsoft.com/office/drawing/2014/main" id="{8AADD2D9-C446-0947-F9DE-BF4A8740BE81}"/>
              </a:ext>
            </a:extLst>
          </p:cNvPr>
          <p:cNvSpPr/>
          <p:nvPr/>
        </p:nvSpPr>
        <p:spPr>
          <a:xfrm>
            <a:off x="5105400" y="1981200"/>
            <a:ext cx="457200" cy="457200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433B7B-FF25-F8BD-F5A8-5BDC15BA052B}"/>
              </a:ext>
            </a:extLst>
          </p:cNvPr>
          <p:cNvSpPr txBox="1"/>
          <p:nvPr/>
        </p:nvSpPr>
        <p:spPr>
          <a:xfrm>
            <a:off x="5781715" y="976876"/>
            <a:ext cx="468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2. Processing &amp; Intelligence Layer (AI Core)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64AC77-47E4-39CA-A8F5-6F2E3126AA32}"/>
              </a:ext>
            </a:extLst>
          </p:cNvPr>
          <p:cNvSpPr txBox="1"/>
          <p:nvPr/>
        </p:nvSpPr>
        <p:spPr>
          <a:xfrm>
            <a:off x="6026014" y="1346208"/>
            <a:ext cx="429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+ Gen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Reorder Alert Engine &amp; Sales Analyzer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C94A73-669F-0426-AAE2-9E5F0DDC2534}"/>
              </a:ext>
            </a:extLst>
          </p:cNvPr>
          <p:cNvSpPr txBox="1"/>
          <p:nvPr/>
        </p:nvSpPr>
        <p:spPr>
          <a:xfrm>
            <a:off x="5781715" y="2577574"/>
            <a:ext cx="4688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💡 KAPPA (pub-sub architecture), JSON rules engine (headless), AI agents via Model Context Protocol (MCP)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11916-1AA8-B142-3DAE-D99AE9F0D830}"/>
              </a:ext>
            </a:extLst>
          </p:cNvPr>
          <p:cNvSpPr txBox="1"/>
          <p:nvPr/>
        </p:nvSpPr>
        <p:spPr>
          <a:xfrm>
            <a:off x="8678002" y="3982625"/>
            <a:ext cx="359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3. Storage &amp; Date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02F94-795F-F52C-F08F-CE3CCC9DC27C}"/>
              </a:ext>
            </a:extLst>
          </p:cNvPr>
          <p:cNvSpPr txBox="1"/>
          <p:nvPr/>
        </p:nvSpPr>
        <p:spPr>
          <a:xfrm>
            <a:off x="8858633" y="4372013"/>
            <a:ext cx="2888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SQLite3 (Light weight embedded 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CDC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95AB58-895F-E77D-A272-368F625E8700}"/>
              </a:ext>
            </a:extLst>
          </p:cNvPr>
          <p:cNvSpPr txBox="1"/>
          <p:nvPr/>
        </p:nvSpPr>
        <p:spPr>
          <a:xfrm>
            <a:off x="8602890" y="5387388"/>
            <a:ext cx="3291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💡 Enables local-store operations even with intermittent connectivity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84A2A3-1F14-9AFD-7A7D-2E40C97253E3}"/>
              </a:ext>
            </a:extLst>
          </p:cNvPr>
          <p:cNvSpPr txBox="1"/>
          <p:nvPr/>
        </p:nvSpPr>
        <p:spPr>
          <a:xfrm>
            <a:off x="4566558" y="4007782"/>
            <a:ext cx="468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4. Communication &amp; Automation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801EF6-19D4-0D97-899A-226977A5DD03}"/>
              </a:ext>
            </a:extLst>
          </p:cNvPr>
          <p:cNvSpPr txBox="1"/>
          <p:nvPr/>
        </p:nvSpPr>
        <p:spPr>
          <a:xfrm>
            <a:off x="4810858" y="4377114"/>
            <a:ext cx="315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Telegram 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DeepGram</a:t>
            </a:r>
            <a:r>
              <a:rPr lang="en-US" dirty="0"/>
              <a:t> / Virtual Avatar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 Order 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B8E85-CA57-0C10-AF97-70723DE74BD4}"/>
              </a:ext>
            </a:extLst>
          </p:cNvPr>
          <p:cNvSpPr txBox="1"/>
          <p:nvPr/>
        </p:nvSpPr>
        <p:spPr>
          <a:xfrm>
            <a:off x="152400" y="4002681"/>
            <a:ext cx="468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5. Analytics &amp; Monitoring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312A94-740D-5032-F140-10BD6E4FD058}"/>
              </a:ext>
            </a:extLst>
          </p:cNvPr>
          <p:cNvSpPr txBox="1"/>
          <p:nvPr/>
        </p:nvSpPr>
        <p:spPr>
          <a:xfrm>
            <a:off x="244299" y="4372013"/>
            <a:ext cx="391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Dashboard: Real-time stock levels, sales analytics, expiry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Reports: Historical trends, missed sales, overstock insights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7A88F8-E981-6A2B-8F7E-376275E1CBCD}"/>
              </a:ext>
            </a:extLst>
          </p:cNvPr>
          <p:cNvSpPr txBox="1"/>
          <p:nvPr/>
        </p:nvSpPr>
        <p:spPr>
          <a:xfrm>
            <a:off x="244299" y="5603379"/>
            <a:ext cx="4256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💡Built-in intelligence to recommend markdowns and promotions</a:t>
            </a: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F5180589-29D0-EF93-0F1F-86C9B93783BB}"/>
              </a:ext>
            </a:extLst>
          </p:cNvPr>
          <p:cNvSpPr/>
          <p:nvPr/>
        </p:nvSpPr>
        <p:spPr>
          <a:xfrm rot="5400000">
            <a:off x="10893483" y="2006992"/>
            <a:ext cx="606973" cy="770860"/>
          </a:xfrm>
          <a:prstGeom prst="ben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/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ight Arrow 3">
            <a:extLst>
              <a:ext uri="{FF2B5EF4-FFF2-40B4-BE49-F238E27FC236}">
                <a16:creationId xmlns:a16="http://schemas.microsoft.com/office/drawing/2014/main" id="{65A197B8-9CEC-A17F-36BE-CBACA94060ED}"/>
              </a:ext>
            </a:extLst>
          </p:cNvPr>
          <p:cNvSpPr/>
          <p:nvPr/>
        </p:nvSpPr>
        <p:spPr>
          <a:xfrm rot="10800000">
            <a:off x="7969991" y="4800599"/>
            <a:ext cx="457200" cy="457200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ight Arrow 3">
            <a:extLst>
              <a:ext uri="{FF2B5EF4-FFF2-40B4-BE49-F238E27FC236}">
                <a16:creationId xmlns:a16="http://schemas.microsoft.com/office/drawing/2014/main" id="{765317E2-A0BB-8534-898D-EAC1F1FAF2F0}"/>
              </a:ext>
            </a:extLst>
          </p:cNvPr>
          <p:cNvSpPr/>
          <p:nvPr/>
        </p:nvSpPr>
        <p:spPr>
          <a:xfrm rot="10800000">
            <a:off x="4162096" y="4838143"/>
            <a:ext cx="457200" cy="457200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6441A-9C19-C372-158D-A45798E5200C}"/>
              </a:ext>
            </a:extLst>
          </p:cNvPr>
          <p:cNvSpPr txBox="1"/>
          <p:nvPr/>
        </p:nvSpPr>
        <p:spPr>
          <a:xfrm>
            <a:off x="4779153" y="5387388"/>
            <a:ext cx="3593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💡For ease of use given small stores might have Technically Challenged people</a:t>
            </a:r>
          </a:p>
        </p:txBody>
      </p:sp>
    </p:spTree>
    <p:extLst>
      <p:ext uri="{BB962C8B-B14F-4D97-AF65-F5344CB8AC3E}">
        <p14:creationId xmlns:p14="http://schemas.microsoft.com/office/powerpoint/2010/main" val="240974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8F27B-91FC-82A9-65D5-C6C22D759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0369BD5-F113-0684-7FDB-BA26D47FAF58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E4057140-5BDA-9894-FA44-358B6394802C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764B20CF-2D74-5F99-218B-3015D3919389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AD6D69F6-B864-37CF-C474-A30AE3566453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05636282-355A-BBD1-B167-50E27531EDCD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E2783C07-ADCD-72FC-62A7-9BC857DA79A6}"/>
              </a:ext>
            </a:extLst>
          </p:cNvPr>
          <p:cNvSpPr txBox="1">
            <a:spLocks/>
          </p:cNvSpPr>
          <p:nvPr/>
        </p:nvSpPr>
        <p:spPr>
          <a:xfrm>
            <a:off x="287329" y="269324"/>
            <a:ext cx="7336215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Technical Architecture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41BE5E-B48C-E06B-835E-F530EC2ED1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9724" y="6491271"/>
            <a:ext cx="1628775" cy="342375"/>
          </a:xfrm>
          <a:prstGeom prst="rect">
            <a:avLst/>
          </a:prstGeom>
        </p:spPr>
      </p:pic>
      <p:pic>
        <p:nvPicPr>
          <p:cNvPr id="22" name="Picture 21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56286FAB-8AAE-2C59-5C51-A69ED711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29" y="6487832"/>
            <a:ext cx="983555" cy="3088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A0A4E6-10B6-88E6-1A51-8021AC7CA766}"/>
              </a:ext>
            </a:extLst>
          </p:cNvPr>
          <p:cNvSpPr txBox="1"/>
          <p:nvPr/>
        </p:nvSpPr>
        <p:spPr>
          <a:xfrm>
            <a:off x="587324" y="482612"/>
            <a:ext cx="11017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structure, key components, and their interactions </a:t>
            </a:r>
            <a:endParaRPr lang="en-IN" sz="1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9316C7-03F8-69F5-CFF1-2CD337D578AE}"/>
              </a:ext>
            </a:extLst>
          </p:cNvPr>
          <p:cNvGrpSpPr/>
          <p:nvPr/>
        </p:nvGrpSpPr>
        <p:grpSpPr>
          <a:xfrm>
            <a:off x="216034" y="915608"/>
            <a:ext cx="11810622" cy="5525292"/>
            <a:chOff x="216034" y="915609"/>
            <a:chExt cx="11810622" cy="48362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A7CAF9-C210-6F61-0CF2-B91021E3B450}"/>
                </a:ext>
              </a:extLst>
            </p:cNvPr>
            <p:cNvSpPr/>
            <p:nvPr/>
          </p:nvSpPr>
          <p:spPr>
            <a:xfrm rot="16200000">
              <a:off x="6685445" y="3432337"/>
              <a:ext cx="455284" cy="2263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en-GB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1100" b="1" baseline="30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GB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Party</a:t>
              </a:r>
              <a:endParaRPr lang="en-IN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58EC38-AD9C-A53E-1810-FF5ED8833136}"/>
                </a:ext>
              </a:extLst>
            </p:cNvPr>
            <p:cNvSpPr/>
            <p:nvPr/>
          </p:nvSpPr>
          <p:spPr>
            <a:xfrm>
              <a:off x="6476652" y="4418080"/>
              <a:ext cx="683572" cy="3338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CSV/POS Files</a:t>
              </a:r>
              <a:endParaRPr lang="en-IN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616989-B514-C050-E59D-6DE0A1EA264E}"/>
                </a:ext>
              </a:extLst>
            </p:cNvPr>
            <p:cNvSpPr/>
            <p:nvPr/>
          </p:nvSpPr>
          <p:spPr>
            <a:xfrm>
              <a:off x="7228019" y="4406283"/>
              <a:ext cx="786752" cy="3338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 / Data Shares</a:t>
              </a:r>
              <a:endParaRPr lang="en-IN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CC5CDF-F314-710E-0EFD-F954254B291B}"/>
                </a:ext>
              </a:extLst>
            </p:cNvPr>
            <p:cNvSpPr/>
            <p:nvPr/>
          </p:nvSpPr>
          <p:spPr>
            <a:xfrm>
              <a:off x="255894" y="2577711"/>
              <a:ext cx="1300900" cy="735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E70D51-761E-AF21-EB86-46F369F4EA92}"/>
                </a:ext>
              </a:extLst>
            </p:cNvPr>
            <p:cNvSpPr/>
            <p:nvPr/>
          </p:nvSpPr>
          <p:spPr>
            <a:xfrm>
              <a:off x="1763064" y="1715728"/>
              <a:ext cx="1284936" cy="159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6A4476-608B-7985-62AE-733E0FE77603}"/>
                </a:ext>
              </a:extLst>
            </p:cNvPr>
            <p:cNvSpPr/>
            <p:nvPr/>
          </p:nvSpPr>
          <p:spPr>
            <a:xfrm>
              <a:off x="280936" y="1250133"/>
              <a:ext cx="1300900" cy="998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693F7-7B6A-4AB1-46B0-0A1780A9A349}"/>
                </a:ext>
              </a:extLst>
            </p:cNvPr>
            <p:cNvSpPr/>
            <p:nvPr/>
          </p:nvSpPr>
          <p:spPr>
            <a:xfrm>
              <a:off x="244059" y="2378344"/>
              <a:ext cx="1432341" cy="270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B2B Persona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F4CA2C-08B0-1445-C4EC-670DC0DCDA33}"/>
                </a:ext>
              </a:extLst>
            </p:cNvPr>
            <p:cNvSpPr/>
            <p:nvPr/>
          </p:nvSpPr>
          <p:spPr>
            <a:xfrm>
              <a:off x="223392" y="995049"/>
              <a:ext cx="1452044" cy="314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Persona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785E4E-BDEE-A43C-9685-5A72490EB471}"/>
                </a:ext>
              </a:extLst>
            </p:cNvPr>
            <p:cNvSpPr/>
            <p:nvPr/>
          </p:nvSpPr>
          <p:spPr>
            <a:xfrm>
              <a:off x="1920571" y="1413408"/>
              <a:ext cx="1082843" cy="301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Channels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223947-12F8-71F4-974F-B53724F86DC5}"/>
                </a:ext>
              </a:extLst>
            </p:cNvPr>
            <p:cNvSpPr/>
            <p:nvPr/>
          </p:nvSpPr>
          <p:spPr>
            <a:xfrm>
              <a:off x="3858540" y="1007990"/>
              <a:ext cx="1457149" cy="375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I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usiness Facade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E9C1F8-2CEB-A299-2D0F-539E11135BFD}"/>
                </a:ext>
              </a:extLst>
            </p:cNvPr>
            <p:cNvSpPr/>
            <p:nvPr/>
          </p:nvSpPr>
          <p:spPr>
            <a:xfrm>
              <a:off x="3918238" y="1317411"/>
              <a:ext cx="1397451" cy="3932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12">
              <a:extLst>
                <a:ext uri="{FF2B5EF4-FFF2-40B4-BE49-F238E27FC236}">
                  <a16:creationId xmlns:a16="http://schemas.microsoft.com/office/drawing/2014/main" id="{BA6A5CA7-C188-9293-052A-2385BD340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2217" y="1499961"/>
              <a:ext cx="409797" cy="32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B8F875-2003-D119-8260-F8119F609BF6}"/>
                </a:ext>
              </a:extLst>
            </p:cNvPr>
            <p:cNvSpPr/>
            <p:nvPr/>
          </p:nvSpPr>
          <p:spPr>
            <a:xfrm>
              <a:off x="4051022" y="1989158"/>
              <a:ext cx="1109951" cy="3094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Flask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022826-1AA1-1FEE-3C2E-981722FCC27F}"/>
                </a:ext>
              </a:extLst>
            </p:cNvPr>
            <p:cNvSpPr/>
            <p:nvPr/>
          </p:nvSpPr>
          <p:spPr>
            <a:xfrm>
              <a:off x="4061988" y="2910901"/>
              <a:ext cx="1109951" cy="3094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Pandas/</a:t>
              </a:r>
              <a:r>
                <a:rPr lang="en-GB" sz="1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Numpy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9F8C61-2ED1-A1CC-1E9D-89AAD85B29EA}"/>
                </a:ext>
              </a:extLst>
            </p:cNvPr>
            <p:cNvSpPr/>
            <p:nvPr/>
          </p:nvSpPr>
          <p:spPr>
            <a:xfrm>
              <a:off x="4028780" y="4716292"/>
              <a:ext cx="1109951" cy="4082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 API / Services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6B7C7E6-3A2D-36B3-FDB6-9AD55F58E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3530" y="1829121"/>
              <a:ext cx="312232" cy="134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427A33-E351-9693-A358-EA43A8F22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619" y="2985429"/>
              <a:ext cx="279862" cy="134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727362-0D53-C138-E8C1-8969F50C5675}"/>
                </a:ext>
              </a:extLst>
            </p:cNvPr>
            <p:cNvSpPr/>
            <p:nvPr/>
          </p:nvSpPr>
          <p:spPr>
            <a:xfrm>
              <a:off x="5817217" y="1002320"/>
              <a:ext cx="1457149" cy="375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LLM</a:t>
              </a:r>
              <a:endPara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EDC80E-5503-36E1-C02E-A6A4C5F441DF}"/>
                </a:ext>
              </a:extLst>
            </p:cNvPr>
            <p:cNvSpPr/>
            <p:nvPr/>
          </p:nvSpPr>
          <p:spPr>
            <a:xfrm>
              <a:off x="5876915" y="1311742"/>
              <a:ext cx="1397451" cy="1331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B570A7-D464-2215-2104-50F09268A506}"/>
                </a:ext>
              </a:extLst>
            </p:cNvPr>
            <p:cNvSpPr/>
            <p:nvPr/>
          </p:nvSpPr>
          <p:spPr>
            <a:xfrm>
              <a:off x="6001519" y="1533932"/>
              <a:ext cx="1109951" cy="3621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Gemini AI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D66F4D-4410-8639-97DE-97E262E4A3B5}"/>
                </a:ext>
              </a:extLst>
            </p:cNvPr>
            <p:cNvSpPr/>
            <p:nvPr/>
          </p:nvSpPr>
          <p:spPr>
            <a:xfrm>
              <a:off x="6006334" y="2053077"/>
              <a:ext cx="1109951" cy="435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Ultravox</a:t>
              </a:r>
              <a:r>
                <a:rPr lang="en-GB" sz="10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Voice AI</a:t>
              </a:r>
              <a:endParaRPr lang="en-IN" sz="1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7E760B-C16D-74F7-0AD5-AEE4E3B50977}"/>
                </a:ext>
              </a:extLst>
            </p:cNvPr>
            <p:cNvSpPr/>
            <p:nvPr/>
          </p:nvSpPr>
          <p:spPr>
            <a:xfrm>
              <a:off x="5856455" y="2674344"/>
              <a:ext cx="1457149" cy="375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</a:t>
              </a:r>
              <a:endPara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520FFE-7264-56E6-A874-3587EFE54BA1}"/>
                </a:ext>
              </a:extLst>
            </p:cNvPr>
            <p:cNvSpPr/>
            <p:nvPr/>
          </p:nvSpPr>
          <p:spPr>
            <a:xfrm>
              <a:off x="5916153" y="2983765"/>
              <a:ext cx="1397451" cy="1309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5FF93F-A3D4-53C7-12D5-40AB835776CB}"/>
                </a:ext>
              </a:extLst>
            </p:cNvPr>
            <p:cNvSpPr/>
            <p:nvPr/>
          </p:nvSpPr>
          <p:spPr>
            <a:xfrm>
              <a:off x="6040758" y="3205955"/>
              <a:ext cx="1109951" cy="3621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 (SQLite + CDC Metadata)</a:t>
              </a:r>
              <a:endParaRPr lang="en-IN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66B004-CE39-0858-062E-E781114CA36E}"/>
                </a:ext>
              </a:extLst>
            </p:cNvPr>
            <p:cNvSpPr/>
            <p:nvPr/>
          </p:nvSpPr>
          <p:spPr>
            <a:xfrm>
              <a:off x="6045573" y="3725100"/>
              <a:ext cx="1109951" cy="435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DB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12B00B-7C02-35F6-9DAF-3A19EBE5DD41}"/>
                </a:ext>
              </a:extLst>
            </p:cNvPr>
            <p:cNvSpPr/>
            <p:nvPr/>
          </p:nvSpPr>
          <p:spPr>
            <a:xfrm>
              <a:off x="7447371" y="1309398"/>
              <a:ext cx="3056551" cy="2807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D924A8-A1CA-D0D3-0C26-63730293D79F}"/>
                </a:ext>
              </a:extLst>
            </p:cNvPr>
            <p:cNvSpPr/>
            <p:nvPr/>
          </p:nvSpPr>
          <p:spPr>
            <a:xfrm>
              <a:off x="7612021" y="1432805"/>
              <a:ext cx="2727532" cy="4497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Demand Forecast Agent (scikit-learn)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066167-CE0B-EFCD-39FF-35F812CBBD81}"/>
                </a:ext>
              </a:extLst>
            </p:cNvPr>
            <p:cNvSpPr/>
            <p:nvPr/>
          </p:nvSpPr>
          <p:spPr>
            <a:xfrm>
              <a:off x="7576790" y="2050733"/>
              <a:ext cx="2755761" cy="4350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Spoilage Detector Agent (Pandas + shelf life logic)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C76111-EA42-72BF-301E-BC33BE592E9D}"/>
                </a:ext>
              </a:extLst>
            </p:cNvPr>
            <p:cNvSpPr/>
            <p:nvPr/>
          </p:nvSpPr>
          <p:spPr>
            <a:xfrm>
              <a:off x="7571975" y="2567125"/>
              <a:ext cx="2755761" cy="3621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Inventory Reorder Agent (based on sales trends + min/max rules)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268DF89-FD83-9061-F0F7-2819750AADD0}"/>
                </a:ext>
              </a:extLst>
            </p:cNvPr>
            <p:cNvCxnSpPr>
              <a:cxnSpLocks/>
            </p:cNvCxnSpPr>
            <p:nvPr/>
          </p:nvCxnSpPr>
          <p:spPr>
            <a:xfrm>
              <a:off x="7109698" y="2225423"/>
              <a:ext cx="4622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0C44F3-6A32-520D-F8F4-6194AC92425C}"/>
                </a:ext>
              </a:extLst>
            </p:cNvPr>
            <p:cNvSpPr/>
            <p:nvPr/>
          </p:nvSpPr>
          <p:spPr>
            <a:xfrm>
              <a:off x="4042541" y="3368415"/>
              <a:ext cx="1109951" cy="3094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Seaborn/</a:t>
              </a:r>
              <a:r>
                <a:rPr lang="en-GB" sz="1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MatPlot</a:t>
              </a:r>
              <a:endParaRPr lang="en-IN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C544981-3E19-7CA7-1ABD-4B3F078A205E}"/>
                </a:ext>
              </a:extLst>
            </p:cNvPr>
            <p:cNvSpPr/>
            <p:nvPr/>
          </p:nvSpPr>
          <p:spPr>
            <a:xfrm>
              <a:off x="4036065" y="3825929"/>
              <a:ext cx="1109951" cy="3094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Rules Engine (JSON)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DDC4D8C-9D73-95C5-F288-88CB11586218}"/>
                </a:ext>
              </a:extLst>
            </p:cNvPr>
            <p:cNvSpPr/>
            <p:nvPr/>
          </p:nvSpPr>
          <p:spPr>
            <a:xfrm>
              <a:off x="4029912" y="4273118"/>
              <a:ext cx="1109951" cy="3094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 Alchemy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850962-683F-9BC7-EFAF-5CF7BF9B910C}"/>
                </a:ext>
              </a:extLst>
            </p:cNvPr>
            <p:cNvSpPr/>
            <p:nvPr/>
          </p:nvSpPr>
          <p:spPr>
            <a:xfrm>
              <a:off x="5654048" y="915609"/>
              <a:ext cx="6370256" cy="4836241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EE3A27-5A08-2019-275E-F14330BB5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553" y="4814169"/>
              <a:ext cx="328159" cy="134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1D690C0-F70C-1758-9833-D2B76EDAA0BE}"/>
                </a:ext>
              </a:extLst>
            </p:cNvPr>
            <p:cNvSpPr/>
            <p:nvPr/>
          </p:nvSpPr>
          <p:spPr>
            <a:xfrm rot="16200000">
              <a:off x="9123639" y="3354617"/>
              <a:ext cx="462588" cy="2441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en-GB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Billing</a:t>
              </a:r>
              <a:endParaRPr lang="en-IN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2D45994-DBFF-59AE-F78D-F05A550EA82D}"/>
                </a:ext>
              </a:extLst>
            </p:cNvPr>
            <p:cNvSpPr/>
            <p:nvPr/>
          </p:nvSpPr>
          <p:spPr>
            <a:xfrm>
              <a:off x="8831504" y="4421034"/>
              <a:ext cx="685515" cy="3094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UPI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C6FD8CE-ACB4-43A3-689F-F5EE6CBD58FA}"/>
                </a:ext>
              </a:extLst>
            </p:cNvPr>
            <p:cNvSpPr/>
            <p:nvPr/>
          </p:nvSpPr>
          <p:spPr>
            <a:xfrm>
              <a:off x="9592660" y="4410098"/>
              <a:ext cx="878981" cy="3094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Stripe integration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959EF8-22FD-F7ED-4648-4BDFA964D0A8}"/>
                </a:ext>
              </a:extLst>
            </p:cNvPr>
            <p:cNvSpPr txBox="1"/>
            <p:nvPr/>
          </p:nvSpPr>
          <p:spPr>
            <a:xfrm rot="16200000">
              <a:off x="4668396" y="3145367"/>
              <a:ext cx="20253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Underpinning Services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E9FEEB4-DEC9-C95F-7123-A53ED34EA8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553" y="1882575"/>
              <a:ext cx="328159" cy="134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4F1A502-CAC8-1311-6276-8ED7290D38A0}"/>
                </a:ext>
              </a:extLst>
            </p:cNvPr>
            <p:cNvSpPr/>
            <p:nvPr/>
          </p:nvSpPr>
          <p:spPr>
            <a:xfrm>
              <a:off x="3129799" y="1547087"/>
              <a:ext cx="350038" cy="271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IN" sz="1200" dirty="0">
                <a:solidFill>
                  <a:srgbClr val="0070C0"/>
                </a:soli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EA4A98A-FC15-1D91-384D-5B9FEFCF2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62368" y="971585"/>
              <a:ext cx="284865" cy="238345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57939F8-F855-6375-D4F7-E12FD5BE51CD}"/>
                </a:ext>
              </a:extLst>
            </p:cNvPr>
            <p:cNvCxnSpPr>
              <a:cxnSpLocks/>
              <a:stCxn id="55" idx="2"/>
              <a:endCxn id="54" idx="0"/>
            </p:cNvCxnSpPr>
            <p:nvPr/>
          </p:nvCxnSpPr>
          <p:spPr>
            <a:xfrm>
              <a:off x="3304801" y="1209930"/>
              <a:ext cx="17" cy="3371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D387399-F4F3-138D-7E0A-B38AEE3FD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21936" y="4249412"/>
              <a:ext cx="0" cy="2000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24" descr="Ads - Free marketing icons">
              <a:extLst>
                <a:ext uri="{FF2B5EF4-FFF2-40B4-BE49-F238E27FC236}">
                  <a16:creationId xmlns:a16="http://schemas.microsoft.com/office/drawing/2014/main" id="{92ECF8DE-7371-9AAB-C647-929DE39D7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752" y="4484849"/>
              <a:ext cx="365962" cy="298141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0207B53-890F-EE43-D01A-C40890EF8BA7}"/>
                </a:ext>
              </a:extLst>
            </p:cNvPr>
            <p:cNvSpPr/>
            <p:nvPr/>
          </p:nvSpPr>
          <p:spPr>
            <a:xfrm>
              <a:off x="3030873" y="3204880"/>
              <a:ext cx="453632" cy="3531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46E03EC-1964-686B-6902-292A65824905}"/>
                </a:ext>
              </a:extLst>
            </p:cNvPr>
            <p:cNvSpPr/>
            <p:nvPr/>
          </p:nvSpPr>
          <p:spPr>
            <a:xfrm>
              <a:off x="3085568" y="1659752"/>
              <a:ext cx="453632" cy="3531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2" descr="Mobile Web icons for free download ...">
              <a:extLst>
                <a:ext uri="{FF2B5EF4-FFF2-40B4-BE49-F238E27FC236}">
                  <a16:creationId xmlns:a16="http://schemas.microsoft.com/office/drawing/2014/main" id="{D38B1D3E-65C6-61BA-EA16-77FF1803C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3773" y="1715728"/>
              <a:ext cx="317221" cy="26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Mobile Web icons for free download ...">
              <a:extLst>
                <a:ext uri="{FF2B5EF4-FFF2-40B4-BE49-F238E27FC236}">
                  <a16:creationId xmlns:a16="http://schemas.microsoft.com/office/drawing/2014/main" id="{B95F6972-5CBB-D73A-CD4A-DBBFAC3F3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079" y="3260855"/>
              <a:ext cx="317221" cy="26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65F142-B7C7-0DDC-8A1B-17418AF07A37}"/>
                </a:ext>
              </a:extLst>
            </p:cNvPr>
            <p:cNvSpPr txBox="1"/>
            <p:nvPr/>
          </p:nvSpPr>
          <p:spPr>
            <a:xfrm rot="5400000">
              <a:off x="2530424" y="2576822"/>
              <a:ext cx="155952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100" dirty="0">
                  <a:solidFill>
                    <a:srgbClr val="0070C0"/>
                  </a:solidFill>
                </a:rPr>
                <a:t>UI Interface 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A534280-AB25-CFB2-8672-CA485333F9D6}"/>
                </a:ext>
              </a:extLst>
            </p:cNvPr>
            <p:cNvSpPr/>
            <p:nvPr/>
          </p:nvSpPr>
          <p:spPr>
            <a:xfrm>
              <a:off x="3492224" y="1547087"/>
              <a:ext cx="301953" cy="271214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API Gateway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071C87E-CCE8-8797-93EE-D74B9A574D62}"/>
                </a:ext>
              </a:extLst>
            </p:cNvPr>
            <p:cNvSpPr txBox="1"/>
            <p:nvPr/>
          </p:nvSpPr>
          <p:spPr>
            <a:xfrm>
              <a:off x="273204" y="1410495"/>
              <a:ext cx="1134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9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🧔‍♂️ Small Retailer</a:t>
              </a:r>
            </a:p>
            <a:p>
              <a:r>
                <a:rPr lang="en-IN" sz="900" dirty="0"/>
                <a:t>🧕 </a:t>
              </a:r>
              <a:r>
                <a:rPr lang="en-IN" sz="900" b="1" dirty="0"/>
                <a:t>Store Assistant</a:t>
              </a:r>
              <a:endParaRPr lang="en-IN" sz="9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r>
                <a:rPr lang="en-IN" sz="900" dirty="0"/>
                <a:t>👨‍👩‍👧‍👦 </a:t>
              </a:r>
              <a:r>
                <a:rPr lang="en-IN" sz="900" b="1" dirty="0"/>
                <a:t>Customer</a:t>
              </a:r>
              <a:endParaRPr lang="en-IN" sz="9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r>
                <a:rPr lang="en-IN" sz="900" dirty="0"/>
                <a:t>👨‍🔧 </a:t>
              </a:r>
              <a:r>
                <a:rPr lang="en-IN" sz="900" b="1" dirty="0"/>
                <a:t>Supplier </a:t>
              </a:r>
              <a:r>
                <a:rPr lang="en-IN" sz="9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C6438B-1B51-ED35-9534-D36B463DCB7A}"/>
                </a:ext>
              </a:extLst>
            </p:cNvPr>
            <p:cNvSpPr txBox="1"/>
            <p:nvPr/>
          </p:nvSpPr>
          <p:spPr>
            <a:xfrm>
              <a:off x="259556" y="2643609"/>
              <a:ext cx="1300314" cy="6869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900" dirty="0"/>
                <a:t>🏪 </a:t>
              </a:r>
              <a:r>
                <a:rPr lang="en-IN" sz="900" b="1" dirty="0"/>
                <a:t>Franchise Manager</a:t>
              </a:r>
            </a:p>
            <a:p>
              <a:r>
                <a:rPr lang="en-IN" sz="900" dirty="0"/>
                <a:t>📦 </a:t>
              </a:r>
              <a:r>
                <a:rPr lang="en-IN" sz="900" b="1" dirty="0"/>
                <a:t>Wholesalers</a:t>
              </a:r>
              <a:endParaRPr lang="en-IN" sz="900" dirty="0"/>
            </a:p>
            <a:p>
              <a:r>
                <a:rPr lang="en-IN" sz="900" dirty="0"/>
                <a:t>🏛️ </a:t>
              </a:r>
              <a:r>
                <a:rPr lang="en-IN" sz="900" b="1" dirty="0"/>
                <a:t>3</a:t>
              </a:r>
              <a:r>
                <a:rPr lang="en-IN" sz="900" b="1" baseline="30000" dirty="0"/>
                <a:t>rd</a:t>
              </a:r>
              <a:r>
                <a:rPr lang="en-IN" sz="900" b="1" dirty="0"/>
                <a:t> Party Aggregators</a:t>
              </a:r>
              <a:endParaRPr lang="en-IN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3F9475-F555-B8E9-617B-5405FA0D1789}"/>
                </a:ext>
              </a:extLst>
            </p:cNvPr>
            <p:cNvSpPr txBox="1"/>
            <p:nvPr/>
          </p:nvSpPr>
          <p:spPr>
            <a:xfrm>
              <a:off x="1619568" y="2009178"/>
              <a:ext cx="1513576" cy="1023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IN" sz="9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🟢 Telegram Bot</a:t>
              </a:r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IN" sz="9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🟣 Voice AI</a:t>
              </a:r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IN" sz="900" dirty="0"/>
                <a:t>🌐 </a:t>
              </a:r>
              <a:r>
                <a:rPr lang="en-IN" sz="900" b="1" dirty="0"/>
                <a:t>Web UI (Bootstrap)</a:t>
              </a:r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GB" sz="900" dirty="0"/>
                <a:t>📞 </a:t>
              </a:r>
              <a:r>
                <a:rPr lang="en-GB" sz="900" b="1" dirty="0"/>
                <a:t>Phone Call Bot (Optional)</a:t>
              </a:r>
              <a:endParaRPr lang="en-IN" sz="9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CEC7302-3F90-288E-D513-A1256C3D842D}"/>
                </a:ext>
              </a:extLst>
            </p:cNvPr>
            <p:cNvSpPr/>
            <p:nvPr/>
          </p:nvSpPr>
          <p:spPr>
            <a:xfrm>
              <a:off x="227869" y="4260215"/>
              <a:ext cx="1300900" cy="735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7AE1C05-2EBB-0430-9903-41474B9620BA}"/>
                </a:ext>
              </a:extLst>
            </p:cNvPr>
            <p:cNvSpPr/>
            <p:nvPr/>
          </p:nvSpPr>
          <p:spPr>
            <a:xfrm>
              <a:off x="216034" y="3968761"/>
              <a:ext cx="1449285" cy="255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External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015E2F-C857-9905-DE5A-FB9F1E2124A8}"/>
                </a:ext>
              </a:extLst>
            </p:cNvPr>
            <p:cNvSpPr txBox="1"/>
            <p:nvPr/>
          </p:nvSpPr>
          <p:spPr>
            <a:xfrm>
              <a:off x="231531" y="4326113"/>
              <a:ext cx="1300314" cy="6869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900" dirty="0">
                  <a:solidFill>
                    <a:srgbClr val="FF0000"/>
                  </a:solidFill>
                </a:rPr>
                <a:t>🏪 </a:t>
              </a:r>
              <a:r>
                <a:rPr lang="en-IN" sz="900" b="1" dirty="0" err="1">
                  <a:solidFill>
                    <a:srgbClr val="FF0000"/>
                  </a:solidFill>
                </a:rPr>
                <a:t>PoS</a:t>
              </a:r>
              <a:endParaRPr lang="en-IN" sz="900" b="1" dirty="0">
                <a:solidFill>
                  <a:srgbClr val="FF0000"/>
                </a:solidFill>
              </a:endParaRPr>
            </a:p>
            <a:p>
              <a:r>
                <a:rPr lang="en-IN" sz="900" dirty="0">
                  <a:solidFill>
                    <a:srgbClr val="FF0000"/>
                  </a:solidFill>
                </a:rPr>
                <a:t>📦 </a:t>
              </a:r>
              <a:r>
                <a:rPr lang="en-IN" sz="900" b="1" dirty="0">
                  <a:solidFill>
                    <a:srgbClr val="FF0000"/>
                  </a:solidFill>
                </a:rPr>
                <a:t>Shipping</a:t>
              </a:r>
            </a:p>
            <a:p>
              <a:r>
                <a:rPr lang="en-IN" sz="900" dirty="0">
                  <a:solidFill>
                    <a:srgbClr val="FF0000"/>
                  </a:solidFill>
                </a:rPr>
                <a:t>📦 </a:t>
              </a:r>
              <a:r>
                <a:rPr lang="en-IN" sz="900" b="1" dirty="0">
                  <a:solidFill>
                    <a:srgbClr val="FF0000"/>
                  </a:solidFill>
                </a:rPr>
                <a:t>Tommorow.ai</a:t>
              </a:r>
              <a:endParaRPr lang="en-IN" sz="900" dirty="0">
                <a:solidFill>
                  <a:srgbClr val="FF0000"/>
                </a:solidFill>
              </a:endParaRPr>
            </a:p>
            <a:p>
              <a:r>
                <a:rPr lang="en-IN" sz="900" dirty="0">
                  <a:solidFill>
                    <a:srgbClr val="FF0000"/>
                  </a:solidFill>
                </a:rPr>
                <a:t>🏛️ </a:t>
              </a:r>
              <a:r>
                <a:rPr lang="en-IN" sz="900" b="1" dirty="0">
                  <a:solidFill>
                    <a:srgbClr val="FF0000"/>
                  </a:solidFill>
                </a:rPr>
                <a:t>FMCG</a:t>
              </a:r>
              <a:endParaRPr lang="en-IN" sz="900" dirty="0">
                <a:solidFill>
                  <a:srgbClr val="FF0000"/>
                </a:solidFill>
              </a:endParaRPr>
            </a:p>
            <a:p>
              <a:r>
                <a:rPr lang="en-IN" sz="900" dirty="0">
                  <a:solidFill>
                    <a:srgbClr val="FF0000"/>
                  </a:solidFill>
                </a:rPr>
                <a:t>📣 </a:t>
              </a:r>
              <a:r>
                <a:rPr lang="en-IN" sz="900" b="1" dirty="0" err="1">
                  <a:solidFill>
                    <a:srgbClr val="FF0000"/>
                  </a:solidFill>
                </a:rPr>
                <a:t>eDI</a:t>
              </a:r>
              <a:r>
                <a:rPr lang="en-IN" sz="900" b="1" dirty="0">
                  <a:solidFill>
                    <a:srgbClr val="FF0000"/>
                  </a:solidFill>
                </a:rPr>
                <a:t> B2B (Ariba)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ECCFF3-5BE9-49F8-B496-85FD6EFD8056}"/>
                </a:ext>
              </a:extLst>
            </p:cNvPr>
            <p:cNvSpPr txBox="1"/>
            <p:nvPr/>
          </p:nvSpPr>
          <p:spPr>
            <a:xfrm>
              <a:off x="2313185" y="5062850"/>
              <a:ext cx="518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API Access</a:t>
              </a:r>
              <a:endParaRPr lang="en-IN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2" name="Picture 10" descr="Api - Free computer icons">
              <a:extLst>
                <a:ext uri="{FF2B5EF4-FFF2-40B4-BE49-F238E27FC236}">
                  <a16:creationId xmlns:a16="http://schemas.microsoft.com/office/drawing/2014/main" id="{B91C1336-BA83-9686-E682-3D6AF09EB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049" y="4728696"/>
              <a:ext cx="375703" cy="314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6" descr="FastAPI">
              <a:extLst>
                <a:ext uri="{FF2B5EF4-FFF2-40B4-BE49-F238E27FC236}">
                  <a16:creationId xmlns:a16="http://schemas.microsoft.com/office/drawing/2014/main" id="{E2DF1ED6-42B9-64A6-0C4D-670E19406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7369" y="4489884"/>
              <a:ext cx="658531" cy="198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CCD088-C43B-5BDC-F274-5EA238CCD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9750" y="4885871"/>
              <a:ext cx="816713" cy="67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BE5DA9-C3D4-2135-2637-90AA8180A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220" y="4871882"/>
              <a:ext cx="1223634" cy="43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D10CF72-2ADA-8A5E-65B7-A649140865FF}"/>
                </a:ext>
              </a:extLst>
            </p:cNvPr>
            <p:cNvSpPr/>
            <p:nvPr/>
          </p:nvSpPr>
          <p:spPr>
            <a:xfrm>
              <a:off x="7571975" y="3023814"/>
              <a:ext cx="2755761" cy="3621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 Insight Agent (Dash + NumPy)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6F09E69-7202-3BFE-9EE4-A8CA8BF6D383}"/>
                </a:ext>
              </a:extLst>
            </p:cNvPr>
            <p:cNvSpPr/>
            <p:nvPr/>
          </p:nvSpPr>
          <p:spPr>
            <a:xfrm>
              <a:off x="8311039" y="1012969"/>
              <a:ext cx="1457149" cy="375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Agents</a:t>
              </a:r>
              <a:endPara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41642EE-B98E-0CF9-5465-4EA5B5518968}"/>
                </a:ext>
              </a:extLst>
            </p:cNvPr>
            <p:cNvSpPr/>
            <p:nvPr/>
          </p:nvSpPr>
          <p:spPr>
            <a:xfrm>
              <a:off x="7597765" y="3568156"/>
              <a:ext cx="2755761" cy="3621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Telegram Order Agent (parses customer messages, logs orders)</a:t>
              </a:r>
              <a:endParaRPr lang="en-IN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5E20588-6142-5428-1336-012281D3148B}"/>
                </a:ext>
              </a:extLst>
            </p:cNvPr>
            <p:cNvSpPr/>
            <p:nvPr/>
          </p:nvSpPr>
          <p:spPr>
            <a:xfrm>
              <a:off x="10567155" y="1079169"/>
              <a:ext cx="1457149" cy="375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</a:t>
              </a:r>
              <a:endPara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9B09D9B-6D5F-17D9-CEDA-1ECD2AAE03E1}"/>
                </a:ext>
              </a:extLst>
            </p:cNvPr>
            <p:cNvSpPr/>
            <p:nvPr/>
          </p:nvSpPr>
          <p:spPr>
            <a:xfrm>
              <a:off x="10626853" y="1388590"/>
              <a:ext cx="1397451" cy="3101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50287C-AB5E-4E92-D67B-39D78BFFBCB1}"/>
                </a:ext>
              </a:extLst>
            </p:cNvPr>
            <p:cNvSpPr/>
            <p:nvPr/>
          </p:nvSpPr>
          <p:spPr>
            <a:xfrm>
              <a:off x="10751457" y="1610780"/>
              <a:ext cx="1109951" cy="519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✅ Data Encryption (at rest + transit)</a:t>
              </a:r>
              <a:endParaRPr lang="en-IN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C725414-136A-EF66-2F6F-21B2CB956564}"/>
                </a:ext>
              </a:extLst>
            </p:cNvPr>
            <p:cNvSpPr/>
            <p:nvPr/>
          </p:nvSpPr>
          <p:spPr>
            <a:xfrm>
              <a:off x="10751456" y="2241457"/>
              <a:ext cx="1109951" cy="669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✅ SQLite DB security (local passphrase, Google Drive backup optional)</a:t>
              </a:r>
              <a:endParaRPr lang="en-IN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306EB3-FC16-7197-19B3-C2863E118604}"/>
                </a:ext>
              </a:extLst>
            </p:cNvPr>
            <p:cNvSpPr/>
            <p:nvPr/>
          </p:nvSpPr>
          <p:spPr>
            <a:xfrm>
              <a:off x="10740753" y="3023344"/>
              <a:ext cx="1109951" cy="574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✅ API Tokens (rotating keys for agents)</a:t>
              </a:r>
              <a:endParaRPr lang="en-IN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C6E592C-F0C3-E856-19BB-55A66C22B6D5}"/>
                </a:ext>
              </a:extLst>
            </p:cNvPr>
            <p:cNvSpPr/>
            <p:nvPr/>
          </p:nvSpPr>
          <p:spPr>
            <a:xfrm>
              <a:off x="10751456" y="3783329"/>
              <a:ext cx="1109951" cy="574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✅ Privacy </a:t>
              </a:r>
              <a:r>
                <a:rPr lang="en-GB" sz="9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Presets</a:t>
              </a:r>
              <a:r>
                <a:rPr lang="en-GB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Obfuscate customer data</a:t>
              </a:r>
              <a:endParaRPr lang="en-IN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1F57D7E-02E4-27AE-7CA7-D409E56EC318}"/>
                </a:ext>
              </a:extLst>
            </p:cNvPr>
            <p:cNvSpPr/>
            <p:nvPr/>
          </p:nvSpPr>
          <p:spPr>
            <a:xfrm rot="16200000">
              <a:off x="7834897" y="2844777"/>
              <a:ext cx="674578" cy="4909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en-GB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Underpins</a:t>
              </a:r>
              <a:endParaRPr lang="en-IN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30E2A62-2C86-9E91-C0BB-5F5A310D6F2B}"/>
                </a:ext>
              </a:extLst>
            </p:cNvPr>
            <p:cNvSpPr/>
            <p:nvPr/>
          </p:nvSpPr>
          <p:spPr>
            <a:xfrm>
              <a:off x="6514924" y="5097095"/>
              <a:ext cx="1034008" cy="5032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Context Protocol Manager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18F4FA7-C747-C070-1841-87E800C74C72}"/>
                </a:ext>
              </a:extLst>
            </p:cNvPr>
            <p:cNvSpPr/>
            <p:nvPr/>
          </p:nvSpPr>
          <p:spPr>
            <a:xfrm>
              <a:off x="7656394" y="5097095"/>
              <a:ext cx="1600040" cy="5032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Prompt Perfect + JSON Enforcement </a:t>
              </a:r>
              <a:endParaRPr lang="en-IN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74F8491-029C-7151-72F4-6E16D5384650}"/>
                </a:ext>
              </a:extLst>
            </p:cNvPr>
            <p:cNvSpPr/>
            <p:nvPr/>
          </p:nvSpPr>
          <p:spPr>
            <a:xfrm>
              <a:off x="9376336" y="5090753"/>
              <a:ext cx="977190" cy="5032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POCA templates</a:t>
              </a:r>
              <a:endParaRPr lang="en-IN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A9A8EDE-C328-DB9E-E354-83D821F966D7}"/>
                </a:ext>
              </a:extLst>
            </p:cNvPr>
            <p:cNvSpPr/>
            <p:nvPr/>
          </p:nvSpPr>
          <p:spPr>
            <a:xfrm>
              <a:off x="10668000" y="4520262"/>
              <a:ext cx="1358656" cy="110298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Country Policy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regulatory rules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display compliance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Expiry tracking audits</a:t>
              </a: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869EB20D-F88F-743A-E141-126E8FB417A2}"/>
              </a:ext>
            </a:extLst>
          </p:cNvPr>
          <p:cNvSpPr/>
          <p:nvPr/>
        </p:nvSpPr>
        <p:spPr>
          <a:xfrm>
            <a:off x="4055361" y="2663771"/>
            <a:ext cx="1109951" cy="353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AI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 </a:t>
            </a:r>
            <a:endParaRPr lang="en-IN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006374-85F4-834E-30A2-FE7F0B77489E}"/>
              </a:ext>
            </a:extLst>
          </p:cNvPr>
          <p:cNvSpPr txBox="1"/>
          <p:nvPr/>
        </p:nvSpPr>
        <p:spPr>
          <a:xfrm>
            <a:off x="3047113" y="659584"/>
            <a:ext cx="609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Reports</a:t>
            </a:r>
            <a:endParaRPr lang="en-US" sz="11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A102E79-96B1-080B-6853-300273F4F810}"/>
              </a:ext>
            </a:extLst>
          </p:cNvPr>
          <p:cNvSpPr/>
          <p:nvPr/>
        </p:nvSpPr>
        <p:spPr>
          <a:xfrm>
            <a:off x="2362200" y="6400800"/>
            <a:ext cx="381000" cy="3088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136AF2-3A50-9F6D-AD2E-A24352C8775E}"/>
              </a:ext>
            </a:extLst>
          </p:cNvPr>
          <p:cNvSpPr txBox="1"/>
          <p:nvPr/>
        </p:nvSpPr>
        <p:spPr>
          <a:xfrm>
            <a:off x="2806523" y="640080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Hardcoded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4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71652-D888-9AB9-7685-43308D4A3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7A0AB67-00FD-F828-B9F9-8E3CF080DAB9}"/>
              </a:ext>
            </a:extLst>
          </p:cNvPr>
          <p:cNvSpPr txBox="1">
            <a:spLocks/>
          </p:cNvSpPr>
          <p:nvPr/>
        </p:nvSpPr>
        <p:spPr>
          <a:xfrm>
            <a:off x="287329" y="269324"/>
            <a:ext cx="9999671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Selling Models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EC43A6-B506-47FC-96E9-14DEE39E916E}"/>
              </a:ext>
            </a:extLst>
          </p:cNvPr>
          <p:cNvGrpSpPr/>
          <p:nvPr/>
        </p:nvGrpSpPr>
        <p:grpSpPr>
          <a:xfrm>
            <a:off x="3168163" y="1160811"/>
            <a:ext cx="4052836" cy="3450765"/>
            <a:chOff x="366764" y="1208629"/>
            <a:chExt cx="4052836" cy="345076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0A5E06B-78F4-4C82-B003-A4C91A989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399" y="1770966"/>
              <a:ext cx="0" cy="1524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1A4DF2-7421-4205-B5B0-09FB8087C06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399" y="3294966"/>
              <a:ext cx="1257719" cy="2286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562C998-BBE3-4E02-9E4D-22FE67C49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999" y="3294966"/>
              <a:ext cx="914400" cy="7620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D6C9F-A380-4F1D-B0A8-2FCDB0705ACB}"/>
                </a:ext>
              </a:extLst>
            </p:cNvPr>
            <p:cNvSpPr txBox="1"/>
            <p:nvPr/>
          </p:nvSpPr>
          <p:spPr>
            <a:xfrm>
              <a:off x="2743200" y="3200400"/>
              <a:ext cx="1676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1800" b="1" i="0" dirty="0">
                  <a:solidFill>
                    <a:srgbClr val="262626"/>
                  </a:solidFill>
                  <a:effectLst/>
                  <a:latin typeface="-apple-system"/>
                </a:rPr>
                <a:t>Incremental Product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2B1CDC-1ABB-4AD4-80B0-D71465BA64B8}"/>
                </a:ext>
              </a:extLst>
            </p:cNvPr>
            <p:cNvSpPr txBox="1"/>
            <p:nvPr/>
          </p:nvSpPr>
          <p:spPr>
            <a:xfrm>
              <a:off x="366764" y="4013063"/>
              <a:ext cx="129623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262626"/>
                  </a:solidFill>
                  <a:effectLst/>
                  <a:latin typeface="-apple-system"/>
                </a:rPr>
                <a:t>Derivative</a:t>
              </a:r>
            </a:p>
            <a:p>
              <a:pPr algn="ctr"/>
              <a:r>
                <a:rPr lang="en-US" b="1" dirty="0">
                  <a:solidFill>
                    <a:srgbClr val="262626"/>
                  </a:solidFill>
                  <a:latin typeface="-apple-system"/>
                </a:rPr>
                <a:t>Product</a:t>
              </a:r>
              <a:endParaRPr lang="en-US" sz="1800" b="1" i="0" dirty="0">
                <a:solidFill>
                  <a:srgbClr val="262626"/>
                </a:solidFill>
                <a:effectLst/>
                <a:latin typeface="-apple-system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244B1E-E55B-43C7-84DB-F43D916CB620}"/>
                </a:ext>
              </a:extLst>
            </p:cNvPr>
            <p:cNvSpPr txBox="1"/>
            <p:nvPr/>
          </p:nvSpPr>
          <p:spPr>
            <a:xfrm>
              <a:off x="1028280" y="1208629"/>
              <a:ext cx="13339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262626"/>
                  </a:solidFill>
                  <a:effectLst/>
                  <a:latin typeface="-apple-system"/>
                </a:rPr>
                <a:t>Adjacencies</a:t>
              </a:r>
            </a:p>
            <a:p>
              <a:pPr algn="ctr"/>
              <a:r>
                <a:rPr lang="en-US" sz="1800" b="1" i="0" dirty="0">
                  <a:solidFill>
                    <a:srgbClr val="262626"/>
                  </a:solidFill>
                  <a:effectLst/>
                  <a:latin typeface="-apple-system"/>
                </a:rPr>
                <a:t>  Products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70CBF9-557D-4474-9C88-017DB972B171}"/>
              </a:ext>
            </a:extLst>
          </p:cNvPr>
          <p:cNvSpPr txBox="1"/>
          <p:nvPr/>
        </p:nvSpPr>
        <p:spPr>
          <a:xfrm>
            <a:off x="155122" y="4834715"/>
            <a:ext cx="11881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see a </a:t>
            </a:r>
            <a:r>
              <a:rPr lang="en-IN" b="1" dirty="0"/>
              <a:t>5-10 BN ancillary business </a:t>
            </a:r>
            <a:r>
              <a:rPr lang="en-IN" dirty="0"/>
              <a:t>by building more solutions across our product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Offering provided as a </a:t>
            </a:r>
            <a:r>
              <a:rPr lang="en-IN" dirty="0" err="1"/>
              <a:t>Sethji</a:t>
            </a:r>
            <a:r>
              <a:rPr lang="en-IN" dirty="0"/>
              <a:t> in a box – pricing models in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Opportunity to expand to </a:t>
            </a:r>
            <a:r>
              <a:rPr lang="en-IN" b="1" dirty="0"/>
              <a:t>adjacencies including </a:t>
            </a:r>
            <a:r>
              <a:rPr lang="en-GB" b="1" dirty="0">
                <a:latin typeface="fkGroteskNeue"/>
              </a:rPr>
              <a:t> Automotive, Education, Consumer electronics. Food Services, Construction, E-Commerce, Warehouses</a:t>
            </a:r>
            <a:endParaRPr lang="en-IN" b="1" dirty="0">
              <a:latin typeface="fkGrotesk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7713B-0658-4020-A814-257C6A49DFAC}"/>
              </a:ext>
            </a:extLst>
          </p:cNvPr>
          <p:cNvSpPr txBox="1"/>
          <p:nvPr/>
        </p:nvSpPr>
        <p:spPr>
          <a:xfrm>
            <a:off x="1710734" y="3903691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$3 BN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76277C-F2BC-4EFC-A049-244D248850FC}"/>
              </a:ext>
            </a:extLst>
          </p:cNvPr>
          <p:cNvSpPr txBox="1"/>
          <p:nvPr/>
        </p:nvSpPr>
        <p:spPr>
          <a:xfrm>
            <a:off x="6934200" y="3091026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$3 BN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21C3C-85AE-4073-BB7A-0272282B0182}"/>
              </a:ext>
            </a:extLst>
          </p:cNvPr>
          <p:cNvSpPr txBox="1"/>
          <p:nvPr/>
        </p:nvSpPr>
        <p:spPr>
          <a:xfrm>
            <a:off x="5163599" y="1020899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$2 BN</a:t>
            </a:r>
          </a:p>
        </p:txBody>
      </p:sp>
    </p:spTree>
    <p:extLst>
      <p:ext uri="{BB962C8B-B14F-4D97-AF65-F5344CB8AC3E}">
        <p14:creationId xmlns:p14="http://schemas.microsoft.com/office/powerpoint/2010/main" val="420927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7A0AB67-00FD-F828-B9F9-8E3CF080DAB9}"/>
              </a:ext>
            </a:extLst>
          </p:cNvPr>
          <p:cNvSpPr txBox="1">
            <a:spLocks/>
          </p:cNvSpPr>
          <p:nvPr/>
        </p:nvSpPr>
        <p:spPr>
          <a:xfrm>
            <a:off x="236974" y="72773"/>
            <a:ext cx="9999671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Pricing Models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FECFA78-312A-4B0D-A51A-9E89EF2A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66760"/>
              </p:ext>
            </p:extLst>
          </p:nvPr>
        </p:nvGraphicFramePr>
        <p:xfrm>
          <a:off x="287329" y="838200"/>
          <a:ext cx="11447472" cy="1706980"/>
        </p:xfrm>
        <a:graphic>
          <a:graphicData uri="http://schemas.openxmlformats.org/drawingml/2006/table">
            <a:tbl>
              <a:tblPr/>
              <a:tblGrid>
                <a:gridCol w="1617671">
                  <a:extLst>
                    <a:ext uri="{9D8B030D-6E8A-4147-A177-3AD203B41FA5}">
                      <a16:colId xmlns:a16="http://schemas.microsoft.com/office/drawing/2014/main" val="249518446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925406835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259961816"/>
                    </a:ext>
                  </a:extLst>
                </a:gridCol>
              </a:tblGrid>
              <a:tr h="106708"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400" b="1" dirty="0">
                          <a:effectLst/>
                        </a:rPr>
                        <a:t>Region</a:t>
                      </a:r>
                    </a:p>
                  </a:txBody>
                  <a:tcPr marL="32840" marR="32840" marT="32840" marB="32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400" b="1" dirty="0">
                          <a:effectLst/>
                        </a:rPr>
                        <a:t>Recommended Models</a:t>
                      </a:r>
                    </a:p>
                  </a:txBody>
                  <a:tcPr marL="32840" marR="32840" marT="32840" marB="32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1400" b="1" dirty="0">
                          <a:effectLst/>
                        </a:rPr>
                        <a:t>Localization Tips &amp; Example Price Ranges</a:t>
                      </a:r>
                    </a:p>
                  </a:txBody>
                  <a:tcPr marL="32840" marR="32840" marT="32840" marB="32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8955"/>
                  </a:ext>
                </a:extLst>
              </a:tr>
              <a:tr h="258864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dirty="0">
                          <a:effectLst/>
                        </a:rPr>
                        <a:t>India</a:t>
                      </a:r>
                    </a:p>
                  </a:txBody>
                  <a:tcPr marL="32840" marR="32840" marT="24630" marB="24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dirty="0">
                          <a:effectLst/>
                        </a:rPr>
                        <a:t>Tiered Subscription, Usage-Based, Freemium</a:t>
                      </a:r>
                    </a:p>
                  </a:txBody>
                  <a:tcPr marL="32840" marR="32840" marT="24630" marB="24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1400" dirty="0">
                          <a:effectLst/>
                        </a:rPr>
                        <a:t>Lower entry pricing. Basic: ₹499–₹1,499/month; Usage-based: ₹4–₹8/minute. Freemium for adoption.</a:t>
                      </a:r>
                    </a:p>
                  </a:txBody>
                  <a:tcPr marL="32840" marR="32840" marT="24630" marB="24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983187"/>
                  </a:ext>
                </a:extLst>
              </a:tr>
              <a:tr h="289965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</a:rPr>
                        <a:t>Europe</a:t>
                      </a:r>
                    </a:p>
                  </a:txBody>
                  <a:tcPr marL="32840" marR="32840" marT="24630" marB="24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</a:rPr>
                        <a:t>Tiered Subscription, Per-User, Usage-Based</a:t>
                      </a:r>
                    </a:p>
                  </a:txBody>
                  <a:tcPr marL="32840" marR="32840" marT="24630" marB="24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</a:rPr>
                        <a:t>Price in Euros, include VAT. Basic: €29–€69/month; Mid: €99–€199; Premium: €299+. Usage: €0.10–€0.25/min. GDPR focus.</a:t>
                      </a:r>
                    </a:p>
                  </a:txBody>
                  <a:tcPr marL="32840" marR="32840" marT="24630" marB="24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11421"/>
                  </a:ext>
                </a:extLst>
              </a:tr>
              <a:tr h="258864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</a:rPr>
                        <a:t>Other Regions</a:t>
                      </a:r>
                    </a:p>
                  </a:txBody>
                  <a:tcPr marL="32840" marR="32840" marT="24630" marB="24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</a:rPr>
                        <a:t>Hybrid (Tiered + Usage), Outcome-Based</a:t>
                      </a:r>
                    </a:p>
                  </a:txBody>
                  <a:tcPr marL="32840" marR="32840" marT="24630" marB="24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1400" dirty="0">
                          <a:effectLst/>
                        </a:rPr>
                        <a:t>Local currency. Basic: $29–$59/month; Usage: $0.10–$0.20/minute. Custom enterprise and multi-currency.</a:t>
                      </a:r>
                    </a:p>
                  </a:txBody>
                  <a:tcPr marL="32840" marR="32840" marT="24630" marB="246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3406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320B364-33B8-406D-9C0C-CB12D48E2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42134"/>
              </p:ext>
            </p:extLst>
          </p:nvPr>
        </p:nvGraphicFramePr>
        <p:xfrm>
          <a:off x="287329" y="2834610"/>
          <a:ext cx="11447472" cy="1681450"/>
        </p:xfrm>
        <a:graphic>
          <a:graphicData uri="http://schemas.openxmlformats.org/drawingml/2006/table">
            <a:tbl>
              <a:tblPr/>
              <a:tblGrid>
                <a:gridCol w="1628512">
                  <a:extLst>
                    <a:ext uri="{9D8B030D-6E8A-4147-A177-3AD203B41FA5}">
                      <a16:colId xmlns:a16="http://schemas.microsoft.com/office/drawing/2014/main" val="862722064"/>
                    </a:ext>
                  </a:extLst>
                </a:gridCol>
                <a:gridCol w="2960960">
                  <a:extLst>
                    <a:ext uri="{9D8B030D-6E8A-4147-A177-3AD203B41FA5}">
                      <a16:colId xmlns:a16="http://schemas.microsoft.com/office/drawing/2014/main" val="97149323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5362980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22987526"/>
                    </a:ext>
                  </a:extLst>
                </a:gridCol>
                <a:gridCol w="1521088">
                  <a:extLst>
                    <a:ext uri="{9D8B030D-6E8A-4147-A177-3AD203B41FA5}">
                      <a16:colId xmlns:a16="http://schemas.microsoft.com/office/drawing/2014/main" val="1462450242"/>
                    </a:ext>
                  </a:extLst>
                </a:gridCol>
                <a:gridCol w="1907912">
                  <a:extLst>
                    <a:ext uri="{9D8B030D-6E8A-4147-A177-3AD203B41FA5}">
                      <a16:colId xmlns:a16="http://schemas.microsoft.com/office/drawing/2014/main" val="2033199903"/>
                    </a:ext>
                  </a:extLst>
                </a:gridCol>
              </a:tblGrid>
              <a:tr h="204404"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Plan</a:t>
                      </a:r>
                    </a:p>
                  </a:txBody>
                  <a:tcPr marL="28913" marR="28913" marT="28913" marB="28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Features (Examples)</a:t>
                      </a:r>
                    </a:p>
                  </a:txBody>
                  <a:tcPr marL="28913" marR="28913" marT="28913" marB="28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Target Customer</a:t>
                      </a:r>
                    </a:p>
                  </a:txBody>
                  <a:tcPr marL="28913" marR="28913" marT="28913" marB="28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 Price</a:t>
                      </a:r>
                    </a:p>
                  </a:txBody>
                  <a:tcPr marL="28913" marR="28913" marT="28913" marB="28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Europe Price</a:t>
                      </a:r>
                    </a:p>
                  </a:txBody>
                  <a:tcPr marL="28913" marR="28913" marT="28913" marB="28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US/Other Price</a:t>
                      </a:r>
                    </a:p>
                  </a:txBody>
                  <a:tcPr marL="28913" marR="28913" marT="28913" marB="28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36132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Basic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Voice commands, simple queries, limited integrations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Small businesses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₹499/</a:t>
                      </a:r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€29/mo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$29/mo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343507"/>
                  </a:ext>
                </a:extLst>
              </a:tr>
              <a:tr h="391674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Advanced analytics, multi-language, CRM integration, reports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Growing orgs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₹1,499/mo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€99/mo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$99/mo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416099"/>
                  </a:ext>
                </a:extLst>
              </a:tr>
              <a:tr h="391674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Enterprise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 AI workflows, compliance, API, premium support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Large enterprises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₹4,999+/mo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€299+/mo</a:t>
                      </a: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$299+/</a:t>
                      </a:r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913" marR="28913" marT="21684" marB="216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19026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427F007-4C66-4F4F-A3A3-C71A31614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25100"/>
              </p:ext>
            </p:extLst>
          </p:nvPr>
        </p:nvGraphicFramePr>
        <p:xfrm>
          <a:off x="308264" y="4921915"/>
          <a:ext cx="11447470" cy="1574717"/>
        </p:xfrm>
        <a:graphic>
          <a:graphicData uri="http://schemas.openxmlformats.org/drawingml/2006/table">
            <a:tbl>
              <a:tblPr/>
              <a:tblGrid>
                <a:gridCol w="2289494">
                  <a:extLst>
                    <a:ext uri="{9D8B030D-6E8A-4147-A177-3AD203B41FA5}">
                      <a16:colId xmlns:a16="http://schemas.microsoft.com/office/drawing/2014/main" val="2630483938"/>
                    </a:ext>
                  </a:extLst>
                </a:gridCol>
                <a:gridCol w="2289494">
                  <a:extLst>
                    <a:ext uri="{9D8B030D-6E8A-4147-A177-3AD203B41FA5}">
                      <a16:colId xmlns:a16="http://schemas.microsoft.com/office/drawing/2014/main" val="1480292996"/>
                    </a:ext>
                  </a:extLst>
                </a:gridCol>
                <a:gridCol w="2289494">
                  <a:extLst>
                    <a:ext uri="{9D8B030D-6E8A-4147-A177-3AD203B41FA5}">
                      <a16:colId xmlns:a16="http://schemas.microsoft.com/office/drawing/2014/main" val="3847778477"/>
                    </a:ext>
                  </a:extLst>
                </a:gridCol>
                <a:gridCol w="2289494">
                  <a:extLst>
                    <a:ext uri="{9D8B030D-6E8A-4147-A177-3AD203B41FA5}">
                      <a16:colId xmlns:a16="http://schemas.microsoft.com/office/drawing/2014/main" val="2682209691"/>
                    </a:ext>
                  </a:extLst>
                </a:gridCol>
                <a:gridCol w="2289494">
                  <a:extLst>
                    <a:ext uri="{9D8B030D-6E8A-4147-A177-3AD203B41FA5}">
                      <a16:colId xmlns:a16="http://schemas.microsoft.com/office/drawing/2014/main" val="1641851407"/>
                    </a:ext>
                  </a:extLst>
                </a:gridCol>
              </a:tblGrid>
              <a:tr h="227558"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58802" marR="58802" marT="58802" marB="58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 Price</a:t>
                      </a:r>
                    </a:p>
                  </a:txBody>
                  <a:tcPr marL="58802" marR="58802" marT="58802" marB="58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Europe Price</a:t>
                      </a:r>
                    </a:p>
                  </a:txBody>
                  <a:tcPr marL="58802" marR="58802" marT="58802" marB="58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US/Other Price</a:t>
                      </a:r>
                    </a:p>
                  </a:txBody>
                  <a:tcPr marL="58802" marR="58802" marT="58802" marB="58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Notes</a:t>
                      </a:r>
                    </a:p>
                  </a:txBody>
                  <a:tcPr marL="58802" marR="58802" marT="58802" marB="58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30448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Pay-Per-Minute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₹4–₹8/min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€0.10–€0.25/min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$0.10–$0.20/min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high-volume or flexible users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10268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 Add-Ons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Advanced analytics, compliance, etc.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12058"/>
                  </a:ext>
                </a:extLst>
              </a:tr>
              <a:tr h="36630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Volume Discounts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Available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Available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Available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large contracts or multi-year deals</a:t>
                      </a:r>
                    </a:p>
                  </a:txBody>
                  <a:tcPr marL="58802" marR="58802" marT="44101" marB="44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6147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033ADCA-CAC1-440E-8910-1DE5A8E2EF30}"/>
              </a:ext>
            </a:extLst>
          </p:cNvPr>
          <p:cNvSpPr txBox="1"/>
          <p:nvPr/>
        </p:nvSpPr>
        <p:spPr>
          <a:xfrm>
            <a:off x="228600" y="457200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7030A0"/>
                </a:solidFill>
                <a:effectLst/>
                <a:latin typeface="fkGrotesk"/>
              </a:rPr>
              <a:t>Voice AI-Specific Pricing Table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2FDAB7-2737-487E-B92F-62BB200FE169}"/>
              </a:ext>
            </a:extLst>
          </p:cNvPr>
          <p:cNvSpPr txBox="1"/>
          <p:nvPr/>
        </p:nvSpPr>
        <p:spPr>
          <a:xfrm>
            <a:off x="236974" y="246527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7030A0"/>
                </a:solidFill>
                <a:effectLst/>
                <a:latin typeface="fkGrotesk"/>
              </a:rPr>
              <a:t>Tiered Pricing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47FBEF-18FC-443E-BCBA-CC8B400945A7}"/>
              </a:ext>
            </a:extLst>
          </p:cNvPr>
          <p:cNvSpPr txBox="1"/>
          <p:nvPr/>
        </p:nvSpPr>
        <p:spPr>
          <a:xfrm>
            <a:off x="308264" y="45817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7030A0"/>
                </a:solidFill>
                <a:effectLst/>
                <a:latin typeface="fkGrotesk"/>
              </a:rPr>
              <a:t>Regional Pricing Solutions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9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09578-DA24-B62E-97D9-CBBED0319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C357AE-F504-89EC-9E2A-06A75633A52C}"/>
              </a:ext>
            </a:extLst>
          </p:cNvPr>
          <p:cNvSpPr/>
          <p:nvPr/>
        </p:nvSpPr>
        <p:spPr>
          <a:xfrm>
            <a:off x="319152" y="2646052"/>
            <a:ext cx="3774192" cy="7446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5CD041-7471-B888-3122-53B1B561506D}"/>
              </a:ext>
            </a:extLst>
          </p:cNvPr>
          <p:cNvSpPr/>
          <p:nvPr/>
        </p:nvSpPr>
        <p:spPr>
          <a:xfrm>
            <a:off x="478577" y="652239"/>
            <a:ext cx="3774192" cy="7446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F9EB37C-4E6F-C778-375A-898362365E9E}"/>
              </a:ext>
            </a:extLst>
          </p:cNvPr>
          <p:cNvSpPr txBox="1">
            <a:spLocks/>
          </p:cNvSpPr>
          <p:nvPr/>
        </p:nvSpPr>
        <p:spPr>
          <a:xfrm>
            <a:off x="320827" y="191275"/>
            <a:ext cx="8372599" cy="6303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FF0000"/>
                </a:solidFill>
                <a:latin typeface="+mj-lt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Sethji</a:t>
            </a:r>
            <a:r>
              <a:rPr lang="en-US" dirty="0"/>
              <a:t> Solution – Software Requirements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02EB7F-E6A3-B01B-077E-B429239EEF6C}"/>
              </a:ext>
            </a:extLst>
          </p:cNvPr>
          <p:cNvSpPr/>
          <p:nvPr/>
        </p:nvSpPr>
        <p:spPr>
          <a:xfrm>
            <a:off x="768418" y="1475811"/>
            <a:ext cx="5974211" cy="6177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Aptos" panose="020B0004020202020204" pitchFamily="34" charset="0"/>
              </a:rPr>
              <a:t>Minimal </a:t>
            </a:r>
            <a:r>
              <a:rPr lang="en-US" sz="1200" b="1" dirty="0" err="1">
                <a:solidFill>
                  <a:schemeClr val="tx1">
                    <a:lumMod val="75000"/>
                  </a:schemeClr>
                </a:solidFill>
                <a:latin typeface="Aptos" panose="020B0004020202020204" pitchFamily="34" charset="0"/>
              </a:rPr>
              <a:t>instructure</a:t>
            </a: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Aptos" panose="020B0004020202020204" pitchFamily="34" charset="0"/>
              </a:rPr>
              <a:t> designed to run on a t3.micro infrastructure (considering store owners may</a:t>
            </a:r>
            <a:endParaRPr lang="en-US" sz="1200" dirty="0">
              <a:solidFill>
                <a:schemeClr val="tx1">
                  <a:lumMod val="7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FE254-2A3F-F352-921D-B3B8BA20F428}"/>
              </a:ext>
            </a:extLst>
          </p:cNvPr>
          <p:cNvSpPr/>
          <p:nvPr/>
        </p:nvSpPr>
        <p:spPr>
          <a:xfrm>
            <a:off x="1226264" y="823009"/>
            <a:ext cx="2664295" cy="369332"/>
          </a:xfrm>
          <a:prstGeom prst="rect">
            <a:avLst/>
          </a:prstGeom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Infrastructure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6AD73-E6D2-BADA-D6DA-F5238F377701}"/>
              </a:ext>
            </a:extLst>
          </p:cNvPr>
          <p:cNvSpPr/>
          <p:nvPr/>
        </p:nvSpPr>
        <p:spPr>
          <a:xfrm>
            <a:off x="536385" y="3581400"/>
            <a:ext cx="4911311" cy="18774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Major Python packages leveraged: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5E5E5E"/>
                </a:solidFill>
                <a:latin typeface="Aptos" panose="020B0004020202020204" pitchFamily="34" charset="0"/>
              </a:rPr>
              <a:t>‘</a:t>
            </a:r>
            <a:r>
              <a:rPr lang="en-US" sz="1600" b="1" dirty="0" err="1">
                <a:solidFill>
                  <a:srgbClr val="5E5E5E"/>
                </a:solidFill>
                <a:latin typeface="Aptos" panose="020B0004020202020204" pitchFamily="34" charset="0"/>
              </a:rPr>
              <a:t>langgraph</a:t>
            </a:r>
            <a:r>
              <a:rPr lang="en-US" sz="1600" b="1" dirty="0">
                <a:solidFill>
                  <a:srgbClr val="5E5E5E"/>
                </a:solidFill>
                <a:latin typeface="Aptos" panose="020B0004020202020204" pitchFamily="34" charset="0"/>
              </a:rPr>
              <a:t>’, ‘</a:t>
            </a:r>
            <a:r>
              <a:rPr lang="en-US" sz="1600" b="1" dirty="0" err="1">
                <a:solidFill>
                  <a:srgbClr val="5E5E5E"/>
                </a:solidFill>
                <a:latin typeface="Aptos" panose="020B0004020202020204" pitchFamily="34" charset="0"/>
              </a:rPr>
              <a:t>crewai</a:t>
            </a:r>
            <a:r>
              <a:rPr lang="en-US" sz="1600" b="1" dirty="0">
                <a:solidFill>
                  <a:srgbClr val="5E5E5E"/>
                </a:solidFill>
                <a:latin typeface="Aptos" panose="020B0004020202020204" pitchFamily="34" charset="0"/>
              </a:rPr>
              <a:t>’, 'python-</a:t>
            </a:r>
            <a:r>
              <a:rPr lang="en-US" sz="1600" b="1" dirty="0" err="1">
                <a:solidFill>
                  <a:srgbClr val="5E5E5E"/>
                </a:solidFill>
                <a:latin typeface="Aptos" panose="020B0004020202020204" pitchFamily="34" charset="0"/>
              </a:rPr>
              <a:t>dotenv</a:t>
            </a:r>
            <a:r>
              <a:rPr lang="en-US" sz="1600" b="1" dirty="0">
                <a:solidFill>
                  <a:srgbClr val="5E5E5E"/>
                </a:solidFill>
                <a:latin typeface="Aptos" panose="020B0004020202020204" pitchFamily="34" charset="0"/>
              </a:rPr>
              <a:t>’, '</a:t>
            </a:r>
            <a:r>
              <a:rPr lang="en-US" sz="1600" b="1" dirty="0" err="1">
                <a:solidFill>
                  <a:srgbClr val="5E5E5E"/>
                </a:solidFill>
                <a:latin typeface="Aptos" panose="020B0004020202020204" pitchFamily="34" charset="0"/>
              </a:rPr>
              <a:t>langchain</a:t>
            </a:r>
            <a:r>
              <a:rPr lang="en-US" sz="1600" b="1" dirty="0">
                <a:solidFill>
                  <a:srgbClr val="5E5E5E"/>
                </a:solidFill>
                <a:latin typeface="Aptos" panose="020B0004020202020204" pitchFamily="34" charset="0"/>
              </a:rPr>
              <a:t>’, '</a:t>
            </a:r>
            <a:r>
              <a:rPr lang="en-US" sz="1600" b="1" dirty="0" err="1">
                <a:solidFill>
                  <a:srgbClr val="5E5E5E"/>
                </a:solidFill>
                <a:latin typeface="Aptos" panose="020B0004020202020204" pitchFamily="34" charset="0"/>
              </a:rPr>
              <a:t>langchain</a:t>
            </a:r>
            <a:r>
              <a:rPr lang="en-US" sz="1600" b="1" dirty="0">
                <a:solidFill>
                  <a:srgbClr val="5E5E5E"/>
                </a:solidFill>
                <a:latin typeface="Aptos" panose="020B0004020202020204" pitchFamily="34" charset="0"/>
              </a:rPr>
              <a:t>-community', '</a:t>
            </a:r>
            <a:r>
              <a:rPr lang="en-US" sz="1600" b="1" dirty="0" err="1">
                <a:solidFill>
                  <a:srgbClr val="5E5E5E"/>
                </a:solidFill>
                <a:latin typeface="Aptos" panose="020B0004020202020204" pitchFamily="34" charset="0"/>
              </a:rPr>
              <a:t>langchain</a:t>
            </a:r>
            <a:r>
              <a:rPr lang="en-US" sz="1600" b="1" dirty="0">
                <a:solidFill>
                  <a:srgbClr val="5E5E5E"/>
                </a:solidFill>
                <a:latin typeface="Aptos" panose="020B0004020202020204" pitchFamily="34" charset="0"/>
              </a:rPr>
              <a:t>-text-splitters’, '</a:t>
            </a:r>
            <a:r>
              <a:rPr lang="en-US" sz="1600" b="1" dirty="0" err="1">
                <a:solidFill>
                  <a:srgbClr val="5E5E5E"/>
                </a:solidFill>
                <a:latin typeface="Aptos" panose="020B0004020202020204" pitchFamily="34" charset="0"/>
              </a:rPr>
              <a:t>langchain</a:t>
            </a:r>
            <a:r>
              <a:rPr lang="en-US" sz="1600" b="1" dirty="0">
                <a:solidFill>
                  <a:srgbClr val="5E5E5E"/>
                </a:solidFill>
                <a:latin typeface="Aptos" panose="020B0004020202020204" pitchFamily="34" charset="0"/>
              </a:rPr>
              <a:t>-chroma', '</a:t>
            </a:r>
            <a:r>
              <a:rPr lang="en-US" sz="1600" b="1" dirty="0" err="1">
                <a:solidFill>
                  <a:srgbClr val="5E5E5E"/>
                </a:solidFill>
                <a:latin typeface="Aptos" panose="020B0004020202020204" pitchFamily="34" charset="0"/>
              </a:rPr>
              <a:t>langchain-openai</a:t>
            </a:r>
            <a:r>
              <a:rPr lang="en-US" sz="1600" b="1" dirty="0">
                <a:solidFill>
                  <a:srgbClr val="5E5E5E"/>
                </a:solidFill>
                <a:latin typeface="Aptos" panose="020B0004020202020204" pitchFamily="34" charset="0"/>
              </a:rPr>
              <a:t>’, '</a:t>
            </a:r>
            <a:r>
              <a:rPr lang="en-US" sz="1600" b="1" dirty="0" err="1">
                <a:solidFill>
                  <a:srgbClr val="5E5E5E"/>
                </a:solidFill>
                <a:latin typeface="Aptos" panose="020B0004020202020204" pitchFamily="34" charset="0"/>
              </a:rPr>
              <a:t>langchain</a:t>
            </a:r>
            <a:r>
              <a:rPr lang="en-US" sz="1600" b="1" dirty="0">
                <a:solidFill>
                  <a:srgbClr val="5E5E5E"/>
                </a:solidFill>
                <a:latin typeface="Aptos" panose="020B0004020202020204" pitchFamily="34" charset="0"/>
              </a:rPr>
              <a:t>-core’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EE987C-0622-5977-4E00-6EEAE5BC38A2}"/>
              </a:ext>
            </a:extLst>
          </p:cNvPr>
          <p:cNvSpPr/>
          <p:nvPr/>
        </p:nvSpPr>
        <p:spPr>
          <a:xfrm>
            <a:off x="1168348" y="2817033"/>
            <a:ext cx="2503316" cy="369332"/>
          </a:xfrm>
          <a:prstGeom prst="rect">
            <a:avLst/>
          </a:prstGeom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Major Packages Req</a:t>
            </a:r>
          </a:p>
        </p:txBody>
      </p:sp>
      <p:sp>
        <p:nvSpPr>
          <p:cNvPr id="24" name="Freeform 2363">
            <a:extLst>
              <a:ext uri="{FF2B5EF4-FFF2-40B4-BE49-F238E27FC236}">
                <a16:creationId xmlns:a16="http://schemas.microsoft.com/office/drawing/2014/main" id="{26876138-F451-7C6A-FD91-C2051AA8E527}"/>
              </a:ext>
            </a:extLst>
          </p:cNvPr>
          <p:cNvSpPr>
            <a:spLocks noEditPoints="1"/>
          </p:cNvSpPr>
          <p:nvPr/>
        </p:nvSpPr>
        <p:spPr bwMode="auto">
          <a:xfrm>
            <a:off x="536385" y="2743492"/>
            <a:ext cx="525537" cy="516414"/>
          </a:xfrm>
          <a:custGeom>
            <a:avLst/>
            <a:gdLst>
              <a:gd name="T0" fmla="*/ 2395 w 4791"/>
              <a:gd name="T1" fmla="*/ 4791 h 4791"/>
              <a:gd name="T2" fmla="*/ 0 w 4791"/>
              <a:gd name="T3" fmla="*/ 2395 h 4791"/>
              <a:gd name="T4" fmla="*/ 2395 w 4791"/>
              <a:gd name="T5" fmla="*/ 0 h 4791"/>
              <a:gd name="T6" fmla="*/ 4791 w 4791"/>
              <a:gd name="T7" fmla="*/ 2395 h 4791"/>
              <a:gd name="T8" fmla="*/ 2395 w 4791"/>
              <a:gd name="T9" fmla="*/ 4791 h 4791"/>
              <a:gd name="T10" fmla="*/ 2395 w 4791"/>
              <a:gd name="T11" fmla="*/ 4306 h 4791"/>
              <a:gd name="T12" fmla="*/ 4305 w 4791"/>
              <a:gd name="T13" fmla="*/ 2395 h 4791"/>
              <a:gd name="T14" fmla="*/ 2395 w 4791"/>
              <a:gd name="T15" fmla="*/ 485 h 4791"/>
              <a:gd name="T16" fmla="*/ 485 w 4791"/>
              <a:gd name="T17" fmla="*/ 2395 h 4791"/>
              <a:gd name="T18" fmla="*/ 2395 w 4791"/>
              <a:gd name="T19" fmla="*/ 4306 h 4791"/>
              <a:gd name="T20" fmla="*/ 2395 w 4791"/>
              <a:gd name="T21" fmla="*/ 4306 h 4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91" h="4791">
                <a:moveTo>
                  <a:pt x="2395" y="4791"/>
                </a:moveTo>
                <a:cubicBezTo>
                  <a:pt x="1072" y="4791"/>
                  <a:pt x="0" y="3718"/>
                  <a:pt x="0" y="2395"/>
                </a:cubicBezTo>
                <a:cubicBezTo>
                  <a:pt x="0" y="1072"/>
                  <a:pt x="1072" y="0"/>
                  <a:pt x="2395" y="0"/>
                </a:cubicBezTo>
                <a:cubicBezTo>
                  <a:pt x="3718" y="0"/>
                  <a:pt x="4791" y="1072"/>
                  <a:pt x="4791" y="2395"/>
                </a:cubicBezTo>
                <a:cubicBezTo>
                  <a:pt x="4791" y="3718"/>
                  <a:pt x="3718" y="4791"/>
                  <a:pt x="2395" y="4791"/>
                </a:cubicBezTo>
                <a:close/>
                <a:moveTo>
                  <a:pt x="2395" y="4306"/>
                </a:moveTo>
                <a:cubicBezTo>
                  <a:pt x="3450" y="4306"/>
                  <a:pt x="4305" y="3450"/>
                  <a:pt x="4305" y="2395"/>
                </a:cubicBezTo>
                <a:cubicBezTo>
                  <a:pt x="4305" y="1340"/>
                  <a:pt x="3450" y="485"/>
                  <a:pt x="2395" y="485"/>
                </a:cubicBezTo>
                <a:cubicBezTo>
                  <a:pt x="1340" y="485"/>
                  <a:pt x="485" y="1340"/>
                  <a:pt x="485" y="2395"/>
                </a:cubicBezTo>
                <a:cubicBezTo>
                  <a:pt x="485" y="3450"/>
                  <a:pt x="1340" y="4306"/>
                  <a:pt x="2395" y="4306"/>
                </a:cubicBezTo>
                <a:lnTo>
                  <a:pt x="2395" y="43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04</a:t>
            </a:r>
          </a:p>
        </p:txBody>
      </p:sp>
      <p:sp>
        <p:nvSpPr>
          <p:cNvPr id="26" name="Freeform 2365">
            <a:extLst>
              <a:ext uri="{FF2B5EF4-FFF2-40B4-BE49-F238E27FC236}">
                <a16:creationId xmlns:a16="http://schemas.microsoft.com/office/drawing/2014/main" id="{10B59615-3330-BB8E-3EAF-68E0C8AD6882}"/>
              </a:ext>
            </a:extLst>
          </p:cNvPr>
          <p:cNvSpPr>
            <a:spLocks noEditPoints="1"/>
          </p:cNvSpPr>
          <p:nvPr/>
        </p:nvSpPr>
        <p:spPr bwMode="auto">
          <a:xfrm>
            <a:off x="655773" y="757504"/>
            <a:ext cx="523425" cy="516414"/>
          </a:xfrm>
          <a:custGeom>
            <a:avLst/>
            <a:gdLst>
              <a:gd name="T0" fmla="*/ 2395 w 4791"/>
              <a:gd name="T1" fmla="*/ 4791 h 4791"/>
              <a:gd name="T2" fmla="*/ 0 w 4791"/>
              <a:gd name="T3" fmla="*/ 2395 h 4791"/>
              <a:gd name="T4" fmla="*/ 2395 w 4791"/>
              <a:gd name="T5" fmla="*/ 0 h 4791"/>
              <a:gd name="T6" fmla="*/ 4791 w 4791"/>
              <a:gd name="T7" fmla="*/ 2395 h 4791"/>
              <a:gd name="T8" fmla="*/ 2395 w 4791"/>
              <a:gd name="T9" fmla="*/ 4791 h 4791"/>
              <a:gd name="T10" fmla="*/ 2395 w 4791"/>
              <a:gd name="T11" fmla="*/ 4306 h 4791"/>
              <a:gd name="T12" fmla="*/ 4306 w 4791"/>
              <a:gd name="T13" fmla="*/ 2395 h 4791"/>
              <a:gd name="T14" fmla="*/ 2395 w 4791"/>
              <a:gd name="T15" fmla="*/ 485 h 4791"/>
              <a:gd name="T16" fmla="*/ 485 w 4791"/>
              <a:gd name="T17" fmla="*/ 2395 h 4791"/>
              <a:gd name="T18" fmla="*/ 2395 w 4791"/>
              <a:gd name="T19" fmla="*/ 4306 h 4791"/>
              <a:gd name="T20" fmla="*/ 2395 w 4791"/>
              <a:gd name="T21" fmla="*/ 4306 h 4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91" h="4791">
                <a:moveTo>
                  <a:pt x="2395" y="4791"/>
                </a:moveTo>
                <a:cubicBezTo>
                  <a:pt x="1073" y="4791"/>
                  <a:pt x="0" y="3718"/>
                  <a:pt x="0" y="2395"/>
                </a:cubicBezTo>
                <a:cubicBezTo>
                  <a:pt x="0" y="1072"/>
                  <a:pt x="1073" y="0"/>
                  <a:pt x="2395" y="0"/>
                </a:cubicBezTo>
                <a:cubicBezTo>
                  <a:pt x="3718" y="0"/>
                  <a:pt x="4791" y="1072"/>
                  <a:pt x="4791" y="2395"/>
                </a:cubicBezTo>
                <a:cubicBezTo>
                  <a:pt x="4791" y="3718"/>
                  <a:pt x="3718" y="4791"/>
                  <a:pt x="2395" y="4791"/>
                </a:cubicBezTo>
                <a:close/>
                <a:moveTo>
                  <a:pt x="2395" y="4306"/>
                </a:moveTo>
                <a:cubicBezTo>
                  <a:pt x="3450" y="4306"/>
                  <a:pt x="4306" y="3450"/>
                  <a:pt x="4306" y="2395"/>
                </a:cubicBezTo>
                <a:cubicBezTo>
                  <a:pt x="4306" y="1340"/>
                  <a:pt x="3450" y="485"/>
                  <a:pt x="2395" y="485"/>
                </a:cubicBezTo>
                <a:cubicBezTo>
                  <a:pt x="1340" y="485"/>
                  <a:pt x="485" y="1340"/>
                  <a:pt x="485" y="2395"/>
                </a:cubicBezTo>
                <a:cubicBezTo>
                  <a:pt x="485" y="3450"/>
                  <a:pt x="1340" y="4306"/>
                  <a:pt x="2395" y="4306"/>
                </a:cubicBezTo>
                <a:lnTo>
                  <a:pt x="2395" y="43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567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A1799-233A-5802-B91A-5CD9DC352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8A744A-68B2-174C-EBFC-A80C3413A795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39104320-7496-20BB-B148-CC9641609665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2CF031-DA74-0164-A12D-F6DAC97DA489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4557D634-12E6-2A7F-7CD4-2BBF7B7E5A9F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6FEB9087-F048-E3AF-34C1-8E0453461DEC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AC69252E-89B7-D411-9837-4B15F61004FA}"/>
              </a:ext>
            </a:extLst>
          </p:cNvPr>
          <p:cNvSpPr txBox="1">
            <a:spLocks/>
          </p:cNvSpPr>
          <p:nvPr/>
        </p:nvSpPr>
        <p:spPr>
          <a:xfrm>
            <a:off x="287329" y="269324"/>
            <a:ext cx="7336215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Requirements – Tools &amp;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Softwares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3EF0DA-C7EC-8570-5AC3-3AA0F93D9C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9724" y="6491271"/>
            <a:ext cx="1628775" cy="342375"/>
          </a:xfrm>
          <a:prstGeom prst="rect">
            <a:avLst/>
          </a:prstGeom>
        </p:spPr>
      </p:pic>
      <p:pic>
        <p:nvPicPr>
          <p:cNvPr id="22" name="Picture 21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9DBB19A0-DCEE-E8F2-47DA-14168D0B0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29" y="6487832"/>
            <a:ext cx="983555" cy="308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914CDD-667B-34C2-6CEA-ED9B98CF758B}"/>
              </a:ext>
            </a:extLst>
          </p:cNvPr>
          <p:cNvSpPr txBox="1"/>
          <p:nvPr/>
        </p:nvSpPr>
        <p:spPr>
          <a:xfrm>
            <a:off x="170786" y="717364"/>
            <a:ext cx="1178771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Open-Source Software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: Python, Flask, AngularJS, </a:t>
            </a:r>
            <a:r>
              <a:rPr lang="en-US" sz="1600" b="0" i="0" dirty="0" err="1">
                <a:solidFill>
                  <a:srgbClr val="262626"/>
                </a:solidFill>
                <a:effectLst/>
                <a:latin typeface="-apple-system"/>
              </a:rPr>
              <a:t>SQLAlchemy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, Scikit-learn, and </a:t>
            </a:r>
            <a:r>
              <a:rPr lang="en-US" sz="1600" b="0" i="0" dirty="0" err="1">
                <a:solidFill>
                  <a:srgbClr val="262626"/>
                </a:solidFill>
                <a:effectLst/>
                <a:latin typeface="-apple-system"/>
              </a:rPr>
              <a:t>Plotly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 Dash for building the application.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Responsive UI </a:t>
            </a:r>
            <a:r>
              <a:rPr lang="en-US" sz="1600" i="0" dirty="0">
                <a:solidFill>
                  <a:srgbClr val="262626"/>
                </a:solidFill>
                <a:effectLst/>
                <a:latin typeface="-apple-system"/>
              </a:rPr>
              <a:t>/ PWA App capable of being rendered across devices (Deviceless architecture)</a:t>
            </a:r>
            <a:endParaRPr lang="en-US" sz="1600" b="1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262626"/>
                </a:solidFill>
                <a:effectLst/>
                <a:latin typeface="-apple-system"/>
              </a:rPr>
              <a:t>Vercel</a:t>
            </a: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 Cloud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Storage Size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: data volume (e.g., </a:t>
            </a:r>
            <a:r>
              <a:rPr lang="en-US" sz="1600" dirty="0">
                <a:solidFill>
                  <a:srgbClr val="262626"/>
                </a:solidFill>
                <a:latin typeface="-apple-system"/>
              </a:rPr>
              <a:t>Database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 size).</a:t>
            </a:r>
          </a:p>
          <a:p>
            <a:pPr marL="742950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Compute Resources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: CPU and memory need for running ML models and APIs (Scikit-learn, incorporating models like ARIMA and </a:t>
            </a:r>
            <a:r>
              <a:rPr lang="en-US" sz="1600" b="0" i="0" dirty="0" err="1">
                <a:solidFill>
                  <a:srgbClr val="262626"/>
                </a:solidFill>
                <a:effectLst/>
                <a:latin typeface="-apple-system"/>
              </a:rPr>
              <a:t>RandomForest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 for SKU-level demand forecasting.)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Web URL access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Telegram API access (blocked by LTIMINDTREE)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262626"/>
                </a:solidFill>
                <a:effectLst/>
                <a:latin typeface="-apple-system"/>
              </a:rPr>
              <a:t>UltraVox</a:t>
            </a: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 API access  (blocked by </a:t>
            </a: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LTIMINDTREE</a:t>
            </a: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)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262626"/>
                </a:solidFill>
                <a:latin typeface="-apple-system"/>
              </a:rPr>
              <a:t>Elevenlabs</a:t>
            </a:r>
            <a:r>
              <a:rPr lang="en-US" sz="1600" b="1" dirty="0">
                <a:solidFill>
                  <a:srgbClr val="262626"/>
                </a:solidFill>
                <a:latin typeface="-apple-system"/>
              </a:rPr>
              <a:t> access (blocked by LTIMINDTREE)</a:t>
            </a:r>
            <a:endParaRPr lang="en-US" sz="1600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Voice Interface Support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: Integrate Ultravox for multilingual voice input/output, enhancing accessibility for semi-literate users.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Telegram Bot + Audio + Image extraction 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: Develop a bot to manage supplier purchase orders and customer requests, utilizing NER for SKU extraction and transaction logging. </a:t>
            </a:r>
            <a:r>
              <a:rPr lang="en-US" sz="1600" dirty="0">
                <a:solidFill>
                  <a:srgbClr val="262626"/>
                </a:solidFill>
                <a:latin typeface="-apple-system"/>
              </a:rPr>
              <a:t>(Gemini API) 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Data Visualization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: Use </a:t>
            </a:r>
            <a:r>
              <a:rPr lang="en-US" sz="1600" b="0" i="0" dirty="0" err="1">
                <a:solidFill>
                  <a:srgbClr val="262626"/>
                </a:solidFill>
                <a:effectLst/>
                <a:latin typeface="-apple-system"/>
              </a:rPr>
              <a:t>Plotly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-apple-system"/>
              </a:rPr>
              <a:t> Dash for analytics dashboards, presenting insights like slow-moving stock and sales trends, accessible via a mobile-optimized Bootstrap interface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ALL Team members + Laptops are using </a:t>
            </a:r>
            <a:r>
              <a:rPr lang="en-US" sz="1600" b="1" i="0" dirty="0" err="1">
                <a:solidFill>
                  <a:srgbClr val="262626"/>
                </a:solidFill>
                <a:effectLst/>
                <a:latin typeface="-apple-system"/>
              </a:rPr>
              <a:t>LTIMindtree</a:t>
            </a:r>
            <a:r>
              <a:rPr lang="en-US" sz="1600" b="1" i="0" dirty="0">
                <a:solidFill>
                  <a:srgbClr val="262626"/>
                </a:solidFill>
                <a:effectLst/>
                <a:latin typeface="-apple-system"/>
              </a:rPr>
              <a:t> laptop with the above restrictions only</a:t>
            </a:r>
          </a:p>
          <a:p>
            <a:pPr marL="285750" indent="-28575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0820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71652-D888-9AB9-7685-43308D4A3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7A0AB67-00FD-F828-B9F9-8E3CF080DAB9}"/>
              </a:ext>
            </a:extLst>
          </p:cNvPr>
          <p:cNvSpPr txBox="1">
            <a:spLocks/>
          </p:cNvSpPr>
          <p:nvPr/>
        </p:nvSpPr>
        <p:spPr>
          <a:xfrm>
            <a:off x="287329" y="269324"/>
            <a:ext cx="9999671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48 Hours </a:t>
            </a:r>
            <a:r>
              <a:rPr lang="en-US" b="1" u="sng" dirty="0">
                <a:solidFill>
                  <a:srgbClr val="FF0000"/>
                </a:solidFill>
                <a:latin typeface="+mj-lt"/>
              </a:rPr>
              <a:t>WINDOW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- MVP Scope and Deliverables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60A8D-5DB9-31BC-0D18-A6494B5C347A}"/>
              </a:ext>
            </a:extLst>
          </p:cNvPr>
          <p:cNvSpPr txBox="1"/>
          <p:nvPr/>
        </p:nvSpPr>
        <p:spPr>
          <a:xfrm>
            <a:off x="379813" y="1043336"/>
            <a:ext cx="11659787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PPT + Video showing the solution 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Implement a 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SQLite3 Database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 for lightweight embedded data storage.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Enable 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Change Data Capture (CDC)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 for tracking data changes and integrity.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Integrate basic 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Computer Vision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 capabilities for product identification and inventory tracking.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Develop a 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Voice UI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 using Diarization and Humanistic AI for intuitive user interactions.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Allow voice commands for actions such as inventory checks and reorder requests.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Utilize 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AI + Gen Layer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 with KAPPA architecture for demand prediction using Pandas, </a:t>
            </a:r>
            <a:r>
              <a:rPr lang="en-US" b="0" i="0" dirty="0" err="1">
                <a:solidFill>
                  <a:srgbClr val="262626"/>
                </a:solidFill>
                <a:effectLst/>
                <a:latin typeface="-apple-system"/>
              </a:rPr>
              <a:t>Keras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, and NumPy.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Implement </a:t>
            </a:r>
            <a:r>
              <a:rPr lang="en-US" dirty="0">
                <a:solidFill>
                  <a:srgbClr val="262626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demand pattern design 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using tomorrow.io weather data.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Create an 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Inventory Optimizer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 to suggest optimal stock levels and manage inventory efficiently.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Develop a 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Reorder Alert Engine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 to trigger alerts for low stock levels.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Build a 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Real-Time Dashboard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 displaying stock levels, sales analytics, and expiry alerts.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Generate reports on 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historical trends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, missed sales, and overstock insights.</a:t>
            </a:r>
          </a:p>
          <a:p>
            <a:pPr marL="171450" indent="-171450" algn="l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Integrate a </a:t>
            </a:r>
            <a:r>
              <a:rPr lang="en-US" b="1" i="0" dirty="0">
                <a:solidFill>
                  <a:srgbClr val="262626"/>
                </a:solidFill>
                <a:effectLst/>
                <a:latin typeface="-apple-system"/>
              </a:rPr>
              <a:t>Telegram Bot</a:t>
            </a:r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 for automated order handling and instant reorder notifications with smart quantity suggestions.</a:t>
            </a:r>
          </a:p>
        </p:txBody>
      </p:sp>
    </p:spTree>
    <p:extLst>
      <p:ext uri="{BB962C8B-B14F-4D97-AF65-F5344CB8AC3E}">
        <p14:creationId xmlns:p14="http://schemas.microsoft.com/office/powerpoint/2010/main" val="46543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1D280-023E-E55C-CA52-39E62E21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8E38CAC-2588-6732-8582-48D3D082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65" y="2152238"/>
            <a:ext cx="4798337" cy="4325638"/>
          </a:xfrm>
          <a:prstGeom prst="rect">
            <a:avLst/>
          </a:prstGeom>
        </p:spPr>
      </p:pic>
      <p:pic>
        <p:nvPicPr>
          <p:cNvPr id="3" name="Picture 2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5C740B33-6636-EED1-9098-41C87D01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1" y="1549576"/>
            <a:ext cx="3504676" cy="110052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0673F2D-5AFA-0A64-892F-8EC8D8BBE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F27E8AA-6E7C-E232-285D-0ACBF6AEB4C3}"/>
              </a:ext>
            </a:extLst>
          </p:cNvPr>
          <p:cNvSpPr txBox="1">
            <a:spLocks/>
          </p:cNvSpPr>
          <p:nvPr/>
        </p:nvSpPr>
        <p:spPr>
          <a:xfrm>
            <a:off x="475495" y="601393"/>
            <a:ext cx="5620505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>
                <a:solidFill>
                  <a:srgbClr val="FF0000"/>
                </a:solidFill>
                <a:latin typeface="+mj-lt"/>
              </a:rPr>
              <a:t>Sethji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 Grocery Store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1E516-9B46-552B-5B3E-C654280E81EF}"/>
              </a:ext>
            </a:extLst>
          </p:cNvPr>
          <p:cNvSpPr txBox="1"/>
          <p:nvPr/>
        </p:nvSpPr>
        <p:spPr>
          <a:xfrm>
            <a:off x="4969618" y="3048000"/>
            <a:ext cx="718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Thank You</a:t>
            </a:r>
            <a:endParaRPr lang="en-US" sz="28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E51921D-29A7-2FEE-085C-A93328335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34" t="20278" b="22673"/>
          <a:stretch/>
        </p:blipFill>
        <p:spPr>
          <a:xfrm rot="10800000">
            <a:off x="8106116" y="2951364"/>
            <a:ext cx="4093633" cy="39123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CA620F-E7C8-7452-31D8-AE7ED670468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3697" y="6477876"/>
            <a:ext cx="1628775" cy="3423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C49FA35-681B-3DEB-CA97-397229C3023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9859"/>
          <a:stretch/>
        </p:blipFill>
        <p:spPr>
          <a:xfrm>
            <a:off x="1984724" y="5097921"/>
            <a:ext cx="1688604" cy="320955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2ADB9064-6F31-5CAD-55D7-9A5D61EECC7F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CB4CA808-B347-D2DD-A3F2-C6DBCBD7197B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4CC8ADFA-B5AB-FAC8-1185-80B998C4860E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75E27589-EC98-D21E-4861-6DE59C34201B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5BAC319F-845D-76DA-D952-250AEB09F6E7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413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6AE39-FA91-4DF5-84B7-8B85BDE7B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45B3839-022D-4A08-8FE3-8C1AA62F3886}"/>
              </a:ext>
            </a:extLst>
          </p:cNvPr>
          <p:cNvSpPr txBox="1">
            <a:spLocks/>
          </p:cNvSpPr>
          <p:nvPr/>
        </p:nvSpPr>
        <p:spPr>
          <a:xfrm>
            <a:off x="287329" y="76200"/>
            <a:ext cx="9999671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Market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DDB59-7C11-4455-B225-8C3B32E2FEF6}"/>
              </a:ext>
            </a:extLst>
          </p:cNvPr>
          <p:cNvSpPr txBox="1"/>
          <p:nvPr/>
        </p:nvSpPr>
        <p:spPr>
          <a:xfrm>
            <a:off x="287328" y="609600"/>
            <a:ext cx="1137127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GB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Market Potential</a:t>
            </a:r>
            <a:r>
              <a:rPr lang="en-GB" sz="2400" b="1" i="0" dirty="0">
                <a:effectLst/>
                <a:latin typeface="Corbel" panose="020B0503020204020204" pitchFamily="34" charset="0"/>
              </a:rPr>
              <a:t>: </a:t>
            </a:r>
            <a:r>
              <a:rPr lang="en-GB" sz="2400" i="0" dirty="0">
                <a:effectLst/>
                <a:latin typeface="Corbel" panose="020B0503020204020204" pitchFamily="34" charset="0"/>
              </a:rPr>
              <a:t>Targets a </a:t>
            </a:r>
            <a:r>
              <a:rPr lang="en-GB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$7 billion serviceable market</a:t>
            </a:r>
            <a:r>
              <a:rPr lang="en-GB" sz="2400" b="1" i="0" dirty="0">
                <a:effectLst/>
                <a:latin typeface="Corbel" panose="020B0503020204020204" pitchFamily="34" charset="0"/>
              </a:rPr>
              <a:t> </a:t>
            </a:r>
            <a:r>
              <a:rPr lang="en-GB" sz="2400" i="0" dirty="0">
                <a:effectLst/>
                <a:latin typeface="Corbel" panose="020B0503020204020204" pitchFamily="34" charset="0"/>
              </a:rPr>
              <a:t>with an achievable </a:t>
            </a:r>
            <a:r>
              <a:rPr lang="en-GB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5-10% market share</a:t>
            </a:r>
            <a:r>
              <a:rPr lang="en-GB" sz="2400" i="0" dirty="0">
                <a:effectLst/>
                <a:latin typeface="Corbel" panose="020B0503020204020204" pitchFamily="34" charset="0"/>
              </a:rPr>
              <a:t>, translating to </a:t>
            </a:r>
            <a:r>
              <a:rPr lang="en-GB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$280M-$710M revenue potential by 2030 for </a:t>
            </a:r>
            <a:r>
              <a:rPr lang="en-GB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LTIMindtree</a:t>
            </a:r>
            <a:r>
              <a:rPr lang="en-GB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7CC8F-9A4F-4F2B-92D3-E235B141B87E}"/>
              </a:ext>
            </a:extLst>
          </p:cNvPr>
          <p:cNvSpPr txBox="1"/>
          <p:nvPr/>
        </p:nvSpPr>
        <p:spPr>
          <a:xfrm>
            <a:off x="381000" y="17526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b="1" dirty="0">
                <a:latin typeface="fkGroteskNeue"/>
              </a:rPr>
              <a:t>Target Customer - </a:t>
            </a:r>
            <a:r>
              <a:rPr lang="en-GB" b="1" i="0" dirty="0">
                <a:effectLst/>
                <a:latin typeface="fkGroteskNeue"/>
              </a:rPr>
              <a:t>Core Markets (retail)  - </a:t>
            </a:r>
            <a:r>
              <a:rPr lang="en-GB" b="0" i="0" dirty="0">
                <a:effectLst/>
                <a:latin typeface="fkGroteskNeue"/>
              </a:rPr>
              <a:t>Grocery, Apparel, Electronics, and Pharmacy stores</a:t>
            </a:r>
          </a:p>
          <a:p>
            <a:pPr marL="342900" indent="-342900">
              <a:buAutoNum type="arabicPeriod"/>
            </a:pPr>
            <a:r>
              <a:rPr lang="en-GB" b="1" dirty="0">
                <a:latin typeface="fkGroteskNeue"/>
              </a:rPr>
              <a:t>Target Customer - Adjacencies</a:t>
            </a:r>
            <a:r>
              <a:rPr lang="en-GB" dirty="0">
                <a:latin typeface="fkGroteskNeue"/>
              </a:rPr>
              <a:t> -  Automotive, Education, Consumer electronics. Food Services, Construction, E-Commerce, Warehouses</a:t>
            </a:r>
            <a:endParaRPr lang="en-GB" b="0" i="0" dirty="0">
              <a:effectLst/>
              <a:latin typeface="fkGrotesk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DDC27-BD3E-48D5-900C-7E873F039249}"/>
              </a:ext>
            </a:extLst>
          </p:cNvPr>
          <p:cNvSpPr txBox="1"/>
          <p:nvPr/>
        </p:nvSpPr>
        <p:spPr>
          <a:xfrm>
            <a:off x="5486400" y="1723382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b="1" dirty="0">
                <a:latin typeface="fkGroteskNeue"/>
              </a:rPr>
              <a:t>Simplified communications </a:t>
            </a:r>
            <a:r>
              <a:rPr lang="en-GB" b="1" i="0" dirty="0">
                <a:effectLst/>
                <a:latin typeface="fkGroteskNeue"/>
              </a:rPr>
              <a:t>– </a:t>
            </a:r>
            <a:r>
              <a:rPr lang="en-GB" b="0" i="0" dirty="0">
                <a:effectLst/>
                <a:latin typeface="fkGroteskNeue"/>
              </a:rPr>
              <a:t>via telegram + WhatsApp</a:t>
            </a:r>
          </a:p>
          <a:p>
            <a:pPr marL="342900" indent="-342900">
              <a:buFontTx/>
              <a:buAutoNum type="arabicPeriod"/>
            </a:pPr>
            <a:r>
              <a:rPr lang="en-GB" b="1" i="0" dirty="0">
                <a:effectLst/>
                <a:latin typeface="fkGroteskNeue"/>
              </a:rPr>
              <a:t>Language </a:t>
            </a:r>
            <a:r>
              <a:rPr lang="en-GB" b="1" dirty="0">
                <a:latin typeface="fkGroteskNeue"/>
              </a:rPr>
              <a:t>Support – </a:t>
            </a:r>
            <a:r>
              <a:rPr lang="en-GB" dirty="0">
                <a:latin typeface="fkGroteskNeue"/>
              </a:rPr>
              <a:t>Support 80+ Languages including </a:t>
            </a:r>
            <a:r>
              <a:rPr lang="en-GB" b="0" i="0" dirty="0">
                <a:effectLst/>
                <a:latin typeface="fkGroteskNeue"/>
              </a:rPr>
              <a:t>Hindi , Polish, and German, Bengali, etc</a:t>
            </a:r>
            <a:endParaRPr lang="en-GB" dirty="0">
              <a:latin typeface="fkGroteskNeue"/>
            </a:endParaRPr>
          </a:p>
          <a:p>
            <a:pPr marL="342900" indent="-342900">
              <a:buFontTx/>
              <a:buAutoNum type="arabicPeriod"/>
            </a:pPr>
            <a:r>
              <a:rPr lang="en-IN" b="1" dirty="0"/>
              <a:t>Visual Planograms </a:t>
            </a:r>
            <a:r>
              <a:rPr lang="en-IN" dirty="0"/>
              <a:t>– Support for visual planograms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BC7FD-39D1-4E9F-8330-03C297DBED47}"/>
              </a:ext>
            </a:extLst>
          </p:cNvPr>
          <p:cNvSpPr txBox="1"/>
          <p:nvPr/>
        </p:nvSpPr>
        <p:spPr>
          <a:xfrm>
            <a:off x="381001" y="3413516"/>
            <a:ext cx="5486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Our products is “Industr</a:t>
            </a:r>
            <a:r>
              <a:rPr lang="en-GB" b="1" dirty="0">
                <a:solidFill>
                  <a:srgbClr val="7030A0"/>
                </a:solidFill>
                <a:latin typeface="Corbel" panose="020B0503020204020204" pitchFamily="34" charset="0"/>
              </a:rPr>
              <a:t>y FIRST”</a:t>
            </a:r>
          </a:p>
          <a:p>
            <a:r>
              <a:rPr lang="en-GB" b="1" dirty="0">
                <a:latin typeface="fkGroteskNeue"/>
              </a:rPr>
              <a:t>1. Seasonal Forecast</a:t>
            </a:r>
            <a:r>
              <a:rPr lang="en-GB" dirty="0">
                <a:latin typeface="fkGroteskNeue"/>
              </a:rPr>
              <a:t> -  Blending A2A + with AI (Gen AI + AI) </a:t>
            </a:r>
            <a:endParaRPr lang="en-GB" b="0" i="0" dirty="0">
              <a:effectLst/>
              <a:latin typeface="fkGroteskNeue"/>
            </a:endParaRPr>
          </a:p>
          <a:p>
            <a:r>
              <a:rPr lang="en-IN" dirty="0"/>
              <a:t>2. Voice AI supporting </a:t>
            </a:r>
            <a:r>
              <a:rPr lang="en-IN" b="1" dirty="0" err="1"/>
              <a:t>humanstic</a:t>
            </a:r>
            <a:r>
              <a:rPr lang="en-IN" b="1" dirty="0"/>
              <a:t> intent , multi-language context switching</a:t>
            </a:r>
          </a:p>
          <a:p>
            <a:r>
              <a:rPr lang="en-IN" b="1" dirty="0"/>
              <a:t>3. LLM </a:t>
            </a:r>
            <a:r>
              <a:rPr lang="en-IN" dirty="0"/>
              <a:t>powered Telegram + </a:t>
            </a:r>
            <a:r>
              <a:rPr lang="en-IN" dirty="0" err="1"/>
              <a:t>Whatsapp</a:t>
            </a:r>
            <a:r>
              <a:rPr lang="en-IN" dirty="0"/>
              <a:t> communication which talks, responds, takes orders remotely freeing shop owner bandwidth</a:t>
            </a:r>
          </a:p>
        </p:txBody>
      </p:sp>
      <p:pic>
        <p:nvPicPr>
          <p:cNvPr id="13" name="Google Shape;292;g3508e35d4b1_3_204">
            <a:extLst>
              <a:ext uri="{FF2B5EF4-FFF2-40B4-BE49-F238E27FC236}">
                <a16:creationId xmlns:a16="http://schemas.microsoft.com/office/drawing/2014/main" id="{D63BAB71-2C51-4241-9DA5-9314DE7B39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3851" t="32244" r="12295" b="8979"/>
          <a:stretch/>
        </p:blipFill>
        <p:spPr>
          <a:xfrm>
            <a:off x="6344698" y="3575737"/>
            <a:ext cx="4756123" cy="1896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41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562B6-FEA0-86AF-C259-50544DE22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6C0404-CF9D-BE31-CB68-F911C46009B6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674F56EA-012A-46BE-342C-FE20BBD15EEE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4202F866-DEE7-176F-7C5D-9AF7845A8F70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5E3D1416-944B-1F4F-B967-1E1AE9DC2B9E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E1F83C8-171C-A9C4-B8BC-705033875EFD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1B2E-7E14-4BC7-3428-572A63D37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B46D625-A89C-0C8F-32B3-BDBC7C3B4450}"/>
              </a:ext>
            </a:extLst>
          </p:cNvPr>
          <p:cNvSpPr txBox="1">
            <a:spLocks/>
          </p:cNvSpPr>
          <p:nvPr/>
        </p:nvSpPr>
        <p:spPr>
          <a:xfrm>
            <a:off x="287329" y="76200"/>
            <a:ext cx="9999671" cy="620712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Market Size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ABE10-86FD-476D-F631-D80487D71035}"/>
              </a:ext>
            </a:extLst>
          </p:cNvPr>
          <p:cNvSpPr txBox="1"/>
          <p:nvPr/>
        </p:nvSpPr>
        <p:spPr>
          <a:xfrm>
            <a:off x="3183463" y="6509858"/>
            <a:ext cx="62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(Ref: The business research company and IMARC group)</a:t>
            </a:r>
          </a:p>
        </p:txBody>
      </p:sp>
      <p:pic>
        <p:nvPicPr>
          <p:cNvPr id="11" name="Picture 10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72DBF24E-4A0D-2E28-7855-83358A1E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9" y="6487832"/>
            <a:ext cx="983555" cy="308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4925C-822E-8735-2AA4-8BBDE59EF4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9724" y="6491271"/>
            <a:ext cx="1628775" cy="342375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A543ADE-37FC-40A2-B8E0-8D22BEC46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848377"/>
              </p:ext>
            </p:extLst>
          </p:nvPr>
        </p:nvGraphicFramePr>
        <p:xfrm>
          <a:off x="191085" y="663659"/>
          <a:ext cx="5679768" cy="290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720BB7C-D498-40A6-857A-C4E45CFE5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161756"/>
              </p:ext>
            </p:extLst>
          </p:nvPr>
        </p:nvGraphicFramePr>
        <p:xfrm>
          <a:off x="6019800" y="712923"/>
          <a:ext cx="5977377" cy="2778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0E4D65E-478B-4060-921E-7BE9323AC8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532036"/>
              </p:ext>
            </p:extLst>
          </p:nvPr>
        </p:nvGraphicFramePr>
        <p:xfrm>
          <a:off x="191085" y="3612052"/>
          <a:ext cx="11806092" cy="2710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5557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AA8284F-566D-BECD-247E-3CC97DA5B459}"/>
              </a:ext>
            </a:extLst>
          </p:cNvPr>
          <p:cNvSpPr txBox="1">
            <a:spLocks/>
          </p:cNvSpPr>
          <p:nvPr/>
        </p:nvSpPr>
        <p:spPr>
          <a:xfrm>
            <a:off x="287329" y="483860"/>
            <a:ext cx="11692467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Team &amp; Challenge Construct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3D9ADE-7C17-5EC7-9156-972CB1EAF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4" t="6351" r="21083" b="48893"/>
          <a:stretch/>
        </p:blipFill>
        <p:spPr bwMode="auto">
          <a:xfrm>
            <a:off x="4478257" y="2970232"/>
            <a:ext cx="1511919" cy="1506646"/>
          </a:xfrm>
          <a:prstGeom prst="ellipse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151942-2481-0737-7A21-034F09D971CF}"/>
              </a:ext>
            </a:extLst>
          </p:cNvPr>
          <p:cNvSpPr txBox="1"/>
          <p:nvPr/>
        </p:nvSpPr>
        <p:spPr>
          <a:xfrm>
            <a:off x="6313180" y="1586869"/>
            <a:ext cx="19164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D5AEB"/>
                </a:solidFill>
              </a:rPr>
              <a:t>Nikita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10672405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Grand Fromage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45B2ED-FAAB-34A8-D2C3-15FEC33E2306}"/>
              </a:ext>
            </a:extLst>
          </p:cNvPr>
          <p:cNvSpPr txBox="1"/>
          <p:nvPr/>
        </p:nvSpPr>
        <p:spPr>
          <a:xfrm>
            <a:off x="9283661" y="3479967"/>
            <a:ext cx="20921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D5AEB"/>
                </a:solidFill>
              </a:rPr>
              <a:t>Srini M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61041192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Maître d' Mayhem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EFD7E-EE5E-9C2F-67C0-84089667503E}"/>
              </a:ext>
            </a:extLst>
          </p:cNvPr>
          <p:cNvSpPr txBox="1"/>
          <p:nvPr/>
        </p:nvSpPr>
        <p:spPr>
          <a:xfrm>
            <a:off x="6389599" y="3442847"/>
            <a:ext cx="17635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D5AEB"/>
                </a:solidFill>
              </a:rPr>
              <a:t>Arvind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10696594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Digital Dishwasher</a:t>
            </a:r>
          </a:p>
        </p:txBody>
      </p:sp>
      <p:pic>
        <p:nvPicPr>
          <p:cNvPr id="31" name="Picture 30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A53F7981-2AC8-47B8-5DF3-7118A101A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29" y="6487832"/>
            <a:ext cx="983555" cy="3088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FA67E7-1C1E-0F76-00F4-1F81D1AF2A0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9724" y="6501904"/>
            <a:ext cx="1628775" cy="3423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EB87834-8417-5C72-B592-48A16DF35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29" y="4630720"/>
            <a:ext cx="816680" cy="787742"/>
          </a:xfrm>
          <a:prstGeom prst="ellipse">
            <a:avLst/>
          </a:prstGeom>
          <a:ln w="3175" cap="rnd">
            <a:solidFill>
              <a:srgbClr val="5D5AEB"/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FDE46ADB-B188-0AF6-94E0-E7C5CF022312}"/>
              </a:ext>
            </a:extLst>
          </p:cNvPr>
          <p:cNvSpPr txBox="1">
            <a:spLocks/>
          </p:cNvSpPr>
          <p:nvPr/>
        </p:nvSpPr>
        <p:spPr>
          <a:xfrm>
            <a:off x="3429000" y="4624565"/>
            <a:ext cx="8323739" cy="10163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The </a:t>
            </a:r>
            <a:r>
              <a:rPr lang="en-US" sz="3200" cap="none" dirty="0">
                <a:solidFill>
                  <a:srgbClr val="125893"/>
                </a:solidFill>
              </a:rPr>
              <a:t>more inventory </a:t>
            </a:r>
            <a:r>
              <a:rPr lang="en-US" sz="3200" cap="none" dirty="0"/>
              <a:t>a company has, the </a:t>
            </a:r>
            <a:r>
              <a:rPr lang="en-US" sz="3200" cap="none" dirty="0">
                <a:solidFill>
                  <a:srgbClr val="125893"/>
                </a:solidFill>
              </a:rPr>
              <a:t>less likely </a:t>
            </a:r>
            <a:r>
              <a:rPr lang="en-US" sz="3200" cap="none" dirty="0"/>
              <a:t>they will have what they need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F38CF5-7A68-379D-2449-48E47C1F9898}"/>
              </a:ext>
            </a:extLst>
          </p:cNvPr>
          <p:cNvSpPr txBox="1"/>
          <p:nvPr/>
        </p:nvSpPr>
        <p:spPr>
          <a:xfrm>
            <a:off x="1389378" y="4812958"/>
            <a:ext cx="610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125893"/>
                </a:solidFill>
              </a:rPr>
              <a:t>Taiichi Ohno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E2C81A-7891-EA39-7D5D-7ADEDF384D47}"/>
              </a:ext>
            </a:extLst>
          </p:cNvPr>
          <p:cNvSpPr txBox="1"/>
          <p:nvPr/>
        </p:nvSpPr>
        <p:spPr>
          <a:xfrm>
            <a:off x="252983" y="1298690"/>
            <a:ext cx="2693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Team Name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738572-0801-D9CB-95F8-85A97C0AE412}"/>
              </a:ext>
            </a:extLst>
          </p:cNvPr>
          <p:cNvSpPr txBox="1"/>
          <p:nvPr/>
        </p:nvSpPr>
        <p:spPr>
          <a:xfrm>
            <a:off x="274208" y="1575040"/>
            <a:ext cx="2468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/>
              <a:t>Baby </a:t>
            </a:r>
            <a:r>
              <a:rPr lang="en-US" sz="1800" b="1" cap="none" dirty="0" err="1"/>
              <a:t>GENius</a:t>
            </a:r>
            <a:r>
              <a:rPr lang="en-US" sz="1800" b="1" cap="none" dirty="0"/>
              <a:t> </a:t>
            </a:r>
          </a:p>
          <a:p>
            <a:r>
              <a:rPr lang="en-US" sz="1800" cap="none" dirty="0" err="1"/>
              <a:t>Sethji</a:t>
            </a:r>
            <a:r>
              <a:rPr lang="en-US" sz="1800" cap="none" dirty="0"/>
              <a:t> Grocery Store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6D5864-125E-22A5-51D4-9A863F7C37A8}"/>
              </a:ext>
            </a:extLst>
          </p:cNvPr>
          <p:cNvSpPr txBox="1"/>
          <p:nvPr/>
        </p:nvSpPr>
        <p:spPr>
          <a:xfrm>
            <a:off x="243293" y="2445371"/>
            <a:ext cx="2693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Challenge Statement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97C9E9-30B7-05C9-2E0E-C7D8A48646BA}"/>
              </a:ext>
            </a:extLst>
          </p:cNvPr>
          <p:cNvSpPr txBox="1"/>
          <p:nvPr/>
        </p:nvSpPr>
        <p:spPr>
          <a:xfrm>
            <a:off x="234695" y="2800225"/>
            <a:ext cx="2508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/>
              <a:t>Optimizing </a:t>
            </a:r>
            <a:r>
              <a:rPr lang="en-US" sz="1800" cap="none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Inventory Management</a:t>
            </a:r>
            <a:r>
              <a:rPr lang="en-US" sz="1800" cap="none" dirty="0"/>
              <a:t> for a Small Retail Store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508576-4914-063D-984B-75BCE817622A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DADBED5E-04FF-038B-88E1-18838296DC4A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B8EA931C-197F-CC9F-F972-96015439315D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4C7E2822-8933-1C77-330F-69733361971F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812B0B2D-8AFB-A5C5-3DBC-6350A7172326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472FF6C-30F6-8215-A737-4361119F7E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5895" t="4889" r="16705" b="49722"/>
          <a:stretch/>
        </p:blipFill>
        <p:spPr>
          <a:xfrm>
            <a:off x="4478257" y="1271808"/>
            <a:ext cx="1512451" cy="1454644"/>
          </a:xfrm>
          <a:prstGeom prst="ellipse">
            <a:avLst/>
          </a:prstGeom>
          <a:ln w="3175" cap="rnd">
            <a:solidFill>
              <a:srgbClr val="5D5A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9831F8-D1EA-FC9A-BBAA-D2ACE47A6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8" t="-646" r="20536" b="45074"/>
          <a:stretch/>
        </p:blipFill>
        <p:spPr bwMode="auto">
          <a:xfrm>
            <a:off x="9144000" y="1663522"/>
            <a:ext cx="1549754" cy="1563698"/>
          </a:xfrm>
          <a:prstGeom prst="ellipse">
            <a:avLst/>
          </a:prstGeom>
          <a:ln w="3175" cap="rnd">
            <a:solidFill>
              <a:srgbClr val="5D5AE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68E8BA-354A-8E6B-08A0-5AB22F66B6C0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356267-DE8B-1A10-C322-30B60A5803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0423130" y="6274777"/>
            <a:ext cx="1628775" cy="342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38B11-7A03-699D-D11C-3B9389F5E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655" y="1507969"/>
            <a:ext cx="1136856" cy="1126840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B18FB6A5-2ADF-3E8F-9688-0C7A4F438A89}"/>
              </a:ext>
            </a:extLst>
          </p:cNvPr>
          <p:cNvSpPr txBox="1">
            <a:spLocks/>
          </p:cNvSpPr>
          <p:nvPr/>
        </p:nvSpPr>
        <p:spPr>
          <a:xfrm>
            <a:off x="287330" y="460710"/>
            <a:ext cx="9140451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Problems we are solving … at a global scale…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743050-B920-9FC1-5FCE-A5400A09D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07" y="6431471"/>
            <a:ext cx="990793" cy="3122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42EA89-EC9B-74C0-530E-30639496C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611" y="3031812"/>
            <a:ext cx="1053881" cy="1137121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75D8BB5-DE24-54F1-495F-3A382180DC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757" y="4742445"/>
            <a:ext cx="1159403" cy="1115514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CBF9474-4885-A381-5257-8B641E485CF8}"/>
              </a:ext>
            </a:extLst>
          </p:cNvPr>
          <p:cNvGrpSpPr/>
          <p:nvPr/>
        </p:nvGrpSpPr>
        <p:grpSpPr>
          <a:xfrm>
            <a:off x="1361160" y="1486614"/>
            <a:ext cx="2626682" cy="4625261"/>
            <a:chOff x="1460652" y="1497972"/>
            <a:chExt cx="2878972" cy="46252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2D1357-7BEB-23CC-FD58-F304EB1E9D85}"/>
                </a:ext>
              </a:extLst>
            </p:cNvPr>
            <p:cNvSpPr txBox="1"/>
            <p:nvPr/>
          </p:nvSpPr>
          <p:spPr>
            <a:xfrm>
              <a:off x="1757320" y="2521293"/>
              <a:ext cx="1332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Salman , Oman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A9B77E-6AB6-F2A0-CD0E-A92C899A32DF}"/>
                </a:ext>
              </a:extLst>
            </p:cNvPr>
            <p:cNvSpPr txBox="1"/>
            <p:nvPr/>
          </p:nvSpPr>
          <p:spPr>
            <a:xfrm>
              <a:off x="1766766" y="1705508"/>
              <a:ext cx="257285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During Eid, no more halwa or good dates left, </a:t>
              </a:r>
              <a:r>
                <a:rPr lang="en-US" sz="1200" dirty="0" err="1">
                  <a:solidFill>
                    <a:schemeClr val="bg1"/>
                  </a:solidFill>
                </a:rPr>
                <a:t>wallah</a:t>
              </a:r>
              <a:r>
                <a:rPr lang="en-US" sz="1200" dirty="0">
                  <a:solidFill>
                    <a:schemeClr val="bg1"/>
                  </a:solidFill>
                </a:rPr>
                <a:t>, business goes down! (</a:t>
              </a:r>
              <a:r>
                <a:rPr lang="en-US" sz="12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stockouts</a:t>
              </a:r>
              <a:r>
                <a:rPr lang="en-US" sz="1200" dirty="0">
                  <a:solidFill>
                    <a:schemeClr val="bg1"/>
                  </a:solidFill>
                </a:rPr>
                <a:t> during peak season)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5AEDB6-7089-D6C5-5746-73CB764EA801}"/>
                </a:ext>
              </a:extLst>
            </p:cNvPr>
            <p:cNvSpPr txBox="1"/>
            <p:nvPr/>
          </p:nvSpPr>
          <p:spPr>
            <a:xfrm>
              <a:off x="1525075" y="1523345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8412BC-56F2-A248-C973-D762A0DD4BB3}"/>
                </a:ext>
              </a:extLst>
            </p:cNvPr>
            <p:cNvSpPr txBox="1"/>
            <p:nvPr/>
          </p:nvSpPr>
          <p:spPr>
            <a:xfrm>
              <a:off x="3957242" y="1497972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5961FA-6CA8-AA96-92A6-2AE3580744B1}"/>
                </a:ext>
              </a:extLst>
            </p:cNvPr>
            <p:cNvSpPr txBox="1"/>
            <p:nvPr/>
          </p:nvSpPr>
          <p:spPr>
            <a:xfrm>
              <a:off x="1692897" y="3784616"/>
              <a:ext cx="133217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Ania, Polska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5B7B0-C40D-2D8B-E953-41F3479E444A}"/>
                </a:ext>
              </a:extLst>
            </p:cNvPr>
            <p:cNvSpPr txBox="1"/>
            <p:nvPr/>
          </p:nvSpPr>
          <p:spPr>
            <a:xfrm>
              <a:off x="1757320" y="3101443"/>
              <a:ext cx="246773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My kielbasa, </a:t>
              </a:r>
              <a:r>
                <a:rPr lang="en-US" sz="1200" dirty="0" err="1">
                  <a:solidFill>
                    <a:schemeClr val="bg1"/>
                  </a:solidFill>
                </a:rPr>
                <a:t>sernik</a:t>
              </a:r>
              <a:r>
                <a:rPr lang="en-US" sz="1200" dirty="0">
                  <a:solidFill>
                    <a:schemeClr val="bg1"/>
                  </a:solidFill>
                </a:rPr>
                <a:t>, even Wedel chocolate spoiling! How to prevent </a:t>
              </a:r>
              <a:r>
                <a:rPr lang="en-US" sz="12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stock wastage </a:t>
              </a:r>
              <a:r>
                <a:rPr lang="en-US" sz="1200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A945EE-A9D7-11CC-8B22-7431EC645FAA}"/>
                </a:ext>
              </a:extLst>
            </p:cNvPr>
            <p:cNvSpPr txBox="1"/>
            <p:nvPr/>
          </p:nvSpPr>
          <p:spPr>
            <a:xfrm>
              <a:off x="1460652" y="2982321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BE85FA-4C54-9AAA-5DC3-20B573CC7FE5}"/>
                </a:ext>
              </a:extLst>
            </p:cNvPr>
            <p:cNvSpPr txBox="1"/>
            <p:nvPr/>
          </p:nvSpPr>
          <p:spPr>
            <a:xfrm>
              <a:off x="3892819" y="2956948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572BCC-70B3-F933-B2D2-803FE32AD89E}"/>
                </a:ext>
              </a:extLst>
            </p:cNvPr>
            <p:cNvSpPr txBox="1"/>
            <p:nvPr/>
          </p:nvSpPr>
          <p:spPr>
            <a:xfrm>
              <a:off x="1707775" y="5869317"/>
              <a:ext cx="18277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Thomas, Deutschland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192B4C-16D0-8B56-E625-555F6E477424}"/>
                </a:ext>
              </a:extLst>
            </p:cNvPr>
            <p:cNvSpPr txBox="1"/>
            <p:nvPr/>
          </p:nvSpPr>
          <p:spPr>
            <a:xfrm>
              <a:off x="1730631" y="4801275"/>
              <a:ext cx="235604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Ach, this hand-counting gives only </a:t>
              </a:r>
              <a:r>
                <a:rPr lang="en-US" sz="1200" dirty="0" err="1">
                  <a:solidFill>
                    <a:schemeClr val="bg1"/>
                  </a:solidFill>
                </a:rPr>
                <a:t>Kopfschmerzen</a:t>
              </a:r>
              <a:r>
                <a:rPr lang="en-US" sz="1200" dirty="0">
                  <a:solidFill>
                    <a:schemeClr val="bg1"/>
                  </a:solidFill>
                </a:rPr>
                <a:t> and wrong numbers! I want a system to </a:t>
              </a:r>
              <a:r>
                <a:rPr lang="en-US" sz="12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automate inventory reconciliation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F73D47-B76F-9F7F-611F-9F3C8F1976E8}"/>
                </a:ext>
              </a:extLst>
            </p:cNvPr>
            <p:cNvSpPr txBox="1"/>
            <p:nvPr/>
          </p:nvSpPr>
          <p:spPr>
            <a:xfrm>
              <a:off x="1498385" y="4621286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EE6059-62E2-403B-0382-487C0B497E73}"/>
                </a:ext>
              </a:extLst>
            </p:cNvPr>
            <p:cNvSpPr txBox="1"/>
            <p:nvPr/>
          </p:nvSpPr>
          <p:spPr>
            <a:xfrm>
              <a:off x="3930552" y="4595913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A51B13-3E5A-D614-3C58-EE3557DCAAA3}"/>
              </a:ext>
            </a:extLst>
          </p:cNvPr>
          <p:cNvGrpSpPr/>
          <p:nvPr/>
        </p:nvGrpSpPr>
        <p:grpSpPr>
          <a:xfrm>
            <a:off x="5395037" y="1551441"/>
            <a:ext cx="2714667" cy="4588876"/>
            <a:chOff x="5971601" y="1514370"/>
            <a:chExt cx="3081237" cy="458887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5CE989-57C7-51D8-6A6B-1ADD863F73C5}"/>
                </a:ext>
              </a:extLst>
            </p:cNvPr>
            <p:cNvSpPr txBox="1"/>
            <p:nvPr/>
          </p:nvSpPr>
          <p:spPr>
            <a:xfrm>
              <a:off x="6296721" y="2556425"/>
              <a:ext cx="147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Su Lee, China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E9EDD7-6822-9182-9652-AD4EC55EFB8E}"/>
                </a:ext>
              </a:extLst>
            </p:cNvPr>
            <p:cNvSpPr txBox="1"/>
            <p:nvPr/>
          </p:nvSpPr>
          <p:spPr>
            <a:xfrm>
              <a:off x="6299109" y="1719732"/>
              <a:ext cx="2600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Ai-yah, the Spring Festival rush, my </a:t>
              </a:r>
              <a:r>
                <a:rPr lang="en-US" sz="1200" dirty="0" err="1">
                  <a:solidFill>
                    <a:schemeClr val="bg1"/>
                  </a:solidFill>
                </a:rPr>
                <a:t>nian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gao</a:t>
              </a:r>
              <a:r>
                <a:rPr lang="en-US" sz="1200" dirty="0">
                  <a:solidFill>
                    <a:schemeClr val="bg1"/>
                  </a:solidFill>
                </a:rPr>
                <a:t> and red lanterns all wrong! </a:t>
              </a:r>
              <a:r>
                <a:rPr lang="en-US" sz="12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Seasonal demand prediction</a:t>
              </a:r>
              <a:r>
                <a:rPr lang="en-US" sz="1200" dirty="0">
                  <a:solidFill>
                    <a:schemeClr val="bg1"/>
                  </a:solidFill>
                </a:rPr>
                <a:t> is so difficult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DAC64C-EF77-976C-40AF-2C1078327DA1}"/>
                </a:ext>
              </a:extLst>
            </p:cNvPr>
            <p:cNvSpPr txBox="1"/>
            <p:nvPr/>
          </p:nvSpPr>
          <p:spPr>
            <a:xfrm>
              <a:off x="6042721" y="1539743"/>
              <a:ext cx="325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C5258C-334C-8169-5AB4-655B6D4222BA}"/>
                </a:ext>
              </a:extLst>
            </p:cNvPr>
            <p:cNvSpPr txBox="1"/>
            <p:nvPr/>
          </p:nvSpPr>
          <p:spPr>
            <a:xfrm>
              <a:off x="8727718" y="1514370"/>
              <a:ext cx="325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D1DE42-C100-7911-16ED-0632E3CD7F2F}"/>
                </a:ext>
              </a:extLst>
            </p:cNvPr>
            <p:cNvSpPr txBox="1"/>
            <p:nvPr/>
          </p:nvSpPr>
          <p:spPr>
            <a:xfrm>
              <a:off x="6344175" y="3911010"/>
              <a:ext cx="147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Jim, Texas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A24E2-8586-5BBC-FB52-296DF957E18B}"/>
                </a:ext>
              </a:extLst>
            </p:cNvPr>
            <p:cNvSpPr txBox="1"/>
            <p:nvPr/>
          </p:nvSpPr>
          <p:spPr>
            <a:xfrm>
              <a:off x="6336362" y="3105889"/>
              <a:ext cx="260095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Well, these slowpokes are just hoggin' my cash and takin' up prime real estate, (</a:t>
              </a:r>
              <a:r>
                <a:rPr lang="en-US" sz="12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slow moving inventory</a:t>
              </a:r>
              <a:r>
                <a:rPr lang="en-US" sz="12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4E653C-35B0-2BBB-CE4E-BEFA985FD845}"/>
                </a:ext>
              </a:extLst>
            </p:cNvPr>
            <p:cNvSpPr txBox="1"/>
            <p:nvPr/>
          </p:nvSpPr>
          <p:spPr>
            <a:xfrm>
              <a:off x="5971601" y="2998719"/>
              <a:ext cx="325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30E11E-45A1-D36E-5F44-AFB5CC41DBE4}"/>
                </a:ext>
              </a:extLst>
            </p:cNvPr>
            <p:cNvSpPr txBox="1"/>
            <p:nvPr/>
          </p:nvSpPr>
          <p:spPr>
            <a:xfrm>
              <a:off x="8656598" y="2973346"/>
              <a:ext cx="325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D7BEDB5-0E58-D987-CF4E-A9D1C1427F01}"/>
                </a:ext>
              </a:extLst>
            </p:cNvPr>
            <p:cNvSpPr txBox="1"/>
            <p:nvPr/>
          </p:nvSpPr>
          <p:spPr>
            <a:xfrm>
              <a:off x="6264546" y="5849330"/>
              <a:ext cx="201777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 err="1">
                  <a:solidFill>
                    <a:schemeClr val="bg1"/>
                  </a:solidFill>
                  <a:latin typeface="+mj-lt"/>
                </a:rPr>
                <a:t>Munshilal</a:t>
              </a:r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, India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7DB31CE-B102-A48E-849E-57E5C31535B2}"/>
                </a:ext>
              </a:extLst>
            </p:cNvPr>
            <p:cNvSpPr txBox="1"/>
            <p:nvPr/>
          </p:nvSpPr>
          <p:spPr>
            <a:xfrm>
              <a:off x="6269646" y="4817673"/>
              <a:ext cx="255930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It's tough to know if mithai boxes or jalebi’s fly off the shelves fastest, </a:t>
              </a:r>
              <a:r>
                <a:rPr lang="en-US" sz="1200" dirty="0" err="1">
                  <a:solidFill>
                    <a:schemeClr val="bg1"/>
                  </a:solidFill>
                </a:rPr>
                <a:t>ya</a:t>
              </a:r>
              <a:r>
                <a:rPr lang="en-US" sz="1200" dirty="0">
                  <a:solidFill>
                    <a:schemeClr val="bg1"/>
                  </a:solidFill>
                </a:rPr>
                <a:t> know? (</a:t>
              </a:r>
              <a:r>
                <a:rPr lang="en-US" sz="12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difficulty identifying best sellers</a:t>
              </a:r>
              <a:r>
                <a:rPr lang="en-US" sz="12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F72BAD7-6C37-5E78-227B-CE9B355B0062}"/>
                </a:ext>
              </a:extLst>
            </p:cNvPr>
            <p:cNvSpPr txBox="1"/>
            <p:nvPr/>
          </p:nvSpPr>
          <p:spPr>
            <a:xfrm>
              <a:off x="6013257" y="4637684"/>
              <a:ext cx="325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3390C3-ACA7-AC80-23C8-0D0826255C21}"/>
                </a:ext>
              </a:extLst>
            </p:cNvPr>
            <p:cNvSpPr txBox="1"/>
            <p:nvPr/>
          </p:nvSpPr>
          <p:spPr>
            <a:xfrm>
              <a:off x="8698254" y="4612311"/>
              <a:ext cx="325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F964F7C9-DF55-F626-3E22-0DC804F8E3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8367" y="1481799"/>
            <a:ext cx="1087027" cy="1137121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BC7D11A-8AB5-D0B7-E5B1-5CC9ECBD68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5414" y="3047373"/>
            <a:ext cx="1159403" cy="1233977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4D1BCECC-D032-A761-EAE9-834C1B98407E}"/>
              </a:ext>
            </a:extLst>
          </p:cNvPr>
          <p:cNvGrpSpPr/>
          <p:nvPr/>
        </p:nvGrpSpPr>
        <p:grpSpPr>
          <a:xfrm>
            <a:off x="9427781" y="1582269"/>
            <a:ext cx="2546505" cy="4786843"/>
            <a:chOff x="1460652" y="1497972"/>
            <a:chExt cx="2791095" cy="478684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155D6C-27E0-79B3-6EBE-70E41C0D7B37}"/>
                </a:ext>
              </a:extLst>
            </p:cNvPr>
            <p:cNvSpPr txBox="1"/>
            <p:nvPr/>
          </p:nvSpPr>
          <p:spPr>
            <a:xfrm>
              <a:off x="1750951" y="2286821"/>
              <a:ext cx="133217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Roger , Australia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C776928-C6C1-7193-D380-0099640DFFFF}"/>
                </a:ext>
              </a:extLst>
            </p:cNvPr>
            <p:cNvSpPr txBox="1"/>
            <p:nvPr/>
          </p:nvSpPr>
          <p:spPr>
            <a:xfrm>
              <a:off x="1757320" y="1703334"/>
              <a:ext cx="235604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Crikey</a:t>
              </a:r>
              <a:r>
                <a:rPr lang="en-US" sz="1200" dirty="0">
                  <a:solidFill>
                    <a:schemeClr val="bg1"/>
                  </a:solidFill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</a:rPr>
                <a:t>tryin</a:t>
              </a:r>
              <a:r>
                <a:rPr lang="en-US" sz="1200" dirty="0">
                  <a:solidFill>
                    <a:schemeClr val="bg1"/>
                  </a:solidFill>
                </a:rPr>
                <a:t>' to beat those blokes' prices is a fair dinkum battle! (</a:t>
              </a:r>
              <a:r>
                <a:rPr lang="en-US" sz="12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price optimization</a:t>
              </a:r>
              <a:r>
                <a:rPr lang="en-US" sz="12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96B7A9E-3A01-7AC9-5F1A-C4C863B0E11F}"/>
                </a:ext>
              </a:extLst>
            </p:cNvPr>
            <p:cNvSpPr txBox="1"/>
            <p:nvPr/>
          </p:nvSpPr>
          <p:spPr>
            <a:xfrm>
              <a:off x="1525075" y="1523345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3B365E-FA39-9108-AF90-A7950215A151}"/>
                </a:ext>
              </a:extLst>
            </p:cNvPr>
            <p:cNvSpPr txBox="1"/>
            <p:nvPr/>
          </p:nvSpPr>
          <p:spPr>
            <a:xfrm>
              <a:off x="3957242" y="1497972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BF460D-D4DB-A4B7-E865-7FC2EA00F1E0}"/>
                </a:ext>
              </a:extLst>
            </p:cNvPr>
            <p:cNvSpPr txBox="1"/>
            <p:nvPr/>
          </p:nvSpPr>
          <p:spPr>
            <a:xfrm>
              <a:off x="1730631" y="3927264"/>
              <a:ext cx="133217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Manuel , Brazil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D0826CA-2945-7E2D-0846-06B25C00296D}"/>
                </a:ext>
              </a:extLst>
            </p:cNvPr>
            <p:cNvSpPr txBox="1"/>
            <p:nvPr/>
          </p:nvSpPr>
          <p:spPr>
            <a:xfrm>
              <a:off x="1757320" y="3101443"/>
              <a:ext cx="246773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Nossa</a:t>
              </a:r>
              <a:r>
                <a:rPr lang="en-US" sz="1200" dirty="0">
                  <a:solidFill>
                    <a:schemeClr val="bg1"/>
                  </a:solidFill>
                </a:rPr>
                <a:t>, without a good system, all these </a:t>
              </a:r>
              <a:r>
                <a:rPr lang="en-US" sz="1200" dirty="0" err="1">
                  <a:solidFill>
                    <a:schemeClr val="bg1"/>
                  </a:solidFill>
                </a:rPr>
                <a:t>pão</a:t>
              </a:r>
              <a:r>
                <a:rPr lang="en-US" sz="1200" dirty="0">
                  <a:solidFill>
                    <a:schemeClr val="bg1"/>
                  </a:solidFill>
                </a:rPr>
                <a:t> de queijo and açaí going bad is a big </a:t>
              </a:r>
              <a:r>
                <a:rPr lang="en-US" sz="1200" dirty="0" err="1">
                  <a:solidFill>
                    <a:schemeClr val="bg1"/>
                  </a:solidFill>
                </a:rPr>
                <a:t>problema</a:t>
              </a:r>
              <a:r>
                <a:rPr lang="en-US" sz="1200" dirty="0">
                  <a:solidFill>
                    <a:schemeClr val="bg1"/>
                  </a:solidFill>
                </a:rPr>
                <a:t>! (</a:t>
              </a:r>
              <a:r>
                <a:rPr lang="en-US" sz="12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expiry issues</a:t>
              </a:r>
              <a:r>
                <a:rPr lang="en-US" sz="12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7E706DB-EE52-E5FA-B498-E5717A7BABFE}"/>
                </a:ext>
              </a:extLst>
            </p:cNvPr>
            <p:cNvSpPr txBox="1"/>
            <p:nvPr/>
          </p:nvSpPr>
          <p:spPr>
            <a:xfrm>
              <a:off x="1460652" y="2982321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83A3DC3-9DB4-C3FB-D8D7-B76CB970E6EF}"/>
                </a:ext>
              </a:extLst>
            </p:cNvPr>
            <p:cNvSpPr txBox="1"/>
            <p:nvPr/>
          </p:nvSpPr>
          <p:spPr>
            <a:xfrm>
              <a:off x="3892819" y="2956948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938DC-2FDD-9D3C-4355-33E5FAC6BC81}"/>
                </a:ext>
              </a:extLst>
            </p:cNvPr>
            <p:cNvSpPr txBox="1"/>
            <p:nvPr/>
          </p:nvSpPr>
          <p:spPr>
            <a:xfrm>
              <a:off x="1707775" y="5869317"/>
              <a:ext cx="182777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Ivy, </a:t>
              </a:r>
            </a:p>
            <a:p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Jamica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E2AD0F-AE0F-770F-0AC5-CD44F6B10A40}"/>
                </a:ext>
              </a:extLst>
            </p:cNvPr>
            <p:cNvSpPr txBox="1"/>
            <p:nvPr/>
          </p:nvSpPr>
          <p:spPr>
            <a:xfrm>
              <a:off x="1730631" y="4801275"/>
              <a:ext cx="235604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Man, this whole hand-written </a:t>
              </a:r>
              <a:r>
                <a:rPr lang="en-US" sz="1200" dirty="0" err="1">
                  <a:solidFill>
                    <a:schemeClr val="bg1"/>
                  </a:solidFill>
                </a:rPr>
                <a:t>reorderin</a:t>
              </a:r>
              <a:r>
                <a:rPr lang="en-US" sz="1200" dirty="0">
                  <a:solidFill>
                    <a:schemeClr val="bg1"/>
                  </a:solidFill>
                </a:rPr>
                <a:t>' for mi ackee and saltfish is takin' forever! (blaming her </a:t>
              </a:r>
              <a:r>
                <a:rPr lang="en-US" sz="1200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manual reordering process</a:t>
              </a:r>
              <a:r>
                <a:rPr lang="en-US" sz="12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F0C7CB-9923-C759-C19B-92BC93826618}"/>
                </a:ext>
              </a:extLst>
            </p:cNvPr>
            <p:cNvSpPr txBox="1"/>
            <p:nvPr/>
          </p:nvSpPr>
          <p:spPr>
            <a:xfrm>
              <a:off x="1498385" y="4621286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DA2AAA-A46F-1540-3B1C-14D2F802A5A2}"/>
                </a:ext>
              </a:extLst>
            </p:cNvPr>
            <p:cNvSpPr txBox="1"/>
            <p:nvPr/>
          </p:nvSpPr>
          <p:spPr>
            <a:xfrm>
              <a:off x="3930552" y="4595913"/>
              <a:ext cx="2945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“</a:t>
              </a:r>
              <a:endParaRPr lang="en-US" sz="3200" dirty="0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AA71A16C-BDF8-C5E8-E805-7704F304EC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5649" y="1591672"/>
            <a:ext cx="1028003" cy="1089088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5E55020-E878-6368-B616-57DC451070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9516" y="3185740"/>
            <a:ext cx="1164441" cy="1115515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F864C18-2565-7800-9088-D8263253E7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85523" y="4845483"/>
            <a:ext cx="1206162" cy="1275085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34E83FE-0C19-F47E-504E-952920C768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2878" y="4854744"/>
            <a:ext cx="1138783" cy="1275086"/>
          </a:xfrm>
          <a:prstGeom prst="ellipse">
            <a:avLst/>
          </a:prstGeom>
          <a:ln w="3175" cap="rnd">
            <a:solidFill>
              <a:srgbClr val="5D5AEB"/>
            </a:solidFill>
          </a:ln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A45C202-E859-B7A7-055B-B18029E510B9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6590B78C-BD9C-D65B-BD51-B5C057E921FB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Shape">
              <a:extLst>
                <a:ext uri="{FF2B5EF4-FFF2-40B4-BE49-F238E27FC236}">
                  <a16:creationId xmlns:a16="http://schemas.microsoft.com/office/drawing/2014/main" id="{0A883D9E-2373-9273-4B83-4327F684F99B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EC2E87FA-2F7E-3DBF-AAB2-C5EE5007FBA9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5453A76C-17AF-436A-99DB-D6D58345450B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55582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43BC602B-FBCD-FD97-94C3-E54C2433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29" y="6487832"/>
            <a:ext cx="983555" cy="308851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E794896-5E7E-1DC2-944B-313DE53C779A}"/>
              </a:ext>
            </a:extLst>
          </p:cNvPr>
          <p:cNvSpPr txBox="1">
            <a:spLocks/>
          </p:cNvSpPr>
          <p:nvPr/>
        </p:nvSpPr>
        <p:spPr>
          <a:xfrm>
            <a:off x="287329" y="460710"/>
            <a:ext cx="11692467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Problems we are solving … at a global scale…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21B0D1-8E76-A7B8-03DE-4664E4B4C35F}"/>
              </a:ext>
            </a:extLst>
          </p:cNvPr>
          <p:cNvGrpSpPr/>
          <p:nvPr/>
        </p:nvGrpSpPr>
        <p:grpSpPr>
          <a:xfrm>
            <a:off x="259404" y="1081422"/>
            <a:ext cx="11271536" cy="5013898"/>
            <a:chOff x="259488" y="1116617"/>
            <a:chExt cx="11648733" cy="50829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D59F553-7010-CB1E-EC04-B4D07168EECA}"/>
                </a:ext>
              </a:extLst>
            </p:cNvPr>
            <p:cNvSpPr/>
            <p:nvPr/>
          </p:nvSpPr>
          <p:spPr>
            <a:xfrm>
              <a:off x="288349" y="2822781"/>
              <a:ext cx="11619872" cy="8185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445" name="Rectangle: Rounded Corners 444">
              <a:extLst>
                <a:ext uri="{FF2B5EF4-FFF2-40B4-BE49-F238E27FC236}">
                  <a16:creationId xmlns:a16="http://schemas.microsoft.com/office/drawing/2014/main" id="{D50F7258-CD97-27AD-1158-A7ACE71DD72E}"/>
                </a:ext>
              </a:extLst>
            </p:cNvPr>
            <p:cNvSpPr/>
            <p:nvPr/>
          </p:nvSpPr>
          <p:spPr>
            <a:xfrm>
              <a:off x="548640" y="5240910"/>
              <a:ext cx="1987826" cy="9586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E0AF91-111A-C9C0-CDD2-F409524F59DE}"/>
                </a:ext>
              </a:extLst>
            </p:cNvPr>
            <p:cNvCxnSpPr>
              <a:cxnSpLocks/>
            </p:cNvCxnSpPr>
            <p:nvPr/>
          </p:nvCxnSpPr>
          <p:spPr>
            <a:xfrm>
              <a:off x="6943708" y="1871013"/>
              <a:ext cx="0" cy="647143"/>
            </a:xfrm>
            <a:prstGeom prst="line">
              <a:avLst/>
            </a:prstGeom>
            <a:noFill/>
            <a:ln w="28575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2E9E1D3-866C-17EA-4658-161C9439F633}"/>
                </a:ext>
              </a:extLst>
            </p:cNvPr>
            <p:cNvSpPr txBox="1"/>
            <p:nvPr/>
          </p:nvSpPr>
          <p:spPr>
            <a:xfrm>
              <a:off x="6848608" y="4911653"/>
              <a:ext cx="868308" cy="343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Inadequate structure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22DD4B6C-DBFF-3EAF-CFC4-3A801E9C72E6}"/>
                </a:ext>
              </a:extLst>
            </p:cNvPr>
            <p:cNvSpPr txBox="1"/>
            <p:nvPr/>
          </p:nvSpPr>
          <p:spPr>
            <a:xfrm>
              <a:off x="5783297" y="5428916"/>
              <a:ext cx="1065311" cy="343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Inventory Valuation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2630D67-147C-69D8-E687-E4A40A963FB8}"/>
                </a:ext>
              </a:extLst>
            </p:cNvPr>
            <p:cNvGrpSpPr/>
            <p:nvPr/>
          </p:nvGrpSpPr>
          <p:grpSpPr>
            <a:xfrm>
              <a:off x="259488" y="1116617"/>
              <a:ext cx="11608235" cy="5006422"/>
              <a:chOff x="202764" y="1209913"/>
              <a:chExt cx="11608235" cy="5006422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3C66C30-566D-9CE3-C645-8FEBF5D1E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6053" y="2579598"/>
                <a:ext cx="8818" cy="1249016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4FA3C905-B61D-493C-76F1-05A4DD5CAECD}"/>
                  </a:ext>
                </a:extLst>
              </p:cNvPr>
              <p:cNvCxnSpPr>
                <a:cxnSpLocks/>
                <a:stCxn id="215" idx="6"/>
              </p:cNvCxnSpPr>
              <p:nvPr/>
            </p:nvCxnSpPr>
            <p:spPr>
              <a:xfrm>
                <a:off x="808166" y="3360065"/>
                <a:ext cx="10850087" cy="24661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BFDBF3"/>
                </a:solidFill>
                <a:prstDash val="solid"/>
                <a:bevel/>
                <a:tailEnd type="triangle"/>
              </a:ln>
              <a:effectLst/>
            </p:spPr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03396D4-6F8C-2383-847C-F761724A7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2594" y="1828800"/>
                <a:ext cx="0" cy="2259705"/>
              </a:xfrm>
              <a:prstGeom prst="line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7D59FD8-43A6-2CE2-4DEB-A5E66D0AE3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7841" y="1583547"/>
                <a:ext cx="0" cy="3228289"/>
              </a:xfrm>
              <a:prstGeom prst="line">
                <a:avLst/>
              </a:prstGeom>
              <a:noFill/>
              <a:ln w="28575" cap="flat" cmpd="sng" algn="ctr">
                <a:solidFill>
                  <a:srgbClr val="453628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C0AF5EE-C8BA-6E48-0875-83305F3304BA}"/>
                  </a:ext>
                </a:extLst>
              </p:cNvPr>
              <p:cNvCxnSpPr>
                <a:cxnSpLocks/>
                <a:endCxn id="260" idx="2"/>
              </p:cNvCxnSpPr>
              <p:nvPr/>
            </p:nvCxnSpPr>
            <p:spPr>
              <a:xfrm flipV="1">
                <a:off x="1836097" y="2580326"/>
                <a:ext cx="2759982" cy="8863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14C9ADB-25A9-3FA7-5346-BCA9F44DCECD}"/>
                  </a:ext>
                </a:extLst>
              </p:cNvPr>
              <p:cNvSpPr/>
              <p:nvPr/>
            </p:nvSpPr>
            <p:spPr>
              <a:xfrm>
                <a:off x="548419" y="3230192"/>
                <a:ext cx="259747" cy="259747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B1FE4934-2D1B-8980-4D5E-EB98E35353F3}"/>
                  </a:ext>
                </a:extLst>
              </p:cNvPr>
              <p:cNvSpPr/>
              <p:nvPr/>
            </p:nvSpPr>
            <p:spPr>
              <a:xfrm>
                <a:off x="1679765" y="3208467"/>
                <a:ext cx="333961" cy="333961"/>
              </a:xfrm>
              <a:prstGeom prst="ellipse">
                <a:avLst/>
              </a:prstGeom>
              <a:solidFill>
                <a:srgbClr val="EC721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3B8BF46B-D16B-5401-4655-2600422C8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0791" y="3803908"/>
                <a:ext cx="2835" cy="830858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82603C6-2E4C-B5CC-B57F-755C9F355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658" y="4076081"/>
                <a:ext cx="440776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256D147-E785-167B-F04F-CEB0D9FB00C6}"/>
                  </a:ext>
                </a:extLst>
              </p:cNvPr>
              <p:cNvSpPr txBox="1"/>
              <p:nvPr/>
            </p:nvSpPr>
            <p:spPr>
              <a:xfrm>
                <a:off x="2397031" y="3961471"/>
                <a:ext cx="722914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Space Constraints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0821DDF1-1CA6-DF96-613B-CD09DC1E1A5E}"/>
                  </a:ext>
                </a:extLst>
              </p:cNvPr>
              <p:cNvSpPr txBox="1"/>
              <p:nvPr/>
            </p:nvSpPr>
            <p:spPr>
              <a:xfrm>
                <a:off x="603895" y="3036084"/>
                <a:ext cx="1211613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kern="0" dirty="0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Simplification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1BD20CC-7273-4176-6848-4A305C9BB65A}"/>
                  </a:ext>
                </a:extLst>
              </p:cNvPr>
              <p:cNvSpPr txBox="1"/>
              <p:nvPr/>
            </p:nvSpPr>
            <p:spPr>
              <a:xfrm>
                <a:off x="1882310" y="2644171"/>
                <a:ext cx="740519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Supplier Delays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37035B0-7B6E-5D6D-F2D4-0C9109604D4E}"/>
                  </a:ext>
                </a:extLst>
              </p:cNvPr>
              <p:cNvSpPr txBox="1"/>
              <p:nvPr/>
            </p:nvSpPr>
            <p:spPr>
              <a:xfrm>
                <a:off x="2252570" y="3132219"/>
                <a:ext cx="873402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Markets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E7579FE6-E59F-4F24-E389-5C56EFC3C8DE}"/>
                  </a:ext>
                </a:extLst>
              </p:cNvPr>
              <p:cNvCxnSpPr>
                <a:cxnSpLocks/>
                <a:stCxn id="224" idx="0"/>
                <a:endCxn id="230" idx="4"/>
              </p:cNvCxnSpPr>
              <p:nvPr/>
            </p:nvCxnSpPr>
            <p:spPr>
              <a:xfrm flipV="1">
                <a:off x="2244450" y="2262713"/>
                <a:ext cx="0" cy="242956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17AD5540-D471-FEA3-8FF6-1CCB61042026}"/>
                  </a:ext>
                </a:extLst>
              </p:cNvPr>
              <p:cNvSpPr txBox="1"/>
              <p:nvPr/>
            </p:nvSpPr>
            <p:spPr>
              <a:xfrm>
                <a:off x="1449213" y="2120009"/>
                <a:ext cx="773770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Demand Forecasting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05A945F-8C3A-6C8D-1616-7AA81FAFDD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34090" y="2125722"/>
                <a:ext cx="1" cy="434975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E432417-D8C6-FFDE-7FC8-4560849DC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9023" y="1741932"/>
                <a:ext cx="35038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7EC0BAF-3182-9E51-CF1F-6251B38FA5C9}"/>
                  </a:ext>
                </a:extLst>
              </p:cNvPr>
              <p:cNvSpPr txBox="1"/>
              <p:nvPr/>
            </p:nvSpPr>
            <p:spPr>
              <a:xfrm>
                <a:off x="2909068" y="1768854"/>
                <a:ext cx="847449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Best Sellers</a:t>
                </a: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6725B53-23F9-5816-53CD-2DB21860F193}"/>
                  </a:ext>
                </a:extLst>
              </p:cNvPr>
              <p:cNvCxnSpPr/>
              <p:nvPr/>
            </p:nvCxnSpPr>
            <p:spPr>
              <a:xfrm>
                <a:off x="2738291" y="2155069"/>
                <a:ext cx="35627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FEE5C40-6809-188E-316A-A74E2AC0CF07}"/>
                  </a:ext>
                </a:extLst>
              </p:cNvPr>
              <p:cNvSpPr txBox="1"/>
              <p:nvPr/>
            </p:nvSpPr>
            <p:spPr>
              <a:xfrm>
                <a:off x="2900840" y="2205734"/>
                <a:ext cx="830491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i="0" dirty="0">
                    <a:solidFill>
                      <a:srgbClr val="262626"/>
                    </a:solidFill>
                    <a:effectLst/>
                    <a:latin typeface="-apple-system"/>
                  </a:rPr>
                  <a:t>Sales Trends</a:t>
                </a:r>
                <a:endPara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5C4F0B3-4B7D-8B7A-A611-C939436AAB25}"/>
                  </a:ext>
                </a:extLst>
              </p:cNvPr>
              <p:cNvSpPr txBox="1"/>
              <p:nvPr/>
            </p:nvSpPr>
            <p:spPr>
              <a:xfrm>
                <a:off x="1029177" y="4498322"/>
                <a:ext cx="841810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i="0" dirty="0">
                    <a:solidFill>
                      <a:srgbClr val="262626"/>
                    </a:solidFill>
                    <a:effectLst/>
                    <a:latin typeface="-apple-system"/>
                  </a:rPr>
                  <a:t>Stockouts</a:t>
                </a:r>
                <a:endPara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278D7CC8-1FEF-AF61-ABD1-FA7EA2AF3142}"/>
                  </a:ext>
                </a:extLst>
              </p:cNvPr>
              <p:cNvCxnSpPr>
                <a:cxnSpLocks/>
                <a:stCxn id="238" idx="7"/>
                <a:endCxn id="244" idx="3"/>
              </p:cNvCxnSpPr>
              <p:nvPr/>
            </p:nvCxnSpPr>
            <p:spPr>
              <a:xfrm flipV="1">
                <a:off x="1896179" y="4368479"/>
                <a:ext cx="410025" cy="288024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B83740CB-8CD4-BC09-83FD-ACA8A8048F8A}"/>
                  </a:ext>
                </a:extLst>
              </p:cNvPr>
              <p:cNvSpPr txBox="1"/>
              <p:nvPr/>
            </p:nvSpPr>
            <p:spPr>
              <a:xfrm>
                <a:off x="2213286" y="4369130"/>
                <a:ext cx="841810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Overstocking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49BBF81-7823-09C0-C895-484D87D5D429}"/>
                  </a:ext>
                </a:extLst>
              </p:cNvPr>
              <p:cNvSpPr txBox="1"/>
              <p:nvPr/>
            </p:nvSpPr>
            <p:spPr>
              <a:xfrm>
                <a:off x="1658021" y="5086391"/>
                <a:ext cx="687497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800" kern="0" dirty="0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W</a:t>
                </a:r>
                <a:r>
                  <a:rPr kumimoji="0" lang="en-GB" sz="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astage</a:t>
                </a:r>
                <a:endPara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F0D888A7-CCD3-3151-8A9D-9D12461EF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3715" y="3482313"/>
                <a:ext cx="561675" cy="474967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7E0A7B8E-C6FC-2396-215A-5CBF4FB2148E}"/>
                  </a:ext>
                </a:extLst>
              </p:cNvPr>
              <p:cNvCxnSpPr>
                <a:stCxn id="402" idx="7"/>
              </p:cNvCxnSpPr>
              <p:nvPr/>
            </p:nvCxnSpPr>
            <p:spPr>
              <a:xfrm flipV="1">
                <a:off x="3296056" y="2807928"/>
                <a:ext cx="559334" cy="473594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D5BCA815-C2B7-DE5F-EE90-76F8F4181EEF}"/>
                  </a:ext>
                </a:extLst>
              </p:cNvPr>
              <p:cNvSpPr txBox="1"/>
              <p:nvPr/>
            </p:nvSpPr>
            <p:spPr>
              <a:xfrm>
                <a:off x="3027017" y="2612915"/>
                <a:ext cx="773974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Real time inventory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26B7F9D-E962-CC2F-FB99-EC2C1B5DF8E0}"/>
                  </a:ext>
                </a:extLst>
              </p:cNvPr>
              <p:cNvSpPr txBox="1"/>
              <p:nvPr/>
            </p:nvSpPr>
            <p:spPr>
              <a:xfrm>
                <a:off x="3185865" y="4053173"/>
                <a:ext cx="834698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Competition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A05DC1C-307D-1C72-5764-FE309D6D1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6768" y="1270000"/>
                <a:ext cx="0" cy="872583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FCA1BBA-9786-CE74-A912-025E1BC62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267" y="1277708"/>
                <a:ext cx="325684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BCA1118A-2E9A-8609-0195-30CCF8289CE0}"/>
                  </a:ext>
                </a:extLst>
              </p:cNvPr>
              <p:cNvSpPr txBox="1"/>
              <p:nvPr/>
            </p:nvSpPr>
            <p:spPr>
              <a:xfrm>
                <a:off x="2736333" y="1340114"/>
                <a:ext cx="892914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Slow Movers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E7924DA-551C-C0AB-1F48-6D9D9B837D92}"/>
                  </a:ext>
                </a:extLst>
              </p:cNvPr>
              <p:cNvSpPr txBox="1"/>
              <p:nvPr/>
            </p:nvSpPr>
            <p:spPr>
              <a:xfrm>
                <a:off x="4265524" y="2626388"/>
                <a:ext cx="960505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i="0" dirty="0">
                    <a:solidFill>
                      <a:srgbClr val="262626"/>
                    </a:solidFill>
                    <a:effectLst/>
                    <a:latin typeface="-apple-system"/>
                  </a:rPr>
                  <a:t>Manual Tracking</a:t>
                </a:r>
                <a:endPara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19919617-443A-BE89-2486-F2A16656C3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649" y="2165654"/>
                <a:ext cx="0" cy="340458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DDDB7863-DF90-0D88-399E-8D9768A76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1994030"/>
                <a:ext cx="50244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772CF141-21D9-0A3B-8224-F98A9E872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3580" y="1532467"/>
                <a:ext cx="0" cy="660577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B3EAEF8-504D-023E-7A83-279EBBD79693}"/>
                  </a:ext>
                </a:extLst>
              </p:cNvPr>
              <p:cNvSpPr txBox="1"/>
              <p:nvPr/>
            </p:nvSpPr>
            <p:spPr>
              <a:xfrm>
                <a:off x="4766915" y="2041422"/>
                <a:ext cx="740928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Time consuming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F5E93E5-A424-E5AE-519D-DE2C656E5954}"/>
                  </a:ext>
                </a:extLst>
              </p:cNvPr>
              <p:cNvSpPr txBox="1"/>
              <p:nvPr/>
            </p:nvSpPr>
            <p:spPr>
              <a:xfrm>
                <a:off x="4918122" y="1584142"/>
                <a:ext cx="656534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Error Prone</a:t>
                </a:r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686547C3-8946-FD23-6FFE-98FB4BCB5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5437" y="3653229"/>
                <a:ext cx="129532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C2E248D-3684-F227-7AC1-66346F355111}"/>
                  </a:ext>
                </a:extLst>
              </p:cNvPr>
              <p:cNvSpPr txBox="1"/>
              <p:nvPr/>
            </p:nvSpPr>
            <p:spPr>
              <a:xfrm>
                <a:off x="2560499" y="5270188"/>
                <a:ext cx="868308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Discrepancies</a:t>
                </a:r>
              </a:p>
            </p:txBody>
          </p: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BB355E0-9D51-71C9-F344-E84683DE5AAE}"/>
                  </a:ext>
                </a:extLst>
              </p:cNvPr>
              <p:cNvCxnSpPr>
                <a:cxnSpLocks/>
                <a:endCxn id="271" idx="0"/>
              </p:cNvCxnSpPr>
              <p:nvPr/>
            </p:nvCxnSpPr>
            <p:spPr>
              <a:xfrm>
                <a:off x="3133389" y="3631185"/>
                <a:ext cx="0" cy="1449778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C5CFE11-B67C-B69B-0AEE-EF212C71697C}"/>
                  </a:ext>
                </a:extLst>
              </p:cNvPr>
              <p:cNvCxnSpPr>
                <a:cxnSpLocks/>
                <a:endCxn id="279" idx="2"/>
              </p:cNvCxnSpPr>
              <p:nvPr/>
            </p:nvCxnSpPr>
            <p:spPr>
              <a:xfrm flipV="1">
                <a:off x="3168486" y="5160605"/>
                <a:ext cx="1162625" cy="1625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42EA7651-D780-F858-3373-4146A622D947}"/>
                  </a:ext>
                </a:extLst>
              </p:cNvPr>
              <p:cNvSpPr txBox="1"/>
              <p:nvPr/>
            </p:nvSpPr>
            <p:spPr>
              <a:xfrm>
                <a:off x="4019119" y="4363654"/>
                <a:ext cx="875135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Inventory Mismatch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ED278755-1B08-24BB-0C8B-F32B64F87D33}"/>
                  </a:ext>
                </a:extLst>
              </p:cNvPr>
              <p:cNvSpPr txBox="1"/>
              <p:nvPr/>
            </p:nvSpPr>
            <p:spPr>
              <a:xfrm>
                <a:off x="4052460" y="5258340"/>
                <a:ext cx="741764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Stock levels</a:t>
                </a: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5CF0A5C1-0C3B-E9A0-12A8-71FE5E80B840}"/>
                  </a:ext>
                </a:extLst>
              </p:cNvPr>
              <p:cNvSpPr txBox="1"/>
              <p:nvPr/>
            </p:nvSpPr>
            <p:spPr>
              <a:xfrm>
                <a:off x="4073258" y="5873117"/>
                <a:ext cx="741764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Product Rotation</a:t>
                </a:r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936E969B-0F71-18AD-6A10-F7D5E99F990F}"/>
                  </a:ext>
                </a:extLst>
              </p:cNvPr>
              <p:cNvCxnSpPr>
                <a:cxnSpLocks/>
                <a:stCxn id="271" idx="4"/>
              </p:cNvCxnSpPr>
              <p:nvPr/>
            </p:nvCxnSpPr>
            <p:spPr>
              <a:xfrm>
                <a:off x="3133389" y="5229390"/>
                <a:ext cx="1197722" cy="567654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235D099C-0EC7-661E-3743-5243C1C338A7}"/>
                  </a:ext>
                </a:extLst>
              </p:cNvPr>
              <p:cNvSpPr txBox="1"/>
              <p:nvPr/>
            </p:nvSpPr>
            <p:spPr>
              <a:xfrm>
                <a:off x="5742962" y="3071798"/>
                <a:ext cx="1356811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Vendor Managed Inventory</a:t>
                </a:r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933A7C3-E7C1-1946-869A-DD8196D03A94}"/>
                  </a:ext>
                </a:extLst>
              </p:cNvPr>
              <p:cNvCxnSpPr>
                <a:cxnSpLocks/>
                <a:stCxn id="401" idx="0"/>
              </p:cNvCxnSpPr>
              <p:nvPr/>
            </p:nvCxnSpPr>
            <p:spPr>
              <a:xfrm flipH="1" flipV="1">
                <a:off x="5737011" y="1933634"/>
                <a:ext cx="1665" cy="1243418"/>
              </a:xfrm>
              <a:prstGeom prst="line">
                <a:avLst/>
              </a:prstGeom>
              <a:noFill/>
              <a:ln w="28575" cap="flat" cmpd="sng" algn="ctr">
                <a:solidFill>
                  <a:srgbClr val="453628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257DE4B-4BD4-EBBA-EA42-8A4C2B561137}"/>
                  </a:ext>
                </a:extLst>
              </p:cNvPr>
              <p:cNvSpPr txBox="1"/>
              <p:nvPr/>
            </p:nvSpPr>
            <p:spPr>
              <a:xfrm>
                <a:off x="5725379" y="2650112"/>
                <a:ext cx="703162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Loss prevention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99D6B47-10E9-FB82-8665-7CBEEDD31DC3}"/>
                  </a:ext>
                </a:extLst>
              </p:cNvPr>
              <p:cNvSpPr txBox="1"/>
              <p:nvPr/>
            </p:nvSpPr>
            <p:spPr>
              <a:xfrm>
                <a:off x="5869422" y="2355878"/>
                <a:ext cx="922461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Stock Audits</a:t>
                </a:r>
              </a:p>
            </p:txBody>
          </p:sp>
          <p:cxnSp>
            <p:nvCxnSpPr>
              <p:cNvPr id="297" name="Connector: Elbow 296">
                <a:extLst>
                  <a:ext uri="{FF2B5EF4-FFF2-40B4-BE49-F238E27FC236}">
                    <a16:creationId xmlns:a16="http://schemas.microsoft.com/office/drawing/2014/main" id="{B702A893-8A42-8B6A-92A0-85E3DF271E5F}"/>
                  </a:ext>
                </a:extLst>
              </p:cNvPr>
              <p:cNvCxnSpPr>
                <a:cxnSpLocks/>
                <a:stCxn id="402" idx="4"/>
                <a:endCxn id="296" idx="2"/>
              </p:cNvCxnSpPr>
              <p:nvPr/>
            </p:nvCxnSpPr>
            <p:spPr>
              <a:xfrm rot="16200000" flipH="1">
                <a:off x="4533813" y="2173637"/>
                <a:ext cx="324399" cy="2983581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5B2F2865-96A7-FAF0-6EBB-708051F4D48E}"/>
                  </a:ext>
                </a:extLst>
              </p:cNvPr>
              <p:cNvSpPr txBox="1"/>
              <p:nvPr/>
            </p:nvSpPr>
            <p:spPr>
              <a:xfrm>
                <a:off x="5898037" y="3481367"/>
                <a:ext cx="751425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Order </a:t>
                </a:r>
                <a:r>
                  <a:rPr kumimoji="0" lang="en-GB" sz="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Fulfillment</a:t>
                </a:r>
                <a:endPara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BA2A5B8-DF38-77A2-24AB-25022E96273F}"/>
                  </a:ext>
                </a:extLst>
              </p:cNvPr>
              <p:cNvSpPr txBox="1"/>
              <p:nvPr/>
            </p:nvSpPr>
            <p:spPr>
              <a:xfrm>
                <a:off x="5296382" y="4667236"/>
                <a:ext cx="922549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SKU Management</a:t>
                </a:r>
              </a:p>
            </p:txBody>
          </p:sp>
          <p:cxnSp>
            <p:nvCxnSpPr>
              <p:cNvPr id="302" name="Connector: Elbow 301">
                <a:extLst>
                  <a:ext uri="{FF2B5EF4-FFF2-40B4-BE49-F238E27FC236}">
                    <a16:creationId xmlns:a16="http://schemas.microsoft.com/office/drawing/2014/main" id="{28FBA7AC-5E37-6C83-6623-77C9EC773E92}"/>
                  </a:ext>
                </a:extLst>
              </p:cNvPr>
              <p:cNvCxnSpPr>
                <a:cxnSpLocks/>
                <a:stCxn id="296" idx="6"/>
                <a:endCxn id="400" idx="0"/>
              </p:cNvCxnSpPr>
              <p:nvPr/>
            </p:nvCxnSpPr>
            <p:spPr>
              <a:xfrm>
                <a:off x="6336230" y="3827628"/>
                <a:ext cx="385920" cy="97369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F97EF973-1538-2D83-E46B-B3D6FA8A8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0484" y="4551821"/>
                <a:ext cx="36710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523FA20C-0D76-4E0A-9FFC-1C9A8A7AA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608" y="4246265"/>
                <a:ext cx="342466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A4F20CC-B75A-954F-6A2B-AB0A1604AD28}"/>
                  </a:ext>
                </a:extLst>
              </p:cNvPr>
              <p:cNvSpPr txBox="1"/>
              <p:nvPr/>
            </p:nvSpPr>
            <p:spPr>
              <a:xfrm>
                <a:off x="6749389" y="3819961"/>
                <a:ext cx="892457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Reporting Delays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065DCCC7-D2A1-8E9E-7662-5C48FE679FB4}"/>
                  </a:ext>
                </a:extLst>
              </p:cNvPr>
              <p:cNvSpPr txBox="1"/>
              <p:nvPr/>
            </p:nvSpPr>
            <p:spPr>
              <a:xfrm>
                <a:off x="7216869" y="4137123"/>
                <a:ext cx="806699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Pricing Errors</a:t>
                </a: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CC8B5DF-5B42-707F-AF70-B4A6E3B4EA3C}"/>
                  </a:ext>
                </a:extLst>
              </p:cNvPr>
              <p:cNvSpPr txBox="1"/>
              <p:nvPr/>
            </p:nvSpPr>
            <p:spPr>
              <a:xfrm>
                <a:off x="7059784" y="4467181"/>
                <a:ext cx="1065312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Customer Returns</a:t>
                </a:r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B34309AB-DEB5-FBD7-726C-2F1F347C1D5E}"/>
                  </a:ext>
                </a:extLst>
              </p:cNvPr>
              <p:cNvSpPr txBox="1"/>
              <p:nvPr/>
            </p:nvSpPr>
            <p:spPr>
              <a:xfrm>
                <a:off x="7660191" y="5514102"/>
                <a:ext cx="624363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Decision Delays</a:t>
                </a:r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98521F9E-8078-A4D5-D63E-59D462359F6E}"/>
                  </a:ext>
                </a:extLst>
              </p:cNvPr>
              <p:cNvCxnSpPr>
                <a:cxnSpLocks/>
                <a:stCxn id="299" idx="6"/>
                <a:endCxn id="362" idx="2"/>
              </p:cNvCxnSpPr>
              <p:nvPr/>
            </p:nvCxnSpPr>
            <p:spPr>
              <a:xfrm flipV="1">
                <a:off x="6333442" y="4818633"/>
                <a:ext cx="3272278" cy="14845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4CD66F8-9CFE-CBE1-6A16-8467FF704441}"/>
                  </a:ext>
                </a:extLst>
              </p:cNvPr>
              <p:cNvCxnSpPr>
                <a:cxnSpLocks/>
                <a:stCxn id="398" idx="2"/>
                <a:endCxn id="308" idx="6"/>
              </p:cNvCxnSpPr>
              <p:nvPr/>
            </p:nvCxnSpPr>
            <p:spPr>
              <a:xfrm flipH="1" flipV="1">
                <a:off x="7330424" y="5443898"/>
                <a:ext cx="799273" cy="1403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315C474A-79B5-A89C-CDFB-556EA020FDE1}"/>
                  </a:ext>
                </a:extLst>
              </p:cNvPr>
              <p:cNvCxnSpPr>
                <a:stCxn id="308" idx="2"/>
                <a:endCxn id="309" idx="6"/>
              </p:cNvCxnSpPr>
              <p:nvPr/>
            </p:nvCxnSpPr>
            <p:spPr>
              <a:xfrm flipH="1">
                <a:off x="6338359" y="5443898"/>
                <a:ext cx="84363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7CEA5C50-96E2-308A-16FB-D33D715A9BC1}"/>
                  </a:ext>
                </a:extLst>
              </p:cNvPr>
              <p:cNvCxnSpPr>
                <a:stCxn id="309" idx="0"/>
                <a:endCxn id="299" idx="4"/>
              </p:cNvCxnSpPr>
              <p:nvPr/>
            </p:nvCxnSpPr>
            <p:spPr>
              <a:xfrm flipH="1" flipV="1">
                <a:off x="6259229" y="4907691"/>
                <a:ext cx="4917" cy="461993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7193D892-E8D4-B28E-F779-522175C164C7}"/>
                  </a:ext>
                </a:extLst>
              </p:cNvPr>
              <p:cNvSpPr/>
              <p:nvPr/>
            </p:nvSpPr>
            <p:spPr>
              <a:xfrm>
                <a:off x="8073341" y="3221603"/>
                <a:ext cx="333961" cy="333961"/>
              </a:xfrm>
              <a:prstGeom prst="ellipse">
                <a:avLst/>
              </a:prstGeom>
              <a:solidFill>
                <a:srgbClr val="00A1E1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47441DEB-4D44-CDF3-47AA-0A3F9DCC7B75}"/>
                  </a:ext>
                </a:extLst>
              </p:cNvPr>
              <p:cNvSpPr txBox="1"/>
              <p:nvPr/>
            </p:nvSpPr>
            <p:spPr>
              <a:xfrm>
                <a:off x="8240051" y="3154076"/>
                <a:ext cx="929982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A1E1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Multi Channel</a:t>
                </a: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6365C82-1C4B-4ECF-D1EE-6D59FCE54A87}"/>
                  </a:ext>
                </a:extLst>
              </p:cNvPr>
              <p:cNvSpPr/>
              <p:nvPr/>
            </p:nvSpPr>
            <p:spPr>
              <a:xfrm>
                <a:off x="8623919" y="3839289"/>
                <a:ext cx="148427" cy="14842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6ECBC361-9390-151A-5568-062E7C621CBC}"/>
                  </a:ext>
                </a:extLst>
              </p:cNvPr>
              <p:cNvSpPr/>
              <p:nvPr/>
            </p:nvSpPr>
            <p:spPr>
              <a:xfrm>
                <a:off x="8581887" y="4531215"/>
                <a:ext cx="148427" cy="14842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F2A253D7-4ADE-1105-A543-9E455CB45C9C}"/>
                  </a:ext>
                </a:extLst>
              </p:cNvPr>
              <p:cNvSpPr/>
              <p:nvPr/>
            </p:nvSpPr>
            <p:spPr>
              <a:xfrm>
                <a:off x="8601019" y="2447680"/>
                <a:ext cx="148427" cy="14842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FCD112B2-B021-9F5A-1581-B3EEE0CA09A7}"/>
                  </a:ext>
                </a:extLst>
              </p:cNvPr>
              <p:cNvSpPr/>
              <p:nvPr/>
            </p:nvSpPr>
            <p:spPr>
              <a:xfrm>
                <a:off x="8587072" y="2704815"/>
                <a:ext cx="148427" cy="14842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F31ADBDA-7EC8-9169-8108-395F6C7018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8740" y="2516668"/>
                <a:ext cx="0" cy="712887"/>
              </a:xfrm>
              <a:prstGeom prst="line">
                <a:avLst/>
              </a:prstGeom>
              <a:noFill/>
              <a:ln w="28575" cap="flat" cmpd="sng" algn="ctr">
                <a:solidFill>
                  <a:srgbClr val="00A1E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02EBBDF-168B-7D10-CC88-DE130A000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0010" y="2525367"/>
                <a:ext cx="37004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A1E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633CDE3D-C9B2-AFA2-F473-325C27D06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307" y="2799076"/>
                <a:ext cx="37106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A1E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8C04AC23-34F2-88F1-991F-DD6ABB6BB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0322" y="3550833"/>
                <a:ext cx="0" cy="1055034"/>
              </a:xfrm>
              <a:prstGeom prst="line">
                <a:avLst/>
              </a:prstGeom>
              <a:noFill/>
              <a:ln w="28575" cap="flat" cmpd="sng" algn="ctr">
                <a:solidFill>
                  <a:srgbClr val="00A1E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ED23B3D1-62B1-A161-6B0D-526BD85EE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8067" y="4616141"/>
                <a:ext cx="349256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A1E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99409DE-E67F-DDDC-9E98-B3A923283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1971" y="3914114"/>
                <a:ext cx="381948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A1E1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7E27C789-9249-354A-A247-8990AE5B82B1}"/>
                  </a:ext>
                </a:extLst>
              </p:cNvPr>
              <p:cNvSpPr txBox="1"/>
              <p:nvPr/>
            </p:nvSpPr>
            <p:spPr>
              <a:xfrm>
                <a:off x="8178759" y="2230413"/>
                <a:ext cx="798732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Carrying Cost</a:t>
                </a: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D2339DE2-1248-FC40-B32D-B51B491E840C}"/>
                  </a:ext>
                </a:extLst>
              </p:cNvPr>
              <p:cNvSpPr txBox="1"/>
              <p:nvPr/>
            </p:nvSpPr>
            <p:spPr>
              <a:xfrm>
                <a:off x="7541173" y="2692452"/>
                <a:ext cx="809171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Replenishment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B25AA771-4801-D8DA-C7AA-EA3248616E5D}"/>
                  </a:ext>
                </a:extLst>
              </p:cNvPr>
              <p:cNvSpPr txBox="1"/>
              <p:nvPr/>
            </p:nvSpPr>
            <p:spPr>
              <a:xfrm>
                <a:off x="8690257" y="3747249"/>
                <a:ext cx="809171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Cross Docking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2599303-33F3-83EB-6ADA-0E69BC3E8C1F}"/>
                  </a:ext>
                </a:extLst>
              </p:cNvPr>
              <p:cNvSpPr txBox="1"/>
              <p:nvPr/>
            </p:nvSpPr>
            <p:spPr>
              <a:xfrm>
                <a:off x="8616274" y="4436772"/>
                <a:ext cx="890706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Batch Tracking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4A948E0-6413-CCDB-C059-F502FE8C3B15}"/>
                  </a:ext>
                </a:extLst>
              </p:cNvPr>
              <p:cNvSpPr txBox="1"/>
              <p:nvPr/>
            </p:nvSpPr>
            <p:spPr>
              <a:xfrm>
                <a:off x="8723405" y="3384908"/>
                <a:ext cx="891981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Consumption</a:t>
                </a: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B6F65B20-2756-5640-3254-3117AB2DFC9C}"/>
                  </a:ext>
                </a:extLst>
              </p:cNvPr>
              <p:cNvSpPr/>
              <p:nvPr/>
            </p:nvSpPr>
            <p:spPr>
              <a:xfrm>
                <a:off x="7030625" y="3253059"/>
                <a:ext cx="259747" cy="259747"/>
              </a:xfrm>
              <a:prstGeom prst="ellipse">
                <a:avLst/>
              </a:prstGeom>
              <a:solidFill>
                <a:srgbClr val="EC721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CC598E98-D034-A791-C37C-038A180D8E18}"/>
                  </a:ext>
                </a:extLst>
              </p:cNvPr>
              <p:cNvSpPr txBox="1"/>
              <p:nvPr/>
            </p:nvSpPr>
            <p:spPr>
              <a:xfrm>
                <a:off x="6835461" y="3504105"/>
                <a:ext cx="751425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Poor Reordering</a:t>
                </a: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D9C73841-6286-27C4-FBA4-D3C12E205173}"/>
                  </a:ext>
                </a:extLst>
              </p:cNvPr>
              <p:cNvSpPr/>
              <p:nvPr/>
            </p:nvSpPr>
            <p:spPr>
              <a:xfrm>
                <a:off x="10838246" y="3214362"/>
                <a:ext cx="333961" cy="333961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B93D48B5-3181-D31A-BB33-52609771D005}"/>
                  </a:ext>
                </a:extLst>
              </p:cNvPr>
              <p:cNvSpPr/>
              <p:nvPr/>
            </p:nvSpPr>
            <p:spPr>
              <a:xfrm>
                <a:off x="9162366" y="1504682"/>
                <a:ext cx="148427" cy="148427"/>
              </a:xfrm>
              <a:prstGeom prst="ellipse">
                <a:avLst/>
              </a:prstGeom>
              <a:solidFill>
                <a:srgbClr val="453628"/>
              </a:solidFill>
              <a:ln w="12700" cap="flat" cmpd="sng" algn="ctr">
                <a:solidFill>
                  <a:srgbClr val="45362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A25BCCE5-C143-8C46-2774-D871EB7D2524}"/>
                  </a:ext>
                </a:extLst>
              </p:cNvPr>
              <p:cNvSpPr txBox="1"/>
              <p:nvPr/>
            </p:nvSpPr>
            <p:spPr>
              <a:xfrm>
                <a:off x="10122474" y="1374192"/>
                <a:ext cx="809171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Inventory processing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28B40DC7-B46B-0742-9CC3-7B9EE0AAB48D}"/>
                  </a:ext>
                </a:extLst>
              </p:cNvPr>
              <p:cNvSpPr txBox="1"/>
              <p:nvPr/>
            </p:nvSpPr>
            <p:spPr>
              <a:xfrm>
                <a:off x="8593897" y="1302583"/>
                <a:ext cx="1377044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Compliance issues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20A22DA8-BADA-EF60-EF26-7198BF0446BE}"/>
                  </a:ext>
                </a:extLst>
              </p:cNvPr>
              <p:cNvSpPr txBox="1"/>
              <p:nvPr/>
            </p:nvSpPr>
            <p:spPr>
              <a:xfrm>
                <a:off x="9579927" y="4164320"/>
                <a:ext cx="987900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800" kern="0" dirty="0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Product Lifecycle </a:t>
                </a:r>
                <a:r>
                  <a:rPr lang="en-GB" sz="800" kern="0" dirty="0" err="1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Mgmt</a:t>
                </a:r>
                <a:endPara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148967-5FE6-7B23-2B0E-3B489ABC704E}"/>
                  </a:ext>
                </a:extLst>
              </p:cNvPr>
              <p:cNvCxnSpPr>
                <a:cxnSpLocks/>
                <a:endCxn id="350" idx="2"/>
              </p:cNvCxnSpPr>
              <p:nvPr/>
            </p:nvCxnSpPr>
            <p:spPr>
              <a:xfrm>
                <a:off x="11022419" y="2453163"/>
                <a:ext cx="26414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A84FB88D-D4F6-DBC0-47D0-AB8E1BBA6BB6}"/>
                  </a:ext>
                </a:extLst>
              </p:cNvPr>
              <p:cNvSpPr/>
              <p:nvPr/>
            </p:nvSpPr>
            <p:spPr>
              <a:xfrm>
                <a:off x="11286561" y="2378949"/>
                <a:ext cx="148427" cy="14842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87F66FBD-6B0C-5ACB-8A05-818162CEB642}"/>
                  </a:ext>
                </a:extLst>
              </p:cNvPr>
              <p:cNvSpPr/>
              <p:nvPr/>
            </p:nvSpPr>
            <p:spPr>
              <a:xfrm>
                <a:off x="11344881" y="3999105"/>
                <a:ext cx="148427" cy="14842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F8DD4C5C-8A7A-0784-3307-C500F460C7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0546" y="4076081"/>
                <a:ext cx="630815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8D06EE1-3D8C-7CE4-3FC7-75003089DD80}"/>
                  </a:ext>
                </a:extLst>
              </p:cNvPr>
              <p:cNvSpPr/>
              <p:nvPr/>
            </p:nvSpPr>
            <p:spPr>
              <a:xfrm>
                <a:off x="10574204" y="3999105"/>
                <a:ext cx="148427" cy="14842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FB3C16A5-37D8-A208-A1FB-80304D53784A}"/>
                  </a:ext>
                </a:extLst>
              </p:cNvPr>
              <p:cNvSpPr txBox="1"/>
              <p:nvPr/>
            </p:nvSpPr>
            <p:spPr>
              <a:xfrm>
                <a:off x="10970599" y="1944724"/>
                <a:ext cx="809171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Just-In-Time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F99143A5-21F0-DC0F-A574-D178A915A06E}"/>
                  </a:ext>
                </a:extLst>
              </p:cNvPr>
              <p:cNvSpPr txBox="1"/>
              <p:nvPr/>
            </p:nvSpPr>
            <p:spPr>
              <a:xfrm>
                <a:off x="11021761" y="4158952"/>
                <a:ext cx="719276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Reorder Point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EC001430-909F-A088-E028-0195D3466A7E}"/>
                  </a:ext>
                </a:extLst>
              </p:cNvPr>
              <p:cNvSpPr txBox="1"/>
              <p:nvPr/>
            </p:nvSpPr>
            <p:spPr>
              <a:xfrm>
                <a:off x="10319107" y="4153201"/>
                <a:ext cx="683486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Obsolescence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5EDA8E5B-0334-C474-EBA3-CCFFDDB52044}"/>
                  </a:ext>
                </a:extLst>
              </p:cNvPr>
              <p:cNvSpPr txBox="1"/>
              <p:nvPr/>
            </p:nvSpPr>
            <p:spPr>
              <a:xfrm>
                <a:off x="10969494" y="2523616"/>
                <a:ext cx="841505" cy="468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Economic Order Quantity</a:t>
                </a: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EA131E83-E207-25E0-79CF-D91D8EE262E6}"/>
                  </a:ext>
                </a:extLst>
              </p:cNvPr>
              <p:cNvCxnSpPr>
                <a:cxnSpLocks/>
                <a:stCxn id="400" idx="4"/>
              </p:cNvCxnSpPr>
              <p:nvPr/>
            </p:nvCxnSpPr>
            <p:spPr>
              <a:xfrm>
                <a:off x="6722150" y="4073424"/>
                <a:ext cx="0" cy="488963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2E8CB7DC-BEA2-E5C4-9CBD-D1842318D08D}"/>
                  </a:ext>
                </a:extLst>
              </p:cNvPr>
              <p:cNvSpPr/>
              <p:nvPr/>
            </p:nvSpPr>
            <p:spPr>
              <a:xfrm>
                <a:off x="10026253" y="1504705"/>
                <a:ext cx="148427" cy="148427"/>
              </a:xfrm>
              <a:prstGeom prst="ellipse">
                <a:avLst/>
              </a:prstGeom>
              <a:solidFill>
                <a:srgbClr val="453628"/>
              </a:solidFill>
              <a:ln w="12700" cap="flat" cmpd="sng" algn="ctr">
                <a:solidFill>
                  <a:srgbClr val="45362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B736970-82D4-93E2-1F7A-35922F5308B9}"/>
                  </a:ext>
                </a:extLst>
              </p:cNvPr>
              <p:cNvCxnSpPr>
                <a:cxnSpLocks/>
                <a:stCxn id="342" idx="6"/>
                <a:endCxn id="359" idx="2"/>
              </p:cNvCxnSpPr>
              <p:nvPr/>
            </p:nvCxnSpPr>
            <p:spPr>
              <a:xfrm>
                <a:off x="9310793" y="1578896"/>
                <a:ext cx="715460" cy="23"/>
              </a:xfrm>
              <a:prstGeom prst="line">
                <a:avLst/>
              </a:prstGeom>
              <a:noFill/>
              <a:ln w="28575" cap="flat" cmpd="sng" algn="ctr">
                <a:solidFill>
                  <a:srgbClr val="453628"/>
                </a:solidFill>
                <a:prstDash val="solid"/>
                <a:miter lim="800000"/>
              </a:ln>
              <a:effectLst/>
            </p:spPr>
          </p:cxn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B17D7878-5BD6-74D7-C383-3DCDCC8614F2}"/>
                  </a:ext>
                </a:extLst>
              </p:cNvPr>
              <p:cNvSpPr/>
              <p:nvPr/>
            </p:nvSpPr>
            <p:spPr>
              <a:xfrm>
                <a:off x="9605720" y="4744419"/>
                <a:ext cx="148427" cy="148427"/>
              </a:xfrm>
              <a:prstGeom prst="ellipse">
                <a:avLst/>
              </a:prstGeom>
              <a:solidFill>
                <a:srgbClr val="453628"/>
              </a:solidFill>
              <a:ln w="12700" cap="flat" cmpd="sng" algn="ctr">
                <a:solidFill>
                  <a:srgbClr val="45362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A8674DE4-30C7-11B8-59C4-C429F5402651}"/>
                  </a:ext>
                </a:extLst>
              </p:cNvPr>
              <p:cNvSpPr txBox="1"/>
              <p:nvPr/>
            </p:nvSpPr>
            <p:spPr>
              <a:xfrm>
                <a:off x="10227573" y="3381147"/>
                <a:ext cx="751425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kern="0" dirty="0">
                    <a:solidFill>
                      <a:srgbClr val="92D050"/>
                    </a:solidFill>
                    <a:latin typeface="Trebuchet MS" panose="020B0603020202020204" pitchFamily="34" charset="0"/>
                  </a:rPr>
                  <a:t>Safety Stock</a:t>
                </a:r>
              </a:p>
            </p:txBody>
          </p: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907B9C8-BF6B-1C11-077F-5EF534398B72}"/>
                  </a:ext>
                </a:extLst>
              </p:cNvPr>
              <p:cNvCxnSpPr/>
              <p:nvPr/>
            </p:nvCxnSpPr>
            <p:spPr>
              <a:xfrm flipH="1">
                <a:off x="9226471" y="1577129"/>
                <a:ext cx="0" cy="445281"/>
              </a:xfrm>
              <a:prstGeom prst="line">
                <a:avLst/>
              </a:prstGeom>
              <a:noFill/>
              <a:ln w="28575" cap="flat" cmpd="sng" algn="ctr">
                <a:solidFill>
                  <a:srgbClr val="453628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8232705-0B9D-15CF-A91E-9D90DA95563F}"/>
                  </a:ext>
                </a:extLst>
              </p:cNvPr>
              <p:cNvCxnSpPr>
                <a:cxnSpLocks/>
                <a:stCxn id="359" idx="4"/>
              </p:cNvCxnSpPr>
              <p:nvPr/>
            </p:nvCxnSpPr>
            <p:spPr>
              <a:xfrm>
                <a:off x="10100467" y="1653132"/>
                <a:ext cx="0" cy="786817"/>
              </a:xfrm>
              <a:prstGeom prst="line">
                <a:avLst/>
              </a:prstGeom>
              <a:noFill/>
              <a:ln w="28575" cap="flat" cmpd="sng" algn="ctr">
                <a:solidFill>
                  <a:srgbClr val="453628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8FECEA17-9EA2-9DEE-9CD7-E65A4222BA50}"/>
                  </a:ext>
                </a:extLst>
              </p:cNvPr>
              <p:cNvSpPr txBox="1"/>
              <p:nvPr/>
            </p:nvSpPr>
            <p:spPr>
              <a:xfrm>
                <a:off x="8480483" y="1636888"/>
                <a:ext cx="809171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Data model expansion</a:t>
                </a:r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A089CFA7-3902-F57A-995A-D2FA2981E0B2}"/>
                  </a:ext>
                </a:extLst>
              </p:cNvPr>
              <p:cNvSpPr txBox="1"/>
              <p:nvPr/>
            </p:nvSpPr>
            <p:spPr>
              <a:xfrm>
                <a:off x="10105035" y="1968909"/>
                <a:ext cx="843590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LIFO</a:t>
                </a:r>
              </a:p>
            </p:txBody>
          </p: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61FF9B1C-9475-5CDF-33D1-5CA3CF891A4D}"/>
                  </a:ext>
                </a:extLst>
              </p:cNvPr>
              <p:cNvSpPr txBox="1"/>
              <p:nvPr/>
            </p:nvSpPr>
            <p:spPr>
              <a:xfrm>
                <a:off x="10105033" y="1755554"/>
                <a:ext cx="890705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800" kern="0" dirty="0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FIFO</a:t>
                </a:r>
                <a:endPara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endParaRP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E124648D-6FC9-133C-2251-D01FD986A8F6}"/>
                  </a:ext>
                </a:extLst>
              </p:cNvPr>
              <p:cNvSpPr txBox="1"/>
              <p:nvPr/>
            </p:nvSpPr>
            <p:spPr>
              <a:xfrm>
                <a:off x="10143179" y="2310485"/>
                <a:ext cx="722769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WAC</a:t>
                </a: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40D425B5-9625-C5F1-52AB-4EFCF3B1C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4943" y="4903267"/>
                <a:ext cx="0" cy="981242"/>
              </a:xfrm>
              <a:prstGeom prst="line">
                <a:avLst/>
              </a:prstGeom>
              <a:noFill/>
              <a:ln w="28575" cap="flat" cmpd="sng" algn="ctr">
                <a:solidFill>
                  <a:srgbClr val="453628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E20C94E3-4680-A76F-781D-A8DAEB792F7F}"/>
                  </a:ext>
                </a:extLst>
              </p:cNvPr>
              <p:cNvSpPr txBox="1"/>
              <p:nvPr/>
            </p:nvSpPr>
            <p:spPr>
              <a:xfrm>
                <a:off x="9009455" y="5009146"/>
                <a:ext cx="728790" cy="34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rPr>
                  <a:t>Expiry tracking</a:t>
                </a:r>
              </a:p>
            </p:txBody>
          </p:sp>
          <p:cxnSp>
            <p:nvCxnSpPr>
              <p:cNvPr id="387" name="Connector: Elbow 386">
                <a:extLst>
                  <a:ext uri="{FF2B5EF4-FFF2-40B4-BE49-F238E27FC236}">
                    <a16:creationId xmlns:a16="http://schemas.microsoft.com/office/drawing/2014/main" id="{FFD41D2E-CEAA-89A0-2996-B90F27E436C1}"/>
                  </a:ext>
                </a:extLst>
              </p:cNvPr>
              <p:cNvCxnSpPr>
                <a:cxnSpLocks/>
                <a:stCxn id="296" idx="4"/>
                <a:endCxn id="299" idx="0"/>
              </p:cNvCxnSpPr>
              <p:nvPr/>
            </p:nvCxnSpPr>
            <p:spPr>
              <a:xfrm rot="5400000">
                <a:off x="5831912" y="4329158"/>
                <a:ext cx="857423" cy="2788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8" name="Connector: Elbow 387">
                <a:extLst>
                  <a:ext uri="{FF2B5EF4-FFF2-40B4-BE49-F238E27FC236}">
                    <a16:creationId xmlns:a16="http://schemas.microsoft.com/office/drawing/2014/main" id="{D4C5338E-CF41-75ED-9FFC-6F48CB125C54}"/>
                  </a:ext>
                </a:extLst>
              </p:cNvPr>
              <p:cNvCxnSpPr>
                <a:cxnSpLocks/>
                <a:stCxn id="398" idx="4"/>
              </p:cNvCxnSpPr>
              <p:nvPr/>
            </p:nvCxnSpPr>
            <p:spPr>
              <a:xfrm flipH="1" flipV="1">
                <a:off x="8193807" y="3514608"/>
                <a:ext cx="10104" cy="200490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9" name="Connector: Elbow 388">
                <a:extLst>
                  <a:ext uri="{FF2B5EF4-FFF2-40B4-BE49-F238E27FC236}">
                    <a16:creationId xmlns:a16="http://schemas.microsoft.com/office/drawing/2014/main" id="{7B40B9B4-528F-8331-E686-12D8C8EEF13C}"/>
                  </a:ext>
                </a:extLst>
              </p:cNvPr>
              <p:cNvCxnSpPr>
                <a:cxnSpLocks/>
                <a:endCxn id="342" idx="2"/>
              </p:cNvCxnSpPr>
              <p:nvPr/>
            </p:nvCxnSpPr>
            <p:spPr>
              <a:xfrm flipV="1">
                <a:off x="5165465" y="1578895"/>
                <a:ext cx="3996901" cy="2656658"/>
              </a:xfrm>
              <a:prstGeom prst="bentConnector3">
                <a:avLst>
                  <a:gd name="adj1" fmla="val 8579"/>
                </a:avLst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1" name="Connector: Elbow 390">
                <a:extLst>
                  <a:ext uri="{FF2B5EF4-FFF2-40B4-BE49-F238E27FC236}">
                    <a16:creationId xmlns:a16="http://schemas.microsoft.com/office/drawing/2014/main" id="{3208F514-06C0-1A24-978B-163312EB314D}"/>
                  </a:ext>
                </a:extLst>
              </p:cNvPr>
              <p:cNvCxnSpPr>
                <a:cxnSpLocks/>
                <a:stCxn id="258" idx="6"/>
                <a:endCxn id="359" idx="0"/>
              </p:cNvCxnSpPr>
              <p:nvPr/>
            </p:nvCxnSpPr>
            <p:spPr>
              <a:xfrm>
                <a:off x="3204221" y="1284127"/>
                <a:ext cx="6896245" cy="220578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2" name="Connector: Elbow 391">
                <a:extLst>
                  <a:ext uri="{FF2B5EF4-FFF2-40B4-BE49-F238E27FC236}">
                    <a16:creationId xmlns:a16="http://schemas.microsoft.com/office/drawing/2014/main" id="{D1FAE0E7-AA3E-5287-903C-092FC7348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0296" y="3214362"/>
                <a:ext cx="7805176" cy="22794"/>
              </a:xfrm>
              <a:prstGeom prst="bentConnector4">
                <a:avLst>
                  <a:gd name="adj1" fmla="val 337"/>
                  <a:gd name="adj2" fmla="val 1102895"/>
                </a:avLst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706D4CCA-63F3-C1D6-818C-20B5F12C4C5E}"/>
                  </a:ext>
                </a:extLst>
              </p:cNvPr>
              <p:cNvSpPr txBox="1"/>
              <p:nvPr/>
            </p:nvSpPr>
            <p:spPr>
              <a:xfrm>
                <a:off x="202764" y="3523671"/>
                <a:ext cx="1071715" cy="21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kern="0" dirty="0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Inventory Visibility</a:t>
                </a:r>
              </a:p>
            </p:txBody>
          </p:sp>
          <p:cxnSp>
            <p:nvCxnSpPr>
              <p:cNvPr id="395" name="Connector: Elbow 394">
                <a:extLst>
                  <a:ext uri="{FF2B5EF4-FFF2-40B4-BE49-F238E27FC236}">
                    <a16:creationId xmlns:a16="http://schemas.microsoft.com/office/drawing/2014/main" id="{B0968E06-3193-2738-9A0A-4EC826293A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480779" y="3128273"/>
                <a:ext cx="312945" cy="4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A2823ECA-F80C-E1E0-46B1-88F0AAE213BD}"/>
                  </a:ext>
                </a:extLst>
              </p:cNvPr>
              <p:cNvSpPr/>
              <p:nvPr/>
            </p:nvSpPr>
            <p:spPr>
              <a:xfrm>
                <a:off x="5586276" y="3177052"/>
                <a:ext cx="304800" cy="331424"/>
              </a:xfrm>
              <a:prstGeom prst="ellipse">
                <a:avLst/>
              </a:prstGeom>
              <a:solidFill>
                <a:srgbClr val="453628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F664C716-AFE1-9CA9-09A0-55410E5D53D1}"/>
                  </a:ext>
                </a:extLst>
              </p:cNvPr>
              <p:cNvSpPr/>
              <p:nvPr/>
            </p:nvSpPr>
            <p:spPr>
              <a:xfrm>
                <a:off x="3074348" y="3243482"/>
                <a:ext cx="259747" cy="259747"/>
              </a:xfrm>
              <a:prstGeom prst="ellipse">
                <a:avLst/>
              </a:prstGeom>
              <a:solidFill>
                <a:srgbClr val="EC721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78437354-649F-7446-8F1B-B6DB2A02F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667" y="1530848"/>
                <a:ext cx="510914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72F30CE6-A9B2-D268-42F4-06C2B6E9BB1C}"/>
                  </a:ext>
                </a:extLst>
              </p:cNvPr>
              <p:cNvCxnSpPr>
                <a:cxnSpLocks/>
                <a:stCxn id="238" idx="4"/>
                <a:endCxn id="245" idx="2"/>
              </p:cNvCxnSpPr>
              <p:nvPr/>
            </p:nvCxnSpPr>
            <p:spPr>
              <a:xfrm>
                <a:off x="1843703" y="4783193"/>
                <a:ext cx="447852" cy="312613"/>
              </a:xfrm>
              <a:prstGeom prst="line">
                <a:avLst/>
              </a:prstGeom>
              <a:noFill/>
              <a:ln w="28575" cap="flat" cmpd="sng" algn="ctr">
                <a:solidFill>
                  <a:srgbClr val="EF7C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CAC2690-6C3D-631F-D926-C386FF75D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4065" y="1833078"/>
                <a:ext cx="29711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FD127534-8C08-D88D-2ED1-28671D11B62F}"/>
                  </a:ext>
                </a:extLst>
              </p:cNvPr>
              <p:cNvSpPr/>
              <p:nvPr/>
            </p:nvSpPr>
            <p:spPr>
              <a:xfrm>
                <a:off x="11267979" y="1766366"/>
                <a:ext cx="148427" cy="14842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756003B0-5E36-1F0F-248C-C2240A67CE9A}"/>
                  </a:ext>
                </a:extLst>
              </p:cNvPr>
              <p:cNvGrpSpPr/>
              <p:nvPr/>
            </p:nvGrpSpPr>
            <p:grpSpPr>
              <a:xfrm>
                <a:off x="1769489" y="1209913"/>
                <a:ext cx="6508635" cy="4675588"/>
                <a:chOff x="1769489" y="1209913"/>
                <a:chExt cx="6508635" cy="4675588"/>
              </a:xfrm>
            </p:grpSpPr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25CE5DF-4801-3562-82B2-CC972D3965B9}"/>
                    </a:ext>
                  </a:extLst>
                </p:cNvPr>
                <p:cNvSpPr/>
                <p:nvPr/>
              </p:nvSpPr>
              <p:spPr>
                <a:xfrm>
                  <a:off x="2288036" y="3993901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F0889C10-67B6-66F8-AB5B-C75CDB2EC4FE}"/>
                    </a:ext>
                  </a:extLst>
                </p:cNvPr>
                <p:cNvSpPr/>
                <p:nvPr/>
              </p:nvSpPr>
              <p:spPr>
                <a:xfrm>
                  <a:off x="2170236" y="2505669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F4FD1BBE-A79C-6253-9205-51F55B782BAD}"/>
                    </a:ext>
                  </a:extLst>
                </p:cNvPr>
                <p:cNvSpPr/>
                <p:nvPr/>
              </p:nvSpPr>
              <p:spPr>
                <a:xfrm>
                  <a:off x="2170236" y="2114286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CD69D02A-03F0-B175-ED50-778058002CCD}"/>
                    </a:ext>
                  </a:extLst>
                </p:cNvPr>
                <p:cNvSpPr/>
                <p:nvPr/>
              </p:nvSpPr>
              <p:spPr>
                <a:xfrm>
                  <a:off x="3059428" y="2073495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65020211-61D0-B909-6ACE-14F08F2636E6}"/>
                    </a:ext>
                  </a:extLst>
                </p:cNvPr>
                <p:cNvSpPr/>
                <p:nvPr/>
              </p:nvSpPr>
              <p:spPr>
                <a:xfrm>
                  <a:off x="1769489" y="4634766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00554191-56B2-22F1-930E-485565A0875F}"/>
                    </a:ext>
                  </a:extLst>
                </p:cNvPr>
                <p:cNvSpPr/>
                <p:nvPr/>
              </p:nvSpPr>
              <p:spPr>
                <a:xfrm>
                  <a:off x="2284467" y="4241789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D413BB7A-2A38-38D0-9A4B-6ED8C334F005}"/>
                    </a:ext>
                  </a:extLst>
                </p:cNvPr>
                <p:cNvSpPr/>
                <p:nvPr/>
              </p:nvSpPr>
              <p:spPr>
                <a:xfrm>
                  <a:off x="2291555" y="5021592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295B6C41-AD18-85D7-019E-876201ED5965}"/>
                    </a:ext>
                  </a:extLst>
                </p:cNvPr>
                <p:cNvSpPr/>
                <p:nvPr/>
              </p:nvSpPr>
              <p:spPr>
                <a:xfrm>
                  <a:off x="3822719" y="2704815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6A218196-3B7D-532A-4EFC-96175AF69FFB}"/>
                    </a:ext>
                  </a:extLst>
                </p:cNvPr>
                <p:cNvSpPr/>
                <p:nvPr/>
              </p:nvSpPr>
              <p:spPr>
                <a:xfrm>
                  <a:off x="3817350" y="3912082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933A5D7B-8229-4482-E9E4-86501C358A3D}"/>
                    </a:ext>
                  </a:extLst>
                </p:cNvPr>
                <p:cNvSpPr/>
                <p:nvPr/>
              </p:nvSpPr>
              <p:spPr>
                <a:xfrm>
                  <a:off x="3055794" y="1209913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711AAF87-3CB4-2708-A512-D025CF8BFCA4}"/>
                    </a:ext>
                  </a:extLst>
                </p:cNvPr>
                <p:cNvSpPr/>
                <p:nvPr/>
              </p:nvSpPr>
              <p:spPr>
                <a:xfrm>
                  <a:off x="4596079" y="2506112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33D8655A-1139-4B7F-F3E6-D79FED64ADD2}"/>
                    </a:ext>
                  </a:extLst>
                </p:cNvPr>
                <p:cNvSpPr/>
                <p:nvPr/>
              </p:nvSpPr>
              <p:spPr>
                <a:xfrm>
                  <a:off x="5151648" y="1911268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C33D1B12-CE10-D0DD-ADF6-DEDCA48F090F}"/>
                    </a:ext>
                  </a:extLst>
                </p:cNvPr>
                <p:cNvSpPr/>
                <p:nvPr/>
              </p:nvSpPr>
              <p:spPr>
                <a:xfrm>
                  <a:off x="5132515" y="1435120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FDD6B0EE-148B-0E21-A94D-B2FBBB8DDF76}"/>
                    </a:ext>
                  </a:extLst>
                </p:cNvPr>
                <p:cNvSpPr/>
                <p:nvPr/>
              </p:nvSpPr>
              <p:spPr>
                <a:xfrm>
                  <a:off x="3059175" y="5080963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3F004852-D577-92C2-6732-7921C6A51B75}"/>
                    </a:ext>
                  </a:extLst>
                </p:cNvPr>
                <p:cNvSpPr/>
                <p:nvPr/>
              </p:nvSpPr>
              <p:spPr>
                <a:xfrm>
                  <a:off x="4309374" y="4153228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0BEB8D1D-39CD-0EB3-7446-67CB6D263F32}"/>
                    </a:ext>
                  </a:extLst>
                </p:cNvPr>
                <p:cNvSpPr/>
                <p:nvPr/>
              </p:nvSpPr>
              <p:spPr>
                <a:xfrm>
                  <a:off x="4331111" y="5086391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DA19C1E0-4F69-5A98-6AB0-7CCD77E742BA}"/>
                    </a:ext>
                  </a:extLst>
                </p:cNvPr>
                <p:cNvSpPr/>
                <p:nvPr/>
              </p:nvSpPr>
              <p:spPr>
                <a:xfrm>
                  <a:off x="4339272" y="5737074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E8DE4BDF-7142-F847-7E45-28F200410CDF}"/>
                    </a:ext>
                  </a:extLst>
                </p:cNvPr>
                <p:cNvSpPr/>
                <p:nvPr/>
              </p:nvSpPr>
              <p:spPr>
                <a:xfrm>
                  <a:off x="6187803" y="3753414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78E8DC51-7E1F-4C74-13CD-FC9DA75EBB8E}"/>
                    </a:ext>
                  </a:extLst>
                </p:cNvPr>
                <p:cNvSpPr/>
                <p:nvPr/>
              </p:nvSpPr>
              <p:spPr>
                <a:xfrm>
                  <a:off x="6185015" y="4759264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1251FFDF-B128-1410-D4DB-E82D8D5F628D}"/>
                    </a:ext>
                  </a:extLst>
                </p:cNvPr>
                <p:cNvSpPr/>
                <p:nvPr/>
              </p:nvSpPr>
              <p:spPr>
                <a:xfrm>
                  <a:off x="7181997" y="5369684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3DCA3E4B-DB94-ECB8-88B4-39B4369A189B}"/>
                    </a:ext>
                  </a:extLst>
                </p:cNvPr>
                <p:cNvSpPr/>
                <p:nvPr/>
              </p:nvSpPr>
              <p:spPr>
                <a:xfrm>
                  <a:off x="6189932" y="5369684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2FA09CB1-FE78-51B0-6D5D-0F458900DA20}"/>
                    </a:ext>
                  </a:extLst>
                </p:cNvPr>
                <p:cNvSpPr/>
                <p:nvPr/>
              </p:nvSpPr>
              <p:spPr>
                <a:xfrm>
                  <a:off x="7066195" y="4481331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FC43ABB1-F0E6-4869-15D4-1F51E6F24384}"/>
                    </a:ext>
                  </a:extLst>
                </p:cNvPr>
                <p:cNvSpPr/>
                <p:nvPr/>
              </p:nvSpPr>
              <p:spPr>
                <a:xfrm>
                  <a:off x="8129697" y="5371087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E4E4CBC7-6B88-2CDB-9837-99F0EEC3809E}"/>
                    </a:ext>
                  </a:extLst>
                </p:cNvPr>
                <p:cNvSpPr/>
                <p:nvPr/>
              </p:nvSpPr>
              <p:spPr>
                <a:xfrm>
                  <a:off x="7069545" y="4159208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BBD50737-FB14-D2CB-7F8F-4820B9D662F9}"/>
                    </a:ext>
                  </a:extLst>
                </p:cNvPr>
                <p:cNvSpPr/>
                <p:nvPr/>
              </p:nvSpPr>
              <p:spPr>
                <a:xfrm>
                  <a:off x="6647936" y="3924997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1761A363-1996-6AC2-9B7C-D4705EBBB442}"/>
                    </a:ext>
                  </a:extLst>
                </p:cNvPr>
                <p:cNvSpPr/>
                <p:nvPr/>
              </p:nvSpPr>
              <p:spPr>
                <a:xfrm>
                  <a:off x="3062086" y="1662372"/>
                  <a:ext cx="148427" cy="148427"/>
                </a:xfrm>
                <a:prstGeom prst="ellipse">
                  <a:avLst/>
                </a:prstGeom>
                <a:solidFill>
                  <a:srgbClr val="EC721F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</a:endParaRPr>
                </a:p>
              </p:txBody>
            </p:sp>
          </p:grp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144B9F87-8CCE-5093-0E65-77230B377409}"/>
                  </a:ext>
                </a:extLst>
              </p:cNvPr>
              <p:cNvSpPr/>
              <p:nvPr/>
            </p:nvSpPr>
            <p:spPr>
              <a:xfrm>
                <a:off x="9510860" y="3227890"/>
                <a:ext cx="333961" cy="333961"/>
              </a:xfrm>
              <a:prstGeom prst="ellipse">
                <a:avLst/>
              </a:prstGeom>
              <a:solidFill>
                <a:srgbClr val="453628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sz="800" kern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80897E-DF1E-91FD-4995-AA705186032A}"/>
                </a:ext>
              </a:extLst>
            </p:cNvPr>
            <p:cNvCxnSpPr>
              <a:cxnSpLocks/>
            </p:cNvCxnSpPr>
            <p:nvPr/>
          </p:nvCxnSpPr>
          <p:spPr>
            <a:xfrm>
              <a:off x="660619" y="5403225"/>
              <a:ext cx="540000" cy="0"/>
            </a:xfrm>
            <a:prstGeom prst="line">
              <a:avLst/>
            </a:prstGeom>
            <a:noFill/>
            <a:ln w="28575" cap="flat" cmpd="sng" algn="ctr">
              <a:solidFill>
                <a:srgbClr val="EF7C0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954498-5284-0027-BEBC-889F866E8348}"/>
                </a:ext>
              </a:extLst>
            </p:cNvPr>
            <p:cNvCxnSpPr>
              <a:cxnSpLocks/>
            </p:cNvCxnSpPr>
            <p:nvPr/>
          </p:nvCxnSpPr>
          <p:spPr>
            <a:xfrm>
              <a:off x="660619" y="5598155"/>
              <a:ext cx="540000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DC6074-2BC1-2881-5DD0-FBAEABE6BB36}"/>
                </a:ext>
              </a:extLst>
            </p:cNvPr>
            <p:cNvCxnSpPr>
              <a:cxnSpLocks/>
            </p:cNvCxnSpPr>
            <p:nvPr/>
          </p:nvCxnSpPr>
          <p:spPr>
            <a:xfrm>
              <a:off x="660619" y="5850862"/>
              <a:ext cx="540000" cy="0"/>
            </a:xfrm>
            <a:prstGeom prst="line">
              <a:avLst/>
            </a:prstGeom>
            <a:noFill/>
            <a:ln w="28575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94D749-2DEC-C932-5829-51BD7C606AB5}"/>
                </a:ext>
              </a:extLst>
            </p:cNvPr>
            <p:cNvCxnSpPr>
              <a:cxnSpLocks/>
            </p:cNvCxnSpPr>
            <p:nvPr/>
          </p:nvCxnSpPr>
          <p:spPr>
            <a:xfrm>
              <a:off x="660619" y="6045792"/>
              <a:ext cx="540000" cy="0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07E2A0-86A4-FD2A-1DAA-B38A448CB988}"/>
                </a:ext>
              </a:extLst>
            </p:cNvPr>
            <p:cNvSpPr txBox="1"/>
            <p:nvPr/>
          </p:nvSpPr>
          <p:spPr>
            <a:xfrm>
              <a:off x="1179891" y="5267623"/>
              <a:ext cx="1468554" cy="21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Trebuchet MS" panose="020B0603020202020204" pitchFamily="34" charset="0"/>
                </a:rPr>
                <a:t>Stock management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A913AB-065E-7C0B-643E-4CC272F6462F}"/>
                </a:ext>
              </a:extLst>
            </p:cNvPr>
            <p:cNvSpPr txBox="1"/>
            <p:nvPr/>
          </p:nvSpPr>
          <p:spPr>
            <a:xfrm>
              <a:off x="1173406" y="5478395"/>
              <a:ext cx="1468554" cy="21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Trebuchet MS" panose="020B0603020202020204" pitchFamily="34" charset="0"/>
                </a:rPr>
                <a:t>Inventory control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5A293F-4742-08CF-824E-2636FF1D3C01}"/>
                </a:ext>
              </a:extLst>
            </p:cNvPr>
            <p:cNvSpPr txBox="1"/>
            <p:nvPr/>
          </p:nvSpPr>
          <p:spPr>
            <a:xfrm>
              <a:off x="1179891" y="5716327"/>
              <a:ext cx="1208267" cy="21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Trebuchet MS" panose="020B0603020202020204" pitchFamily="34" charset="0"/>
                </a:rPr>
                <a:t>Supply Chain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65919E-1421-AD35-008C-82419E382D2E}"/>
                </a:ext>
              </a:extLst>
            </p:cNvPr>
            <p:cNvSpPr txBox="1"/>
            <p:nvPr/>
          </p:nvSpPr>
          <p:spPr>
            <a:xfrm>
              <a:off x="1179891" y="5927430"/>
              <a:ext cx="1468554" cy="21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Trebuchet MS" panose="020B0603020202020204" pitchFamily="34" charset="0"/>
                </a:rPr>
                <a:t>Lifecycle Management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496E509-7C26-2CFF-0C12-898384CA4970}"/>
                </a:ext>
              </a:extLst>
            </p:cNvPr>
            <p:cNvCxnSpPr>
              <a:cxnSpLocks/>
            </p:cNvCxnSpPr>
            <p:nvPr/>
          </p:nvCxnSpPr>
          <p:spPr>
            <a:xfrm>
              <a:off x="5789235" y="1851562"/>
              <a:ext cx="366028" cy="0"/>
            </a:xfrm>
            <a:prstGeom prst="line">
              <a:avLst/>
            </a:prstGeom>
            <a:noFill/>
            <a:ln w="28575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FE314C-3974-ADD2-7368-9409A3D241A4}"/>
                </a:ext>
              </a:extLst>
            </p:cNvPr>
            <p:cNvSpPr/>
            <p:nvPr/>
          </p:nvSpPr>
          <p:spPr>
            <a:xfrm>
              <a:off x="6099550" y="1788148"/>
              <a:ext cx="148427" cy="148427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GB" sz="800" kern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1A4783-7173-4092-E7D6-E9667A8CC84F}"/>
                </a:ext>
              </a:extLst>
            </p:cNvPr>
            <p:cNvSpPr txBox="1"/>
            <p:nvPr/>
          </p:nvSpPr>
          <p:spPr>
            <a:xfrm>
              <a:off x="5792600" y="1910707"/>
              <a:ext cx="1034641" cy="21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Seasonal Demand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D76B78-A4C2-C2F2-46D6-2D9C9DD3F3D9}"/>
                </a:ext>
              </a:extLst>
            </p:cNvPr>
            <p:cNvSpPr/>
            <p:nvPr/>
          </p:nvSpPr>
          <p:spPr>
            <a:xfrm>
              <a:off x="6581558" y="2443943"/>
              <a:ext cx="148427" cy="148427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GB" sz="800" kern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BDE4-1AB0-6FD8-3034-5F784F1B4CDC}"/>
                </a:ext>
              </a:extLst>
            </p:cNvPr>
            <p:cNvCxnSpPr>
              <a:cxnSpLocks/>
            </p:cNvCxnSpPr>
            <p:nvPr/>
          </p:nvCxnSpPr>
          <p:spPr>
            <a:xfrm>
              <a:off x="6258652" y="2521402"/>
              <a:ext cx="304800" cy="0"/>
            </a:xfrm>
            <a:prstGeom prst="line">
              <a:avLst/>
            </a:prstGeom>
            <a:noFill/>
            <a:ln w="28575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9C919A-0481-953C-4542-C2C414582F86}"/>
                </a:ext>
              </a:extLst>
            </p:cNvPr>
            <p:cNvSpPr txBox="1"/>
            <p:nvPr/>
          </p:nvSpPr>
          <p:spPr>
            <a:xfrm>
              <a:off x="6315953" y="2581702"/>
              <a:ext cx="800555" cy="343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Order fulfilment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2DCE91D-9199-793D-CB79-EC59ED0665C3}"/>
                </a:ext>
              </a:extLst>
            </p:cNvPr>
            <p:cNvSpPr/>
            <p:nvPr/>
          </p:nvSpPr>
          <p:spPr>
            <a:xfrm>
              <a:off x="6869494" y="2110761"/>
              <a:ext cx="148427" cy="148427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GB" sz="800" kern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3B9B02-BD89-26A9-8CEE-DECF65C0B901}"/>
                </a:ext>
              </a:extLst>
            </p:cNvPr>
            <p:cNvCxnSpPr>
              <a:cxnSpLocks/>
            </p:cNvCxnSpPr>
            <p:nvPr/>
          </p:nvCxnSpPr>
          <p:spPr>
            <a:xfrm>
              <a:off x="6275654" y="1855111"/>
              <a:ext cx="676004" cy="0"/>
            </a:xfrm>
            <a:prstGeom prst="line">
              <a:avLst/>
            </a:prstGeom>
            <a:noFill/>
            <a:ln w="28575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BD419A-6010-4024-2F70-686F3D25A2D9}"/>
                </a:ext>
              </a:extLst>
            </p:cNvPr>
            <p:cNvCxnSpPr>
              <a:cxnSpLocks/>
            </p:cNvCxnSpPr>
            <p:nvPr/>
          </p:nvCxnSpPr>
          <p:spPr>
            <a:xfrm>
              <a:off x="6225450" y="2184974"/>
              <a:ext cx="676004" cy="0"/>
            </a:xfrm>
            <a:prstGeom prst="line">
              <a:avLst/>
            </a:prstGeom>
            <a:noFill/>
            <a:ln w="28575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E0737DC-33BB-4649-1ECA-6ED5E7231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231" y="2518156"/>
              <a:ext cx="227476" cy="5002"/>
            </a:xfrm>
            <a:prstGeom prst="line">
              <a:avLst/>
            </a:prstGeom>
            <a:noFill/>
            <a:ln w="28575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C4D73E8-6120-8801-152F-B8DBDECB9EEB}"/>
                </a:ext>
              </a:extLst>
            </p:cNvPr>
            <p:cNvSpPr txBox="1"/>
            <p:nvPr/>
          </p:nvSpPr>
          <p:spPr>
            <a:xfrm>
              <a:off x="6874602" y="2087220"/>
              <a:ext cx="981153" cy="5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Blue Sheets (Physical inventory reconciliation)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4CF6AE-2829-86E1-2736-149887F1071F}"/>
                </a:ext>
              </a:extLst>
            </p:cNvPr>
            <p:cNvSpPr txBox="1"/>
            <p:nvPr/>
          </p:nvSpPr>
          <p:spPr>
            <a:xfrm>
              <a:off x="9769304" y="5221315"/>
              <a:ext cx="890706" cy="21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Carrying Cost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C6548C-7935-4EB2-7778-64BD268C8C01}"/>
                </a:ext>
              </a:extLst>
            </p:cNvPr>
            <p:cNvSpPr txBox="1"/>
            <p:nvPr/>
          </p:nvSpPr>
          <p:spPr>
            <a:xfrm>
              <a:off x="8942962" y="5448956"/>
              <a:ext cx="788728" cy="343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600"/>
                </a:spcBef>
                <a:spcAft>
                  <a:spcPts val="600"/>
                </a:spcAft>
              </a:pPr>
              <a:r>
                <a:rPr lang="en-US" sz="800" i="0" dirty="0">
                  <a:solidFill>
                    <a:srgbClr val="262626"/>
                  </a:solidFill>
                  <a:effectLst/>
                  <a:latin typeface="-apple-system"/>
                </a:rPr>
                <a:t>Inventory Aging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0F3136-3199-D2DF-DAE2-070861B5DFDE}"/>
                </a:ext>
              </a:extLst>
            </p:cNvPr>
            <p:cNvSpPr txBox="1"/>
            <p:nvPr/>
          </p:nvSpPr>
          <p:spPr>
            <a:xfrm>
              <a:off x="9733845" y="5714479"/>
              <a:ext cx="890706" cy="343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Inventory Shrinkages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C3FB40-C1DF-C9A6-A6A7-DD9CA01F0084}"/>
                </a:ext>
              </a:extLst>
            </p:cNvPr>
            <p:cNvSpPr txBox="1"/>
            <p:nvPr/>
          </p:nvSpPr>
          <p:spPr>
            <a:xfrm>
              <a:off x="9688547" y="4615108"/>
              <a:ext cx="725138" cy="343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8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Cycle Counting</a:t>
              </a:r>
              <a:endPara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6C9E751-587E-3F74-5B29-38F27C556DA6}"/>
                </a:ext>
              </a:extLst>
            </p:cNvPr>
            <p:cNvCxnSpPr>
              <a:cxnSpLocks/>
            </p:cNvCxnSpPr>
            <p:nvPr/>
          </p:nvCxnSpPr>
          <p:spPr>
            <a:xfrm>
              <a:off x="5799686" y="2524950"/>
              <a:ext cx="304800" cy="0"/>
            </a:xfrm>
            <a:prstGeom prst="line">
              <a:avLst/>
            </a:prstGeom>
            <a:noFill/>
            <a:ln w="28575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2BCFDA6-BC26-C175-B4B9-8352F6F3781E}"/>
                </a:ext>
              </a:extLst>
            </p:cNvPr>
            <p:cNvCxnSpPr>
              <a:cxnSpLocks/>
            </p:cNvCxnSpPr>
            <p:nvPr/>
          </p:nvCxnSpPr>
          <p:spPr>
            <a:xfrm>
              <a:off x="5792599" y="2188257"/>
              <a:ext cx="304800" cy="0"/>
            </a:xfrm>
            <a:prstGeom prst="line">
              <a:avLst/>
            </a:prstGeom>
            <a:noFill/>
            <a:ln w="28575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492A8C2-E371-0E13-E213-47614061856E}"/>
                </a:ext>
              </a:extLst>
            </p:cNvPr>
            <p:cNvSpPr/>
            <p:nvPr/>
          </p:nvSpPr>
          <p:spPr>
            <a:xfrm>
              <a:off x="6101323" y="2447490"/>
              <a:ext cx="148427" cy="148427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GB" sz="800" kern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8E93EE7-D220-F7CB-2F8D-CC9FD5A4ECA5}"/>
                </a:ext>
              </a:extLst>
            </p:cNvPr>
            <p:cNvSpPr/>
            <p:nvPr/>
          </p:nvSpPr>
          <p:spPr>
            <a:xfrm>
              <a:off x="6094235" y="2121428"/>
              <a:ext cx="148427" cy="148427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GB" sz="800" kern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8AD87231-6B62-DA0E-EFFB-3126206942B8}"/>
                </a:ext>
              </a:extLst>
            </p:cNvPr>
            <p:cNvSpPr/>
            <p:nvPr/>
          </p:nvSpPr>
          <p:spPr>
            <a:xfrm>
              <a:off x="1030014" y="3129020"/>
              <a:ext cx="252248" cy="274247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GB" sz="800" kern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B2D393C-14B4-F32D-561D-94516E0CDCB7}"/>
                </a:ext>
              </a:extLst>
            </p:cNvPr>
            <p:cNvSpPr/>
            <p:nvPr/>
          </p:nvSpPr>
          <p:spPr>
            <a:xfrm>
              <a:off x="9688547" y="5010254"/>
              <a:ext cx="115295" cy="118008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9794781-C2E7-3AC0-DCF5-2B31A455DCFC}"/>
                </a:ext>
              </a:extLst>
            </p:cNvPr>
            <p:cNvSpPr/>
            <p:nvPr/>
          </p:nvSpPr>
          <p:spPr>
            <a:xfrm>
              <a:off x="9688547" y="5258068"/>
              <a:ext cx="115295" cy="118008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E739A98-7E83-DB8B-E6C5-326F8B990C60}"/>
                </a:ext>
              </a:extLst>
            </p:cNvPr>
            <p:cNvSpPr/>
            <p:nvPr/>
          </p:nvSpPr>
          <p:spPr>
            <a:xfrm>
              <a:off x="9688547" y="5489980"/>
              <a:ext cx="115295" cy="118008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317CE26-70B8-FE7F-F2DE-9AF254090D5A}"/>
                </a:ext>
              </a:extLst>
            </p:cNvPr>
            <p:cNvSpPr/>
            <p:nvPr/>
          </p:nvSpPr>
          <p:spPr>
            <a:xfrm>
              <a:off x="9688547" y="5809364"/>
              <a:ext cx="115295" cy="118008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3AF2CFBF-D147-C54F-C82D-DCF0D7E8B217}"/>
                </a:ext>
              </a:extLst>
            </p:cNvPr>
            <p:cNvSpPr/>
            <p:nvPr/>
          </p:nvSpPr>
          <p:spPr>
            <a:xfrm>
              <a:off x="9228690" y="1632277"/>
              <a:ext cx="115295" cy="118008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C11AB3BD-D210-01F2-EA18-B9E200D44BBB}"/>
                </a:ext>
              </a:extLst>
            </p:cNvPr>
            <p:cNvSpPr/>
            <p:nvPr/>
          </p:nvSpPr>
          <p:spPr>
            <a:xfrm>
              <a:off x="9237967" y="1840338"/>
              <a:ext cx="115295" cy="118008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361EF7AD-569C-CE1C-81B0-15149B31B9C1}"/>
                </a:ext>
              </a:extLst>
            </p:cNvPr>
            <p:cNvSpPr/>
            <p:nvPr/>
          </p:nvSpPr>
          <p:spPr>
            <a:xfrm>
              <a:off x="10099362" y="1619024"/>
              <a:ext cx="115295" cy="118008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E303CF21-258B-DEAC-A404-8390E126F4B6}"/>
                </a:ext>
              </a:extLst>
            </p:cNvPr>
            <p:cNvSpPr/>
            <p:nvPr/>
          </p:nvSpPr>
          <p:spPr>
            <a:xfrm>
              <a:off x="10099362" y="1906596"/>
              <a:ext cx="115295" cy="118008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D8483CC-8BB1-7CCD-95D9-250A94ADB8A3}"/>
                </a:ext>
              </a:extLst>
            </p:cNvPr>
            <p:cNvSpPr/>
            <p:nvPr/>
          </p:nvSpPr>
          <p:spPr>
            <a:xfrm>
              <a:off x="10099362" y="2210069"/>
              <a:ext cx="115295" cy="118008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DA7ED18-8E7A-DA29-0047-51F341EE7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2589" y="4186622"/>
              <a:ext cx="1145246" cy="822782"/>
            </a:xfrm>
            <a:prstGeom prst="line">
              <a:avLst/>
            </a:prstGeom>
            <a:noFill/>
            <a:ln w="28575" cap="flat" cmpd="sng" algn="ctr">
              <a:solidFill>
                <a:srgbClr val="EF7C00"/>
              </a:solidFill>
              <a:prstDash val="solid"/>
              <a:miter lim="800000"/>
            </a:ln>
            <a:effectLst/>
          </p:spPr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6202CA9-F543-9CE9-AE12-9371FF70F205}"/>
                </a:ext>
              </a:extLst>
            </p:cNvPr>
            <p:cNvCxnSpPr>
              <a:cxnSpLocks/>
            </p:cNvCxnSpPr>
            <p:nvPr/>
          </p:nvCxnSpPr>
          <p:spPr>
            <a:xfrm>
              <a:off x="4514525" y="4142097"/>
              <a:ext cx="709482" cy="0"/>
            </a:xfrm>
            <a:prstGeom prst="line">
              <a:avLst/>
            </a:prstGeom>
            <a:noFill/>
            <a:ln w="28575" cap="flat" cmpd="sng" algn="ctr">
              <a:solidFill>
                <a:srgbClr val="EF7C00"/>
              </a:solidFill>
              <a:prstDash val="solid"/>
              <a:miter lim="800000"/>
            </a:ln>
            <a:effectLst/>
          </p:spPr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B2DA795-8DDB-654D-92BF-69A553BFC982}"/>
                </a:ext>
              </a:extLst>
            </p:cNvPr>
            <p:cNvSpPr/>
            <p:nvPr/>
          </p:nvSpPr>
          <p:spPr>
            <a:xfrm>
              <a:off x="9663771" y="4000441"/>
              <a:ext cx="148427" cy="148427"/>
            </a:xfrm>
            <a:prstGeom prst="ellipse">
              <a:avLst/>
            </a:prstGeom>
            <a:solidFill>
              <a:srgbClr val="453628"/>
            </a:solidFill>
            <a:ln w="12700" cap="flat" cmpd="sng" algn="ctr">
              <a:solidFill>
                <a:srgbClr val="453628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1106B2-E8A3-26DA-0827-C7A5CE1A9AF9}"/>
                </a:ext>
              </a:extLst>
            </p:cNvPr>
            <p:cNvSpPr txBox="1"/>
            <p:nvPr/>
          </p:nvSpPr>
          <p:spPr>
            <a:xfrm>
              <a:off x="373218" y="3641311"/>
              <a:ext cx="1444949" cy="21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rebuchet MS" panose="020B0603020202020204" pitchFamily="34" charset="0"/>
                </a:rPr>
                <a:t>Main  Overground Line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711262-CBA7-EBDB-BAAC-F8684A20705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4" y="3893801"/>
              <a:ext cx="1211565" cy="0"/>
            </a:xfrm>
            <a:prstGeom prst="line">
              <a:avLst/>
            </a:prstGeom>
            <a:noFill/>
            <a:ln w="76200" cap="flat" cmpd="sng" algn="ctr">
              <a:solidFill>
                <a:srgbClr val="BFDBF3"/>
              </a:solidFill>
              <a:prstDash val="solid"/>
              <a:bevel/>
              <a:tailEnd type="none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ACB661-5E8A-DD13-930D-8719C7145D19}"/>
                </a:ext>
              </a:extLst>
            </p:cNvPr>
            <p:cNvSpPr txBox="1"/>
            <p:nvPr/>
          </p:nvSpPr>
          <p:spPr>
            <a:xfrm>
              <a:off x="442033" y="4988204"/>
              <a:ext cx="1175961" cy="21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rebuchet MS" panose="020B0603020202020204" pitchFamily="34" charset="0"/>
                </a:rPr>
                <a:t>Underground Line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AB30E2-8FB2-E869-F888-5197EFAA61DA}"/>
                </a:ext>
              </a:extLst>
            </p:cNvPr>
            <p:cNvSpPr txBox="1"/>
            <p:nvPr/>
          </p:nvSpPr>
          <p:spPr>
            <a:xfrm>
              <a:off x="8713632" y="2617234"/>
              <a:ext cx="798732" cy="21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Backflushing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5D31D4BB-8C64-E01A-62FE-6346010B25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44627" y="142770"/>
            <a:ext cx="1628775" cy="3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0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B2706E65-F731-694A-980E-A74CD18E6AA8}"/>
              </a:ext>
            </a:extLst>
          </p:cNvPr>
          <p:cNvSpPr txBox="1"/>
          <p:nvPr/>
        </p:nvSpPr>
        <p:spPr>
          <a:xfrm>
            <a:off x="2854796" y="3602538"/>
            <a:ext cx="175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Forecasting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A49F94-769E-6F42-B7A8-9AD31C4CCEE5}"/>
              </a:ext>
            </a:extLst>
          </p:cNvPr>
          <p:cNvSpPr txBox="1"/>
          <p:nvPr/>
        </p:nvSpPr>
        <p:spPr>
          <a:xfrm>
            <a:off x="2854796" y="4167898"/>
            <a:ext cx="1588933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AI-Driven Insights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94EF1-9321-D245-B21C-0FC6B9F52B45}"/>
              </a:ext>
            </a:extLst>
          </p:cNvPr>
          <p:cNvSpPr txBox="1"/>
          <p:nvPr/>
        </p:nvSpPr>
        <p:spPr>
          <a:xfrm>
            <a:off x="2667000" y="5249420"/>
            <a:ext cx="2033074" cy="10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algorithms to analyze sales data and trends,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accurate demand predictions tailored to business needs.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323F3-922D-F447-A7B2-F205143E7C3E}"/>
              </a:ext>
            </a:extLst>
          </p:cNvPr>
          <p:cNvCxnSpPr>
            <a:cxnSpLocks/>
          </p:cNvCxnSpPr>
          <p:nvPr/>
        </p:nvCxnSpPr>
        <p:spPr>
          <a:xfrm>
            <a:off x="2863121" y="4166078"/>
            <a:ext cx="158060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76257FC-4076-584B-9F0C-EA7E5987B48E}"/>
              </a:ext>
            </a:extLst>
          </p:cNvPr>
          <p:cNvSpPr/>
          <p:nvPr/>
        </p:nvSpPr>
        <p:spPr>
          <a:xfrm>
            <a:off x="3424502" y="4572000"/>
            <a:ext cx="457846" cy="457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2E9448-CE60-D646-9161-489D9BC4B56F}"/>
              </a:ext>
            </a:extLst>
          </p:cNvPr>
          <p:cNvSpPr txBox="1"/>
          <p:nvPr/>
        </p:nvSpPr>
        <p:spPr>
          <a:xfrm>
            <a:off x="3416177" y="4656592"/>
            <a:ext cx="466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096D4C-F15E-2345-A238-905B927F9A36}"/>
              </a:ext>
            </a:extLst>
          </p:cNvPr>
          <p:cNvSpPr txBox="1"/>
          <p:nvPr/>
        </p:nvSpPr>
        <p:spPr>
          <a:xfrm>
            <a:off x="305889" y="3608416"/>
            <a:ext cx="222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41FF1A-EA82-0F46-88E7-90EE8F0EF594}"/>
              </a:ext>
            </a:extLst>
          </p:cNvPr>
          <p:cNvSpPr txBox="1"/>
          <p:nvPr/>
        </p:nvSpPr>
        <p:spPr>
          <a:xfrm>
            <a:off x="458904" y="4167898"/>
            <a:ext cx="1588933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Updates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DE6FAF-49F1-6845-B82A-650904E88620}"/>
              </a:ext>
            </a:extLst>
          </p:cNvPr>
          <p:cNvSpPr txBox="1"/>
          <p:nvPr/>
        </p:nvSpPr>
        <p:spPr>
          <a:xfrm>
            <a:off x="228600" y="5181600"/>
            <a:ext cx="2350561" cy="10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and update stock status instantly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ensuring retailers are always informed about inventory levels with 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seamless scanning integration.(audio, text, image)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1527FF0-40A4-0140-BAD6-E6E1AFD3DA75}"/>
              </a:ext>
            </a:extLst>
          </p:cNvPr>
          <p:cNvCxnSpPr>
            <a:cxnSpLocks/>
          </p:cNvCxnSpPr>
          <p:nvPr/>
        </p:nvCxnSpPr>
        <p:spPr>
          <a:xfrm>
            <a:off x="521661" y="4166078"/>
            <a:ext cx="184053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1A0815BC-3090-6F4B-A98F-80EB65EB315A}"/>
              </a:ext>
            </a:extLst>
          </p:cNvPr>
          <p:cNvSpPr/>
          <p:nvPr/>
        </p:nvSpPr>
        <p:spPr>
          <a:xfrm>
            <a:off x="1028610" y="4572000"/>
            <a:ext cx="457846" cy="457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691908-4234-6A42-B582-E1FCD2D96432}"/>
              </a:ext>
            </a:extLst>
          </p:cNvPr>
          <p:cNvSpPr txBox="1"/>
          <p:nvPr/>
        </p:nvSpPr>
        <p:spPr>
          <a:xfrm>
            <a:off x="1020285" y="4656592"/>
            <a:ext cx="466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207EB5C-08BA-8440-A4A9-9B7E05B24B18}"/>
              </a:ext>
            </a:extLst>
          </p:cNvPr>
          <p:cNvSpPr txBox="1"/>
          <p:nvPr/>
        </p:nvSpPr>
        <p:spPr>
          <a:xfrm>
            <a:off x="7696036" y="3609248"/>
            <a:ext cx="1588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Expiry Management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84F908A-85C4-C449-9A2C-A3400781D41E}"/>
              </a:ext>
            </a:extLst>
          </p:cNvPr>
          <p:cNvSpPr txBox="1"/>
          <p:nvPr/>
        </p:nvSpPr>
        <p:spPr>
          <a:xfrm>
            <a:off x="7646580" y="4167898"/>
            <a:ext cx="1588933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Reduction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1C0124-076D-694B-A3C5-332A9789D204}"/>
              </a:ext>
            </a:extLst>
          </p:cNvPr>
          <p:cNvSpPr txBox="1"/>
          <p:nvPr/>
        </p:nvSpPr>
        <p:spPr>
          <a:xfrm>
            <a:off x="7467600" y="5249420"/>
            <a:ext cx="1944167" cy="10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product expiration dates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alerts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prioritizing older stock to minimize waste and 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inventory rotation.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FA9BC89-0E54-7E4F-93F8-F8A4E1052E92}"/>
              </a:ext>
            </a:extLst>
          </p:cNvPr>
          <p:cNvCxnSpPr>
            <a:cxnSpLocks/>
          </p:cNvCxnSpPr>
          <p:nvPr/>
        </p:nvCxnSpPr>
        <p:spPr>
          <a:xfrm>
            <a:off x="7654905" y="4166078"/>
            <a:ext cx="158060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FC727009-0402-AD47-A47C-D226A64D8EE0}"/>
              </a:ext>
            </a:extLst>
          </p:cNvPr>
          <p:cNvSpPr/>
          <p:nvPr/>
        </p:nvSpPr>
        <p:spPr>
          <a:xfrm>
            <a:off x="8216286" y="4572000"/>
            <a:ext cx="457846" cy="4578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BD85543-C48E-C446-AE4C-0FBC785CF147}"/>
              </a:ext>
            </a:extLst>
          </p:cNvPr>
          <p:cNvSpPr txBox="1"/>
          <p:nvPr/>
        </p:nvSpPr>
        <p:spPr>
          <a:xfrm>
            <a:off x="8207961" y="4656592"/>
            <a:ext cx="466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270285-E735-CE41-82C2-0C5DFD75B6C8}"/>
              </a:ext>
            </a:extLst>
          </p:cNvPr>
          <p:cNvSpPr txBox="1"/>
          <p:nvPr/>
        </p:nvSpPr>
        <p:spPr>
          <a:xfrm>
            <a:off x="5300144" y="3581975"/>
            <a:ext cx="1588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Reordering Alerts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AF0B54-1396-7C4A-9731-84FF520DA72B}"/>
              </a:ext>
            </a:extLst>
          </p:cNvPr>
          <p:cNvSpPr txBox="1"/>
          <p:nvPr/>
        </p:nvSpPr>
        <p:spPr>
          <a:xfrm>
            <a:off x="5250688" y="4167898"/>
            <a:ext cx="1588933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 Notifications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2FBDC9-C2AE-0C4D-B681-2E132AA61C67}"/>
              </a:ext>
            </a:extLst>
          </p:cNvPr>
          <p:cNvSpPr txBox="1"/>
          <p:nvPr/>
        </p:nvSpPr>
        <p:spPr>
          <a:xfrm>
            <a:off x="5026726" y="5249420"/>
            <a:ext cx="2136074" cy="10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im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mediate reordering alerts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 smart 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suggestions for quantities based on historical data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demand forecasts.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0A00724-4B47-614F-9540-DA9923F1A723}"/>
              </a:ext>
            </a:extLst>
          </p:cNvPr>
          <p:cNvCxnSpPr>
            <a:cxnSpLocks/>
          </p:cNvCxnSpPr>
          <p:nvPr/>
        </p:nvCxnSpPr>
        <p:spPr>
          <a:xfrm>
            <a:off x="5259013" y="4166078"/>
            <a:ext cx="158060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883FE46-4A75-6E41-B96E-877E54F6E1DF}"/>
              </a:ext>
            </a:extLst>
          </p:cNvPr>
          <p:cNvSpPr/>
          <p:nvPr/>
        </p:nvSpPr>
        <p:spPr>
          <a:xfrm>
            <a:off x="5820394" y="4572000"/>
            <a:ext cx="457846" cy="4578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8513715-4D27-E04E-953A-2AAAA73A01A8}"/>
              </a:ext>
            </a:extLst>
          </p:cNvPr>
          <p:cNvSpPr txBox="1"/>
          <p:nvPr/>
        </p:nvSpPr>
        <p:spPr>
          <a:xfrm>
            <a:off x="5812069" y="4656592"/>
            <a:ext cx="466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6EE2A-E104-984D-91E9-28D968B01110}"/>
              </a:ext>
            </a:extLst>
          </p:cNvPr>
          <p:cNvSpPr txBox="1"/>
          <p:nvPr/>
        </p:nvSpPr>
        <p:spPr>
          <a:xfrm>
            <a:off x="10091928" y="3608416"/>
            <a:ext cx="1588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Analytics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813A5D4-EC88-554A-A269-34081F0C2C17}"/>
              </a:ext>
            </a:extLst>
          </p:cNvPr>
          <p:cNvSpPr txBox="1"/>
          <p:nvPr/>
        </p:nvSpPr>
        <p:spPr>
          <a:xfrm>
            <a:off x="10042473" y="4167898"/>
            <a:ext cx="1588933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Tracking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A60CBCC-85F0-CE42-B92E-EC6EA05C7E42}"/>
              </a:ext>
            </a:extLst>
          </p:cNvPr>
          <p:cNvSpPr txBox="1"/>
          <p:nvPr/>
        </p:nvSpPr>
        <p:spPr>
          <a:xfrm>
            <a:off x="9677400" y="5213180"/>
            <a:ext cx="2204899" cy="10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sz="1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top-performing products and receive notifications for underperforming stock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allowing for informed decision-making and markdown strategies.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03F9E66-A7BE-0F44-A523-86F4CA748316}"/>
              </a:ext>
            </a:extLst>
          </p:cNvPr>
          <p:cNvCxnSpPr>
            <a:cxnSpLocks/>
          </p:cNvCxnSpPr>
          <p:nvPr/>
        </p:nvCxnSpPr>
        <p:spPr>
          <a:xfrm>
            <a:off x="10050798" y="4166078"/>
            <a:ext cx="158060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31E5DC87-4649-7D4E-A811-6E3609302B68}"/>
              </a:ext>
            </a:extLst>
          </p:cNvPr>
          <p:cNvSpPr/>
          <p:nvPr/>
        </p:nvSpPr>
        <p:spPr>
          <a:xfrm>
            <a:off x="10612179" y="4572000"/>
            <a:ext cx="457846" cy="4578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EAC55D-05B7-8044-9F0A-30B7896987CB}"/>
              </a:ext>
            </a:extLst>
          </p:cNvPr>
          <p:cNvSpPr txBox="1"/>
          <p:nvPr/>
        </p:nvSpPr>
        <p:spPr>
          <a:xfrm>
            <a:off x="10603854" y="4656592"/>
            <a:ext cx="466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6A2B1-167C-E141-BB03-EB86DB373DCF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1820465F-FE2A-064C-1846-82BB411A68A9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F640F7CD-BDC1-9D88-2992-FBEEC137B983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FFBB05F0-D409-FA39-99D2-A6E9413BE8AF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5117039-1FE9-73C3-A6BC-B028EC22D98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64E8DA1D-EA28-28E0-83F2-27DF60008600}"/>
              </a:ext>
            </a:extLst>
          </p:cNvPr>
          <p:cNvSpPr txBox="1">
            <a:spLocks/>
          </p:cNvSpPr>
          <p:nvPr/>
        </p:nvSpPr>
        <p:spPr>
          <a:xfrm>
            <a:off x="287329" y="269324"/>
            <a:ext cx="7336215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Technical approach to solving various inventory challenges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207F26-99BC-962C-32EC-C21B05EB58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9724" y="6491271"/>
            <a:ext cx="1628775" cy="342375"/>
          </a:xfrm>
          <a:prstGeom prst="rect">
            <a:avLst/>
          </a:prstGeom>
        </p:spPr>
      </p:pic>
      <p:pic>
        <p:nvPicPr>
          <p:cNvPr id="22" name="Picture 21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068C9A9A-3822-E0A4-69EB-B612C291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29" y="6487832"/>
            <a:ext cx="983555" cy="3088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F5DAE4-C761-DDEE-A9F4-E09A8C9D5721}"/>
              </a:ext>
            </a:extLst>
          </p:cNvPr>
          <p:cNvSpPr txBox="1"/>
          <p:nvPr/>
        </p:nvSpPr>
        <p:spPr>
          <a:xfrm>
            <a:off x="287329" y="1483648"/>
            <a:ext cx="61134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62626"/>
                </a:solidFill>
                <a:effectLst/>
                <a:latin typeface="-apple-system"/>
              </a:rPr>
              <a:t>Leverage Pytho</a:t>
            </a:r>
            <a:r>
              <a:rPr lang="en-US" sz="1400" b="1" dirty="0">
                <a:solidFill>
                  <a:srgbClr val="262626"/>
                </a:solidFill>
                <a:latin typeface="-apple-system"/>
              </a:rPr>
              <a:t>n-flask + KAPPA architecture using Pandas, </a:t>
            </a:r>
            <a:r>
              <a:rPr lang="en-US" sz="1400" b="1" dirty="0" err="1">
                <a:solidFill>
                  <a:srgbClr val="262626"/>
                </a:solidFill>
                <a:latin typeface="-apple-system"/>
              </a:rPr>
              <a:t>keras</a:t>
            </a:r>
            <a:r>
              <a:rPr lang="en-US" sz="1400" b="1" dirty="0">
                <a:solidFill>
                  <a:srgbClr val="262626"/>
                </a:solidFill>
                <a:latin typeface="-apple-system"/>
              </a:rPr>
              <a:t>, </a:t>
            </a:r>
            <a:r>
              <a:rPr lang="en-US" sz="1400" b="1" dirty="0" err="1">
                <a:solidFill>
                  <a:srgbClr val="262626"/>
                </a:solidFill>
                <a:latin typeface="-apple-system"/>
              </a:rPr>
              <a:t>Numpy</a:t>
            </a:r>
            <a:r>
              <a:rPr lang="en-US" sz="1400" dirty="0">
                <a:solidFill>
                  <a:srgbClr val="262626"/>
                </a:solidFill>
                <a:latin typeface="-apple-system"/>
              </a:rPr>
              <a:t>  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-apple-system"/>
              </a:rPr>
              <a:t>to predict demand using advanced algorithms.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2626"/>
                </a:solidFill>
                <a:latin typeface="-apple-system"/>
              </a:rPr>
              <a:t>LLM for handling queries, processing orders (Gemini 2.5 Flash + </a:t>
            </a:r>
            <a:r>
              <a:rPr lang="en-US" sz="1400" b="1" dirty="0">
                <a:solidFill>
                  <a:srgbClr val="262626"/>
                </a:solidFill>
                <a:latin typeface="-apple-system"/>
              </a:rPr>
              <a:t>ADK</a:t>
            </a:r>
            <a:r>
              <a:rPr lang="en-US" sz="1400" dirty="0">
                <a:solidFill>
                  <a:srgbClr val="262626"/>
                </a:solidFill>
                <a:latin typeface="-apple-system"/>
              </a:rPr>
              <a:t> + Audio understanding + Image scanning/vision AI) </a:t>
            </a:r>
            <a:endParaRPr lang="en-US" sz="1400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-apple-system"/>
              </a:rPr>
              <a:t>Integrate with </a:t>
            </a:r>
            <a:r>
              <a:rPr lang="en-US" sz="1400" b="1" i="0" dirty="0">
                <a:solidFill>
                  <a:srgbClr val="262626"/>
                </a:solidFill>
                <a:effectLst/>
                <a:latin typeface="-apple-system"/>
              </a:rPr>
              <a:t>Telegram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-apple-system"/>
              </a:rPr>
              <a:t>, support automated order handling, Send instant reorder </a:t>
            </a:r>
            <a:r>
              <a:rPr lang="en-US" sz="1400" b="1" i="0" dirty="0">
                <a:solidFill>
                  <a:srgbClr val="262626"/>
                </a:solidFill>
                <a:effectLst/>
                <a:latin typeface="-apple-system"/>
              </a:rPr>
              <a:t>notifications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-apple-system"/>
              </a:rPr>
              <a:t> via Reporting portal with smart quantity suggestions.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2626"/>
                </a:solidFill>
                <a:latin typeface="-apple-system"/>
              </a:rPr>
              <a:t>Implement </a:t>
            </a:r>
            <a:r>
              <a:rPr lang="en-US" sz="1400" b="1" dirty="0">
                <a:solidFill>
                  <a:srgbClr val="262626"/>
                </a:solidFill>
                <a:latin typeface="-apple-system"/>
              </a:rPr>
              <a:t>Humanistic AI</a:t>
            </a:r>
            <a:r>
              <a:rPr lang="en-US" sz="1400" dirty="0">
                <a:solidFill>
                  <a:srgbClr val="262626"/>
                </a:solidFill>
                <a:latin typeface="-apple-system"/>
              </a:rPr>
              <a:t> to bring a human like  feel using POCA templates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C1AAB-AC2E-00D9-CBB3-4D53A13B2952}"/>
              </a:ext>
            </a:extLst>
          </p:cNvPr>
          <p:cNvSpPr txBox="1"/>
          <p:nvPr/>
        </p:nvSpPr>
        <p:spPr>
          <a:xfrm>
            <a:off x="6522289" y="1483647"/>
            <a:ext cx="552536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-apple-system"/>
              </a:rPr>
              <a:t>Handle data via JSON rules engine - </a:t>
            </a:r>
            <a:r>
              <a:rPr lang="en-US" sz="1400" b="1" i="0" dirty="0">
                <a:solidFill>
                  <a:srgbClr val="262626"/>
                </a:solidFill>
                <a:effectLst/>
                <a:latin typeface="-apple-system"/>
              </a:rPr>
              <a:t>headless data architecture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-apple-system"/>
              </a:rPr>
              <a:t> using </a:t>
            </a:r>
            <a:r>
              <a:rPr lang="en-US" sz="1400" b="1" i="0" dirty="0">
                <a:solidFill>
                  <a:srgbClr val="262626"/>
                </a:solidFill>
                <a:effectLst/>
                <a:latin typeface="-apple-system"/>
              </a:rPr>
              <a:t>Gen AI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-apple-system"/>
              </a:rPr>
              <a:t> for creating custom content through advanced prompt engineering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62626"/>
                </a:solidFill>
                <a:effectLst/>
                <a:latin typeface="-apple-system"/>
              </a:rPr>
              <a:t>Internationalization support (i18n) – </a:t>
            </a:r>
            <a:r>
              <a:rPr lang="en-US" sz="1400" i="0" dirty="0">
                <a:solidFill>
                  <a:srgbClr val="262626"/>
                </a:solidFill>
                <a:effectLst/>
                <a:latin typeface="-apple-system"/>
              </a:rPr>
              <a:t>context adaption to </a:t>
            </a:r>
            <a:r>
              <a:rPr lang="en-US" sz="1400" dirty="0">
                <a:solidFill>
                  <a:srgbClr val="262626"/>
                </a:solidFill>
                <a:latin typeface="-apple-system"/>
              </a:rPr>
              <a:t>4 languages (Deutsch, Polski, Hindi, English</a:t>
            </a:r>
            <a:r>
              <a:rPr lang="en-US" sz="1400" i="0" dirty="0">
                <a:solidFill>
                  <a:srgbClr val="262626"/>
                </a:solidFill>
                <a:effectLst/>
                <a:latin typeface="-apple-system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62626"/>
                </a:solidFill>
                <a:effectLst/>
                <a:latin typeface="-apple-system"/>
              </a:rPr>
              <a:t>Model Context Protocol (MCP) 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-apple-system"/>
              </a:rPr>
              <a:t>to establish bidirectional data pipelines between inventory systems and AI agents.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143BB-9AF2-A6A9-801F-615466466666}"/>
              </a:ext>
            </a:extLst>
          </p:cNvPr>
          <p:cNvSpPr txBox="1"/>
          <p:nvPr/>
        </p:nvSpPr>
        <p:spPr>
          <a:xfrm>
            <a:off x="4896195" y="1064441"/>
            <a:ext cx="2693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  <a:latin typeface="+mj-lt"/>
              </a:rPr>
              <a:t>Technical Solution</a:t>
            </a:r>
          </a:p>
        </p:txBody>
      </p:sp>
    </p:spTree>
    <p:extLst>
      <p:ext uri="{BB962C8B-B14F-4D97-AF65-F5344CB8AC3E}">
        <p14:creationId xmlns:p14="http://schemas.microsoft.com/office/powerpoint/2010/main" val="33055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43DB1-AC72-0F90-7679-5AAD9AAC0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DBD9B412-1D71-42B9-FB5F-4B71C003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0540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58B182-1560-07DE-1EBF-CD16B7D27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70721"/>
              </p:ext>
            </p:extLst>
          </p:nvPr>
        </p:nvGraphicFramePr>
        <p:xfrm>
          <a:off x="304800" y="1084711"/>
          <a:ext cx="11430000" cy="5184084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09505">
                  <a:extLst>
                    <a:ext uri="{9D8B030D-6E8A-4147-A177-3AD203B41FA5}">
                      <a16:colId xmlns:a16="http://schemas.microsoft.com/office/drawing/2014/main" val="529799103"/>
                    </a:ext>
                  </a:extLst>
                </a:gridCol>
                <a:gridCol w="3592947">
                  <a:extLst>
                    <a:ext uri="{9D8B030D-6E8A-4147-A177-3AD203B41FA5}">
                      <a16:colId xmlns:a16="http://schemas.microsoft.com/office/drawing/2014/main" val="389911784"/>
                    </a:ext>
                  </a:extLst>
                </a:gridCol>
                <a:gridCol w="1815577">
                  <a:extLst>
                    <a:ext uri="{9D8B030D-6E8A-4147-A177-3AD203B41FA5}">
                      <a16:colId xmlns:a16="http://schemas.microsoft.com/office/drawing/2014/main" val="1738831974"/>
                    </a:ext>
                  </a:extLst>
                </a:gridCol>
                <a:gridCol w="3192072">
                  <a:extLst>
                    <a:ext uri="{9D8B030D-6E8A-4147-A177-3AD203B41FA5}">
                      <a16:colId xmlns:a16="http://schemas.microsoft.com/office/drawing/2014/main" val="2595278700"/>
                    </a:ext>
                  </a:extLst>
                </a:gridCol>
                <a:gridCol w="1219899">
                  <a:extLst>
                    <a:ext uri="{9D8B030D-6E8A-4147-A177-3AD203B41FA5}">
                      <a16:colId xmlns:a16="http://schemas.microsoft.com/office/drawing/2014/main" val="413918953"/>
                    </a:ext>
                  </a:extLst>
                </a:gridCol>
              </a:tblGrid>
              <a:tr h="243799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Stage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Scenario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Actions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AI/Tech Involvement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Emotional Impact</a:t>
                      </a:r>
                    </a:p>
                  </a:txBody>
                  <a:tcPr marL="30756" marR="30756" marT="15378" marB="15378" anchor="ctr"/>
                </a:tc>
                <a:extLst>
                  <a:ext uri="{0D108BD9-81ED-4DB2-BD59-A6C34878D82A}">
                    <a16:rowId xmlns:a16="http://schemas.microsoft.com/office/drawing/2014/main" val="505458628"/>
                  </a:ext>
                </a:extLst>
              </a:tr>
              <a:tr h="411209">
                <a:tc>
                  <a:txBody>
                    <a:bodyPr/>
                    <a:lstStyle/>
                    <a:p>
                      <a:r>
                        <a:rPr lang="en-US" sz="1400" b="1"/>
                        <a:t>1. Awareness</a:t>
                      </a:r>
                      <a:endParaRPr lang="en-US" sz="1400"/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Sethji</a:t>
                      </a:r>
                      <a:r>
                        <a:rPr lang="en-US" sz="1400" dirty="0"/>
                        <a:t> hears about Sethji.ai from </a:t>
                      </a:r>
                      <a:r>
                        <a:rPr lang="en-US" sz="1400" dirty="0" err="1"/>
                        <a:t>LTIMindtree</a:t>
                      </a:r>
                      <a:r>
                        <a:rPr lang="en-US" sz="1400" dirty="0"/>
                        <a:t> vendor and sees demo videos.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• Attends local demo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• Talks to peers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Curious but skeptical</a:t>
                      </a:r>
                    </a:p>
                  </a:txBody>
                  <a:tcPr marL="30756" marR="30756" marT="15378" marB="15378" anchor="ctr"/>
                </a:tc>
                <a:extLst>
                  <a:ext uri="{0D108BD9-81ED-4DB2-BD59-A6C34878D82A}">
                    <a16:rowId xmlns:a16="http://schemas.microsoft.com/office/drawing/2014/main" val="3451422731"/>
                  </a:ext>
                </a:extLst>
              </a:tr>
              <a:tr h="578619">
                <a:tc>
                  <a:txBody>
                    <a:bodyPr/>
                    <a:lstStyle/>
                    <a:p>
                      <a:r>
                        <a:rPr lang="en-US" sz="1400" b="1" dirty="0"/>
                        <a:t>2. Product Upload</a:t>
                      </a:r>
                      <a:endParaRPr lang="en-US" sz="1400" dirty="0"/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Uploads of Product information via customer chat (WhatsApp/Telegram integrated), product csv files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• Installs app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• Links to POS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• Uploads product catalog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🧠 Initial data ingestion, catalog mapping, and model configuration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Hopeful, optimistic</a:t>
                      </a:r>
                    </a:p>
                  </a:txBody>
                  <a:tcPr marL="30756" marR="30756" marT="15378" marB="15378" anchor="ctr"/>
                </a:tc>
                <a:extLst>
                  <a:ext uri="{0D108BD9-81ED-4DB2-BD59-A6C34878D82A}">
                    <a16:rowId xmlns:a16="http://schemas.microsoft.com/office/drawing/2014/main" val="1065098578"/>
                  </a:ext>
                </a:extLst>
              </a:tr>
              <a:tr h="578619">
                <a:tc>
                  <a:txBody>
                    <a:bodyPr/>
                    <a:lstStyle/>
                    <a:p>
                      <a:r>
                        <a:rPr lang="en-US" sz="1400" b="1" dirty="0"/>
                        <a:t>3. Daily Use – Inventory Tracking</a:t>
                      </a:r>
                      <a:endParaRPr lang="en-US" sz="1400" dirty="0"/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</a:t>
                      </a:r>
                      <a:r>
                        <a:rPr lang="en-US" sz="1400" dirty="0" err="1"/>
                        <a:t>Sethji</a:t>
                      </a:r>
                      <a:r>
                        <a:rPr lang="en-US" sz="1400" dirty="0"/>
                        <a:t> co-pilot interface to track daily inventory and perform updates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• Scans new stock</a:t>
                      </a:r>
                      <a:br>
                        <a:rPr lang="en-US" sz="1400"/>
                      </a:br>
                      <a:r>
                        <a:rPr lang="en-US" sz="1400"/>
                        <a:t>• Gets real-time alerts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👁️ LLM Image recognition tracks on-shelf stock</a:t>
                      </a:r>
                    </a:p>
                    <a:p>
                      <a:r>
                        <a:rPr lang="en-US" sz="1400" dirty="0"/>
                        <a:t>📡 Data streamed to SQLite &amp; processed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Empowered, confident</a:t>
                      </a:r>
                    </a:p>
                  </a:txBody>
                  <a:tcPr marL="30756" marR="30756" marT="15378" marB="15378" anchor="ctr"/>
                </a:tc>
                <a:extLst>
                  <a:ext uri="{0D108BD9-81ED-4DB2-BD59-A6C34878D82A}">
                    <a16:rowId xmlns:a16="http://schemas.microsoft.com/office/drawing/2014/main" val="844219371"/>
                  </a:ext>
                </a:extLst>
              </a:tr>
              <a:tr h="411209">
                <a:tc>
                  <a:txBody>
                    <a:bodyPr/>
                    <a:lstStyle/>
                    <a:p>
                      <a:r>
                        <a:rPr lang="en-US" sz="1400" b="1"/>
                        <a:t>4. Demand Forecasting</a:t>
                      </a:r>
                      <a:endParaRPr lang="en-US" sz="1400"/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Notices an AI-generated forecast showing potential spike in flour demand during festival.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• Adjusts order plan proactively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📈 ML model forecasts demand using past sales + external factors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Impressed, prepared</a:t>
                      </a:r>
                    </a:p>
                  </a:txBody>
                  <a:tcPr marL="30756" marR="30756" marT="15378" marB="15378" anchor="ctr"/>
                </a:tc>
                <a:extLst>
                  <a:ext uri="{0D108BD9-81ED-4DB2-BD59-A6C34878D82A}">
                    <a16:rowId xmlns:a16="http://schemas.microsoft.com/office/drawing/2014/main" val="1120126667"/>
                  </a:ext>
                </a:extLst>
              </a:tr>
              <a:tr h="411209">
                <a:tc>
                  <a:txBody>
                    <a:bodyPr/>
                    <a:lstStyle/>
                    <a:p>
                      <a:r>
                        <a:rPr lang="en-US" sz="1400" b="1"/>
                        <a:t>5. Automated Reordering</a:t>
                      </a:r>
                      <a:endParaRPr lang="en-US" sz="1400"/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Receives alert: "You’re running low on biscuits. Auto-reorder placed."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• Approves or edits order via Telegram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🔁 AI Rules engine + reorder thresholds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🔔 Alert via voice or bot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Relieved, less stress</a:t>
                      </a:r>
                    </a:p>
                  </a:txBody>
                  <a:tcPr marL="30756" marR="30756" marT="15378" marB="15378" anchor="ctr"/>
                </a:tc>
                <a:extLst>
                  <a:ext uri="{0D108BD9-81ED-4DB2-BD59-A6C34878D82A}">
                    <a16:rowId xmlns:a16="http://schemas.microsoft.com/office/drawing/2014/main" val="902198747"/>
                  </a:ext>
                </a:extLst>
              </a:tr>
              <a:tr h="411209">
                <a:tc>
                  <a:txBody>
                    <a:bodyPr/>
                    <a:lstStyle/>
                    <a:p>
                      <a:r>
                        <a:rPr lang="en-US" sz="1400" b="1"/>
                        <a:t>6. Insights &amp; Reports</a:t>
                      </a:r>
                      <a:endParaRPr lang="en-US" sz="1400"/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Reviews weekly report on expired goods and top 5 SKUs.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• Uses mobile dashboard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📊 Analytics engine summarizes shelf life, wastage, high-margin items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Strategic, proud</a:t>
                      </a:r>
                    </a:p>
                  </a:txBody>
                  <a:tcPr marL="30756" marR="30756" marT="15378" marB="15378" anchor="ctr"/>
                </a:tc>
                <a:extLst>
                  <a:ext uri="{0D108BD9-81ED-4DB2-BD59-A6C34878D82A}">
                    <a16:rowId xmlns:a16="http://schemas.microsoft.com/office/drawing/2014/main" val="563171177"/>
                  </a:ext>
                </a:extLst>
              </a:tr>
              <a:tr h="411209">
                <a:tc>
                  <a:txBody>
                    <a:bodyPr/>
                    <a:lstStyle/>
                    <a:p>
                      <a:r>
                        <a:rPr lang="en-US" sz="1400" b="1"/>
                        <a:t>7. Voice Assistant Queries</a:t>
                      </a:r>
                      <a:endParaRPr lang="en-US" sz="1400"/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Asks, “How many Parle-G packets sold last week?”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• Speaks to inbuilt voice bot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🎤 ADK + </a:t>
                      </a:r>
                      <a:r>
                        <a:rPr lang="en-US" sz="1400" dirty="0" err="1"/>
                        <a:t>Diarization</a:t>
                      </a:r>
                      <a:r>
                        <a:rPr lang="en-US" sz="1400" dirty="0"/>
                        <a:t> + voice recognition integrated with AI model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Delighted by convenience</a:t>
                      </a:r>
                    </a:p>
                  </a:txBody>
                  <a:tcPr marL="30756" marR="30756" marT="15378" marB="15378" anchor="ctr"/>
                </a:tc>
                <a:extLst>
                  <a:ext uri="{0D108BD9-81ED-4DB2-BD59-A6C34878D82A}">
                    <a16:rowId xmlns:a16="http://schemas.microsoft.com/office/drawing/2014/main" val="1251603183"/>
                  </a:ext>
                </a:extLst>
              </a:tr>
              <a:tr h="411209">
                <a:tc>
                  <a:txBody>
                    <a:bodyPr/>
                    <a:lstStyle/>
                    <a:p>
                      <a:r>
                        <a:rPr lang="en-US" sz="1400" b="1"/>
                        <a:t>8. Growth Phase</a:t>
                      </a:r>
                      <a:endParaRPr lang="en-US" sz="1400"/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Opens a second store. Uses same dashboard and forecast engine.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• Adds store node to Sethji.ai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🧠 Scalable headless architecture supports multi-store setup</a:t>
                      </a:r>
                    </a:p>
                  </a:txBody>
                  <a:tcPr marL="30756" marR="30756" marT="15378" marB="15378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Ambitious, in control</a:t>
                      </a:r>
                    </a:p>
                  </a:txBody>
                  <a:tcPr marL="30756" marR="30756" marT="15378" marB="15378" anchor="ctr"/>
                </a:tc>
                <a:extLst>
                  <a:ext uri="{0D108BD9-81ED-4DB2-BD59-A6C34878D82A}">
                    <a16:rowId xmlns:a16="http://schemas.microsoft.com/office/drawing/2014/main" val="591897649"/>
                  </a:ext>
                </a:extLst>
              </a:tr>
            </a:tbl>
          </a:graphicData>
        </a:graphic>
      </p:graphicFrame>
      <p:pic>
        <p:nvPicPr>
          <p:cNvPr id="2" name="Picture 1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B97BEE47-58BB-4BE6-D60A-D78B789A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8" y="6436909"/>
            <a:ext cx="1088896" cy="341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4161AF-94B7-E7D3-6238-A7B4C8A8329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87025" y="6477876"/>
            <a:ext cx="1628775" cy="3423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A86751-5534-FA81-D777-DADFEF6C1058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6" name="Shape">
              <a:extLst>
                <a:ext uri="{FF2B5EF4-FFF2-40B4-BE49-F238E27FC236}">
                  <a16:creationId xmlns:a16="http://schemas.microsoft.com/office/drawing/2014/main" id="{E30238BA-F6D5-5786-146C-D7C4E11AC55D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11DEB383-A555-7F9A-2A99-15AAF6D913A7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6F165E94-C704-913E-F362-9FEBBE3FAAE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CFACB861-6663-BD5C-6B2B-4C17BFAAFE16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CD39054-8299-D92F-2C65-DBC8A45B1A47}"/>
              </a:ext>
            </a:extLst>
          </p:cNvPr>
          <p:cNvSpPr txBox="1">
            <a:spLocks/>
          </p:cNvSpPr>
          <p:nvPr/>
        </p:nvSpPr>
        <p:spPr>
          <a:xfrm>
            <a:off x="194727" y="416155"/>
            <a:ext cx="10263393" cy="5608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FF0000"/>
                </a:solidFill>
                <a:latin typeface="+mj-lt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We have covered the following </a:t>
            </a:r>
            <a:r>
              <a:rPr lang="en-US"/>
              <a:t>personas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8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89091-88E8-A684-CAF2-67915433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D9982FE-8B5A-DB24-C6EF-4D81CC38D9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5511" y="6436588"/>
            <a:ext cx="1628775" cy="342375"/>
          </a:xfrm>
          <a:prstGeom prst="rect">
            <a:avLst/>
          </a:prstGeom>
        </p:spPr>
      </p:pic>
      <p:pic>
        <p:nvPicPr>
          <p:cNvPr id="20" name="Picture 19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94F19F03-4F67-490D-F36D-D360EB174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29" y="6487832"/>
            <a:ext cx="983555" cy="308851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3D60AFFB-284E-E3E1-6FA3-9C5025229A56}"/>
              </a:ext>
            </a:extLst>
          </p:cNvPr>
          <p:cNvSpPr txBox="1">
            <a:spLocks/>
          </p:cNvSpPr>
          <p:nvPr/>
        </p:nvSpPr>
        <p:spPr>
          <a:xfrm>
            <a:off x="287329" y="269324"/>
            <a:ext cx="11692467" cy="620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Technical Solution Expanded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0FDD54-E2B3-3C4B-7F9C-32E66B853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43255"/>
              </p:ext>
            </p:extLst>
          </p:nvPr>
        </p:nvGraphicFramePr>
        <p:xfrm>
          <a:off x="40758" y="890036"/>
          <a:ext cx="12110484" cy="512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5271">
                  <a:extLst>
                    <a:ext uri="{9D8B030D-6E8A-4147-A177-3AD203B41FA5}">
                      <a16:colId xmlns:a16="http://schemas.microsoft.com/office/drawing/2014/main" val="2696397041"/>
                    </a:ext>
                  </a:extLst>
                </a:gridCol>
                <a:gridCol w="6579298">
                  <a:extLst>
                    <a:ext uri="{9D8B030D-6E8A-4147-A177-3AD203B41FA5}">
                      <a16:colId xmlns:a16="http://schemas.microsoft.com/office/drawing/2014/main" val="2148766078"/>
                    </a:ext>
                  </a:extLst>
                </a:gridCol>
                <a:gridCol w="632693">
                  <a:extLst>
                    <a:ext uri="{9D8B030D-6E8A-4147-A177-3AD203B41FA5}">
                      <a16:colId xmlns:a16="http://schemas.microsoft.com/office/drawing/2014/main" val="658398864"/>
                    </a:ext>
                  </a:extLst>
                </a:gridCol>
                <a:gridCol w="737128">
                  <a:extLst>
                    <a:ext uri="{9D8B030D-6E8A-4147-A177-3AD203B41FA5}">
                      <a16:colId xmlns:a16="http://schemas.microsoft.com/office/drawing/2014/main" val="685186917"/>
                    </a:ext>
                  </a:extLst>
                </a:gridCol>
                <a:gridCol w="659276">
                  <a:extLst>
                    <a:ext uri="{9D8B030D-6E8A-4147-A177-3AD203B41FA5}">
                      <a16:colId xmlns:a16="http://schemas.microsoft.com/office/drawing/2014/main" val="1480218167"/>
                    </a:ext>
                  </a:extLst>
                </a:gridCol>
                <a:gridCol w="959291">
                  <a:extLst>
                    <a:ext uri="{9D8B030D-6E8A-4147-A177-3AD203B41FA5}">
                      <a16:colId xmlns:a16="http://schemas.microsoft.com/office/drawing/2014/main" val="890519449"/>
                    </a:ext>
                  </a:extLst>
                </a:gridCol>
                <a:gridCol w="1067527">
                  <a:extLst>
                    <a:ext uri="{9D8B030D-6E8A-4147-A177-3AD203B41FA5}">
                      <a16:colId xmlns:a16="http://schemas.microsoft.com/office/drawing/2014/main" val="3647778786"/>
                    </a:ext>
                  </a:extLst>
                </a:gridCol>
              </a:tblGrid>
              <a:tr h="223724">
                <a:tc>
                  <a:txBody>
                    <a:bodyPr/>
                    <a:lstStyle/>
                    <a:p>
                      <a:r>
                        <a:rPr lang="en-US" sz="1300" dirty="0"/>
                        <a:t>Requirement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Solution Considerations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AI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Gen AI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Voice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Telegram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Dashboard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212604"/>
                  </a:ext>
                </a:extLst>
              </a:tr>
              <a:tr h="1448320">
                <a:tc>
                  <a:txBody>
                    <a:bodyPr/>
                    <a:lstStyle/>
                    <a:p>
                      <a:r>
                        <a:rPr lang="en-US" sz="1300" dirty="0"/>
                        <a:t>Real-Time Inventory Tracking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 solution to capture 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realtime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-orders (supplier + customer)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instant updates on stock status, ensuring retailers are always informed about their inventory levels.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Seamless Image detection/product detection for products by scanning integration for quick and accurate stock updates.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Color-coded inventory status indicators provide at-a-glance understanding of current stock levels.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Alerts will notify users when stock is low, allowing for timely action to replenish items.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5654"/>
                  </a:ext>
                </a:extLst>
              </a:tr>
              <a:tr h="1601395">
                <a:tc>
                  <a:txBody>
                    <a:bodyPr/>
                    <a:lstStyle/>
                    <a:p>
                      <a:r>
                        <a:rPr lang="en-US" sz="1300" dirty="0"/>
                        <a:t>AI-Driven Demand Forecasting / Replenishments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analyzes past sales data and seasonal trends to predict future demand accurately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Advanced pattern recognition algorithms identify trends in your sales history for accurate predictions.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Automatic detection and adjustment recommendations based on seasonal buying patterns.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Integration with event data and weather forecasts to anticipate demand fluctuations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Tailor forecasting models to your specific business needs with accuracy reporting metrics.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393867"/>
                  </a:ext>
                </a:extLst>
              </a:tr>
              <a:tr h="1142171">
                <a:tc>
                  <a:txBody>
                    <a:bodyPr/>
                    <a:lstStyle/>
                    <a:p>
                      <a:r>
                        <a:rPr lang="en-US" sz="1300" dirty="0"/>
                        <a:t>Reordering Alerts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Instant reordering notifications sent directly to your Telegram for immediate action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suggestions for purchase quantities based on historical data and predicted demand.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Streamlined process with vendor management integration for efficient purchasing.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specific reorder points with priority categorization options for different product types.</a:t>
                      </a: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1608"/>
                  </a:ext>
                </a:extLst>
              </a:tr>
            </a:tbl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id="{54074961-BE9A-7425-B53E-79BB344D03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64" t="12898" r="50542" b="15734"/>
          <a:stretch/>
        </p:blipFill>
        <p:spPr>
          <a:xfrm>
            <a:off x="10359688" y="3482097"/>
            <a:ext cx="467069" cy="44792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93E46F5-A1E1-DD21-FDD2-5690916F33F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148210" y="1602797"/>
            <a:ext cx="466630" cy="4479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90DF1C-B605-18C4-6982-F1D69BCDBF2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64" t="12898" r="50542" b="15734"/>
          <a:stretch/>
        </p:blipFill>
        <p:spPr>
          <a:xfrm>
            <a:off x="9516681" y="3457867"/>
            <a:ext cx="467069" cy="4479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D52B04-1EFB-FA54-28AA-F8A94EB93DB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821605" y="1602796"/>
            <a:ext cx="466630" cy="447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A760B26-C694-3E51-0ABE-E5981508AF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9576517" y="1602797"/>
            <a:ext cx="466630" cy="44792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ACE3EA3-B998-90DA-96BC-D9AEE617E7E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10345511" y="1602796"/>
            <a:ext cx="466630" cy="447927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E56857B0-C9FF-1AF4-031D-914F215F7B0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11453498" y="1602796"/>
            <a:ext cx="466630" cy="447927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63E23AF1-8BFD-6B74-67A1-D72B9C195BD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202368" y="3457868"/>
            <a:ext cx="466630" cy="447927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BBD60EB7-95BF-39E1-FA3B-4FC75FF663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875763" y="3457867"/>
            <a:ext cx="466630" cy="447927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086B89A0-0C7F-12C9-C60D-3A9CE180DAA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11507656" y="3457867"/>
            <a:ext cx="466630" cy="447927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89818292-2A63-BD70-5EFA-52A538E2D78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148210" y="5316582"/>
            <a:ext cx="466630" cy="447927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F25F5D48-752D-8A81-843D-D306690166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8821605" y="5316582"/>
            <a:ext cx="466630" cy="447927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086313E6-72D9-29D6-8ECB-4F7D7F43B9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11453498" y="5316582"/>
            <a:ext cx="466630" cy="44792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F56DAC18-D7B6-D4E3-1F4F-134A8A15D4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9522137" y="5325854"/>
            <a:ext cx="466630" cy="447927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328532E4-BA91-DC25-24C8-1B65FDD0D1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947" t="14112" b="15130"/>
          <a:stretch/>
        </p:blipFill>
        <p:spPr>
          <a:xfrm>
            <a:off x="10291131" y="5325853"/>
            <a:ext cx="466630" cy="44792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3172C2-9E0C-128C-13FA-2A65AEFDDE58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E94D9EB2-58B9-D624-DF0B-6A1681F3BA33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Shape">
              <a:extLst>
                <a:ext uri="{FF2B5EF4-FFF2-40B4-BE49-F238E27FC236}">
                  <a16:creationId xmlns:a16="http://schemas.microsoft.com/office/drawing/2014/main" id="{32B3FB0C-316A-84AD-985B-DDD7E600CD81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B010E395-9052-BE64-D92F-F4A50F3A86D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C36F1B0A-0E7C-D8E9-62E0-CC1C86B0FE2C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54398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439FBEC853B24FAE93D2F76C9C8427" ma:contentTypeVersion="7" ma:contentTypeDescription="Create a new document." ma:contentTypeScope="" ma:versionID="8be636e9c1bd90013d3ce74dae3f30d4">
  <xsd:schema xmlns:xsd="http://www.w3.org/2001/XMLSchema" xmlns:xs="http://www.w3.org/2001/XMLSchema" xmlns:p="http://schemas.microsoft.com/office/2006/metadata/properties" xmlns:ns2="3756bf7c-8566-47c4-8864-8f8c2604365f" targetNamespace="http://schemas.microsoft.com/office/2006/metadata/properties" ma:root="true" ma:fieldsID="60d504cbd413f06cd8f606d25968c5ed" ns2:_="">
    <xsd:import namespace="3756bf7c-8566-47c4-8864-8f8c260436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6bf7c-8566-47c4-8864-8f8c260436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8734BF-D7EF-4EEB-BDE5-464F54A4A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6bf7c-8566-47c4-8864-8f8c260436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71af3243-3dd4-4a8d-8c0d-dd76da1f02a5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terms/"/>
    <ds:schemaRef ds:uri="http://schemas.microsoft.com/office/infopath/2007/PartnerControls"/>
    <ds:schemaRef ds:uri="230e9df3-be65-4c73-a93b-d1236ebd677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{8187B352-9768-4EA6-A000-AF9B89A85E29}tf67328976_win32</Template>
  <TotalTime>2868</TotalTime>
  <Words>2857</Words>
  <Application>Microsoft Office PowerPoint</Application>
  <PresentationFormat>Widescreen</PresentationFormat>
  <Paragraphs>495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-apple-system</vt:lpstr>
      <vt:lpstr>Aptos</vt:lpstr>
      <vt:lpstr>Arial</vt:lpstr>
      <vt:lpstr>Calibri</vt:lpstr>
      <vt:lpstr>Corbel</vt:lpstr>
      <vt:lpstr>fkGrotesk</vt:lpstr>
      <vt:lpstr>fkGroteskNeue</vt:lpstr>
      <vt:lpstr>Frutiger 45 bold</vt:lpstr>
      <vt:lpstr>Symbol</vt:lpstr>
      <vt:lpstr>Tenorite</vt:lpstr>
      <vt:lpstr>Trebuchet MS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SundaraRajan</dc:creator>
  <cp:lastModifiedBy>Arvind Rajan</cp:lastModifiedBy>
  <cp:revision>72</cp:revision>
  <dcterms:created xsi:type="dcterms:W3CDTF">2025-04-11T14:19:19Z</dcterms:created>
  <dcterms:modified xsi:type="dcterms:W3CDTF">2025-06-08T14:00:22Z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0x0101009A439FBEC853B24FAE93D2F76C9C8427</vt:lpwstr>
  </property>
  <property fmtid="{D5CDD505-2E9C-101B-9397-08002B2CF9AE}" pid="3" name="MediaServiceImageTags">
    <vt:lpwstr/>
  </property>
</Properties>
</file>