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326" r:id="rId3"/>
    <p:sldId id="257" r:id="rId4"/>
    <p:sldId id="258" r:id="rId5"/>
    <p:sldId id="259" r:id="rId6"/>
    <p:sldId id="323" r:id="rId7"/>
    <p:sldId id="34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600" b="1" dirty="0"/>
              <a:t>Avg. Annual</a:t>
            </a:r>
            <a:r>
              <a:rPr lang="en-IN" sz="1600" b="1" baseline="0" dirty="0"/>
              <a:t> spending per Parent (USD $)</a:t>
            </a:r>
            <a:endParaRPr lang="en-IN" sz="16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Annual Spending (Low End)</c:v>
                </c:pt>
              </c:strCache>
            </c:strRef>
          </c:tx>
          <c:spPr>
            <a:ln w="28575" cap="rnd">
              <a:solidFill>
                <a:srgbClr val="FE7490"/>
              </a:solidFill>
              <a:round/>
            </a:ln>
            <a:effectLst/>
          </c:spPr>
          <c:marker>
            <c:symbol val="none"/>
          </c:marker>
          <c:cat>
            <c:numRef>
              <c:f>Sheet1!$A$2:$A$6</c:f>
              <c:numCache>
                <c:formatCode>General</c:formatCode>
                <c:ptCount val="5"/>
                <c:pt idx="0">
                  <c:v>2025</c:v>
                </c:pt>
                <c:pt idx="1">
                  <c:v>2026</c:v>
                </c:pt>
                <c:pt idx="2">
                  <c:v>2027</c:v>
                </c:pt>
                <c:pt idx="3">
                  <c:v>2028</c:v>
                </c:pt>
                <c:pt idx="4">
                  <c:v>2029</c:v>
                </c:pt>
              </c:numCache>
            </c:numRef>
          </c:cat>
          <c:val>
            <c:numRef>
              <c:f>Sheet1!$B$2:$B$6</c:f>
              <c:numCache>
                <c:formatCode>#,##0</c:formatCode>
                <c:ptCount val="5"/>
                <c:pt idx="0">
                  <c:v>17000</c:v>
                </c:pt>
                <c:pt idx="1">
                  <c:v>17500</c:v>
                </c:pt>
                <c:pt idx="2">
                  <c:v>18000</c:v>
                </c:pt>
                <c:pt idx="3">
                  <c:v>18500</c:v>
                </c:pt>
                <c:pt idx="4">
                  <c:v>19000</c:v>
                </c:pt>
              </c:numCache>
            </c:numRef>
          </c:val>
          <c:smooth val="0"/>
          <c:extLst>
            <c:ext xmlns:c16="http://schemas.microsoft.com/office/drawing/2014/chart" uri="{C3380CC4-5D6E-409C-BE32-E72D297353CC}">
              <c16:uniqueId val="{00000000-4E84-4E33-86A2-3BD9855E5FCC}"/>
            </c:ext>
          </c:extLst>
        </c:ser>
        <c:ser>
          <c:idx val="1"/>
          <c:order val="1"/>
          <c:tx>
            <c:strRef>
              <c:f>Sheet1!$C$1</c:f>
              <c:strCache>
                <c:ptCount val="1"/>
                <c:pt idx="0">
                  <c:v>Average Annual Spending (High End)</c:v>
                </c:pt>
              </c:strCache>
            </c:strRef>
          </c:tx>
          <c:spPr>
            <a:ln w="28575" cap="rnd">
              <a:solidFill>
                <a:srgbClr val="55D8F0"/>
              </a:solidFill>
              <a:round/>
            </a:ln>
            <a:effectLst/>
          </c:spPr>
          <c:marker>
            <c:symbol val="none"/>
          </c:marker>
          <c:cat>
            <c:numRef>
              <c:f>Sheet1!$A$2:$A$6</c:f>
              <c:numCache>
                <c:formatCode>General</c:formatCode>
                <c:ptCount val="5"/>
                <c:pt idx="0">
                  <c:v>2025</c:v>
                </c:pt>
                <c:pt idx="1">
                  <c:v>2026</c:v>
                </c:pt>
                <c:pt idx="2">
                  <c:v>2027</c:v>
                </c:pt>
                <c:pt idx="3">
                  <c:v>2028</c:v>
                </c:pt>
                <c:pt idx="4">
                  <c:v>2029</c:v>
                </c:pt>
              </c:numCache>
            </c:numRef>
          </c:cat>
          <c:val>
            <c:numRef>
              <c:f>Sheet1!$C$2:$C$6</c:f>
              <c:numCache>
                <c:formatCode>#,##0</c:formatCode>
                <c:ptCount val="5"/>
                <c:pt idx="0">
                  <c:v>27000</c:v>
                </c:pt>
                <c:pt idx="1">
                  <c:v>27500</c:v>
                </c:pt>
                <c:pt idx="2">
                  <c:v>28000</c:v>
                </c:pt>
                <c:pt idx="3">
                  <c:v>28500</c:v>
                </c:pt>
                <c:pt idx="4">
                  <c:v>29000</c:v>
                </c:pt>
              </c:numCache>
            </c:numRef>
          </c:val>
          <c:smooth val="0"/>
          <c:extLst>
            <c:ext xmlns:c16="http://schemas.microsoft.com/office/drawing/2014/chart" uri="{C3380CC4-5D6E-409C-BE32-E72D297353CC}">
              <c16:uniqueId val="{00000001-4E84-4E33-86A2-3BD9855E5FCC}"/>
            </c:ext>
          </c:extLst>
        </c:ser>
        <c:dLbls>
          <c:showLegendKey val="0"/>
          <c:showVal val="0"/>
          <c:showCatName val="0"/>
          <c:showSerName val="0"/>
          <c:showPercent val="0"/>
          <c:showBubbleSize val="0"/>
        </c:dLbls>
        <c:smooth val="0"/>
        <c:axId val="1604176831"/>
        <c:axId val="1604177247"/>
      </c:lineChart>
      <c:catAx>
        <c:axId val="1604176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4177247"/>
        <c:crosses val="autoZero"/>
        <c:auto val="1"/>
        <c:lblAlgn val="ctr"/>
        <c:lblOffset val="100"/>
        <c:noMultiLvlLbl val="0"/>
      </c:catAx>
      <c:valAx>
        <c:axId val="160417724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41768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E7490"/>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600" b="1" dirty="0"/>
              <a:t>Avg. Annual</a:t>
            </a:r>
            <a:r>
              <a:rPr lang="en-IN" sz="1600" b="1" baseline="0" dirty="0"/>
              <a:t> spending per School (USD $)</a:t>
            </a:r>
            <a:endParaRPr lang="en-IN" sz="16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Annual Spending (Low End)</c:v>
                </c:pt>
              </c:strCache>
            </c:strRef>
          </c:tx>
          <c:spPr>
            <a:ln w="28575" cap="rnd">
              <a:solidFill>
                <a:srgbClr val="FE7490"/>
              </a:solidFill>
              <a:round/>
            </a:ln>
            <a:effectLst/>
          </c:spPr>
          <c:marker>
            <c:symbol val="none"/>
          </c:marker>
          <c:cat>
            <c:numRef>
              <c:f>Sheet1!$A$2:$A$6</c:f>
              <c:numCache>
                <c:formatCode>General</c:formatCode>
                <c:ptCount val="5"/>
                <c:pt idx="0">
                  <c:v>2025</c:v>
                </c:pt>
                <c:pt idx="1">
                  <c:v>2026</c:v>
                </c:pt>
                <c:pt idx="2">
                  <c:v>2027</c:v>
                </c:pt>
                <c:pt idx="3">
                  <c:v>2028</c:v>
                </c:pt>
                <c:pt idx="4">
                  <c:v>2029</c:v>
                </c:pt>
              </c:numCache>
            </c:numRef>
          </c:cat>
          <c:val>
            <c:numRef>
              <c:f>Sheet1!$B$2:$B$6</c:f>
              <c:numCache>
                <c:formatCode>#,##0</c:formatCode>
                <c:ptCount val="5"/>
                <c:pt idx="0">
                  <c:v>15000</c:v>
                </c:pt>
                <c:pt idx="1">
                  <c:v>15500</c:v>
                </c:pt>
                <c:pt idx="2">
                  <c:v>16000</c:v>
                </c:pt>
                <c:pt idx="3">
                  <c:v>16500</c:v>
                </c:pt>
                <c:pt idx="4">
                  <c:v>17000</c:v>
                </c:pt>
              </c:numCache>
            </c:numRef>
          </c:val>
          <c:smooth val="0"/>
          <c:extLst>
            <c:ext xmlns:c16="http://schemas.microsoft.com/office/drawing/2014/chart" uri="{C3380CC4-5D6E-409C-BE32-E72D297353CC}">
              <c16:uniqueId val="{00000000-0F94-4237-B1C4-0927268C7AC5}"/>
            </c:ext>
          </c:extLst>
        </c:ser>
        <c:ser>
          <c:idx val="1"/>
          <c:order val="1"/>
          <c:tx>
            <c:strRef>
              <c:f>Sheet1!$C$1</c:f>
              <c:strCache>
                <c:ptCount val="1"/>
                <c:pt idx="0">
                  <c:v>Average Annual Spending (High End)</c:v>
                </c:pt>
              </c:strCache>
            </c:strRef>
          </c:tx>
          <c:spPr>
            <a:ln w="28575" cap="rnd">
              <a:solidFill>
                <a:srgbClr val="55D8F0"/>
              </a:solidFill>
              <a:round/>
            </a:ln>
            <a:effectLst/>
          </c:spPr>
          <c:marker>
            <c:symbol val="none"/>
          </c:marker>
          <c:cat>
            <c:numRef>
              <c:f>Sheet1!$A$2:$A$6</c:f>
              <c:numCache>
                <c:formatCode>General</c:formatCode>
                <c:ptCount val="5"/>
                <c:pt idx="0">
                  <c:v>2025</c:v>
                </c:pt>
                <c:pt idx="1">
                  <c:v>2026</c:v>
                </c:pt>
                <c:pt idx="2">
                  <c:v>2027</c:v>
                </c:pt>
                <c:pt idx="3">
                  <c:v>2028</c:v>
                </c:pt>
                <c:pt idx="4">
                  <c:v>2029</c:v>
                </c:pt>
              </c:numCache>
            </c:numRef>
          </c:cat>
          <c:val>
            <c:numRef>
              <c:f>Sheet1!$C$2:$C$6</c:f>
              <c:numCache>
                <c:formatCode>#,##0</c:formatCode>
                <c:ptCount val="5"/>
                <c:pt idx="0">
                  <c:v>100000</c:v>
                </c:pt>
                <c:pt idx="1">
                  <c:v>100500</c:v>
                </c:pt>
                <c:pt idx="2">
                  <c:v>101000</c:v>
                </c:pt>
                <c:pt idx="3">
                  <c:v>101500</c:v>
                </c:pt>
                <c:pt idx="4">
                  <c:v>102000</c:v>
                </c:pt>
              </c:numCache>
            </c:numRef>
          </c:val>
          <c:smooth val="0"/>
          <c:extLst>
            <c:ext xmlns:c16="http://schemas.microsoft.com/office/drawing/2014/chart" uri="{C3380CC4-5D6E-409C-BE32-E72D297353CC}">
              <c16:uniqueId val="{00000001-0F94-4237-B1C4-0927268C7AC5}"/>
            </c:ext>
          </c:extLst>
        </c:ser>
        <c:dLbls>
          <c:showLegendKey val="0"/>
          <c:showVal val="0"/>
          <c:showCatName val="0"/>
          <c:showSerName val="0"/>
          <c:showPercent val="0"/>
          <c:showBubbleSize val="0"/>
        </c:dLbls>
        <c:smooth val="0"/>
        <c:axId val="1604176831"/>
        <c:axId val="1604177247"/>
      </c:lineChart>
      <c:catAx>
        <c:axId val="1604176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4177247"/>
        <c:crosses val="autoZero"/>
        <c:auto val="1"/>
        <c:lblAlgn val="ctr"/>
        <c:lblOffset val="100"/>
        <c:noMultiLvlLbl val="0"/>
      </c:catAx>
      <c:valAx>
        <c:axId val="160417724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41768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E7490"/>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i="0" u="none" strike="noStrike" baseline="0" dirty="0">
                <a:effectLst/>
              </a:rPr>
              <a:t>UC Davis - National Data on the Economic Impact of Autism on Families and Education (USD BN $)</a:t>
            </a:r>
            <a:endParaRPr lang="en-IN" sz="11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Total Annual Cost (Low End)</c:v>
                </c:pt>
              </c:strCache>
            </c:strRef>
          </c:tx>
          <c:spPr>
            <a:ln w="28575" cap="rnd">
              <a:solidFill>
                <a:srgbClr val="7030A0"/>
              </a:solidFill>
              <a:round/>
            </a:ln>
            <a:effectLst/>
          </c:spPr>
          <c:marker>
            <c:symbol val="none"/>
          </c:marker>
          <c:cat>
            <c:numRef>
              <c:f>Sheet1!$A$2:$A$6</c:f>
              <c:numCache>
                <c:formatCode>General</c:formatCode>
                <c:ptCount val="5"/>
                <c:pt idx="0">
                  <c:v>2025</c:v>
                </c:pt>
                <c:pt idx="1">
                  <c:v>2026</c:v>
                </c:pt>
                <c:pt idx="2">
                  <c:v>2027</c:v>
                </c:pt>
                <c:pt idx="3">
                  <c:v>2028</c:v>
                </c:pt>
                <c:pt idx="4">
                  <c:v>2029</c:v>
                </c:pt>
              </c:numCache>
            </c:numRef>
          </c:cat>
          <c:val>
            <c:numRef>
              <c:f>Sheet1!$B$2:$B$6</c:f>
              <c:numCache>
                <c:formatCode>General</c:formatCode>
                <c:ptCount val="5"/>
                <c:pt idx="0">
                  <c:v>236</c:v>
                </c:pt>
                <c:pt idx="1">
                  <c:v>237</c:v>
                </c:pt>
                <c:pt idx="2">
                  <c:v>238</c:v>
                </c:pt>
                <c:pt idx="3">
                  <c:v>239</c:v>
                </c:pt>
                <c:pt idx="4">
                  <c:v>240</c:v>
                </c:pt>
              </c:numCache>
            </c:numRef>
          </c:val>
          <c:smooth val="0"/>
          <c:extLst>
            <c:ext xmlns:c16="http://schemas.microsoft.com/office/drawing/2014/chart" uri="{C3380CC4-5D6E-409C-BE32-E72D297353CC}">
              <c16:uniqueId val="{00000000-F208-4DB2-A112-7698FA76FEAC}"/>
            </c:ext>
          </c:extLst>
        </c:ser>
        <c:ser>
          <c:idx val="1"/>
          <c:order val="1"/>
          <c:tx>
            <c:strRef>
              <c:f>Sheet1!$C$1</c:f>
              <c:strCache>
                <c:ptCount val="1"/>
                <c:pt idx="0">
                  <c:v>Total Annual Cost (High End)</c:v>
                </c:pt>
              </c:strCache>
            </c:strRef>
          </c:tx>
          <c:spPr>
            <a:ln w="28575" cap="rnd">
              <a:solidFill>
                <a:srgbClr val="FFC000"/>
              </a:solidFill>
              <a:round/>
            </a:ln>
            <a:effectLst/>
          </c:spPr>
          <c:marker>
            <c:symbol val="none"/>
          </c:marker>
          <c:cat>
            <c:numRef>
              <c:f>Sheet1!$A$2:$A$6</c:f>
              <c:numCache>
                <c:formatCode>General</c:formatCode>
                <c:ptCount val="5"/>
                <c:pt idx="0">
                  <c:v>2025</c:v>
                </c:pt>
                <c:pt idx="1">
                  <c:v>2026</c:v>
                </c:pt>
                <c:pt idx="2">
                  <c:v>2027</c:v>
                </c:pt>
                <c:pt idx="3">
                  <c:v>2028</c:v>
                </c:pt>
                <c:pt idx="4">
                  <c:v>2029</c:v>
                </c:pt>
              </c:numCache>
            </c:numRef>
          </c:cat>
          <c:val>
            <c:numRef>
              <c:f>Sheet1!$C$2:$C$6</c:f>
              <c:numCache>
                <c:formatCode>General</c:formatCode>
                <c:ptCount val="5"/>
                <c:pt idx="0">
                  <c:v>262</c:v>
                </c:pt>
                <c:pt idx="1">
                  <c:v>263</c:v>
                </c:pt>
                <c:pt idx="2">
                  <c:v>264</c:v>
                </c:pt>
                <c:pt idx="3">
                  <c:v>265</c:v>
                </c:pt>
                <c:pt idx="4">
                  <c:v>266</c:v>
                </c:pt>
              </c:numCache>
            </c:numRef>
          </c:val>
          <c:smooth val="0"/>
          <c:extLst>
            <c:ext xmlns:c16="http://schemas.microsoft.com/office/drawing/2014/chart" uri="{C3380CC4-5D6E-409C-BE32-E72D297353CC}">
              <c16:uniqueId val="{00000001-F208-4DB2-A112-7698FA76FEAC}"/>
            </c:ext>
          </c:extLst>
        </c:ser>
        <c:ser>
          <c:idx val="2"/>
          <c:order val="2"/>
          <c:tx>
            <c:strRef>
              <c:f>Sheet1!$D$1</c:f>
              <c:strCache>
                <c:ptCount val="1"/>
                <c:pt idx="0">
                  <c:v>Lifetime Cost (Low End)</c:v>
                </c:pt>
              </c:strCache>
            </c:strRef>
          </c:tx>
          <c:spPr>
            <a:ln w="28575" cap="rnd">
              <a:solidFill>
                <a:srgbClr val="0070C0"/>
              </a:solidFill>
              <a:round/>
            </a:ln>
            <a:effectLst/>
          </c:spPr>
          <c:marker>
            <c:symbol val="none"/>
          </c:marker>
          <c:cat>
            <c:numRef>
              <c:f>Sheet1!$A$2:$A$6</c:f>
              <c:numCache>
                <c:formatCode>General</c:formatCode>
                <c:ptCount val="5"/>
                <c:pt idx="0">
                  <c:v>2025</c:v>
                </c:pt>
                <c:pt idx="1">
                  <c:v>2026</c:v>
                </c:pt>
                <c:pt idx="2">
                  <c:v>2027</c:v>
                </c:pt>
                <c:pt idx="3">
                  <c:v>2028</c:v>
                </c:pt>
                <c:pt idx="4">
                  <c:v>2029</c:v>
                </c:pt>
              </c:numCache>
            </c:numRef>
          </c:cat>
          <c:val>
            <c:numRef>
              <c:f>Sheet1!$D$2:$D$6</c:f>
              <c:numCache>
                <c:formatCode>General</c:formatCode>
                <c:ptCount val="5"/>
                <c:pt idx="0">
                  <c:v>1400</c:v>
                </c:pt>
                <c:pt idx="1">
                  <c:v>1410</c:v>
                </c:pt>
                <c:pt idx="2">
                  <c:v>1420</c:v>
                </c:pt>
                <c:pt idx="3">
                  <c:v>1430</c:v>
                </c:pt>
                <c:pt idx="4">
                  <c:v>1440</c:v>
                </c:pt>
              </c:numCache>
            </c:numRef>
          </c:val>
          <c:smooth val="0"/>
          <c:extLst>
            <c:ext xmlns:c16="http://schemas.microsoft.com/office/drawing/2014/chart" uri="{C3380CC4-5D6E-409C-BE32-E72D297353CC}">
              <c16:uniqueId val="{00000003-F208-4DB2-A112-7698FA76FEAC}"/>
            </c:ext>
          </c:extLst>
        </c:ser>
        <c:ser>
          <c:idx val="3"/>
          <c:order val="3"/>
          <c:tx>
            <c:strRef>
              <c:f>Sheet1!$E$1</c:f>
              <c:strCache>
                <c:ptCount val="1"/>
                <c:pt idx="0">
                  <c:v>Lifetime Cost (High End)</c:v>
                </c:pt>
              </c:strCache>
            </c:strRef>
          </c:tx>
          <c:spPr>
            <a:ln w="28575" cap="rnd">
              <a:solidFill>
                <a:srgbClr val="00B050"/>
              </a:solidFill>
              <a:round/>
            </a:ln>
            <a:effectLst/>
          </c:spPr>
          <c:marker>
            <c:symbol val="none"/>
          </c:marker>
          <c:cat>
            <c:numRef>
              <c:f>Sheet1!$A$2:$A$6</c:f>
              <c:numCache>
                <c:formatCode>General</c:formatCode>
                <c:ptCount val="5"/>
                <c:pt idx="0">
                  <c:v>2025</c:v>
                </c:pt>
                <c:pt idx="1">
                  <c:v>2026</c:v>
                </c:pt>
                <c:pt idx="2">
                  <c:v>2027</c:v>
                </c:pt>
                <c:pt idx="3">
                  <c:v>2028</c:v>
                </c:pt>
                <c:pt idx="4">
                  <c:v>2029</c:v>
                </c:pt>
              </c:numCache>
            </c:numRef>
          </c:cat>
          <c:val>
            <c:numRef>
              <c:f>Sheet1!$E$2:$E$6</c:f>
              <c:numCache>
                <c:formatCode>General</c:formatCode>
                <c:ptCount val="5"/>
                <c:pt idx="0">
                  <c:v>2400</c:v>
                </c:pt>
                <c:pt idx="1">
                  <c:v>2410</c:v>
                </c:pt>
                <c:pt idx="2">
                  <c:v>2420</c:v>
                </c:pt>
                <c:pt idx="3">
                  <c:v>2430</c:v>
                </c:pt>
                <c:pt idx="4">
                  <c:v>2440</c:v>
                </c:pt>
              </c:numCache>
            </c:numRef>
          </c:val>
          <c:smooth val="0"/>
          <c:extLst>
            <c:ext xmlns:c16="http://schemas.microsoft.com/office/drawing/2014/chart" uri="{C3380CC4-5D6E-409C-BE32-E72D297353CC}">
              <c16:uniqueId val="{00000004-F208-4DB2-A112-7698FA76FEAC}"/>
            </c:ext>
          </c:extLst>
        </c:ser>
        <c:dLbls>
          <c:showLegendKey val="0"/>
          <c:showVal val="0"/>
          <c:showCatName val="0"/>
          <c:showSerName val="0"/>
          <c:showPercent val="0"/>
          <c:showBubbleSize val="0"/>
        </c:dLbls>
        <c:smooth val="0"/>
        <c:axId val="1604176831"/>
        <c:axId val="1604177247"/>
      </c:lineChart>
      <c:catAx>
        <c:axId val="1604176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4177247"/>
        <c:crosses val="autoZero"/>
        <c:auto val="1"/>
        <c:lblAlgn val="ctr"/>
        <c:lblOffset val="100"/>
        <c:noMultiLvlLbl val="0"/>
      </c:catAx>
      <c:valAx>
        <c:axId val="16041772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41768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E7490"/>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63E26-A07B-45E4-AB6D-B8EBBA498ED1}" type="datetimeFigureOut">
              <a:rPr lang="en-IN" smtClean="0"/>
              <a:t>02-04-2025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2F3EF-19A6-44D3-BCA9-0C373CD8923C}" type="slidenum">
              <a:rPr lang="en-IN" smtClean="0"/>
              <a:t>‹#›</a:t>
            </a:fld>
            <a:endParaRPr lang="en-IN"/>
          </a:p>
        </p:txBody>
      </p:sp>
    </p:spTree>
    <p:extLst>
      <p:ext uri="{BB962C8B-B14F-4D97-AF65-F5344CB8AC3E}">
        <p14:creationId xmlns:p14="http://schemas.microsoft.com/office/powerpoint/2010/main" val="4155199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llstaraba.org/autism-prevalence-worldwide"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www.reuters.com/business/healthcare-pharmaceuticals/why-are-autism-rates-rising-2025-01-14/" TargetMode="External"/><Relationship Id="rId5" Type="http://schemas.openxmlformats.org/officeDocument/2006/relationships/hyperlink" Target="https://www.autismeurope.org/about-autism/prevalence-rate-of-autism/" TargetMode="External"/><Relationship Id="rId4" Type="http://schemas.openxmlformats.org/officeDocument/2006/relationships/hyperlink" Target="https://pubmed.ncbi.nlm.nih.gov/3824025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otalcareaba.com/autism/how-much-is-autism-benefits" TargetMode="External"/><Relationship Id="rId7" Type="http://schemas.openxmlformats.org/officeDocument/2006/relationships/hyperlink" Target="https://www.sciencedirect.com/science/article/abs/pii/S1750946719301904"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lemy.wpengine.com/autism/the-average-annual-costs-of-autism-nationwide" TargetMode="External"/><Relationship Id="rId5" Type="http://schemas.openxmlformats.org/officeDocument/2006/relationships/hyperlink" Target="https://www.universityofcalifornia.edu/news/autisms-costs-estimated-be-500-billion-potentially-1-trillion-2025" TargetMode="External"/><Relationship Id="rId4" Type="http://schemas.openxmlformats.org/officeDocument/2006/relationships/hyperlink" Target="https://hopeforthree.org/autism-is-expensiv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sz="2000" b="0" i="0" dirty="0">
                <a:effectLst/>
                <a:latin typeface="__fkGroteskNeue_598ab8"/>
                <a:hlinkClick r:id="rId3"/>
              </a:rPr>
              <a:t>All Star ABA</a:t>
            </a:r>
            <a:r>
              <a:rPr lang="en-IN" sz="2000" b="0" i="0" dirty="0">
                <a:effectLst/>
                <a:latin typeface="__fkGroteskNeue_598ab8"/>
              </a:rPr>
              <a:t> </a:t>
            </a:r>
            <a:r>
              <a:rPr lang="en-IN" sz="2000" b="0" i="0" u="none" strike="noStrike" dirty="0">
                <a:effectLst/>
                <a:latin typeface="var(--font-berkeley-mono)"/>
                <a:hlinkClick r:id="rId3"/>
              </a:rPr>
              <a:t>1</a:t>
            </a:r>
          </a:p>
          <a:p>
            <a:pPr algn="l">
              <a:buFont typeface="Arial" panose="020B0604020202020204" pitchFamily="34" charset="0"/>
              <a:buChar char="•"/>
            </a:pPr>
            <a:r>
              <a:rPr lang="en-IN" sz="2000" b="0" i="0" dirty="0">
                <a:effectLst/>
                <a:latin typeface="__fkGroteskNeue_598ab8"/>
                <a:hlinkClick r:id="rId4"/>
              </a:rPr>
              <a:t>PubMed</a:t>
            </a:r>
            <a:r>
              <a:rPr lang="en-IN" sz="2000" b="0" i="0" dirty="0">
                <a:effectLst/>
                <a:latin typeface="__fkGroteskNeue_598ab8"/>
              </a:rPr>
              <a:t> </a:t>
            </a:r>
            <a:r>
              <a:rPr lang="en-IN" sz="2000" b="0" i="0" u="none" strike="noStrike" dirty="0">
                <a:effectLst/>
                <a:latin typeface="var(--font-berkeley-mono)"/>
                <a:hlinkClick r:id="rId4"/>
              </a:rPr>
              <a:t>2</a:t>
            </a:r>
          </a:p>
          <a:p>
            <a:pPr algn="l">
              <a:buFont typeface="Arial" panose="020B0604020202020204" pitchFamily="34" charset="0"/>
              <a:buChar char="•"/>
            </a:pPr>
            <a:r>
              <a:rPr lang="en-IN" sz="2000" b="0" i="0" dirty="0">
                <a:effectLst/>
                <a:latin typeface="__fkGroteskNeue_598ab8"/>
                <a:hlinkClick r:id="rId5"/>
              </a:rPr>
              <a:t>Autism Europe</a:t>
            </a:r>
            <a:r>
              <a:rPr lang="en-IN" sz="2000" b="0" i="0" dirty="0">
                <a:effectLst/>
                <a:latin typeface="__fkGroteskNeue_598ab8"/>
              </a:rPr>
              <a:t> </a:t>
            </a:r>
            <a:r>
              <a:rPr lang="en-IN" sz="2000" b="0" i="0" u="none" strike="noStrike" dirty="0">
                <a:effectLst/>
                <a:latin typeface="var(--font-berkeley-mono)"/>
                <a:hlinkClick r:id="rId5"/>
              </a:rPr>
              <a:t>5</a:t>
            </a:r>
          </a:p>
          <a:p>
            <a:pPr algn="l">
              <a:buFont typeface="Arial" panose="020B0604020202020204" pitchFamily="34" charset="0"/>
              <a:buChar char="•"/>
            </a:pPr>
            <a:r>
              <a:rPr lang="en-IN" sz="2000" b="0" i="0" dirty="0">
                <a:effectLst/>
                <a:latin typeface="__fkGroteskNeue_598ab8"/>
                <a:hlinkClick r:id="rId6"/>
              </a:rPr>
              <a:t>Reuters</a:t>
            </a:r>
            <a:r>
              <a:rPr lang="en-IN" sz="2000" b="0" i="0" dirty="0">
                <a:effectLst/>
                <a:latin typeface="__fkGroteskNeue_598ab8"/>
              </a:rPr>
              <a:t> </a:t>
            </a:r>
            <a:r>
              <a:rPr lang="en-IN" sz="2000" b="0" i="0" u="none" strike="noStrike" dirty="0">
                <a:effectLst/>
                <a:latin typeface="var(--font-berkeley-mono)"/>
                <a:hlinkClick r:id="rId6"/>
              </a:rPr>
              <a:t>7</a:t>
            </a:r>
            <a:br>
              <a:rPr lang="en-IN" sz="2000" b="0" i="0" u="none" strike="noStrike" dirty="0">
                <a:effectLst/>
                <a:latin typeface="var(--font-berkeley-mono)"/>
                <a:hlinkClick r:id="rId6"/>
              </a:rPr>
            </a:br>
            <a:r>
              <a:rPr lang="en-IN" sz="2000" b="0" i="0" u="none" strike="noStrike" dirty="0">
                <a:effectLst/>
                <a:latin typeface="var(--font-berkeley-mono)"/>
                <a:hlinkClick r:id="rId6"/>
              </a:rPr>
              <a:t>https://www.thetransmitter.org/spectrum/many-u-s-counties-lack-autism-therapists/</a:t>
            </a:r>
          </a:p>
        </p:txBody>
      </p:sp>
      <p:sp>
        <p:nvSpPr>
          <p:cNvPr id="4" name="Slide Number Placeholder 3"/>
          <p:cNvSpPr>
            <a:spLocks noGrp="1"/>
          </p:cNvSpPr>
          <p:nvPr>
            <p:ph type="sldNum" sz="quarter" idx="5"/>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3809606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fontAlgn="base">
              <a:lnSpc>
                <a:spcPts val="1290"/>
              </a:lnSpc>
              <a:buClr>
                <a:srgbClr val="000099"/>
              </a:buClr>
              <a:buSzPts val="1000"/>
              <a:buFont typeface="+mj-lt"/>
              <a:buNone/>
              <a:tabLst>
                <a:tab pos="182880" algn="dec"/>
              </a:tabLst>
            </a:pPr>
            <a:r>
              <a:rPr lang="en-US" sz="1800" u="sng" strike="noStrike" spc="5" dirty="0">
                <a:solidFill>
                  <a:srgbClr val="0000FF"/>
                </a:solidFill>
                <a:effectLst/>
                <a:latin typeface="Verdana" panose="020B0604030504040204" pitchFamily="34" charset="0"/>
                <a:ea typeface="Calibri" panose="020F0502020204030204" pitchFamily="34" charset="0"/>
                <a:cs typeface="Times New Roman" panose="02020603050405020304" pitchFamily="18" charset="0"/>
                <a:hlinkClick r:id="rId3"/>
              </a:rPr>
              <a:t>https://www.totalcareaba.com/autism/how-much-is-autism-benefits</a:t>
            </a:r>
            <a:endParaRPr lang="en-IN" sz="1800" u="sng" strike="noStrike" spc="5" dirty="0">
              <a:effectLst/>
              <a:latin typeface="Verdana" panose="020B0604030504040204" pitchFamily="34" charset="0"/>
              <a:ea typeface="Calibri" panose="020F0502020204030204" pitchFamily="34" charset="0"/>
              <a:cs typeface="Times New Roman" panose="02020603050405020304" pitchFamily="18" charset="0"/>
            </a:endParaRPr>
          </a:p>
          <a:p>
            <a:pPr marL="0" lvl="0" indent="0" fontAlgn="base">
              <a:lnSpc>
                <a:spcPts val="1290"/>
              </a:lnSpc>
              <a:spcBef>
                <a:spcPts val="900"/>
              </a:spcBef>
              <a:spcAft>
                <a:spcPts val="0"/>
              </a:spcAft>
              <a:buClr>
                <a:srgbClr val="000099"/>
              </a:buClr>
              <a:buSzPts val="1000"/>
              <a:buFont typeface="+mj-lt"/>
              <a:buNone/>
              <a:tabLst>
                <a:tab pos="182880" algn="dec"/>
              </a:tabLst>
            </a:pPr>
            <a:r>
              <a:rPr lang="en-US" sz="1800" u="sng" strike="noStrike" spc="5" dirty="0">
                <a:solidFill>
                  <a:srgbClr val="0000FF"/>
                </a:solidFill>
                <a:effectLst/>
                <a:latin typeface="Verdana" panose="020B0604030504040204" pitchFamily="34" charset="0"/>
                <a:ea typeface="Calibri" panose="020F0502020204030204" pitchFamily="34" charset="0"/>
                <a:cs typeface="Times New Roman" panose="02020603050405020304" pitchFamily="18" charset="0"/>
                <a:hlinkClick r:id="rId4"/>
              </a:rPr>
              <a:t>https://hopeforthree.org/autism-is-expensive/</a:t>
            </a:r>
            <a:br>
              <a:rPr lang="en-US" sz="1800" u="sng" strike="noStrike" spc="5" dirty="0">
                <a:solidFill>
                  <a:srgbClr val="0000FF"/>
                </a:solidFill>
                <a:effectLst/>
                <a:latin typeface="Verdana" panose="020B0604030504040204" pitchFamily="34" charset="0"/>
                <a:ea typeface="Calibri" panose="020F0502020204030204" pitchFamily="34" charset="0"/>
                <a:cs typeface="Times New Roman" panose="02020603050405020304" pitchFamily="18" charset="0"/>
              </a:rPr>
            </a:br>
            <a:r>
              <a:rPr lang="en-US" sz="1800" u="sng" spc="-25" dirty="0">
                <a:solidFill>
                  <a:srgbClr val="0000FF"/>
                </a:solidFill>
                <a:effectLst/>
                <a:latin typeface="Verdana" panose="020B0604030504040204" pitchFamily="34" charset="0"/>
                <a:ea typeface="Calibri" panose="020F0502020204030204" pitchFamily="34" charset="0"/>
                <a:cs typeface="Times New Roman" panose="02020603050405020304" pitchFamily="18" charset="0"/>
                <a:hlinkClick r:id="rId5"/>
              </a:rPr>
              <a:t>https://www.universityofcalifornia.edu/news/autisms-costs-estimated-be-500-billion­</a:t>
            </a:r>
            <a:r>
              <a:rPr lang="en-US" sz="1800" u="sng" dirty="0">
                <a:solidFill>
                  <a:srgbClr val="0000FF"/>
                </a:solidFill>
                <a:effectLst/>
                <a:latin typeface="Verdana" panose="020B0604030504040204" pitchFamily="34" charset="0"/>
                <a:ea typeface="Calibri" panose="020F0502020204030204" pitchFamily="34" charset="0"/>
                <a:cs typeface="Times New Roman" panose="02020603050405020304" pitchFamily="18" charset="0"/>
              </a:rPr>
              <a:t>potentially-1-trillion-2025</a:t>
            </a:r>
            <a:r>
              <a:rPr lang="en-US" sz="1800" u="sng"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R="45720">
              <a:lnSpc>
                <a:spcPts val="1950"/>
              </a:lnSpc>
              <a:spcBef>
                <a:spcPts val="900"/>
              </a:spcBef>
              <a:spcAft>
                <a:spcPts val="0"/>
              </a:spcAft>
            </a:pPr>
            <a:r>
              <a:rPr lang="en-US" sz="1800" u="sng" spc="-5" dirty="0">
                <a:solidFill>
                  <a:srgbClr val="0000FF"/>
                </a:solidFill>
                <a:effectLst/>
                <a:latin typeface="Verdana" panose="020B0604030504040204" pitchFamily="34" charset="0"/>
                <a:ea typeface="Calibri" panose="020F0502020204030204" pitchFamily="34" charset="0"/>
                <a:cs typeface="Times New Roman" panose="02020603050405020304" pitchFamily="18" charset="0"/>
                <a:hlinkClick r:id="rId6"/>
              </a:rPr>
              <a:t>https://elemy.wpengine.com/autism/the-average-annual-costs-of-autism-nationwide</a:t>
            </a:r>
            <a:r>
              <a:rPr lang="en-US" sz="1800" u="sng" spc="-5" dirty="0">
                <a:solidFill>
                  <a:srgbClr val="000099"/>
                </a:solidFill>
                <a:effectLst/>
                <a:latin typeface="Verdana" panose="020B0604030504040204" pitchFamily="34" charset="0"/>
                <a:ea typeface="Calibri" panose="020F0502020204030204" pitchFamily="34" charset="0"/>
                <a:cs typeface="Times New Roman" panose="02020603050405020304" pitchFamily="18" charset="0"/>
              </a:rPr>
              <a:t> </a:t>
            </a:r>
            <a:br>
              <a:rPr lang="en-US" sz="1800" u="sng" spc="-15" dirty="0">
                <a:solidFill>
                  <a:srgbClr val="000000"/>
                </a:solidFill>
                <a:effectLst/>
                <a:latin typeface="Verdana" panose="020B0604030504040204" pitchFamily="34" charset="0"/>
                <a:ea typeface="Calibri" panose="020F0502020204030204" pitchFamily="34" charset="0"/>
                <a:cs typeface="Times New Roman" panose="02020603050405020304" pitchFamily="18" charset="0"/>
              </a:rPr>
            </a:br>
            <a:r>
              <a:rPr lang="en-US" sz="1800" u="sng" spc="-15" dirty="0">
                <a:solidFill>
                  <a:srgbClr val="000099"/>
                </a:solidFill>
                <a:effectLst/>
                <a:latin typeface="Verdana" panose="020B0604030504040204" pitchFamily="34" charset="0"/>
                <a:ea typeface="Calibri" panose="020F0502020204030204" pitchFamily="34" charset="0"/>
                <a:cs typeface="Times New Roman" panose="02020603050405020304" pitchFamily="18" charset="0"/>
              </a:rPr>
              <a:t> </a:t>
            </a:r>
            <a:r>
              <a:rPr lang="en-US" sz="1800" u="sng" spc="-15" dirty="0">
                <a:solidFill>
                  <a:srgbClr val="0000FF"/>
                </a:solidFill>
                <a:effectLst/>
                <a:latin typeface="Verdana" panose="020B0604030504040204" pitchFamily="34" charset="0"/>
                <a:ea typeface="Calibri" panose="020F0502020204030204" pitchFamily="34" charset="0"/>
                <a:cs typeface="Times New Roman" panose="02020603050405020304" pitchFamily="18" charset="0"/>
                <a:hlinkClick r:id="rId7"/>
              </a:rPr>
              <a:t>https://www.sciencedirect.com/science/article/abs/pii/S1750946719301904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1348138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670A-8686-49C5-827A-8CFEFE3B38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E123D5-5B0A-4AD6-9363-91E2185A8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BE1B8F8-2FC9-4DF9-9F1D-E309331110DB}"/>
              </a:ext>
            </a:extLst>
          </p:cNvPr>
          <p:cNvSpPr>
            <a:spLocks noGrp="1"/>
          </p:cNvSpPr>
          <p:nvPr>
            <p:ph type="dt" sz="half" idx="10"/>
          </p:nvPr>
        </p:nvSpPr>
        <p:spPr/>
        <p:txBody>
          <a:bodyPr/>
          <a:lstStyle/>
          <a:p>
            <a:fld id="{45D98AB2-2FB6-4949-B278-E3958321AC04}" type="datetimeFigureOut">
              <a:rPr lang="en-IN" smtClean="0"/>
              <a:t>02-04-2025</a:t>
            </a:fld>
            <a:endParaRPr lang="en-IN"/>
          </a:p>
        </p:txBody>
      </p:sp>
      <p:sp>
        <p:nvSpPr>
          <p:cNvPr id="5" name="Footer Placeholder 4">
            <a:extLst>
              <a:ext uri="{FF2B5EF4-FFF2-40B4-BE49-F238E27FC236}">
                <a16:creationId xmlns:a16="http://schemas.microsoft.com/office/drawing/2014/main" id="{BA87AED6-7B6B-4703-85AE-7563E48176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CED4A2-ECE4-43A5-8E80-C439EDA802E4}"/>
              </a:ext>
            </a:extLst>
          </p:cNvPr>
          <p:cNvSpPr>
            <a:spLocks noGrp="1"/>
          </p:cNvSpPr>
          <p:nvPr>
            <p:ph type="sldNum" sz="quarter" idx="12"/>
          </p:nvPr>
        </p:nvSpPr>
        <p:spPr/>
        <p:txBody>
          <a:bodyPr/>
          <a:lstStyle/>
          <a:p>
            <a:fld id="{C50F7F13-9FC6-4C62-A301-B00B11487C5E}" type="slidenum">
              <a:rPr lang="en-IN" smtClean="0"/>
              <a:t>‹#›</a:t>
            </a:fld>
            <a:endParaRPr lang="en-IN"/>
          </a:p>
        </p:txBody>
      </p:sp>
    </p:spTree>
    <p:extLst>
      <p:ext uri="{BB962C8B-B14F-4D97-AF65-F5344CB8AC3E}">
        <p14:creationId xmlns:p14="http://schemas.microsoft.com/office/powerpoint/2010/main" val="3563263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6BFE-837E-4637-B827-E66CCFC2CB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7604CC-2D8A-46D9-BB5B-0110602CC0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8BCF55-592E-4166-828E-094D3181B934}"/>
              </a:ext>
            </a:extLst>
          </p:cNvPr>
          <p:cNvSpPr>
            <a:spLocks noGrp="1"/>
          </p:cNvSpPr>
          <p:nvPr>
            <p:ph type="dt" sz="half" idx="10"/>
          </p:nvPr>
        </p:nvSpPr>
        <p:spPr/>
        <p:txBody>
          <a:bodyPr/>
          <a:lstStyle/>
          <a:p>
            <a:fld id="{45D98AB2-2FB6-4949-B278-E3958321AC04}" type="datetimeFigureOut">
              <a:rPr lang="en-IN" smtClean="0"/>
              <a:t>02-04-2025</a:t>
            </a:fld>
            <a:endParaRPr lang="en-IN"/>
          </a:p>
        </p:txBody>
      </p:sp>
      <p:sp>
        <p:nvSpPr>
          <p:cNvPr id="5" name="Footer Placeholder 4">
            <a:extLst>
              <a:ext uri="{FF2B5EF4-FFF2-40B4-BE49-F238E27FC236}">
                <a16:creationId xmlns:a16="http://schemas.microsoft.com/office/drawing/2014/main" id="{2F1A9B6A-C867-4609-B126-9683725C2A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DC581B-5E15-489D-BE2A-49546D94EAED}"/>
              </a:ext>
            </a:extLst>
          </p:cNvPr>
          <p:cNvSpPr>
            <a:spLocks noGrp="1"/>
          </p:cNvSpPr>
          <p:nvPr>
            <p:ph type="sldNum" sz="quarter" idx="12"/>
          </p:nvPr>
        </p:nvSpPr>
        <p:spPr/>
        <p:txBody>
          <a:bodyPr/>
          <a:lstStyle/>
          <a:p>
            <a:fld id="{C50F7F13-9FC6-4C62-A301-B00B11487C5E}" type="slidenum">
              <a:rPr lang="en-IN" smtClean="0"/>
              <a:t>‹#›</a:t>
            </a:fld>
            <a:endParaRPr lang="en-IN"/>
          </a:p>
        </p:txBody>
      </p:sp>
    </p:spTree>
    <p:extLst>
      <p:ext uri="{BB962C8B-B14F-4D97-AF65-F5344CB8AC3E}">
        <p14:creationId xmlns:p14="http://schemas.microsoft.com/office/powerpoint/2010/main" val="330271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3E80C0-D08B-487D-BD51-3DAD6A3F02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E01A10-0908-49F8-A34B-A153ED5CE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96C43D-7235-4C96-9DA7-86DFBE9F9AC0}"/>
              </a:ext>
            </a:extLst>
          </p:cNvPr>
          <p:cNvSpPr>
            <a:spLocks noGrp="1"/>
          </p:cNvSpPr>
          <p:nvPr>
            <p:ph type="dt" sz="half" idx="10"/>
          </p:nvPr>
        </p:nvSpPr>
        <p:spPr/>
        <p:txBody>
          <a:bodyPr/>
          <a:lstStyle/>
          <a:p>
            <a:fld id="{45D98AB2-2FB6-4949-B278-E3958321AC04}" type="datetimeFigureOut">
              <a:rPr lang="en-IN" smtClean="0"/>
              <a:t>02-04-2025</a:t>
            </a:fld>
            <a:endParaRPr lang="en-IN"/>
          </a:p>
        </p:txBody>
      </p:sp>
      <p:sp>
        <p:nvSpPr>
          <p:cNvPr id="5" name="Footer Placeholder 4">
            <a:extLst>
              <a:ext uri="{FF2B5EF4-FFF2-40B4-BE49-F238E27FC236}">
                <a16:creationId xmlns:a16="http://schemas.microsoft.com/office/drawing/2014/main" id="{883FD92E-A158-4923-BEC0-57D2AD45DF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3A5572-67B8-47A6-9EE2-C3A02E0A5AE5}"/>
              </a:ext>
            </a:extLst>
          </p:cNvPr>
          <p:cNvSpPr>
            <a:spLocks noGrp="1"/>
          </p:cNvSpPr>
          <p:nvPr>
            <p:ph type="sldNum" sz="quarter" idx="12"/>
          </p:nvPr>
        </p:nvSpPr>
        <p:spPr/>
        <p:txBody>
          <a:bodyPr/>
          <a:lstStyle/>
          <a:p>
            <a:fld id="{C50F7F13-9FC6-4C62-A301-B00B11487C5E}" type="slidenum">
              <a:rPr lang="en-IN" smtClean="0"/>
              <a:t>‹#›</a:t>
            </a:fld>
            <a:endParaRPr lang="en-IN"/>
          </a:p>
        </p:txBody>
      </p:sp>
    </p:spTree>
    <p:extLst>
      <p:ext uri="{BB962C8B-B14F-4D97-AF65-F5344CB8AC3E}">
        <p14:creationId xmlns:p14="http://schemas.microsoft.com/office/powerpoint/2010/main" val="3278169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FFFDFA"/>
          </a:solidFill>
          <a:ln/>
        </p:spPr>
      </p:sp>
    </p:spTree>
    <p:extLst>
      <p:ext uri="{BB962C8B-B14F-4D97-AF65-F5344CB8AC3E}">
        <p14:creationId xmlns:p14="http://schemas.microsoft.com/office/powerpoint/2010/main" val="1905308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FFFDFA"/>
          </a:solidFill>
          <a:ln/>
        </p:spPr>
      </p:sp>
    </p:spTree>
    <p:extLst>
      <p:ext uri="{BB962C8B-B14F-4D97-AF65-F5344CB8AC3E}">
        <p14:creationId xmlns:p14="http://schemas.microsoft.com/office/powerpoint/2010/main" val="3234298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FFFDFA"/>
          </a:solidFill>
          <a:ln/>
        </p:spPr>
      </p:sp>
    </p:spTree>
    <p:extLst>
      <p:ext uri="{BB962C8B-B14F-4D97-AF65-F5344CB8AC3E}">
        <p14:creationId xmlns:p14="http://schemas.microsoft.com/office/powerpoint/2010/main" val="339591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FFFDFA"/>
          </a:solidFill>
          <a:ln/>
        </p:spPr>
      </p:sp>
    </p:spTree>
    <p:extLst>
      <p:ext uri="{BB962C8B-B14F-4D97-AF65-F5344CB8AC3E}">
        <p14:creationId xmlns:p14="http://schemas.microsoft.com/office/powerpoint/2010/main" val="306998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624B-E7FB-48F8-8AEF-A754171D15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45AD92-EDBE-4271-9B9D-C8EF4656CA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FAC9EE-B1D2-4C43-BE32-7F715BD9B376}"/>
              </a:ext>
            </a:extLst>
          </p:cNvPr>
          <p:cNvSpPr>
            <a:spLocks noGrp="1"/>
          </p:cNvSpPr>
          <p:nvPr>
            <p:ph type="dt" sz="half" idx="10"/>
          </p:nvPr>
        </p:nvSpPr>
        <p:spPr/>
        <p:txBody>
          <a:bodyPr/>
          <a:lstStyle/>
          <a:p>
            <a:fld id="{45D98AB2-2FB6-4949-B278-E3958321AC04}" type="datetimeFigureOut">
              <a:rPr lang="en-IN" smtClean="0"/>
              <a:t>02-04-2025</a:t>
            </a:fld>
            <a:endParaRPr lang="en-IN"/>
          </a:p>
        </p:txBody>
      </p:sp>
      <p:sp>
        <p:nvSpPr>
          <p:cNvPr id="5" name="Footer Placeholder 4">
            <a:extLst>
              <a:ext uri="{FF2B5EF4-FFF2-40B4-BE49-F238E27FC236}">
                <a16:creationId xmlns:a16="http://schemas.microsoft.com/office/drawing/2014/main" id="{29942E94-7B84-46CA-BFA5-A2392B88A4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A3EE95-0615-4D81-92E3-A4F83F4C3C98}"/>
              </a:ext>
            </a:extLst>
          </p:cNvPr>
          <p:cNvSpPr>
            <a:spLocks noGrp="1"/>
          </p:cNvSpPr>
          <p:nvPr>
            <p:ph type="sldNum" sz="quarter" idx="12"/>
          </p:nvPr>
        </p:nvSpPr>
        <p:spPr/>
        <p:txBody>
          <a:bodyPr/>
          <a:lstStyle/>
          <a:p>
            <a:fld id="{C50F7F13-9FC6-4C62-A301-B00B11487C5E}" type="slidenum">
              <a:rPr lang="en-IN" smtClean="0"/>
              <a:t>‹#›</a:t>
            </a:fld>
            <a:endParaRPr lang="en-IN"/>
          </a:p>
        </p:txBody>
      </p:sp>
    </p:spTree>
    <p:extLst>
      <p:ext uri="{BB962C8B-B14F-4D97-AF65-F5344CB8AC3E}">
        <p14:creationId xmlns:p14="http://schemas.microsoft.com/office/powerpoint/2010/main" val="338753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69D4-E7EF-4363-9C91-00F2D98D76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3B0F8C-4217-4247-A178-6875C52E1E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7E8184-3D23-4C07-A410-B1626DEB46CF}"/>
              </a:ext>
            </a:extLst>
          </p:cNvPr>
          <p:cNvSpPr>
            <a:spLocks noGrp="1"/>
          </p:cNvSpPr>
          <p:nvPr>
            <p:ph type="dt" sz="half" idx="10"/>
          </p:nvPr>
        </p:nvSpPr>
        <p:spPr/>
        <p:txBody>
          <a:bodyPr/>
          <a:lstStyle/>
          <a:p>
            <a:fld id="{45D98AB2-2FB6-4949-B278-E3958321AC04}" type="datetimeFigureOut">
              <a:rPr lang="en-IN" smtClean="0"/>
              <a:t>02-04-2025</a:t>
            </a:fld>
            <a:endParaRPr lang="en-IN"/>
          </a:p>
        </p:txBody>
      </p:sp>
      <p:sp>
        <p:nvSpPr>
          <p:cNvPr id="5" name="Footer Placeholder 4">
            <a:extLst>
              <a:ext uri="{FF2B5EF4-FFF2-40B4-BE49-F238E27FC236}">
                <a16:creationId xmlns:a16="http://schemas.microsoft.com/office/drawing/2014/main" id="{ED09F74D-5339-4BA1-BB5D-43B6267C7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87FF74-5F3B-4B2A-A482-0F7DA70EBC26}"/>
              </a:ext>
            </a:extLst>
          </p:cNvPr>
          <p:cNvSpPr>
            <a:spLocks noGrp="1"/>
          </p:cNvSpPr>
          <p:nvPr>
            <p:ph type="sldNum" sz="quarter" idx="12"/>
          </p:nvPr>
        </p:nvSpPr>
        <p:spPr/>
        <p:txBody>
          <a:bodyPr/>
          <a:lstStyle/>
          <a:p>
            <a:fld id="{C50F7F13-9FC6-4C62-A301-B00B11487C5E}" type="slidenum">
              <a:rPr lang="en-IN" smtClean="0"/>
              <a:t>‹#›</a:t>
            </a:fld>
            <a:endParaRPr lang="en-IN"/>
          </a:p>
        </p:txBody>
      </p:sp>
    </p:spTree>
    <p:extLst>
      <p:ext uri="{BB962C8B-B14F-4D97-AF65-F5344CB8AC3E}">
        <p14:creationId xmlns:p14="http://schemas.microsoft.com/office/powerpoint/2010/main" val="173420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5769-B319-471B-8161-E73F987F33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952199-CF86-4130-98F1-6C5E017A1F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863C51-246D-4065-88AA-029AC0B7F3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CE2FD8-C866-421C-B503-472A7B5D2AEF}"/>
              </a:ext>
            </a:extLst>
          </p:cNvPr>
          <p:cNvSpPr>
            <a:spLocks noGrp="1"/>
          </p:cNvSpPr>
          <p:nvPr>
            <p:ph type="dt" sz="half" idx="10"/>
          </p:nvPr>
        </p:nvSpPr>
        <p:spPr/>
        <p:txBody>
          <a:bodyPr/>
          <a:lstStyle/>
          <a:p>
            <a:fld id="{45D98AB2-2FB6-4949-B278-E3958321AC04}" type="datetimeFigureOut">
              <a:rPr lang="en-IN" smtClean="0"/>
              <a:t>02-04-2025</a:t>
            </a:fld>
            <a:endParaRPr lang="en-IN"/>
          </a:p>
        </p:txBody>
      </p:sp>
      <p:sp>
        <p:nvSpPr>
          <p:cNvPr id="6" name="Footer Placeholder 5">
            <a:extLst>
              <a:ext uri="{FF2B5EF4-FFF2-40B4-BE49-F238E27FC236}">
                <a16:creationId xmlns:a16="http://schemas.microsoft.com/office/drawing/2014/main" id="{78BC4E36-E0B3-488A-BDBA-1EBB6E8FFC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DBA82F-5EB5-4E19-A0E1-EBE9FAD4A9C1}"/>
              </a:ext>
            </a:extLst>
          </p:cNvPr>
          <p:cNvSpPr>
            <a:spLocks noGrp="1"/>
          </p:cNvSpPr>
          <p:nvPr>
            <p:ph type="sldNum" sz="quarter" idx="12"/>
          </p:nvPr>
        </p:nvSpPr>
        <p:spPr/>
        <p:txBody>
          <a:bodyPr/>
          <a:lstStyle/>
          <a:p>
            <a:fld id="{C50F7F13-9FC6-4C62-A301-B00B11487C5E}" type="slidenum">
              <a:rPr lang="en-IN" smtClean="0"/>
              <a:t>‹#›</a:t>
            </a:fld>
            <a:endParaRPr lang="en-IN"/>
          </a:p>
        </p:txBody>
      </p:sp>
    </p:spTree>
    <p:extLst>
      <p:ext uri="{BB962C8B-B14F-4D97-AF65-F5344CB8AC3E}">
        <p14:creationId xmlns:p14="http://schemas.microsoft.com/office/powerpoint/2010/main" val="63115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C71C-11AD-45C9-8D55-49A60CA516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B68352-1EF1-438B-9090-63D384E5FB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98B2B9-C519-42A6-85F0-BB67DDBA44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4DBC62-9C42-4815-B01D-115FCBBE2F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A27655-34D5-4CB4-98C2-33220359A5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9F6CDE-8080-435E-9913-7739F877DE9E}"/>
              </a:ext>
            </a:extLst>
          </p:cNvPr>
          <p:cNvSpPr>
            <a:spLocks noGrp="1"/>
          </p:cNvSpPr>
          <p:nvPr>
            <p:ph type="dt" sz="half" idx="10"/>
          </p:nvPr>
        </p:nvSpPr>
        <p:spPr/>
        <p:txBody>
          <a:bodyPr/>
          <a:lstStyle/>
          <a:p>
            <a:fld id="{45D98AB2-2FB6-4949-B278-E3958321AC04}" type="datetimeFigureOut">
              <a:rPr lang="en-IN" smtClean="0"/>
              <a:t>02-04-2025</a:t>
            </a:fld>
            <a:endParaRPr lang="en-IN"/>
          </a:p>
        </p:txBody>
      </p:sp>
      <p:sp>
        <p:nvSpPr>
          <p:cNvPr id="8" name="Footer Placeholder 7">
            <a:extLst>
              <a:ext uri="{FF2B5EF4-FFF2-40B4-BE49-F238E27FC236}">
                <a16:creationId xmlns:a16="http://schemas.microsoft.com/office/drawing/2014/main" id="{3ADF44C7-2E42-48B8-B560-9ADD5330B6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5BDA60-436A-45E8-A558-886EBC4A715A}"/>
              </a:ext>
            </a:extLst>
          </p:cNvPr>
          <p:cNvSpPr>
            <a:spLocks noGrp="1"/>
          </p:cNvSpPr>
          <p:nvPr>
            <p:ph type="sldNum" sz="quarter" idx="12"/>
          </p:nvPr>
        </p:nvSpPr>
        <p:spPr/>
        <p:txBody>
          <a:bodyPr/>
          <a:lstStyle/>
          <a:p>
            <a:fld id="{C50F7F13-9FC6-4C62-A301-B00B11487C5E}" type="slidenum">
              <a:rPr lang="en-IN" smtClean="0"/>
              <a:t>‹#›</a:t>
            </a:fld>
            <a:endParaRPr lang="en-IN"/>
          </a:p>
        </p:txBody>
      </p:sp>
    </p:spTree>
    <p:extLst>
      <p:ext uri="{BB962C8B-B14F-4D97-AF65-F5344CB8AC3E}">
        <p14:creationId xmlns:p14="http://schemas.microsoft.com/office/powerpoint/2010/main" val="3096587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FAE17-FF8D-4D3D-A12C-AA932AAFCB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EA8D98-095E-47CC-8607-7DAF23B6CDB6}"/>
              </a:ext>
            </a:extLst>
          </p:cNvPr>
          <p:cNvSpPr>
            <a:spLocks noGrp="1"/>
          </p:cNvSpPr>
          <p:nvPr>
            <p:ph type="dt" sz="half" idx="10"/>
          </p:nvPr>
        </p:nvSpPr>
        <p:spPr/>
        <p:txBody>
          <a:bodyPr/>
          <a:lstStyle/>
          <a:p>
            <a:fld id="{45D98AB2-2FB6-4949-B278-E3958321AC04}" type="datetimeFigureOut">
              <a:rPr lang="en-IN" smtClean="0"/>
              <a:t>02-04-2025</a:t>
            </a:fld>
            <a:endParaRPr lang="en-IN"/>
          </a:p>
        </p:txBody>
      </p:sp>
      <p:sp>
        <p:nvSpPr>
          <p:cNvPr id="4" name="Footer Placeholder 3">
            <a:extLst>
              <a:ext uri="{FF2B5EF4-FFF2-40B4-BE49-F238E27FC236}">
                <a16:creationId xmlns:a16="http://schemas.microsoft.com/office/drawing/2014/main" id="{E1C7673C-B662-4287-A163-02E48E2E85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39836C-339C-48AA-B1BB-BD37427A2345}"/>
              </a:ext>
            </a:extLst>
          </p:cNvPr>
          <p:cNvSpPr>
            <a:spLocks noGrp="1"/>
          </p:cNvSpPr>
          <p:nvPr>
            <p:ph type="sldNum" sz="quarter" idx="12"/>
          </p:nvPr>
        </p:nvSpPr>
        <p:spPr/>
        <p:txBody>
          <a:bodyPr/>
          <a:lstStyle/>
          <a:p>
            <a:fld id="{C50F7F13-9FC6-4C62-A301-B00B11487C5E}" type="slidenum">
              <a:rPr lang="en-IN" smtClean="0"/>
              <a:t>‹#›</a:t>
            </a:fld>
            <a:endParaRPr lang="en-IN"/>
          </a:p>
        </p:txBody>
      </p:sp>
    </p:spTree>
    <p:extLst>
      <p:ext uri="{BB962C8B-B14F-4D97-AF65-F5344CB8AC3E}">
        <p14:creationId xmlns:p14="http://schemas.microsoft.com/office/powerpoint/2010/main" val="1062684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54B5B8-A6B1-4CA9-B916-39E5F4A32194}"/>
              </a:ext>
            </a:extLst>
          </p:cNvPr>
          <p:cNvSpPr>
            <a:spLocks noGrp="1"/>
          </p:cNvSpPr>
          <p:nvPr>
            <p:ph type="dt" sz="half" idx="10"/>
          </p:nvPr>
        </p:nvSpPr>
        <p:spPr/>
        <p:txBody>
          <a:bodyPr/>
          <a:lstStyle/>
          <a:p>
            <a:fld id="{45D98AB2-2FB6-4949-B278-E3958321AC04}" type="datetimeFigureOut">
              <a:rPr lang="en-IN" smtClean="0"/>
              <a:t>02-04-2025</a:t>
            </a:fld>
            <a:endParaRPr lang="en-IN"/>
          </a:p>
        </p:txBody>
      </p:sp>
      <p:sp>
        <p:nvSpPr>
          <p:cNvPr id="3" name="Footer Placeholder 2">
            <a:extLst>
              <a:ext uri="{FF2B5EF4-FFF2-40B4-BE49-F238E27FC236}">
                <a16:creationId xmlns:a16="http://schemas.microsoft.com/office/drawing/2014/main" id="{D429341A-E186-49C6-92D7-EDC1627DF8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32C408-5052-46F2-AC5B-75FCDFD24840}"/>
              </a:ext>
            </a:extLst>
          </p:cNvPr>
          <p:cNvSpPr>
            <a:spLocks noGrp="1"/>
          </p:cNvSpPr>
          <p:nvPr>
            <p:ph type="sldNum" sz="quarter" idx="12"/>
          </p:nvPr>
        </p:nvSpPr>
        <p:spPr/>
        <p:txBody>
          <a:bodyPr/>
          <a:lstStyle/>
          <a:p>
            <a:fld id="{C50F7F13-9FC6-4C62-A301-B00B11487C5E}" type="slidenum">
              <a:rPr lang="en-IN" smtClean="0"/>
              <a:t>‹#›</a:t>
            </a:fld>
            <a:endParaRPr lang="en-IN"/>
          </a:p>
        </p:txBody>
      </p:sp>
    </p:spTree>
    <p:extLst>
      <p:ext uri="{BB962C8B-B14F-4D97-AF65-F5344CB8AC3E}">
        <p14:creationId xmlns:p14="http://schemas.microsoft.com/office/powerpoint/2010/main" val="3231452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619F-75E6-4CBC-838A-C82A58E26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82ED1E-4400-410C-B19A-48826D122C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F309E2-7931-44CC-8465-2DC19D68D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F2934-1DAA-4F5B-93F4-BB72BC8AF95E}"/>
              </a:ext>
            </a:extLst>
          </p:cNvPr>
          <p:cNvSpPr>
            <a:spLocks noGrp="1"/>
          </p:cNvSpPr>
          <p:nvPr>
            <p:ph type="dt" sz="half" idx="10"/>
          </p:nvPr>
        </p:nvSpPr>
        <p:spPr/>
        <p:txBody>
          <a:bodyPr/>
          <a:lstStyle/>
          <a:p>
            <a:fld id="{45D98AB2-2FB6-4949-B278-E3958321AC04}" type="datetimeFigureOut">
              <a:rPr lang="en-IN" smtClean="0"/>
              <a:t>02-04-2025</a:t>
            </a:fld>
            <a:endParaRPr lang="en-IN"/>
          </a:p>
        </p:txBody>
      </p:sp>
      <p:sp>
        <p:nvSpPr>
          <p:cNvPr id="6" name="Footer Placeholder 5">
            <a:extLst>
              <a:ext uri="{FF2B5EF4-FFF2-40B4-BE49-F238E27FC236}">
                <a16:creationId xmlns:a16="http://schemas.microsoft.com/office/drawing/2014/main" id="{536ACE6D-3533-4217-BA36-2A5206C6E3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3B5D0B-B2FC-423F-8303-1EE9B553EB2E}"/>
              </a:ext>
            </a:extLst>
          </p:cNvPr>
          <p:cNvSpPr>
            <a:spLocks noGrp="1"/>
          </p:cNvSpPr>
          <p:nvPr>
            <p:ph type="sldNum" sz="quarter" idx="12"/>
          </p:nvPr>
        </p:nvSpPr>
        <p:spPr/>
        <p:txBody>
          <a:bodyPr/>
          <a:lstStyle/>
          <a:p>
            <a:fld id="{C50F7F13-9FC6-4C62-A301-B00B11487C5E}" type="slidenum">
              <a:rPr lang="en-IN" smtClean="0"/>
              <a:t>‹#›</a:t>
            </a:fld>
            <a:endParaRPr lang="en-IN"/>
          </a:p>
        </p:txBody>
      </p:sp>
    </p:spTree>
    <p:extLst>
      <p:ext uri="{BB962C8B-B14F-4D97-AF65-F5344CB8AC3E}">
        <p14:creationId xmlns:p14="http://schemas.microsoft.com/office/powerpoint/2010/main" val="1327122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2A3D8-C56E-43B0-A383-9F90D9C59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EC1304-50C5-4BD5-9B5B-994B847D1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5324BA-B530-47E2-937F-4D6048118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52F6A5-B135-4F71-B39F-B87BC92AF3DD}"/>
              </a:ext>
            </a:extLst>
          </p:cNvPr>
          <p:cNvSpPr>
            <a:spLocks noGrp="1"/>
          </p:cNvSpPr>
          <p:nvPr>
            <p:ph type="dt" sz="half" idx="10"/>
          </p:nvPr>
        </p:nvSpPr>
        <p:spPr/>
        <p:txBody>
          <a:bodyPr/>
          <a:lstStyle/>
          <a:p>
            <a:fld id="{45D98AB2-2FB6-4949-B278-E3958321AC04}" type="datetimeFigureOut">
              <a:rPr lang="en-IN" smtClean="0"/>
              <a:t>02-04-2025</a:t>
            </a:fld>
            <a:endParaRPr lang="en-IN"/>
          </a:p>
        </p:txBody>
      </p:sp>
      <p:sp>
        <p:nvSpPr>
          <p:cNvPr id="6" name="Footer Placeholder 5">
            <a:extLst>
              <a:ext uri="{FF2B5EF4-FFF2-40B4-BE49-F238E27FC236}">
                <a16:creationId xmlns:a16="http://schemas.microsoft.com/office/drawing/2014/main" id="{6CFAD621-7D4B-4291-84F7-BD6A4BD0CF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CC4648-EAA6-48B7-9E98-BAE655336936}"/>
              </a:ext>
            </a:extLst>
          </p:cNvPr>
          <p:cNvSpPr>
            <a:spLocks noGrp="1"/>
          </p:cNvSpPr>
          <p:nvPr>
            <p:ph type="sldNum" sz="quarter" idx="12"/>
          </p:nvPr>
        </p:nvSpPr>
        <p:spPr/>
        <p:txBody>
          <a:bodyPr/>
          <a:lstStyle/>
          <a:p>
            <a:fld id="{C50F7F13-9FC6-4C62-A301-B00B11487C5E}" type="slidenum">
              <a:rPr lang="en-IN" smtClean="0"/>
              <a:t>‹#›</a:t>
            </a:fld>
            <a:endParaRPr lang="en-IN"/>
          </a:p>
        </p:txBody>
      </p:sp>
    </p:spTree>
    <p:extLst>
      <p:ext uri="{BB962C8B-B14F-4D97-AF65-F5344CB8AC3E}">
        <p14:creationId xmlns:p14="http://schemas.microsoft.com/office/powerpoint/2010/main" val="175164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CDF2E-90A1-4649-B026-3195A7042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BB3136-9360-4E56-9426-864F1E60E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47E277-A05C-4480-A0AA-024D058B09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98AB2-2FB6-4949-B278-E3958321AC04}" type="datetimeFigureOut">
              <a:rPr lang="en-IN" smtClean="0"/>
              <a:t>02-04-2025</a:t>
            </a:fld>
            <a:endParaRPr lang="en-IN"/>
          </a:p>
        </p:txBody>
      </p:sp>
      <p:sp>
        <p:nvSpPr>
          <p:cNvPr id="5" name="Footer Placeholder 4">
            <a:extLst>
              <a:ext uri="{FF2B5EF4-FFF2-40B4-BE49-F238E27FC236}">
                <a16:creationId xmlns:a16="http://schemas.microsoft.com/office/drawing/2014/main" id="{390A016D-F946-4884-B4AE-765BA6022F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9A5BD6-2871-4B46-BBA2-B850A44157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F7F13-9FC6-4C62-A301-B00B11487C5E}" type="slidenum">
              <a:rPr lang="en-IN" smtClean="0"/>
              <a:t>‹#›</a:t>
            </a:fld>
            <a:endParaRPr lang="en-IN"/>
          </a:p>
        </p:txBody>
      </p:sp>
    </p:spTree>
    <p:extLst>
      <p:ext uri="{BB962C8B-B14F-4D97-AF65-F5344CB8AC3E}">
        <p14:creationId xmlns:p14="http://schemas.microsoft.com/office/powerpoint/2010/main" val="3334800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4572000" cy="6858000"/>
          </a:xfrm>
          <a:prstGeom prst="rect">
            <a:avLst/>
          </a:prstGeom>
        </p:spPr>
      </p:pic>
      <p:sp>
        <p:nvSpPr>
          <p:cNvPr id="3" name="Text 0"/>
          <p:cNvSpPr/>
          <p:nvPr/>
        </p:nvSpPr>
        <p:spPr>
          <a:xfrm>
            <a:off x="5233492" y="2122488"/>
            <a:ext cx="6297018" cy="1181298"/>
          </a:xfrm>
          <a:prstGeom prst="rect">
            <a:avLst/>
          </a:prstGeom>
          <a:noFill/>
          <a:ln/>
        </p:spPr>
        <p:txBody>
          <a:bodyPr wrap="square" lIns="0" tIns="0" rIns="0" bIns="0" rtlCol="0" anchor="t"/>
          <a:lstStyle/>
          <a:p>
            <a:pPr>
              <a:lnSpc>
                <a:spcPts val="4625"/>
              </a:lnSpc>
            </a:pPr>
            <a:r>
              <a:rPr lang="en-US" sz="3708" dirty="0">
                <a:solidFill>
                  <a:srgbClr val="5C4E3D"/>
                </a:solidFill>
                <a:latin typeface="Libre Baskerville" pitchFamily="34" charset="0"/>
                <a:ea typeface="Libre Baskerville" pitchFamily="34" charset="-122"/>
                <a:cs typeface="Libre Baskerville" pitchFamily="34" charset="-120"/>
              </a:rPr>
              <a:t>AI-Powered Program Design for BCBAs</a:t>
            </a:r>
            <a:endParaRPr lang="en-US" sz="3708" dirty="0"/>
          </a:p>
        </p:txBody>
      </p:sp>
      <p:sp>
        <p:nvSpPr>
          <p:cNvPr id="4" name="Text 1"/>
          <p:cNvSpPr/>
          <p:nvPr/>
        </p:nvSpPr>
        <p:spPr>
          <a:xfrm>
            <a:off x="5233492" y="3587254"/>
            <a:ext cx="6297018" cy="604838"/>
          </a:xfrm>
          <a:prstGeom prst="rect">
            <a:avLst/>
          </a:prstGeom>
          <a:noFill/>
          <a:ln/>
        </p:spPr>
        <p:txBody>
          <a:bodyPr wrap="squar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Empowering BCBAs with AI to create individualized treatment plans. Improve care quality and client outcomes.</a:t>
            </a:r>
            <a:endParaRPr lang="en-US" sz="145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3C34E891-19EB-4B56-9CF2-1E002A6D11DA}"/>
              </a:ext>
            </a:extLst>
          </p:cNvPr>
          <p:cNvSpPr txBox="1">
            <a:spLocks/>
          </p:cNvSpPr>
          <p:nvPr/>
        </p:nvSpPr>
        <p:spPr>
          <a:xfrm>
            <a:off x="243492" y="275707"/>
            <a:ext cx="10969943" cy="711081"/>
          </a:xfrm>
          <a:prstGeom prst="rect">
            <a:avLst/>
          </a:prstGeom>
        </p:spPr>
        <p:txBody>
          <a:bodyPr vert="horz" lIns="0" tIns="60949" rIns="0" bIns="60949" rtlCol="0" anchor="b">
            <a:normAutofit/>
          </a:bodyPr>
          <a:lstStyle>
            <a:lvl1pPr algn="ctr" defTabSz="1218987" rtl="0" eaLnBrk="1" latinLnBrk="0" hangingPunct="1">
              <a:spcBef>
                <a:spcPct val="0"/>
              </a:spcBef>
              <a:buNone/>
              <a:defRPr sz="5998" kern="1200">
                <a:solidFill>
                  <a:schemeClr val="tx1"/>
                </a:solidFill>
                <a:latin typeface="+mj-lt"/>
                <a:ea typeface="+mj-ea"/>
                <a:cs typeface="+mj-cs"/>
              </a:defRPr>
            </a:lvl1pPr>
          </a:lstStyle>
          <a:p>
            <a:pPr algn="l"/>
            <a:r>
              <a:rPr lang="en-IN" sz="2799" b="1" dirty="0">
                <a:latin typeface="Segoe UI" panose="020B0502040204020203" pitchFamily="34" charset="0"/>
                <a:ea typeface="+mn-ea"/>
                <a:cs typeface="Segoe UI" panose="020B0502040204020203" pitchFamily="34" charset="0"/>
              </a:rPr>
              <a:t>Autism Global Numbers</a:t>
            </a:r>
          </a:p>
        </p:txBody>
      </p:sp>
      <p:sp>
        <p:nvSpPr>
          <p:cNvPr id="7" name="Oval 6">
            <a:extLst>
              <a:ext uri="{FF2B5EF4-FFF2-40B4-BE49-F238E27FC236}">
                <a16:creationId xmlns:a16="http://schemas.microsoft.com/office/drawing/2014/main" id="{9EAFF291-39A2-4F3A-9D15-C889C8FCD6EE}"/>
              </a:ext>
            </a:extLst>
          </p:cNvPr>
          <p:cNvSpPr/>
          <p:nvPr/>
        </p:nvSpPr>
        <p:spPr>
          <a:xfrm>
            <a:off x="335360" y="1191879"/>
            <a:ext cx="2376264" cy="2376264"/>
          </a:xfrm>
          <a:prstGeom prst="ellipse">
            <a:avLst/>
          </a:prstGeom>
          <a:noFill/>
          <a:ln>
            <a:solidFill>
              <a:srgbClr val="FE749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0070C0"/>
                </a:solidFill>
                <a:latin typeface="__fkGroteskNeue_598ab8"/>
              </a:rPr>
              <a:t>1 in 100 children</a:t>
            </a:r>
          </a:p>
          <a:p>
            <a:pPr algn="ctr"/>
            <a:r>
              <a:rPr lang="en-GB" sz="1600" dirty="0">
                <a:solidFill>
                  <a:schemeClr val="tx1"/>
                </a:solidFill>
                <a:latin typeface="+mj-lt"/>
              </a:rPr>
              <a:t>globally is diagnosed with autism</a:t>
            </a:r>
            <a:endParaRPr lang="en-IN" sz="1600" dirty="0">
              <a:solidFill>
                <a:schemeClr val="tx1"/>
              </a:solidFill>
              <a:latin typeface="+mj-lt"/>
            </a:endParaRPr>
          </a:p>
        </p:txBody>
      </p:sp>
      <p:sp>
        <p:nvSpPr>
          <p:cNvPr id="8" name="Oval 7">
            <a:extLst>
              <a:ext uri="{FF2B5EF4-FFF2-40B4-BE49-F238E27FC236}">
                <a16:creationId xmlns:a16="http://schemas.microsoft.com/office/drawing/2014/main" id="{F676E9CE-7BCC-4823-AD50-EF8716B7BA46}"/>
              </a:ext>
            </a:extLst>
          </p:cNvPr>
          <p:cNvSpPr/>
          <p:nvPr/>
        </p:nvSpPr>
        <p:spPr>
          <a:xfrm>
            <a:off x="3215680" y="1191879"/>
            <a:ext cx="2448272" cy="2376264"/>
          </a:xfrm>
          <a:prstGeom prst="ellipse">
            <a:avLst/>
          </a:prstGeom>
          <a:noFill/>
          <a:ln>
            <a:solidFill>
              <a:srgbClr val="FE749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0070C0"/>
                </a:solidFill>
                <a:latin typeface="__fkGroteskNeue_598ab8"/>
              </a:rPr>
              <a:t>1 in 36 children</a:t>
            </a:r>
          </a:p>
          <a:p>
            <a:pPr algn="ctr"/>
            <a:r>
              <a:rPr lang="en-GB" sz="1600" dirty="0">
                <a:solidFill>
                  <a:schemeClr val="tx1"/>
                </a:solidFill>
                <a:latin typeface="+mj-lt"/>
              </a:rPr>
              <a:t>In USA diagnosed with autism (CDC)</a:t>
            </a:r>
            <a:endParaRPr lang="en-IN" sz="1600" dirty="0">
              <a:solidFill>
                <a:schemeClr val="tx1"/>
              </a:solidFill>
              <a:latin typeface="+mj-lt"/>
            </a:endParaRPr>
          </a:p>
        </p:txBody>
      </p:sp>
      <p:sp>
        <p:nvSpPr>
          <p:cNvPr id="9" name="Oval 8">
            <a:extLst>
              <a:ext uri="{FF2B5EF4-FFF2-40B4-BE49-F238E27FC236}">
                <a16:creationId xmlns:a16="http://schemas.microsoft.com/office/drawing/2014/main" id="{9B10520D-865C-4113-AF6B-58162A918DB1}"/>
              </a:ext>
            </a:extLst>
          </p:cNvPr>
          <p:cNvSpPr/>
          <p:nvPr/>
        </p:nvSpPr>
        <p:spPr>
          <a:xfrm>
            <a:off x="6384032" y="1196752"/>
            <a:ext cx="2304256" cy="2376264"/>
          </a:xfrm>
          <a:prstGeom prst="ellipse">
            <a:avLst/>
          </a:prstGeom>
          <a:noFill/>
          <a:ln>
            <a:solidFill>
              <a:srgbClr val="FE749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0070C0"/>
                </a:solidFill>
                <a:latin typeface="__fkGroteskNeue_598ab8"/>
              </a:rPr>
              <a:t>312%</a:t>
            </a:r>
          </a:p>
          <a:p>
            <a:pPr algn="ctr"/>
            <a:r>
              <a:rPr lang="en-GB" sz="1600" dirty="0">
                <a:solidFill>
                  <a:schemeClr val="tx1"/>
                </a:solidFill>
                <a:latin typeface="+mj-lt"/>
              </a:rPr>
              <a:t>Growth in Autism diagnosis since 2000 in US</a:t>
            </a:r>
            <a:endParaRPr lang="en-IN" sz="1600" dirty="0">
              <a:solidFill>
                <a:schemeClr val="tx1"/>
              </a:solidFill>
              <a:latin typeface="+mj-lt"/>
            </a:endParaRPr>
          </a:p>
        </p:txBody>
      </p:sp>
      <p:sp>
        <p:nvSpPr>
          <p:cNvPr id="11" name="Oval 10">
            <a:extLst>
              <a:ext uri="{FF2B5EF4-FFF2-40B4-BE49-F238E27FC236}">
                <a16:creationId xmlns:a16="http://schemas.microsoft.com/office/drawing/2014/main" id="{3B3EB647-0456-4462-AAE6-AE58DFC83A0F}"/>
              </a:ext>
            </a:extLst>
          </p:cNvPr>
          <p:cNvSpPr/>
          <p:nvPr/>
        </p:nvSpPr>
        <p:spPr>
          <a:xfrm>
            <a:off x="488975" y="3794024"/>
            <a:ext cx="2304256" cy="2376264"/>
          </a:xfrm>
          <a:prstGeom prst="ellipse">
            <a:avLst/>
          </a:prstGeom>
          <a:noFill/>
          <a:ln>
            <a:solidFill>
              <a:srgbClr val="FE749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0070C0"/>
                </a:solidFill>
                <a:latin typeface="__fkGroteskNeue_598ab8"/>
              </a:rPr>
              <a:t>1 in 66 children</a:t>
            </a:r>
          </a:p>
          <a:p>
            <a:pPr algn="ctr"/>
            <a:r>
              <a:rPr lang="en-GB" sz="1600" dirty="0">
                <a:solidFill>
                  <a:schemeClr val="tx1"/>
                </a:solidFill>
                <a:latin typeface="+mj-lt"/>
              </a:rPr>
              <a:t>In Canada dragonised with Autism</a:t>
            </a:r>
            <a:endParaRPr lang="en-IN" sz="1600" dirty="0">
              <a:solidFill>
                <a:schemeClr val="tx1"/>
              </a:solidFill>
              <a:latin typeface="+mj-lt"/>
            </a:endParaRPr>
          </a:p>
        </p:txBody>
      </p:sp>
      <p:sp>
        <p:nvSpPr>
          <p:cNvPr id="12" name="Oval 11">
            <a:extLst>
              <a:ext uri="{FF2B5EF4-FFF2-40B4-BE49-F238E27FC236}">
                <a16:creationId xmlns:a16="http://schemas.microsoft.com/office/drawing/2014/main" id="{E7C93AC1-A3D0-484D-A607-AAFA1C8FC896}"/>
              </a:ext>
            </a:extLst>
          </p:cNvPr>
          <p:cNvSpPr/>
          <p:nvPr/>
        </p:nvSpPr>
        <p:spPr>
          <a:xfrm>
            <a:off x="3369295" y="3794024"/>
            <a:ext cx="2448272" cy="2376264"/>
          </a:xfrm>
          <a:prstGeom prst="ellipse">
            <a:avLst/>
          </a:prstGeom>
          <a:noFill/>
          <a:ln>
            <a:solidFill>
              <a:srgbClr val="FE749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0070C0"/>
                </a:solidFill>
                <a:latin typeface="__fkGroteskNeue_598ab8"/>
              </a:rPr>
              <a:t>1 in 100 children</a:t>
            </a:r>
          </a:p>
          <a:p>
            <a:pPr algn="ctr"/>
            <a:r>
              <a:rPr lang="en-GB" sz="1600" dirty="0">
                <a:solidFill>
                  <a:schemeClr val="tx1"/>
                </a:solidFill>
                <a:latin typeface="+mj-lt"/>
              </a:rPr>
              <a:t>In Australia diagnosed with autism</a:t>
            </a:r>
            <a:endParaRPr lang="en-IN" sz="1600" dirty="0">
              <a:solidFill>
                <a:schemeClr val="tx1"/>
              </a:solidFill>
              <a:latin typeface="+mj-lt"/>
            </a:endParaRPr>
          </a:p>
        </p:txBody>
      </p:sp>
      <p:sp>
        <p:nvSpPr>
          <p:cNvPr id="13" name="Oval 12">
            <a:extLst>
              <a:ext uri="{FF2B5EF4-FFF2-40B4-BE49-F238E27FC236}">
                <a16:creationId xmlns:a16="http://schemas.microsoft.com/office/drawing/2014/main" id="{2F92599B-4EFD-4675-BBD4-F5F50D86B685}"/>
              </a:ext>
            </a:extLst>
          </p:cNvPr>
          <p:cNvSpPr/>
          <p:nvPr/>
        </p:nvSpPr>
        <p:spPr>
          <a:xfrm>
            <a:off x="6465639" y="3797929"/>
            <a:ext cx="2448272" cy="2376264"/>
          </a:xfrm>
          <a:prstGeom prst="ellipse">
            <a:avLst/>
          </a:prstGeom>
          <a:noFill/>
          <a:ln>
            <a:solidFill>
              <a:srgbClr val="FE749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0070C0"/>
                </a:solidFill>
                <a:latin typeface="__fkGroteskNeue_598ab8"/>
              </a:rPr>
              <a:t>1 in 250 children</a:t>
            </a:r>
          </a:p>
          <a:p>
            <a:pPr algn="ctr"/>
            <a:r>
              <a:rPr lang="en-GB" sz="1600" dirty="0">
                <a:solidFill>
                  <a:schemeClr val="tx1"/>
                </a:solidFill>
                <a:latin typeface="+mj-lt"/>
              </a:rPr>
              <a:t>In India diagnosed with autism</a:t>
            </a:r>
            <a:endParaRPr lang="en-IN" sz="1600" dirty="0">
              <a:solidFill>
                <a:schemeClr val="tx1"/>
              </a:solidFill>
              <a:latin typeface="+mj-lt"/>
            </a:endParaRPr>
          </a:p>
        </p:txBody>
      </p:sp>
      <p:sp>
        <p:nvSpPr>
          <p:cNvPr id="14" name="Oval 13">
            <a:extLst>
              <a:ext uri="{FF2B5EF4-FFF2-40B4-BE49-F238E27FC236}">
                <a16:creationId xmlns:a16="http://schemas.microsoft.com/office/drawing/2014/main" id="{E38E3FC7-2334-4202-AEAF-999CA454F310}"/>
              </a:ext>
            </a:extLst>
          </p:cNvPr>
          <p:cNvSpPr/>
          <p:nvPr/>
        </p:nvSpPr>
        <p:spPr>
          <a:xfrm>
            <a:off x="9192344" y="1191879"/>
            <a:ext cx="2304256" cy="2376264"/>
          </a:xfrm>
          <a:prstGeom prst="ellipse">
            <a:avLst/>
          </a:prstGeom>
          <a:noFill/>
          <a:ln>
            <a:solidFill>
              <a:srgbClr val="FE749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0070C0"/>
                </a:solidFill>
                <a:latin typeface="__fkGroteskNeue_598ab8"/>
              </a:rPr>
              <a:t>4.7*</a:t>
            </a:r>
          </a:p>
          <a:p>
            <a:pPr algn="ctr"/>
            <a:r>
              <a:rPr lang="en-GB" sz="1600" dirty="0">
                <a:solidFill>
                  <a:schemeClr val="tx1"/>
                </a:solidFill>
                <a:latin typeface="+mj-lt"/>
              </a:rPr>
              <a:t>Months wait time across globe for therapy to start following initial assessment</a:t>
            </a:r>
            <a:endParaRPr lang="en-IN" sz="1600" dirty="0">
              <a:solidFill>
                <a:schemeClr val="tx1"/>
              </a:solidFill>
              <a:latin typeface="+mj-lt"/>
            </a:endParaRPr>
          </a:p>
        </p:txBody>
      </p:sp>
      <p:sp>
        <p:nvSpPr>
          <p:cNvPr id="15" name="Oval 14">
            <a:extLst>
              <a:ext uri="{FF2B5EF4-FFF2-40B4-BE49-F238E27FC236}">
                <a16:creationId xmlns:a16="http://schemas.microsoft.com/office/drawing/2014/main" id="{0F1ED1B2-EA45-4598-B88B-6CCF4380CA65}"/>
              </a:ext>
            </a:extLst>
          </p:cNvPr>
          <p:cNvSpPr/>
          <p:nvPr/>
        </p:nvSpPr>
        <p:spPr>
          <a:xfrm>
            <a:off x="9336360" y="3794024"/>
            <a:ext cx="2304256" cy="2376264"/>
          </a:xfrm>
          <a:prstGeom prst="ellipse">
            <a:avLst/>
          </a:prstGeom>
          <a:noFill/>
          <a:ln>
            <a:solidFill>
              <a:srgbClr val="FE749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0070C0"/>
                </a:solidFill>
                <a:latin typeface="__fkGroteskNeue_598ab8"/>
              </a:rPr>
              <a:t>54% </a:t>
            </a:r>
          </a:p>
          <a:p>
            <a:pPr algn="ctr"/>
            <a:r>
              <a:rPr lang="en-GB" sz="1600" dirty="0">
                <a:solidFill>
                  <a:schemeClr val="tx1"/>
                </a:solidFill>
                <a:latin typeface="+mj-lt"/>
              </a:rPr>
              <a:t>Counties in USA lacks BCBA necessary for providing services</a:t>
            </a:r>
            <a:endParaRPr lang="en-IN" sz="1600" dirty="0">
              <a:solidFill>
                <a:schemeClr val="tx1"/>
              </a:solidFill>
              <a:latin typeface="+mj-lt"/>
            </a:endParaRPr>
          </a:p>
        </p:txBody>
      </p:sp>
      <p:sp>
        <p:nvSpPr>
          <p:cNvPr id="16" name="TextBox 15">
            <a:extLst>
              <a:ext uri="{FF2B5EF4-FFF2-40B4-BE49-F238E27FC236}">
                <a16:creationId xmlns:a16="http://schemas.microsoft.com/office/drawing/2014/main" id="{8A5537CF-08C3-4176-9961-FCDEC7B649A1}"/>
              </a:ext>
            </a:extLst>
          </p:cNvPr>
          <p:cNvSpPr txBox="1"/>
          <p:nvPr/>
        </p:nvSpPr>
        <p:spPr>
          <a:xfrm>
            <a:off x="273164" y="6380253"/>
            <a:ext cx="11799500" cy="415498"/>
          </a:xfrm>
          <a:prstGeom prst="rect">
            <a:avLst/>
          </a:prstGeom>
          <a:noFill/>
        </p:spPr>
        <p:txBody>
          <a:bodyPr wrap="square">
            <a:spAutoFit/>
          </a:bodyPr>
          <a:lstStyle/>
          <a:p>
            <a:r>
              <a:rPr lang="en-GB" sz="1050" dirty="0"/>
              <a:t>In Canada, delays can range from weeks to months. The UK has waits over 100 days for some treatments. Australia’s wait for new medicines averages 466 days. In Poland, specialist appointments can take over a month. Countries like Switzerland, the Netherlands, and Germany have shorter wait times, often under a day</a:t>
            </a:r>
            <a:endParaRPr lang="en-IN" sz="1050" dirty="0"/>
          </a:p>
        </p:txBody>
      </p:sp>
    </p:spTree>
    <p:extLst>
      <p:ext uri="{BB962C8B-B14F-4D97-AF65-F5344CB8AC3E}">
        <p14:creationId xmlns:p14="http://schemas.microsoft.com/office/powerpoint/2010/main" val="57662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1+#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844973"/>
            <a:ext cx="9524802" cy="590649"/>
          </a:xfrm>
          <a:prstGeom prst="rect">
            <a:avLst/>
          </a:prstGeom>
          <a:noFill/>
          <a:ln/>
        </p:spPr>
        <p:txBody>
          <a:bodyPr wrap="none" lIns="0" tIns="0" rIns="0" bIns="0" rtlCol="0" anchor="t"/>
          <a:lstStyle/>
          <a:p>
            <a:pPr>
              <a:lnSpc>
                <a:spcPts val="4625"/>
              </a:lnSpc>
            </a:pPr>
            <a:r>
              <a:rPr lang="en-US" sz="3708" dirty="0">
                <a:solidFill>
                  <a:srgbClr val="5C4E3D"/>
                </a:solidFill>
                <a:latin typeface="Libre Baskerville" pitchFamily="34" charset="0"/>
                <a:ea typeface="Libre Baskerville" pitchFamily="34" charset="-122"/>
                <a:cs typeface="Libre Baskerville" pitchFamily="34" charset="-120"/>
              </a:rPr>
              <a:t>Addressing Program Design Challenges</a:t>
            </a:r>
            <a:endParaRPr lang="en-US" sz="3708" dirty="0"/>
          </a:p>
        </p:txBody>
      </p:sp>
      <p:sp>
        <p:nvSpPr>
          <p:cNvPr id="3" name="Text 1"/>
          <p:cNvSpPr/>
          <p:nvPr/>
        </p:nvSpPr>
        <p:spPr>
          <a:xfrm>
            <a:off x="661492" y="2908102"/>
            <a:ext cx="2362696" cy="295275"/>
          </a:xfrm>
          <a:prstGeom prst="rect">
            <a:avLst/>
          </a:prstGeom>
          <a:noFill/>
          <a:ln/>
        </p:spPr>
        <p:txBody>
          <a:bodyPr wrap="none" lIns="0" tIns="0" rIns="0" bIns="0" rtlCol="0" anchor="t"/>
          <a:lstStyle/>
          <a:p>
            <a:pPr>
              <a:lnSpc>
                <a:spcPts val="2292"/>
              </a:lnSpc>
            </a:pPr>
            <a:r>
              <a:rPr lang="en-US" sz="1833" dirty="0">
                <a:solidFill>
                  <a:srgbClr val="5C4E3D"/>
                </a:solidFill>
                <a:latin typeface="Libre Baskerville" pitchFamily="34" charset="0"/>
                <a:ea typeface="Libre Baskerville" pitchFamily="34" charset="-122"/>
                <a:cs typeface="Libre Baskerville" pitchFamily="34" charset="-120"/>
              </a:rPr>
              <a:t>Current Issues</a:t>
            </a:r>
            <a:endParaRPr lang="en-US" sz="1833" dirty="0"/>
          </a:p>
        </p:txBody>
      </p:sp>
      <p:sp>
        <p:nvSpPr>
          <p:cNvPr id="4" name="Text 2"/>
          <p:cNvSpPr/>
          <p:nvPr/>
        </p:nvSpPr>
        <p:spPr>
          <a:xfrm>
            <a:off x="661492" y="3392389"/>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454240"/>
                </a:solidFill>
                <a:latin typeface="DM Sans" pitchFamily="34" charset="0"/>
                <a:ea typeface="DM Sans" pitchFamily="34" charset="-122"/>
                <a:cs typeface="DM Sans" pitchFamily="34" charset="-120"/>
              </a:rPr>
              <a:t>High BCBA workload</a:t>
            </a:r>
            <a:endParaRPr lang="en-US" sz="1458" dirty="0"/>
          </a:p>
        </p:txBody>
      </p:sp>
      <p:sp>
        <p:nvSpPr>
          <p:cNvPr id="5" name="Text 3"/>
          <p:cNvSpPr/>
          <p:nvPr/>
        </p:nvSpPr>
        <p:spPr>
          <a:xfrm>
            <a:off x="661492" y="3760887"/>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454240"/>
                </a:solidFill>
                <a:latin typeface="DM Sans" pitchFamily="34" charset="0"/>
                <a:ea typeface="DM Sans" pitchFamily="34" charset="-122"/>
                <a:cs typeface="DM Sans" pitchFamily="34" charset="-120"/>
              </a:rPr>
              <a:t>Program design variation</a:t>
            </a:r>
            <a:endParaRPr lang="en-US" sz="1458" dirty="0"/>
          </a:p>
        </p:txBody>
      </p:sp>
      <p:sp>
        <p:nvSpPr>
          <p:cNvPr id="6" name="Text 4"/>
          <p:cNvSpPr/>
          <p:nvPr/>
        </p:nvSpPr>
        <p:spPr>
          <a:xfrm>
            <a:off x="661492" y="4129386"/>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454240"/>
                </a:solidFill>
                <a:latin typeface="DM Sans" pitchFamily="34" charset="0"/>
                <a:ea typeface="DM Sans" pitchFamily="34" charset="-122"/>
                <a:cs typeface="DM Sans" pitchFamily="34" charset="-120"/>
              </a:rPr>
              <a:t>Impact on client progress</a:t>
            </a:r>
            <a:endParaRPr lang="en-US" sz="1458" dirty="0"/>
          </a:p>
        </p:txBody>
      </p:sp>
      <p:sp>
        <p:nvSpPr>
          <p:cNvPr id="7" name="Text 5"/>
          <p:cNvSpPr/>
          <p:nvPr/>
        </p:nvSpPr>
        <p:spPr>
          <a:xfrm>
            <a:off x="6332935" y="2908102"/>
            <a:ext cx="2362696" cy="295275"/>
          </a:xfrm>
          <a:prstGeom prst="rect">
            <a:avLst/>
          </a:prstGeom>
          <a:noFill/>
          <a:ln/>
        </p:spPr>
        <p:txBody>
          <a:bodyPr wrap="none" lIns="0" tIns="0" rIns="0" bIns="0" rtlCol="0" anchor="t"/>
          <a:lstStyle/>
          <a:p>
            <a:pPr>
              <a:lnSpc>
                <a:spcPts val="2292"/>
              </a:lnSpc>
            </a:pPr>
            <a:r>
              <a:rPr lang="en-US" sz="1833" dirty="0">
                <a:solidFill>
                  <a:srgbClr val="5C4E3D"/>
                </a:solidFill>
                <a:latin typeface="Libre Baskerville" pitchFamily="34" charset="0"/>
                <a:ea typeface="Libre Baskerville" pitchFamily="34" charset="-122"/>
                <a:cs typeface="Libre Baskerville" pitchFamily="34" charset="-120"/>
              </a:rPr>
              <a:t>AI Solution</a:t>
            </a:r>
            <a:endParaRPr lang="en-US" sz="1833" dirty="0"/>
          </a:p>
        </p:txBody>
      </p:sp>
      <p:sp>
        <p:nvSpPr>
          <p:cNvPr id="8" name="Text 6"/>
          <p:cNvSpPr/>
          <p:nvPr/>
        </p:nvSpPr>
        <p:spPr>
          <a:xfrm>
            <a:off x="6332935" y="3392389"/>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454240"/>
                </a:solidFill>
                <a:latin typeface="DM Sans" pitchFamily="34" charset="0"/>
                <a:ea typeface="DM Sans" pitchFamily="34" charset="-122"/>
                <a:cs typeface="DM Sans" pitchFamily="34" charset="-120"/>
              </a:rPr>
              <a:t>Tailored program creation</a:t>
            </a:r>
            <a:endParaRPr lang="en-US" sz="1458" dirty="0"/>
          </a:p>
        </p:txBody>
      </p:sp>
      <p:sp>
        <p:nvSpPr>
          <p:cNvPr id="9" name="Text 7"/>
          <p:cNvSpPr/>
          <p:nvPr/>
        </p:nvSpPr>
        <p:spPr>
          <a:xfrm>
            <a:off x="6332935" y="3760887"/>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454240"/>
                </a:solidFill>
                <a:latin typeface="DM Sans" pitchFamily="34" charset="0"/>
                <a:ea typeface="DM Sans" pitchFamily="34" charset="-122"/>
                <a:cs typeface="DM Sans" pitchFamily="34" charset="-120"/>
              </a:rPr>
              <a:t>Improved quality of care</a:t>
            </a:r>
            <a:endParaRPr lang="en-US" sz="1458" dirty="0"/>
          </a:p>
        </p:txBody>
      </p:sp>
      <p:sp>
        <p:nvSpPr>
          <p:cNvPr id="10" name="Text 8"/>
          <p:cNvSpPr/>
          <p:nvPr/>
        </p:nvSpPr>
        <p:spPr>
          <a:xfrm>
            <a:off x="6332935" y="4129386"/>
            <a:ext cx="5203924" cy="302419"/>
          </a:xfrm>
          <a:prstGeom prst="rect">
            <a:avLst/>
          </a:prstGeom>
          <a:noFill/>
          <a:ln/>
        </p:spPr>
        <p:txBody>
          <a:bodyPr wrap="none" lIns="0" tIns="0" rIns="0" bIns="0" rtlCol="0" anchor="t"/>
          <a:lstStyle/>
          <a:p>
            <a:pPr marL="285739" indent="-285739">
              <a:lnSpc>
                <a:spcPts val="2375"/>
              </a:lnSpc>
              <a:buSzPct val="100000"/>
              <a:buChar char="•"/>
            </a:pPr>
            <a:r>
              <a:rPr lang="en-US" sz="1458" dirty="0">
                <a:solidFill>
                  <a:srgbClr val="454240"/>
                </a:solidFill>
                <a:latin typeface="DM Sans" pitchFamily="34" charset="0"/>
                <a:ea typeface="DM Sans" pitchFamily="34" charset="-122"/>
                <a:cs typeface="DM Sans" pitchFamily="34" charset="-120"/>
              </a:rPr>
              <a:t>Better client outcomes</a:t>
            </a:r>
            <a:endParaRPr lang="en-US" sz="1458" dirty="0"/>
          </a:p>
        </p:txBody>
      </p:sp>
      <p:sp>
        <p:nvSpPr>
          <p:cNvPr id="11" name="Text 9"/>
          <p:cNvSpPr/>
          <p:nvPr/>
        </p:nvSpPr>
        <p:spPr>
          <a:xfrm>
            <a:off x="661492" y="4710510"/>
            <a:ext cx="10869018" cy="302419"/>
          </a:xfrm>
          <a:prstGeom prst="rect">
            <a:avLst/>
          </a:prstGeom>
          <a:noFill/>
          <a:ln/>
        </p:spPr>
        <p:txBody>
          <a:bodyPr wrap="non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Current pressures on BCBAs can compromise program quality. Our AI Copilot offers a solution for improved outcomes.</a:t>
            </a:r>
            <a:endParaRPr lang="en-US" sz="145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1736626"/>
          </a:xfrm>
          <a:prstGeom prst="rect">
            <a:avLst/>
          </a:prstGeom>
        </p:spPr>
      </p:pic>
      <p:sp>
        <p:nvSpPr>
          <p:cNvPr id="3" name="Text 0"/>
          <p:cNvSpPr/>
          <p:nvPr/>
        </p:nvSpPr>
        <p:spPr>
          <a:xfrm>
            <a:off x="486172" y="2119710"/>
            <a:ext cx="3848100" cy="434181"/>
          </a:xfrm>
          <a:prstGeom prst="rect">
            <a:avLst/>
          </a:prstGeom>
          <a:noFill/>
          <a:ln/>
        </p:spPr>
        <p:txBody>
          <a:bodyPr wrap="none" lIns="0" tIns="0" rIns="0" bIns="0" rtlCol="0" anchor="t"/>
          <a:lstStyle/>
          <a:p>
            <a:pPr>
              <a:lnSpc>
                <a:spcPts val="3417"/>
              </a:lnSpc>
            </a:pPr>
            <a:r>
              <a:rPr lang="en-US" sz="2708" dirty="0">
                <a:solidFill>
                  <a:srgbClr val="5C4E3D"/>
                </a:solidFill>
                <a:latin typeface="Libre Baskerville" pitchFamily="34" charset="0"/>
                <a:ea typeface="Libre Baskerville" pitchFamily="34" charset="-122"/>
                <a:cs typeface="Libre Baskerville" pitchFamily="34" charset="-120"/>
              </a:rPr>
              <a:t>AI Co-Pilot Workflow</a:t>
            </a:r>
            <a:endParaRPr lang="en-US" sz="2708" dirty="0"/>
          </a:p>
        </p:txBody>
      </p:sp>
      <p:pic>
        <p:nvPicPr>
          <p:cNvPr id="4" name="Image 1" descr="preencoded.png"/>
          <p:cNvPicPr>
            <a:picLocks noChangeAspect="1"/>
          </p:cNvPicPr>
          <p:nvPr/>
        </p:nvPicPr>
        <p:blipFill>
          <a:blip r:embed="rId4"/>
          <a:stretch>
            <a:fillRect/>
          </a:stretch>
        </p:blipFill>
        <p:spPr>
          <a:xfrm>
            <a:off x="486172" y="2762250"/>
            <a:ext cx="694631" cy="833537"/>
          </a:xfrm>
          <a:prstGeom prst="rect">
            <a:avLst/>
          </a:prstGeom>
        </p:spPr>
      </p:pic>
      <p:sp>
        <p:nvSpPr>
          <p:cNvPr id="5" name="Text 1"/>
          <p:cNvSpPr/>
          <p:nvPr/>
        </p:nvSpPr>
        <p:spPr>
          <a:xfrm>
            <a:off x="1389162" y="2901157"/>
            <a:ext cx="1736626" cy="216992"/>
          </a:xfrm>
          <a:prstGeom prst="rect">
            <a:avLst/>
          </a:prstGeom>
          <a:noFill/>
          <a:ln/>
        </p:spPr>
        <p:txBody>
          <a:bodyPr wrap="none" lIns="0" tIns="0" rIns="0" bIns="0" rtlCol="0" anchor="t"/>
          <a:lstStyle/>
          <a:p>
            <a:pPr>
              <a:lnSpc>
                <a:spcPts val="1708"/>
              </a:lnSpc>
            </a:pPr>
            <a:r>
              <a:rPr lang="en-US" sz="1333" dirty="0">
                <a:solidFill>
                  <a:srgbClr val="454240"/>
                </a:solidFill>
                <a:latin typeface="Libre Baskerville" pitchFamily="34" charset="0"/>
                <a:ea typeface="Libre Baskerville" pitchFamily="34" charset="-122"/>
                <a:cs typeface="Libre Baskerville" pitchFamily="34" charset="-120"/>
              </a:rPr>
              <a:t>Data Ingestion</a:t>
            </a:r>
            <a:endParaRPr lang="en-US" sz="1333" dirty="0"/>
          </a:p>
        </p:txBody>
      </p:sp>
      <p:sp>
        <p:nvSpPr>
          <p:cNvPr id="6" name="Text 2"/>
          <p:cNvSpPr/>
          <p:nvPr/>
        </p:nvSpPr>
        <p:spPr>
          <a:xfrm>
            <a:off x="1389162" y="3201492"/>
            <a:ext cx="10316667" cy="222250"/>
          </a:xfrm>
          <a:prstGeom prst="rect">
            <a:avLst/>
          </a:prstGeom>
          <a:noFill/>
          <a:ln/>
        </p:spPr>
        <p:txBody>
          <a:bodyPr wrap="none" lIns="0" tIns="0" rIns="0" bIns="0" rtlCol="0" anchor="t"/>
          <a:lstStyle/>
          <a:p>
            <a:pPr>
              <a:lnSpc>
                <a:spcPts val="1750"/>
              </a:lnSpc>
            </a:pPr>
            <a:r>
              <a:rPr lang="en-US" sz="1083" dirty="0">
                <a:solidFill>
                  <a:srgbClr val="454240"/>
                </a:solidFill>
                <a:latin typeface="DM Sans" pitchFamily="34" charset="0"/>
                <a:ea typeface="DM Sans" pitchFamily="34" charset="-122"/>
                <a:cs typeface="DM Sans" pitchFamily="34" charset="-120"/>
              </a:rPr>
              <a:t>Analyze program summaries, videos, notes, and recordings</a:t>
            </a:r>
            <a:endParaRPr lang="en-US" sz="1083" dirty="0"/>
          </a:p>
        </p:txBody>
      </p:sp>
      <p:pic>
        <p:nvPicPr>
          <p:cNvPr id="7" name="Image 2" descr="preencoded.png"/>
          <p:cNvPicPr>
            <a:picLocks noChangeAspect="1"/>
          </p:cNvPicPr>
          <p:nvPr/>
        </p:nvPicPr>
        <p:blipFill>
          <a:blip r:embed="rId5"/>
          <a:stretch>
            <a:fillRect/>
          </a:stretch>
        </p:blipFill>
        <p:spPr>
          <a:xfrm>
            <a:off x="486172" y="3595787"/>
            <a:ext cx="694631" cy="833537"/>
          </a:xfrm>
          <a:prstGeom prst="rect">
            <a:avLst/>
          </a:prstGeom>
        </p:spPr>
      </p:pic>
      <p:sp>
        <p:nvSpPr>
          <p:cNvPr id="8" name="Text 3"/>
          <p:cNvSpPr/>
          <p:nvPr/>
        </p:nvSpPr>
        <p:spPr>
          <a:xfrm>
            <a:off x="1389162" y="3734693"/>
            <a:ext cx="1736626" cy="216992"/>
          </a:xfrm>
          <a:prstGeom prst="rect">
            <a:avLst/>
          </a:prstGeom>
          <a:noFill/>
          <a:ln/>
        </p:spPr>
        <p:txBody>
          <a:bodyPr wrap="none" lIns="0" tIns="0" rIns="0" bIns="0" rtlCol="0" anchor="t"/>
          <a:lstStyle/>
          <a:p>
            <a:pPr>
              <a:lnSpc>
                <a:spcPts val="1708"/>
              </a:lnSpc>
            </a:pPr>
            <a:r>
              <a:rPr lang="en-US" sz="1333" dirty="0">
                <a:solidFill>
                  <a:srgbClr val="454240"/>
                </a:solidFill>
                <a:latin typeface="Libre Baskerville" pitchFamily="34" charset="0"/>
                <a:ea typeface="Libre Baskerville" pitchFamily="34" charset="-122"/>
                <a:cs typeface="Libre Baskerville" pitchFamily="34" charset="-120"/>
              </a:rPr>
              <a:t>Cohort Placement</a:t>
            </a:r>
            <a:endParaRPr lang="en-US" sz="1333" dirty="0"/>
          </a:p>
        </p:txBody>
      </p:sp>
      <p:sp>
        <p:nvSpPr>
          <p:cNvPr id="9" name="Text 4"/>
          <p:cNvSpPr/>
          <p:nvPr/>
        </p:nvSpPr>
        <p:spPr>
          <a:xfrm>
            <a:off x="1389162" y="4035028"/>
            <a:ext cx="10316667" cy="222250"/>
          </a:xfrm>
          <a:prstGeom prst="rect">
            <a:avLst/>
          </a:prstGeom>
          <a:noFill/>
          <a:ln/>
        </p:spPr>
        <p:txBody>
          <a:bodyPr wrap="none" lIns="0" tIns="0" rIns="0" bIns="0" rtlCol="0" anchor="t"/>
          <a:lstStyle/>
          <a:p>
            <a:pPr>
              <a:lnSpc>
                <a:spcPts val="1750"/>
              </a:lnSpc>
            </a:pPr>
            <a:r>
              <a:rPr lang="en-US" sz="1083" dirty="0">
                <a:solidFill>
                  <a:srgbClr val="454240"/>
                </a:solidFill>
                <a:latin typeface="DM Sans" pitchFamily="34" charset="0"/>
                <a:ea typeface="DM Sans" pitchFamily="34" charset="-122"/>
                <a:cs typeface="DM Sans" pitchFamily="34" charset="-120"/>
              </a:rPr>
              <a:t>Match the child to similar cohorts</a:t>
            </a:r>
            <a:endParaRPr lang="en-US" sz="1083" dirty="0"/>
          </a:p>
        </p:txBody>
      </p:sp>
      <p:pic>
        <p:nvPicPr>
          <p:cNvPr id="10" name="Image 3" descr="preencoded.png"/>
          <p:cNvPicPr>
            <a:picLocks noChangeAspect="1"/>
          </p:cNvPicPr>
          <p:nvPr/>
        </p:nvPicPr>
        <p:blipFill>
          <a:blip r:embed="rId6"/>
          <a:stretch>
            <a:fillRect/>
          </a:stretch>
        </p:blipFill>
        <p:spPr>
          <a:xfrm>
            <a:off x="486172" y="4429323"/>
            <a:ext cx="694631" cy="833537"/>
          </a:xfrm>
          <a:prstGeom prst="rect">
            <a:avLst/>
          </a:prstGeom>
        </p:spPr>
      </p:pic>
      <p:sp>
        <p:nvSpPr>
          <p:cNvPr id="11" name="Text 5"/>
          <p:cNvSpPr/>
          <p:nvPr/>
        </p:nvSpPr>
        <p:spPr>
          <a:xfrm>
            <a:off x="1389162" y="4568230"/>
            <a:ext cx="2039541" cy="216992"/>
          </a:xfrm>
          <a:prstGeom prst="rect">
            <a:avLst/>
          </a:prstGeom>
          <a:noFill/>
          <a:ln/>
        </p:spPr>
        <p:txBody>
          <a:bodyPr wrap="none" lIns="0" tIns="0" rIns="0" bIns="0" rtlCol="0" anchor="t"/>
          <a:lstStyle/>
          <a:p>
            <a:pPr>
              <a:lnSpc>
                <a:spcPts val="1708"/>
              </a:lnSpc>
            </a:pPr>
            <a:r>
              <a:rPr lang="en-US" sz="1333" dirty="0">
                <a:solidFill>
                  <a:srgbClr val="454240"/>
                </a:solidFill>
                <a:latin typeface="Libre Baskerville" pitchFamily="34" charset="0"/>
                <a:ea typeface="Libre Baskerville" pitchFamily="34" charset="-122"/>
                <a:cs typeface="Libre Baskerville" pitchFamily="34" charset="-120"/>
              </a:rPr>
              <a:t>Treatment Suggestions</a:t>
            </a:r>
            <a:endParaRPr lang="en-US" sz="1333" dirty="0"/>
          </a:p>
        </p:txBody>
      </p:sp>
      <p:sp>
        <p:nvSpPr>
          <p:cNvPr id="12" name="Text 6"/>
          <p:cNvSpPr/>
          <p:nvPr/>
        </p:nvSpPr>
        <p:spPr>
          <a:xfrm>
            <a:off x="1389162" y="4868565"/>
            <a:ext cx="10316667" cy="222250"/>
          </a:xfrm>
          <a:prstGeom prst="rect">
            <a:avLst/>
          </a:prstGeom>
          <a:noFill/>
          <a:ln/>
        </p:spPr>
        <p:txBody>
          <a:bodyPr wrap="none" lIns="0" tIns="0" rIns="0" bIns="0" rtlCol="0" anchor="t"/>
          <a:lstStyle/>
          <a:p>
            <a:pPr>
              <a:lnSpc>
                <a:spcPts val="1750"/>
              </a:lnSpc>
            </a:pPr>
            <a:r>
              <a:rPr lang="en-US" sz="1083" dirty="0">
                <a:solidFill>
                  <a:srgbClr val="454240"/>
                </a:solidFill>
                <a:latin typeface="DM Sans" pitchFamily="34" charset="0"/>
                <a:ea typeface="DM Sans" pitchFamily="34" charset="-122"/>
                <a:cs typeface="DM Sans" pitchFamily="34" charset="-120"/>
              </a:rPr>
              <a:t>Suggest recalibrated treatments and markers</a:t>
            </a:r>
            <a:endParaRPr lang="en-US" sz="1083" dirty="0"/>
          </a:p>
        </p:txBody>
      </p:sp>
      <p:pic>
        <p:nvPicPr>
          <p:cNvPr id="13" name="Image 4" descr="preencoded.png"/>
          <p:cNvPicPr>
            <a:picLocks noChangeAspect="1"/>
          </p:cNvPicPr>
          <p:nvPr/>
        </p:nvPicPr>
        <p:blipFill>
          <a:blip r:embed="rId7"/>
          <a:stretch>
            <a:fillRect/>
          </a:stretch>
        </p:blipFill>
        <p:spPr>
          <a:xfrm>
            <a:off x="486172" y="5262860"/>
            <a:ext cx="694631" cy="833537"/>
          </a:xfrm>
          <a:prstGeom prst="rect">
            <a:avLst/>
          </a:prstGeom>
        </p:spPr>
      </p:pic>
      <p:sp>
        <p:nvSpPr>
          <p:cNvPr id="14" name="Text 7"/>
          <p:cNvSpPr/>
          <p:nvPr/>
        </p:nvSpPr>
        <p:spPr>
          <a:xfrm>
            <a:off x="1389162" y="5401767"/>
            <a:ext cx="1822153" cy="216992"/>
          </a:xfrm>
          <a:prstGeom prst="rect">
            <a:avLst/>
          </a:prstGeom>
          <a:noFill/>
          <a:ln/>
        </p:spPr>
        <p:txBody>
          <a:bodyPr wrap="none" lIns="0" tIns="0" rIns="0" bIns="0" rtlCol="0" anchor="t"/>
          <a:lstStyle/>
          <a:p>
            <a:pPr>
              <a:lnSpc>
                <a:spcPts val="1708"/>
              </a:lnSpc>
            </a:pPr>
            <a:r>
              <a:rPr lang="en-US" sz="1333" dirty="0">
                <a:solidFill>
                  <a:srgbClr val="454240"/>
                </a:solidFill>
                <a:latin typeface="Libre Baskerville" pitchFamily="34" charset="0"/>
                <a:ea typeface="Libre Baskerville" pitchFamily="34" charset="-122"/>
                <a:cs typeface="Libre Baskerville" pitchFamily="34" charset="-120"/>
              </a:rPr>
              <a:t>Progress Summaries</a:t>
            </a:r>
            <a:endParaRPr lang="en-US" sz="1333" dirty="0"/>
          </a:p>
        </p:txBody>
      </p:sp>
      <p:sp>
        <p:nvSpPr>
          <p:cNvPr id="15" name="Text 8"/>
          <p:cNvSpPr/>
          <p:nvPr/>
        </p:nvSpPr>
        <p:spPr>
          <a:xfrm>
            <a:off x="1389162" y="5702102"/>
            <a:ext cx="10316667" cy="222250"/>
          </a:xfrm>
          <a:prstGeom prst="rect">
            <a:avLst/>
          </a:prstGeom>
          <a:noFill/>
          <a:ln/>
        </p:spPr>
        <p:txBody>
          <a:bodyPr wrap="none" lIns="0" tIns="0" rIns="0" bIns="0" rtlCol="0" anchor="t"/>
          <a:lstStyle/>
          <a:p>
            <a:pPr>
              <a:lnSpc>
                <a:spcPts val="1750"/>
              </a:lnSpc>
            </a:pPr>
            <a:r>
              <a:rPr lang="en-US" sz="1083" dirty="0">
                <a:solidFill>
                  <a:srgbClr val="454240"/>
                </a:solidFill>
                <a:latin typeface="DM Sans" pitchFamily="34" charset="0"/>
                <a:ea typeface="DM Sans" pitchFamily="34" charset="-122"/>
                <a:cs typeface="DM Sans" pitchFamily="34" charset="-120"/>
              </a:rPr>
              <a:t>Generate progress reports</a:t>
            </a:r>
            <a:endParaRPr lang="en-US" sz="1083" dirty="0"/>
          </a:p>
        </p:txBody>
      </p:sp>
      <p:sp>
        <p:nvSpPr>
          <p:cNvPr id="16" name="Text 9"/>
          <p:cNvSpPr/>
          <p:nvPr/>
        </p:nvSpPr>
        <p:spPr>
          <a:xfrm>
            <a:off x="486172" y="6252667"/>
            <a:ext cx="11219656" cy="222250"/>
          </a:xfrm>
          <a:prstGeom prst="rect">
            <a:avLst/>
          </a:prstGeom>
          <a:noFill/>
          <a:ln/>
        </p:spPr>
        <p:txBody>
          <a:bodyPr wrap="none" lIns="0" tIns="0" rIns="0" bIns="0" rtlCol="0" anchor="t"/>
          <a:lstStyle/>
          <a:p>
            <a:pPr>
              <a:lnSpc>
                <a:spcPts val="1750"/>
              </a:lnSpc>
            </a:pPr>
            <a:r>
              <a:rPr lang="en-US" sz="1083" dirty="0">
                <a:solidFill>
                  <a:srgbClr val="454240"/>
                </a:solidFill>
                <a:latin typeface="DM Sans" pitchFamily="34" charset="0"/>
                <a:ea typeface="DM Sans" pitchFamily="34" charset="-122"/>
                <a:cs typeface="DM Sans" pitchFamily="34" charset="-120"/>
              </a:rPr>
              <a:t>The AI Co-Pilot streamlines program design with intelligent data analysis.</a:t>
            </a:r>
            <a:endParaRPr lang="en-US" sz="108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4572000" cy="6858000"/>
          </a:xfrm>
          <a:prstGeom prst="rect">
            <a:avLst/>
          </a:prstGeom>
        </p:spPr>
      </p:pic>
      <p:sp>
        <p:nvSpPr>
          <p:cNvPr id="3" name="Text 0"/>
          <p:cNvSpPr/>
          <p:nvPr/>
        </p:nvSpPr>
        <p:spPr>
          <a:xfrm>
            <a:off x="5233492" y="1121966"/>
            <a:ext cx="6297018" cy="1181298"/>
          </a:xfrm>
          <a:prstGeom prst="rect">
            <a:avLst/>
          </a:prstGeom>
          <a:noFill/>
          <a:ln/>
        </p:spPr>
        <p:txBody>
          <a:bodyPr wrap="square" lIns="0" tIns="0" rIns="0" bIns="0" rtlCol="0" anchor="t"/>
          <a:lstStyle/>
          <a:p>
            <a:pPr>
              <a:lnSpc>
                <a:spcPts val="4625"/>
              </a:lnSpc>
            </a:pPr>
            <a:r>
              <a:rPr lang="en-US" sz="3708" dirty="0">
                <a:solidFill>
                  <a:srgbClr val="5C4E3D"/>
                </a:solidFill>
                <a:latin typeface="Libre Baskerville" pitchFamily="34" charset="0"/>
                <a:ea typeface="Libre Baskerville" pitchFamily="34" charset="-122"/>
                <a:cs typeface="Libre Baskerville" pitchFamily="34" charset="-120"/>
              </a:rPr>
              <a:t>Transforming Client Trajectories</a:t>
            </a:r>
            <a:endParaRPr lang="en-US" sz="3708" dirty="0"/>
          </a:p>
        </p:txBody>
      </p:sp>
      <p:sp>
        <p:nvSpPr>
          <p:cNvPr id="4" name="Shape 1"/>
          <p:cNvSpPr/>
          <p:nvPr/>
        </p:nvSpPr>
        <p:spPr>
          <a:xfrm>
            <a:off x="5233492" y="2799357"/>
            <a:ext cx="425252" cy="425252"/>
          </a:xfrm>
          <a:prstGeom prst="roundRect">
            <a:avLst>
              <a:gd name="adj" fmla="val 18669"/>
            </a:avLst>
          </a:prstGeom>
          <a:solidFill>
            <a:srgbClr val="F7EDD4"/>
          </a:solidFill>
          <a:ln w="7620">
            <a:solidFill>
              <a:srgbClr val="DDD3BA"/>
            </a:solidFill>
            <a:prstDash val="solid"/>
          </a:ln>
        </p:spPr>
      </p:sp>
      <p:sp>
        <p:nvSpPr>
          <p:cNvPr id="5" name="Text 2"/>
          <p:cNvSpPr/>
          <p:nvPr/>
        </p:nvSpPr>
        <p:spPr>
          <a:xfrm>
            <a:off x="5847756" y="2799358"/>
            <a:ext cx="2439789" cy="590550"/>
          </a:xfrm>
          <a:prstGeom prst="rect">
            <a:avLst/>
          </a:prstGeom>
          <a:noFill/>
          <a:ln/>
        </p:spPr>
        <p:txBody>
          <a:bodyPr wrap="square" lIns="0" tIns="0" rIns="0" bIns="0" rtlCol="0" anchor="t"/>
          <a:lstStyle/>
          <a:p>
            <a:pP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Personalized Programs</a:t>
            </a:r>
            <a:endParaRPr lang="en-US" sz="1833" dirty="0"/>
          </a:p>
        </p:txBody>
      </p:sp>
      <p:sp>
        <p:nvSpPr>
          <p:cNvPr id="6" name="Text 3"/>
          <p:cNvSpPr/>
          <p:nvPr/>
        </p:nvSpPr>
        <p:spPr>
          <a:xfrm>
            <a:off x="5847756" y="3503315"/>
            <a:ext cx="2439789" cy="604838"/>
          </a:xfrm>
          <a:prstGeom prst="rect">
            <a:avLst/>
          </a:prstGeom>
          <a:noFill/>
          <a:ln/>
        </p:spPr>
        <p:txBody>
          <a:bodyPr wrap="squar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Activities tailored to the child</a:t>
            </a:r>
            <a:endParaRPr lang="en-US" sz="1458" dirty="0"/>
          </a:p>
        </p:txBody>
      </p:sp>
      <p:sp>
        <p:nvSpPr>
          <p:cNvPr id="7" name="Shape 4"/>
          <p:cNvSpPr/>
          <p:nvPr/>
        </p:nvSpPr>
        <p:spPr>
          <a:xfrm>
            <a:off x="8476556" y="2799357"/>
            <a:ext cx="425252" cy="425252"/>
          </a:xfrm>
          <a:prstGeom prst="roundRect">
            <a:avLst>
              <a:gd name="adj" fmla="val 18669"/>
            </a:avLst>
          </a:prstGeom>
          <a:solidFill>
            <a:srgbClr val="F7EDD4"/>
          </a:solidFill>
          <a:ln w="7620">
            <a:solidFill>
              <a:srgbClr val="DDD3BA"/>
            </a:solidFill>
            <a:prstDash val="solid"/>
          </a:ln>
        </p:spPr>
      </p:sp>
      <p:sp>
        <p:nvSpPr>
          <p:cNvPr id="8" name="Text 5"/>
          <p:cNvSpPr/>
          <p:nvPr/>
        </p:nvSpPr>
        <p:spPr>
          <a:xfrm>
            <a:off x="9090820" y="2799358"/>
            <a:ext cx="2439789" cy="590550"/>
          </a:xfrm>
          <a:prstGeom prst="rect">
            <a:avLst/>
          </a:prstGeom>
          <a:noFill/>
          <a:ln/>
        </p:spPr>
        <p:txBody>
          <a:bodyPr wrap="square" lIns="0" tIns="0" rIns="0" bIns="0" rtlCol="0" anchor="t"/>
          <a:lstStyle/>
          <a:p>
            <a:pP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Higher Quality Care</a:t>
            </a:r>
            <a:endParaRPr lang="en-US" sz="1833" dirty="0"/>
          </a:p>
        </p:txBody>
      </p:sp>
      <p:sp>
        <p:nvSpPr>
          <p:cNvPr id="9" name="Text 6"/>
          <p:cNvSpPr/>
          <p:nvPr/>
        </p:nvSpPr>
        <p:spPr>
          <a:xfrm>
            <a:off x="9090820" y="3503315"/>
            <a:ext cx="2439789" cy="604838"/>
          </a:xfrm>
          <a:prstGeom prst="rect">
            <a:avLst/>
          </a:prstGeom>
          <a:noFill/>
          <a:ln/>
        </p:spPr>
        <p:txBody>
          <a:bodyPr wrap="squar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Better individualized support</a:t>
            </a:r>
            <a:endParaRPr lang="en-US" sz="1458" dirty="0"/>
          </a:p>
        </p:txBody>
      </p:sp>
      <p:sp>
        <p:nvSpPr>
          <p:cNvPr id="10" name="Shape 7"/>
          <p:cNvSpPr/>
          <p:nvPr/>
        </p:nvSpPr>
        <p:spPr>
          <a:xfrm>
            <a:off x="5233492" y="4509790"/>
            <a:ext cx="425252" cy="425252"/>
          </a:xfrm>
          <a:prstGeom prst="roundRect">
            <a:avLst>
              <a:gd name="adj" fmla="val 18669"/>
            </a:avLst>
          </a:prstGeom>
          <a:solidFill>
            <a:srgbClr val="F7EDD4"/>
          </a:solidFill>
          <a:ln w="7620">
            <a:solidFill>
              <a:srgbClr val="DDD3BA"/>
            </a:solidFill>
            <a:prstDash val="solid"/>
          </a:ln>
        </p:spPr>
      </p:sp>
      <p:sp>
        <p:nvSpPr>
          <p:cNvPr id="11" name="Text 8"/>
          <p:cNvSpPr/>
          <p:nvPr/>
        </p:nvSpPr>
        <p:spPr>
          <a:xfrm>
            <a:off x="5847755" y="4509790"/>
            <a:ext cx="2520653" cy="295275"/>
          </a:xfrm>
          <a:prstGeom prst="rect">
            <a:avLst/>
          </a:prstGeom>
          <a:noFill/>
          <a:ln/>
        </p:spPr>
        <p:txBody>
          <a:bodyPr wrap="none" lIns="0" tIns="0" rIns="0" bIns="0" rtlCol="0" anchor="t"/>
          <a:lstStyle/>
          <a:p>
            <a:pPr>
              <a:lnSpc>
                <a:spcPts val="2292"/>
              </a:lnSpc>
            </a:pPr>
            <a:r>
              <a:rPr lang="en-US" sz="1833" dirty="0">
                <a:solidFill>
                  <a:srgbClr val="454240"/>
                </a:solidFill>
                <a:latin typeface="Libre Baskerville" pitchFamily="34" charset="0"/>
                <a:ea typeface="Libre Baskerville" pitchFamily="34" charset="-122"/>
                <a:cs typeface="Libre Baskerville" pitchFamily="34" charset="-120"/>
              </a:rPr>
              <a:t>Improved Outcomes</a:t>
            </a:r>
            <a:endParaRPr lang="en-US" sz="1833" dirty="0"/>
          </a:p>
        </p:txBody>
      </p:sp>
      <p:sp>
        <p:nvSpPr>
          <p:cNvPr id="12" name="Text 9"/>
          <p:cNvSpPr/>
          <p:nvPr/>
        </p:nvSpPr>
        <p:spPr>
          <a:xfrm>
            <a:off x="5847756" y="4918472"/>
            <a:ext cx="5682754" cy="302419"/>
          </a:xfrm>
          <a:prstGeom prst="rect">
            <a:avLst/>
          </a:prstGeom>
          <a:noFill/>
          <a:ln/>
        </p:spPr>
        <p:txBody>
          <a:bodyPr wrap="non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Greater independence</a:t>
            </a:r>
            <a:endParaRPr lang="en-US" sz="1458" dirty="0"/>
          </a:p>
        </p:txBody>
      </p:sp>
      <p:sp>
        <p:nvSpPr>
          <p:cNvPr id="13" name="Text 10"/>
          <p:cNvSpPr/>
          <p:nvPr/>
        </p:nvSpPr>
        <p:spPr>
          <a:xfrm>
            <a:off x="5233492" y="5433517"/>
            <a:ext cx="6297018" cy="302419"/>
          </a:xfrm>
          <a:prstGeom prst="rect">
            <a:avLst/>
          </a:prstGeom>
          <a:noFill/>
          <a:ln/>
        </p:spPr>
        <p:txBody>
          <a:bodyPr wrap="none" lIns="0" tIns="0" rIns="0" bIns="0" rtlCol="0" anchor="t"/>
          <a:lstStyle/>
          <a:p>
            <a:pPr>
              <a:lnSpc>
                <a:spcPts val="2375"/>
              </a:lnSpc>
            </a:pPr>
            <a:r>
              <a:rPr lang="en-US" sz="1458" dirty="0">
                <a:solidFill>
                  <a:srgbClr val="454240"/>
                </a:solidFill>
                <a:latin typeface="DM Sans" pitchFamily="34" charset="0"/>
                <a:ea typeface="DM Sans" pitchFamily="34" charset="-122"/>
                <a:cs typeface="DM Sans" pitchFamily="34" charset="-120"/>
              </a:rPr>
              <a:t>AI Copilot enhances care and support leading to significant gains.</a:t>
            </a:r>
            <a:endParaRPr lang="en-US" sz="1458"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3C34E891-19EB-4B56-9CF2-1E002A6D11DA}"/>
              </a:ext>
            </a:extLst>
          </p:cNvPr>
          <p:cNvSpPr txBox="1">
            <a:spLocks/>
          </p:cNvSpPr>
          <p:nvPr/>
        </p:nvSpPr>
        <p:spPr>
          <a:xfrm>
            <a:off x="243492" y="275707"/>
            <a:ext cx="10969943" cy="633014"/>
          </a:xfrm>
          <a:prstGeom prst="rect">
            <a:avLst/>
          </a:prstGeom>
        </p:spPr>
        <p:txBody>
          <a:bodyPr vert="horz" lIns="0" tIns="60949" rIns="0" bIns="60949" rtlCol="0" anchor="b">
            <a:normAutofit/>
          </a:bodyPr>
          <a:lstStyle>
            <a:lvl1pPr algn="ctr" defTabSz="1218987" rtl="0" eaLnBrk="1" latinLnBrk="0" hangingPunct="1">
              <a:spcBef>
                <a:spcPct val="0"/>
              </a:spcBef>
              <a:buNone/>
              <a:defRPr sz="5998" kern="1200">
                <a:solidFill>
                  <a:schemeClr val="tx1"/>
                </a:solidFill>
                <a:latin typeface="+mj-lt"/>
                <a:ea typeface="+mj-ea"/>
                <a:cs typeface="+mj-cs"/>
              </a:defRPr>
            </a:lvl1pPr>
          </a:lstStyle>
          <a:p>
            <a:pPr algn="l"/>
            <a:r>
              <a:rPr lang="en-IN" sz="2799" b="1" dirty="0">
                <a:latin typeface="Segoe UI" panose="020B0502040204020203" pitchFamily="34" charset="0"/>
                <a:ea typeface="+mn-ea"/>
                <a:cs typeface="Segoe UI" panose="020B0502040204020203" pitchFamily="34" charset="0"/>
              </a:rPr>
              <a:t>1 Trillion $ Spending in US Alone on Autism</a:t>
            </a:r>
          </a:p>
        </p:txBody>
      </p:sp>
      <p:graphicFrame>
        <p:nvGraphicFramePr>
          <p:cNvPr id="10" name="Chart 9">
            <a:extLst>
              <a:ext uri="{FF2B5EF4-FFF2-40B4-BE49-F238E27FC236}">
                <a16:creationId xmlns:a16="http://schemas.microsoft.com/office/drawing/2014/main" id="{25817A9D-6EB9-4CE4-A56B-B049BF286D90}"/>
              </a:ext>
            </a:extLst>
          </p:cNvPr>
          <p:cNvGraphicFramePr/>
          <p:nvPr/>
        </p:nvGraphicFramePr>
        <p:xfrm>
          <a:off x="347820" y="1268760"/>
          <a:ext cx="5172117" cy="24761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1" name="Chart 60">
            <a:extLst>
              <a:ext uri="{FF2B5EF4-FFF2-40B4-BE49-F238E27FC236}">
                <a16:creationId xmlns:a16="http://schemas.microsoft.com/office/drawing/2014/main" id="{C7C786C8-DEF2-4D6E-9F7D-3D5DBB34DC4B}"/>
              </a:ext>
            </a:extLst>
          </p:cNvPr>
          <p:cNvGraphicFramePr/>
          <p:nvPr/>
        </p:nvGraphicFramePr>
        <p:xfrm>
          <a:off x="5879976" y="1268636"/>
          <a:ext cx="5832648" cy="247626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2" name="Chart 61">
            <a:extLst>
              <a:ext uri="{FF2B5EF4-FFF2-40B4-BE49-F238E27FC236}">
                <a16:creationId xmlns:a16="http://schemas.microsoft.com/office/drawing/2014/main" id="{A17912C9-6EC6-4F0C-A400-878C8A87293D}"/>
              </a:ext>
            </a:extLst>
          </p:cNvPr>
          <p:cNvGraphicFramePr/>
          <p:nvPr/>
        </p:nvGraphicFramePr>
        <p:xfrm>
          <a:off x="347820" y="3864857"/>
          <a:ext cx="11364805" cy="275624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5968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1+#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93E1D-2AA0-D7D8-698A-2F8884586E32}"/>
            </a:ext>
          </a:extLst>
        </p:cNvPr>
        <p:cNvGrpSpPr/>
        <p:nvPr/>
      </p:nvGrpSpPr>
      <p:grpSpPr>
        <a:xfrm>
          <a:off x="0" y="0"/>
          <a:ext cx="0" cy="0"/>
          <a:chOff x="0" y="0"/>
          <a:chExt cx="0" cy="0"/>
        </a:xfrm>
      </p:grpSpPr>
      <p:sp>
        <p:nvSpPr>
          <p:cNvPr id="73" name="Rectangle 72">
            <a:extLst>
              <a:ext uri="{FF2B5EF4-FFF2-40B4-BE49-F238E27FC236}">
                <a16:creationId xmlns:a16="http://schemas.microsoft.com/office/drawing/2014/main" id="{3B3BD4D3-DDEA-814B-6E5D-B853D9A83C4D}"/>
              </a:ext>
            </a:extLst>
          </p:cNvPr>
          <p:cNvSpPr/>
          <p:nvPr/>
        </p:nvSpPr>
        <p:spPr>
          <a:xfrm>
            <a:off x="2024966" y="3655091"/>
            <a:ext cx="5530211" cy="16328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cxnSp>
        <p:nvCxnSpPr>
          <p:cNvPr id="113" name="Straight Arrow Connector 112">
            <a:extLst>
              <a:ext uri="{FF2B5EF4-FFF2-40B4-BE49-F238E27FC236}">
                <a16:creationId xmlns:a16="http://schemas.microsoft.com/office/drawing/2014/main" id="{07B8370D-8468-4EB7-8A47-7FC352DF91DA}"/>
              </a:ext>
            </a:extLst>
          </p:cNvPr>
          <p:cNvCxnSpPr>
            <a:cxnSpLocks/>
          </p:cNvCxnSpPr>
          <p:nvPr/>
        </p:nvCxnSpPr>
        <p:spPr>
          <a:xfrm flipV="1">
            <a:off x="2578090" y="5096116"/>
            <a:ext cx="0" cy="52331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80A6E822-9641-A34B-2040-9B84E1371109}"/>
              </a:ext>
            </a:extLst>
          </p:cNvPr>
          <p:cNvSpPr/>
          <p:nvPr/>
        </p:nvSpPr>
        <p:spPr>
          <a:xfrm>
            <a:off x="257937" y="1972503"/>
            <a:ext cx="1313988" cy="33727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pic>
        <p:nvPicPr>
          <p:cNvPr id="8" name="Picture 7">
            <a:extLst>
              <a:ext uri="{FF2B5EF4-FFF2-40B4-BE49-F238E27FC236}">
                <a16:creationId xmlns:a16="http://schemas.microsoft.com/office/drawing/2014/main" id="{08CB02E8-2246-50B2-DAAF-719D7F0292C2}"/>
              </a:ext>
            </a:extLst>
          </p:cNvPr>
          <p:cNvPicPr>
            <a:picLocks noChangeAspect="1"/>
          </p:cNvPicPr>
          <p:nvPr/>
        </p:nvPicPr>
        <p:blipFill>
          <a:blip r:embed="rId2"/>
          <a:stretch>
            <a:fillRect/>
          </a:stretch>
        </p:blipFill>
        <p:spPr>
          <a:xfrm>
            <a:off x="7011202" y="1105903"/>
            <a:ext cx="554093" cy="554093"/>
          </a:xfrm>
          <a:prstGeom prst="rect">
            <a:avLst/>
          </a:prstGeom>
        </p:spPr>
      </p:pic>
      <p:sp>
        <p:nvSpPr>
          <p:cNvPr id="62" name="Rectangle 61">
            <a:extLst>
              <a:ext uri="{FF2B5EF4-FFF2-40B4-BE49-F238E27FC236}">
                <a16:creationId xmlns:a16="http://schemas.microsoft.com/office/drawing/2014/main" id="{2E79AC30-0C49-AE5F-F6A9-BFCCA400F433}"/>
              </a:ext>
            </a:extLst>
          </p:cNvPr>
          <p:cNvSpPr/>
          <p:nvPr/>
        </p:nvSpPr>
        <p:spPr>
          <a:xfrm>
            <a:off x="7938999" y="934252"/>
            <a:ext cx="1521583" cy="21969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64" name="Rectangle 63">
            <a:extLst>
              <a:ext uri="{FF2B5EF4-FFF2-40B4-BE49-F238E27FC236}">
                <a16:creationId xmlns:a16="http://schemas.microsoft.com/office/drawing/2014/main" id="{A6CE98D5-9EF3-B849-1E96-7CDBBA459723}"/>
              </a:ext>
            </a:extLst>
          </p:cNvPr>
          <p:cNvSpPr/>
          <p:nvPr/>
        </p:nvSpPr>
        <p:spPr>
          <a:xfrm>
            <a:off x="10235875" y="1778977"/>
            <a:ext cx="917089" cy="22110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2" name="Rectangle 1">
            <a:extLst>
              <a:ext uri="{FF2B5EF4-FFF2-40B4-BE49-F238E27FC236}">
                <a16:creationId xmlns:a16="http://schemas.microsoft.com/office/drawing/2014/main" id="{3A0534ED-994D-7AE1-D75C-EF5EECE5CB73}"/>
              </a:ext>
            </a:extLst>
          </p:cNvPr>
          <p:cNvSpPr/>
          <p:nvPr/>
        </p:nvSpPr>
        <p:spPr>
          <a:xfrm>
            <a:off x="2023687" y="1985721"/>
            <a:ext cx="5788609" cy="131511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399" dirty="0"/>
              <a:t>Copy</a:t>
            </a:r>
          </a:p>
        </p:txBody>
      </p:sp>
      <p:pic>
        <p:nvPicPr>
          <p:cNvPr id="7" name="Picture 6">
            <a:extLst>
              <a:ext uri="{FF2B5EF4-FFF2-40B4-BE49-F238E27FC236}">
                <a16:creationId xmlns:a16="http://schemas.microsoft.com/office/drawing/2014/main" id="{435CE9C4-7498-346F-2163-D72CA78C5BCE}"/>
              </a:ext>
            </a:extLst>
          </p:cNvPr>
          <p:cNvPicPr>
            <a:picLocks noChangeAspect="1"/>
          </p:cNvPicPr>
          <p:nvPr/>
        </p:nvPicPr>
        <p:blipFill>
          <a:blip r:embed="rId3"/>
          <a:stretch>
            <a:fillRect/>
          </a:stretch>
        </p:blipFill>
        <p:spPr>
          <a:xfrm>
            <a:off x="2260060" y="2253464"/>
            <a:ext cx="576297" cy="599873"/>
          </a:xfrm>
          <a:prstGeom prst="rect">
            <a:avLst/>
          </a:prstGeom>
        </p:spPr>
      </p:pic>
      <p:cxnSp>
        <p:nvCxnSpPr>
          <p:cNvPr id="9" name="Straight Arrow Connector 8">
            <a:extLst>
              <a:ext uri="{FF2B5EF4-FFF2-40B4-BE49-F238E27FC236}">
                <a16:creationId xmlns:a16="http://schemas.microsoft.com/office/drawing/2014/main" id="{684104B4-55B2-599D-092D-3E64A27F9DD6}"/>
              </a:ext>
            </a:extLst>
          </p:cNvPr>
          <p:cNvCxnSpPr>
            <a:cxnSpLocks/>
          </p:cNvCxnSpPr>
          <p:nvPr/>
        </p:nvCxnSpPr>
        <p:spPr>
          <a:xfrm flipV="1">
            <a:off x="1182935" y="2549918"/>
            <a:ext cx="1206696" cy="1444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408BD87-7AF3-B76E-A211-D59C4EAA125F}"/>
              </a:ext>
            </a:extLst>
          </p:cNvPr>
          <p:cNvCxnSpPr>
            <a:cxnSpLocks/>
          </p:cNvCxnSpPr>
          <p:nvPr/>
        </p:nvCxnSpPr>
        <p:spPr>
          <a:xfrm>
            <a:off x="2939992" y="2553398"/>
            <a:ext cx="802223"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42DA694-B298-E420-F1AD-5DA9BF78FA0E}"/>
              </a:ext>
            </a:extLst>
          </p:cNvPr>
          <p:cNvSpPr txBox="1"/>
          <p:nvPr/>
        </p:nvSpPr>
        <p:spPr>
          <a:xfrm>
            <a:off x="3783257" y="2901664"/>
            <a:ext cx="783567" cy="261610"/>
          </a:xfrm>
          <a:prstGeom prst="rect">
            <a:avLst/>
          </a:prstGeom>
          <a:noFill/>
        </p:spPr>
        <p:txBody>
          <a:bodyPr wrap="square" rtlCol="0">
            <a:spAutoFit/>
          </a:bodyPr>
          <a:lstStyle/>
          <a:p>
            <a:pPr algn="ctr"/>
            <a:r>
              <a:rPr lang="en-GB" sz="1100" b="1" dirty="0"/>
              <a:t>Extraction</a:t>
            </a:r>
            <a:endParaRPr lang="en-IN" sz="1100" b="1" dirty="0"/>
          </a:p>
        </p:txBody>
      </p:sp>
      <p:pic>
        <p:nvPicPr>
          <p:cNvPr id="18" name="Picture 17">
            <a:extLst>
              <a:ext uri="{FF2B5EF4-FFF2-40B4-BE49-F238E27FC236}">
                <a16:creationId xmlns:a16="http://schemas.microsoft.com/office/drawing/2014/main" id="{EA23C7C1-5267-BE0A-56F5-03188A8EB7FD}"/>
              </a:ext>
            </a:extLst>
          </p:cNvPr>
          <p:cNvPicPr>
            <a:picLocks noChangeAspect="1"/>
          </p:cNvPicPr>
          <p:nvPr/>
        </p:nvPicPr>
        <p:blipFill>
          <a:blip r:embed="rId4"/>
          <a:stretch>
            <a:fillRect/>
          </a:stretch>
        </p:blipFill>
        <p:spPr>
          <a:xfrm>
            <a:off x="3891468" y="2253464"/>
            <a:ext cx="554091" cy="554091"/>
          </a:xfrm>
          <a:prstGeom prst="rect">
            <a:avLst/>
          </a:prstGeom>
        </p:spPr>
      </p:pic>
      <p:sp>
        <p:nvSpPr>
          <p:cNvPr id="20" name="TextBox 19">
            <a:extLst>
              <a:ext uri="{FF2B5EF4-FFF2-40B4-BE49-F238E27FC236}">
                <a16:creationId xmlns:a16="http://schemas.microsoft.com/office/drawing/2014/main" id="{A294496B-4A93-B9D4-CB7D-6BCE01B9530B}"/>
              </a:ext>
            </a:extLst>
          </p:cNvPr>
          <p:cNvSpPr txBox="1"/>
          <p:nvPr/>
        </p:nvSpPr>
        <p:spPr>
          <a:xfrm>
            <a:off x="2011998" y="2908375"/>
            <a:ext cx="1144258" cy="261542"/>
          </a:xfrm>
          <a:prstGeom prst="rect">
            <a:avLst/>
          </a:prstGeom>
          <a:noFill/>
        </p:spPr>
        <p:txBody>
          <a:bodyPr wrap="square" rtlCol="0">
            <a:spAutoFit/>
          </a:bodyPr>
          <a:lstStyle/>
          <a:p>
            <a:pPr algn="ctr"/>
            <a:r>
              <a:rPr lang="en-GB" sz="1100" b="1" dirty="0"/>
              <a:t>Data ingestion</a:t>
            </a:r>
            <a:endParaRPr lang="en-IN" sz="1100" b="1" dirty="0"/>
          </a:p>
        </p:txBody>
      </p:sp>
      <p:sp>
        <p:nvSpPr>
          <p:cNvPr id="14" name="TextBox 13">
            <a:extLst>
              <a:ext uri="{FF2B5EF4-FFF2-40B4-BE49-F238E27FC236}">
                <a16:creationId xmlns:a16="http://schemas.microsoft.com/office/drawing/2014/main" id="{85D81B4B-47F1-34CF-B38F-6A57C4AA4CC1}"/>
              </a:ext>
            </a:extLst>
          </p:cNvPr>
          <p:cNvSpPr txBox="1"/>
          <p:nvPr/>
        </p:nvSpPr>
        <p:spPr>
          <a:xfrm>
            <a:off x="5328041" y="2901664"/>
            <a:ext cx="783567" cy="261610"/>
          </a:xfrm>
          <a:prstGeom prst="rect">
            <a:avLst/>
          </a:prstGeom>
          <a:noFill/>
        </p:spPr>
        <p:txBody>
          <a:bodyPr wrap="square" rtlCol="0">
            <a:spAutoFit/>
          </a:bodyPr>
          <a:lstStyle/>
          <a:p>
            <a:pPr algn="ctr"/>
            <a:r>
              <a:rPr lang="en-GB" sz="1100" b="1" dirty="0"/>
              <a:t>Chunking</a:t>
            </a:r>
            <a:endParaRPr lang="en-IN" sz="1100" b="1" dirty="0"/>
          </a:p>
        </p:txBody>
      </p:sp>
      <p:pic>
        <p:nvPicPr>
          <p:cNvPr id="3" name="Picture 2">
            <a:extLst>
              <a:ext uri="{FF2B5EF4-FFF2-40B4-BE49-F238E27FC236}">
                <a16:creationId xmlns:a16="http://schemas.microsoft.com/office/drawing/2014/main" id="{3F65E56E-A6FC-E195-A03B-4A5F2F5ABF0F}"/>
              </a:ext>
            </a:extLst>
          </p:cNvPr>
          <p:cNvPicPr>
            <a:picLocks noChangeAspect="1"/>
          </p:cNvPicPr>
          <p:nvPr/>
        </p:nvPicPr>
        <p:blipFill>
          <a:blip r:embed="rId5"/>
          <a:stretch>
            <a:fillRect/>
          </a:stretch>
        </p:blipFill>
        <p:spPr>
          <a:xfrm>
            <a:off x="5425931" y="2253462"/>
            <a:ext cx="587787" cy="554092"/>
          </a:xfrm>
          <a:prstGeom prst="rect">
            <a:avLst/>
          </a:prstGeom>
        </p:spPr>
      </p:pic>
      <p:cxnSp>
        <p:nvCxnSpPr>
          <p:cNvPr id="19" name="Straight Arrow Connector 18">
            <a:extLst>
              <a:ext uri="{FF2B5EF4-FFF2-40B4-BE49-F238E27FC236}">
                <a16:creationId xmlns:a16="http://schemas.microsoft.com/office/drawing/2014/main" id="{A0B8554E-79A7-E80F-C72B-01A2D4963FF6}"/>
              </a:ext>
            </a:extLst>
          </p:cNvPr>
          <p:cNvCxnSpPr>
            <a:cxnSpLocks/>
          </p:cNvCxnSpPr>
          <p:nvPr/>
        </p:nvCxnSpPr>
        <p:spPr>
          <a:xfrm>
            <a:off x="4525818" y="2553398"/>
            <a:ext cx="802223"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9ADD959-67DB-0CE7-B212-04147557A622}"/>
              </a:ext>
            </a:extLst>
          </p:cNvPr>
          <p:cNvPicPr>
            <a:picLocks noChangeAspect="1"/>
          </p:cNvPicPr>
          <p:nvPr/>
        </p:nvPicPr>
        <p:blipFill rotWithShape="1">
          <a:blip r:embed="rId6"/>
          <a:srcRect l="10929" t="-3235" r="11680"/>
          <a:stretch/>
        </p:blipFill>
        <p:spPr>
          <a:xfrm>
            <a:off x="6985069" y="2193612"/>
            <a:ext cx="531731" cy="599873"/>
          </a:xfrm>
          <a:prstGeom prst="rect">
            <a:avLst/>
          </a:prstGeom>
        </p:spPr>
      </p:pic>
      <p:cxnSp>
        <p:nvCxnSpPr>
          <p:cNvPr id="21" name="Straight Arrow Connector 20">
            <a:extLst>
              <a:ext uri="{FF2B5EF4-FFF2-40B4-BE49-F238E27FC236}">
                <a16:creationId xmlns:a16="http://schemas.microsoft.com/office/drawing/2014/main" id="{69B5EF49-8AF2-B01A-904E-0762238636D3}"/>
              </a:ext>
            </a:extLst>
          </p:cNvPr>
          <p:cNvCxnSpPr>
            <a:cxnSpLocks/>
          </p:cNvCxnSpPr>
          <p:nvPr/>
        </p:nvCxnSpPr>
        <p:spPr>
          <a:xfrm>
            <a:off x="6111608" y="2553398"/>
            <a:ext cx="802223"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Postgre - Free logo icons">
            <a:extLst>
              <a:ext uri="{FF2B5EF4-FFF2-40B4-BE49-F238E27FC236}">
                <a16:creationId xmlns:a16="http://schemas.microsoft.com/office/drawing/2014/main" id="{6F7A229B-4007-9999-C140-EFDAE34DA5E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81280" y="1189745"/>
            <a:ext cx="678328" cy="63842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51248DBB-8394-2837-6924-16A22F1B7E70}"/>
              </a:ext>
            </a:extLst>
          </p:cNvPr>
          <p:cNvPicPr>
            <a:picLocks noChangeAspect="1"/>
          </p:cNvPicPr>
          <p:nvPr/>
        </p:nvPicPr>
        <p:blipFill>
          <a:blip r:embed="rId8">
            <a:clrChange>
              <a:clrFrom>
                <a:srgbClr val="FAFAFA"/>
              </a:clrFrom>
              <a:clrTo>
                <a:srgbClr val="FAFAFA">
                  <a:alpha val="0"/>
                </a:srgbClr>
              </a:clrTo>
            </a:clrChange>
          </a:blip>
          <a:stretch>
            <a:fillRect/>
          </a:stretch>
        </p:blipFill>
        <p:spPr>
          <a:xfrm>
            <a:off x="8368247" y="2203566"/>
            <a:ext cx="603988" cy="603988"/>
          </a:xfrm>
          <a:prstGeom prst="rect">
            <a:avLst/>
          </a:prstGeom>
        </p:spPr>
      </p:pic>
      <p:cxnSp>
        <p:nvCxnSpPr>
          <p:cNvPr id="27" name="Straight Arrow Connector 26">
            <a:extLst>
              <a:ext uri="{FF2B5EF4-FFF2-40B4-BE49-F238E27FC236}">
                <a16:creationId xmlns:a16="http://schemas.microsoft.com/office/drawing/2014/main" id="{9A72E56E-6C51-DAB3-ADF6-7B455FF93093}"/>
              </a:ext>
            </a:extLst>
          </p:cNvPr>
          <p:cNvCxnSpPr>
            <a:cxnSpLocks/>
          </p:cNvCxnSpPr>
          <p:nvPr/>
        </p:nvCxnSpPr>
        <p:spPr>
          <a:xfrm>
            <a:off x="7471695" y="2444843"/>
            <a:ext cx="978491" cy="5752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54C9E5D-3F00-B54C-ED61-535800CB7CB8}"/>
              </a:ext>
            </a:extLst>
          </p:cNvPr>
          <p:cNvSpPr txBox="1"/>
          <p:nvPr/>
        </p:nvSpPr>
        <p:spPr>
          <a:xfrm>
            <a:off x="6804199" y="2811786"/>
            <a:ext cx="1066459" cy="261542"/>
          </a:xfrm>
          <a:prstGeom prst="rect">
            <a:avLst/>
          </a:prstGeom>
          <a:noFill/>
        </p:spPr>
        <p:txBody>
          <a:bodyPr wrap="square" rtlCol="0">
            <a:spAutoFit/>
          </a:bodyPr>
          <a:lstStyle/>
          <a:p>
            <a:pPr algn="ctr"/>
            <a:r>
              <a:rPr lang="en-GB" sz="1100" b="1" dirty="0"/>
              <a:t>Embeddings</a:t>
            </a:r>
            <a:endParaRPr lang="en-IN" sz="1100" b="1" dirty="0"/>
          </a:p>
        </p:txBody>
      </p:sp>
      <p:sp>
        <p:nvSpPr>
          <p:cNvPr id="33" name="TextBox 32">
            <a:extLst>
              <a:ext uri="{FF2B5EF4-FFF2-40B4-BE49-F238E27FC236}">
                <a16:creationId xmlns:a16="http://schemas.microsoft.com/office/drawing/2014/main" id="{0EDF728A-576E-D67D-5CA4-87FB5FB3E2DE}"/>
              </a:ext>
            </a:extLst>
          </p:cNvPr>
          <p:cNvSpPr txBox="1"/>
          <p:nvPr/>
        </p:nvSpPr>
        <p:spPr>
          <a:xfrm>
            <a:off x="8137011" y="2747265"/>
            <a:ext cx="1066459" cy="430775"/>
          </a:xfrm>
          <a:prstGeom prst="rect">
            <a:avLst/>
          </a:prstGeom>
          <a:noFill/>
        </p:spPr>
        <p:txBody>
          <a:bodyPr wrap="square" rtlCol="0">
            <a:spAutoFit/>
          </a:bodyPr>
          <a:lstStyle/>
          <a:p>
            <a:pPr algn="ctr"/>
            <a:r>
              <a:rPr lang="en-GB" sz="1100" b="1" dirty="0"/>
              <a:t>Vector Database</a:t>
            </a:r>
            <a:endParaRPr lang="en-IN" sz="1100" b="1" dirty="0"/>
          </a:p>
        </p:txBody>
      </p:sp>
      <p:cxnSp>
        <p:nvCxnSpPr>
          <p:cNvPr id="36" name="Straight Arrow Connector 35">
            <a:extLst>
              <a:ext uri="{FF2B5EF4-FFF2-40B4-BE49-F238E27FC236}">
                <a16:creationId xmlns:a16="http://schemas.microsoft.com/office/drawing/2014/main" id="{E6AEFD2A-603C-3840-0182-F8B7FB5D5EE0}"/>
              </a:ext>
            </a:extLst>
          </p:cNvPr>
          <p:cNvCxnSpPr>
            <a:cxnSpLocks/>
          </p:cNvCxnSpPr>
          <p:nvPr/>
        </p:nvCxnSpPr>
        <p:spPr>
          <a:xfrm>
            <a:off x="8872515" y="2472982"/>
            <a:ext cx="1492711"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7" name="Picture 36">
            <a:extLst>
              <a:ext uri="{FF2B5EF4-FFF2-40B4-BE49-F238E27FC236}">
                <a16:creationId xmlns:a16="http://schemas.microsoft.com/office/drawing/2014/main" id="{396C14D0-560A-E924-B989-0C90F241571C}"/>
              </a:ext>
            </a:extLst>
          </p:cNvPr>
          <p:cNvPicPr>
            <a:picLocks noChangeAspect="1"/>
          </p:cNvPicPr>
          <p:nvPr/>
        </p:nvPicPr>
        <p:blipFill>
          <a:blip r:embed="rId8">
            <a:clrChange>
              <a:clrFrom>
                <a:srgbClr val="FAFAFA"/>
              </a:clrFrom>
              <a:clrTo>
                <a:srgbClr val="FAFAFA">
                  <a:alpha val="0"/>
                </a:srgbClr>
              </a:clrTo>
            </a:clrChange>
          </a:blip>
          <a:stretch>
            <a:fillRect/>
          </a:stretch>
        </p:blipFill>
        <p:spPr>
          <a:xfrm>
            <a:off x="10263100" y="1985720"/>
            <a:ext cx="603988" cy="603988"/>
          </a:xfrm>
          <a:prstGeom prst="rect">
            <a:avLst/>
          </a:prstGeom>
        </p:spPr>
      </p:pic>
      <p:sp>
        <p:nvSpPr>
          <p:cNvPr id="38" name="TextBox 37">
            <a:extLst>
              <a:ext uri="{FF2B5EF4-FFF2-40B4-BE49-F238E27FC236}">
                <a16:creationId xmlns:a16="http://schemas.microsoft.com/office/drawing/2014/main" id="{2EABC5E6-A4BD-D026-57E3-875E046F096A}"/>
              </a:ext>
            </a:extLst>
          </p:cNvPr>
          <p:cNvSpPr txBox="1"/>
          <p:nvPr/>
        </p:nvSpPr>
        <p:spPr>
          <a:xfrm>
            <a:off x="10148717" y="2549917"/>
            <a:ext cx="896591" cy="430775"/>
          </a:xfrm>
          <a:prstGeom prst="rect">
            <a:avLst/>
          </a:prstGeom>
          <a:noFill/>
        </p:spPr>
        <p:txBody>
          <a:bodyPr wrap="square" rtlCol="0">
            <a:spAutoFit/>
          </a:bodyPr>
          <a:lstStyle/>
          <a:p>
            <a:pPr algn="ctr"/>
            <a:r>
              <a:rPr lang="en-GB" sz="1100" b="1" dirty="0"/>
              <a:t>Relevant Data</a:t>
            </a:r>
            <a:endParaRPr lang="en-IN" sz="1100" b="1" dirty="0"/>
          </a:p>
        </p:txBody>
      </p:sp>
      <p:cxnSp>
        <p:nvCxnSpPr>
          <p:cNvPr id="39" name="Straight Arrow Connector 38">
            <a:extLst>
              <a:ext uri="{FF2B5EF4-FFF2-40B4-BE49-F238E27FC236}">
                <a16:creationId xmlns:a16="http://schemas.microsoft.com/office/drawing/2014/main" id="{9364DE67-4B36-03CE-2BF6-1EFEB9282A0D}"/>
              </a:ext>
            </a:extLst>
          </p:cNvPr>
          <p:cNvCxnSpPr>
            <a:cxnSpLocks/>
          </p:cNvCxnSpPr>
          <p:nvPr/>
        </p:nvCxnSpPr>
        <p:spPr>
          <a:xfrm>
            <a:off x="10597011" y="2979443"/>
            <a:ext cx="1" cy="23708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A73D569E-C90A-2340-B14E-4E0A99E2FCB0}"/>
              </a:ext>
            </a:extLst>
          </p:cNvPr>
          <p:cNvPicPr>
            <a:picLocks noChangeAspect="1"/>
          </p:cNvPicPr>
          <p:nvPr/>
        </p:nvPicPr>
        <p:blipFill>
          <a:blip r:embed="rId9"/>
          <a:stretch>
            <a:fillRect/>
          </a:stretch>
        </p:blipFill>
        <p:spPr>
          <a:xfrm>
            <a:off x="10263099" y="3242893"/>
            <a:ext cx="603988" cy="603988"/>
          </a:xfrm>
          <a:prstGeom prst="rect">
            <a:avLst/>
          </a:prstGeom>
        </p:spPr>
      </p:pic>
      <p:cxnSp>
        <p:nvCxnSpPr>
          <p:cNvPr id="32" name="Straight Arrow Connector 31">
            <a:extLst>
              <a:ext uri="{FF2B5EF4-FFF2-40B4-BE49-F238E27FC236}">
                <a16:creationId xmlns:a16="http://schemas.microsoft.com/office/drawing/2014/main" id="{D671DB3B-B880-CD60-CDE2-B5ECD0BA0FD5}"/>
              </a:ext>
            </a:extLst>
          </p:cNvPr>
          <p:cNvCxnSpPr>
            <a:cxnSpLocks/>
            <a:endCxn id="4099" idx="3"/>
          </p:cNvCxnSpPr>
          <p:nvPr/>
        </p:nvCxnSpPr>
        <p:spPr>
          <a:xfrm>
            <a:off x="10597010" y="3690976"/>
            <a:ext cx="939898" cy="155938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7E772D4-BA68-FE20-B23D-2EC7F35B1D75}"/>
              </a:ext>
            </a:extLst>
          </p:cNvPr>
          <p:cNvCxnSpPr>
            <a:cxnSpLocks/>
          </p:cNvCxnSpPr>
          <p:nvPr/>
        </p:nvCxnSpPr>
        <p:spPr>
          <a:xfrm flipV="1">
            <a:off x="7437059" y="1364279"/>
            <a:ext cx="867196"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0465CED5-3FE7-3DE3-2629-2A69F802405D}"/>
              </a:ext>
            </a:extLst>
          </p:cNvPr>
          <p:cNvPicPr>
            <a:picLocks noChangeAspect="1"/>
          </p:cNvPicPr>
          <p:nvPr/>
        </p:nvPicPr>
        <p:blipFill rotWithShape="1">
          <a:blip r:embed="rId6"/>
          <a:srcRect l="10929" t="-3235" r="11680"/>
          <a:stretch/>
        </p:blipFill>
        <p:spPr>
          <a:xfrm>
            <a:off x="9052109" y="3703565"/>
            <a:ext cx="531731" cy="599873"/>
          </a:xfrm>
          <a:prstGeom prst="rect">
            <a:avLst/>
          </a:prstGeom>
        </p:spPr>
      </p:pic>
      <p:cxnSp>
        <p:nvCxnSpPr>
          <p:cNvPr id="45" name="Straight Arrow Connector 44">
            <a:extLst>
              <a:ext uri="{FF2B5EF4-FFF2-40B4-BE49-F238E27FC236}">
                <a16:creationId xmlns:a16="http://schemas.microsoft.com/office/drawing/2014/main" id="{AA6D449B-C41C-A94E-9F6F-0BF89802352D}"/>
              </a:ext>
            </a:extLst>
          </p:cNvPr>
          <p:cNvCxnSpPr>
            <a:cxnSpLocks/>
            <a:stCxn id="44" idx="0"/>
          </p:cNvCxnSpPr>
          <p:nvPr/>
        </p:nvCxnSpPr>
        <p:spPr>
          <a:xfrm flipH="1" flipV="1">
            <a:off x="8839504" y="2681172"/>
            <a:ext cx="478471" cy="102239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nvGrpSpPr>
          <p:cNvPr id="4108" name="Group 4107">
            <a:extLst>
              <a:ext uri="{FF2B5EF4-FFF2-40B4-BE49-F238E27FC236}">
                <a16:creationId xmlns:a16="http://schemas.microsoft.com/office/drawing/2014/main" id="{48325E8D-95F7-A219-7D54-F563A67781BA}"/>
              </a:ext>
            </a:extLst>
          </p:cNvPr>
          <p:cNvGrpSpPr/>
          <p:nvPr/>
        </p:nvGrpSpPr>
        <p:grpSpPr>
          <a:xfrm>
            <a:off x="10867087" y="5231389"/>
            <a:ext cx="1216095" cy="654256"/>
            <a:chOff x="10784831" y="5258843"/>
            <a:chExt cx="1216412" cy="654426"/>
          </a:xfrm>
        </p:grpSpPr>
        <p:grpSp>
          <p:nvGrpSpPr>
            <p:cNvPr id="4097" name="Graphic 4" descr="Users with solid fill">
              <a:extLst>
                <a:ext uri="{FF2B5EF4-FFF2-40B4-BE49-F238E27FC236}">
                  <a16:creationId xmlns:a16="http://schemas.microsoft.com/office/drawing/2014/main" id="{A16D522D-7E2B-892F-F781-D5B887489488}"/>
                </a:ext>
              </a:extLst>
            </p:cNvPr>
            <p:cNvGrpSpPr/>
            <p:nvPr/>
          </p:nvGrpSpPr>
          <p:grpSpPr>
            <a:xfrm>
              <a:off x="11341550" y="5277814"/>
              <a:ext cx="528627" cy="329763"/>
              <a:chOff x="10662509" y="5015940"/>
              <a:chExt cx="528627" cy="329763"/>
            </a:xfrm>
            <a:solidFill>
              <a:srgbClr val="000000"/>
            </a:solidFill>
          </p:grpSpPr>
          <p:sp>
            <p:nvSpPr>
              <p:cNvPr id="4099" name="Freeform: Shape 4098">
                <a:extLst>
                  <a:ext uri="{FF2B5EF4-FFF2-40B4-BE49-F238E27FC236}">
                    <a16:creationId xmlns:a16="http://schemas.microsoft.com/office/drawing/2014/main" id="{DF5B62DB-D4B6-10B2-EBB7-2049CD0DE49C}"/>
                  </a:ext>
                </a:extLst>
              </p:cNvPr>
              <p:cNvSpPr/>
              <p:nvPr/>
            </p:nvSpPr>
            <p:spPr>
              <a:xfrm>
                <a:off x="10719147" y="5015940"/>
                <a:ext cx="113277" cy="113277"/>
              </a:xfrm>
              <a:custGeom>
                <a:avLst/>
                <a:gdLst>
                  <a:gd name="connsiteX0" fmla="*/ 113277 w 113277"/>
                  <a:gd name="connsiteY0" fmla="*/ 56639 h 113277"/>
                  <a:gd name="connsiteX1" fmla="*/ 56639 w 113277"/>
                  <a:gd name="connsiteY1" fmla="*/ 113277 h 113277"/>
                  <a:gd name="connsiteX2" fmla="*/ 0 w 113277"/>
                  <a:gd name="connsiteY2" fmla="*/ 56639 h 113277"/>
                  <a:gd name="connsiteX3" fmla="*/ 56639 w 113277"/>
                  <a:gd name="connsiteY3" fmla="*/ 0 h 113277"/>
                  <a:gd name="connsiteX4" fmla="*/ 113277 w 113277"/>
                  <a:gd name="connsiteY4" fmla="*/ 56639 h 11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77" h="113277">
                    <a:moveTo>
                      <a:pt x="113277" y="56639"/>
                    </a:moveTo>
                    <a:cubicBezTo>
                      <a:pt x="113277" y="87919"/>
                      <a:pt x="87919" y="113277"/>
                      <a:pt x="56639" y="113277"/>
                    </a:cubicBezTo>
                    <a:cubicBezTo>
                      <a:pt x="25358" y="113277"/>
                      <a:pt x="0" y="87919"/>
                      <a:pt x="0" y="56639"/>
                    </a:cubicBezTo>
                    <a:cubicBezTo>
                      <a:pt x="0" y="25358"/>
                      <a:pt x="25358" y="0"/>
                      <a:pt x="56639" y="0"/>
                    </a:cubicBezTo>
                    <a:cubicBezTo>
                      <a:pt x="87919" y="0"/>
                      <a:pt x="113277" y="25358"/>
                      <a:pt x="113277" y="56639"/>
                    </a:cubicBezTo>
                    <a:close/>
                  </a:path>
                </a:pathLst>
              </a:custGeom>
              <a:solidFill>
                <a:srgbClr val="000000"/>
              </a:solidFill>
              <a:ln w="6251" cap="flat">
                <a:noFill/>
                <a:prstDash val="solid"/>
                <a:miter/>
              </a:ln>
            </p:spPr>
            <p:txBody>
              <a:bodyPr rtlCol="0" anchor="ctr"/>
              <a:lstStyle/>
              <a:p>
                <a:endParaRPr lang="en-IN" sz="2399"/>
              </a:p>
            </p:txBody>
          </p:sp>
          <p:sp>
            <p:nvSpPr>
              <p:cNvPr id="4101" name="Freeform: Shape 4100">
                <a:extLst>
                  <a:ext uri="{FF2B5EF4-FFF2-40B4-BE49-F238E27FC236}">
                    <a16:creationId xmlns:a16="http://schemas.microsoft.com/office/drawing/2014/main" id="{49A70F92-ACD4-885C-7F65-453D4BEB1703}"/>
                  </a:ext>
                </a:extLst>
              </p:cNvPr>
              <p:cNvSpPr/>
              <p:nvPr/>
            </p:nvSpPr>
            <p:spPr>
              <a:xfrm>
                <a:off x="11021220" y="5015940"/>
                <a:ext cx="113277" cy="113277"/>
              </a:xfrm>
              <a:custGeom>
                <a:avLst/>
                <a:gdLst>
                  <a:gd name="connsiteX0" fmla="*/ 113277 w 113277"/>
                  <a:gd name="connsiteY0" fmla="*/ 56639 h 113277"/>
                  <a:gd name="connsiteX1" fmla="*/ 56639 w 113277"/>
                  <a:gd name="connsiteY1" fmla="*/ 113277 h 113277"/>
                  <a:gd name="connsiteX2" fmla="*/ 0 w 113277"/>
                  <a:gd name="connsiteY2" fmla="*/ 56639 h 113277"/>
                  <a:gd name="connsiteX3" fmla="*/ 56639 w 113277"/>
                  <a:gd name="connsiteY3" fmla="*/ 0 h 113277"/>
                  <a:gd name="connsiteX4" fmla="*/ 113277 w 113277"/>
                  <a:gd name="connsiteY4" fmla="*/ 56639 h 11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77" h="113277">
                    <a:moveTo>
                      <a:pt x="113277" y="56639"/>
                    </a:moveTo>
                    <a:cubicBezTo>
                      <a:pt x="113277" y="87919"/>
                      <a:pt x="87919" y="113277"/>
                      <a:pt x="56639" y="113277"/>
                    </a:cubicBezTo>
                    <a:cubicBezTo>
                      <a:pt x="25358" y="113277"/>
                      <a:pt x="0" y="87919"/>
                      <a:pt x="0" y="56639"/>
                    </a:cubicBezTo>
                    <a:cubicBezTo>
                      <a:pt x="0" y="25358"/>
                      <a:pt x="25358" y="0"/>
                      <a:pt x="56639" y="0"/>
                    </a:cubicBezTo>
                    <a:cubicBezTo>
                      <a:pt x="87919" y="0"/>
                      <a:pt x="113277" y="25358"/>
                      <a:pt x="113277" y="56639"/>
                    </a:cubicBezTo>
                    <a:close/>
                  </a:path>
                </a:pathLst>
              </a:custGeom>
              <a:solidFill>
                <a:srgbClr val="000000"/>
              </a:solidFill>
              <a:ln w="6251" cap="flat">
                <a:noFill/>
                <a:prstDash val="solid"/>
                <a:miter/>
              </a:ln>
            </p:spPr>
            <p:txBody>
              <a:bodyPr rtlCol="0" anchor="ctr"/>
              <a:lstStyle/>
              <a:p>
                <a:endParaRPr lang="en-IN" sz="2399"/>
              </a:p>
            </p:txBody>
          </p:sp>
          <p:sp>
            <p:nvSpPr>
              <p:cNvPr id="4103" name="Freeform: Shape 4102">
                <a:extLst>
                  <a:ext uri="{FF2B5EF4-FFF2-40B4-BE49-F238E27FC236}">
                    <a16:creationId xmlns:a16="http://schemas.microsoft.com/office/drawing/2014/main" id="{DE3F2FA4-5F6A-D84E-7AA0-FE97A2404CB2}"/>
                  </a:ext>
                </a:extLst>
              </p:cNvPr>
              <p:cNvSpPr/>
              <p:nvPr/>
            </p:nvSpPr>
            <p:spPr>
              <a:xfrm>
                <a:off x="10813545" y="5232426"/>
                <a:ext cx="226554" cy="113277"/>
              </a:xfrm>
              <a:custGeom>
                <a:avLst/>
                <a:gdLst>
                  <a:gd name="connsiteX0" fmla="*/ 226555 w 226554"/>
                  <a:gd name="connsiteY0" fmla="*/ 113277 h 113277"/>
                  <a:gd name="connsiteX1" fmla="*/ 226555 w 226554"/>
                  <a:gd name="connsiteY1" fmla="*/ 56639 h 113277"/>
                  <a:gd name="connsiteX2" fmla="*/ 215227 w 226554"/>
                  <a:gd name="connsiteY2" fmla="*/ 33983 h 113277"/>
                  <a:gd name="connsiteX3" fmla="*/ 159847 w 226554"/>
                  <a:gd name="connsiteY3" fmla="*/ 7552 h 113277"/>
                  <a:gd name="connsiteX4" fmla="*/ 113277 w 226554"/>
                  <a:gd name="connsiteY4" fmla="*/ 0 h 113277"/>
                  <a:gd name="connsiteX5" fmla="*/ 66708 w 226554"/>
                  <a:gd name="connsiteY5" fmla="*/ 7552 h 113277"/>
                  <a:gd name="connsiteX6" fmla="*/ 11328 w 226554"/>
                  <a:gd name="connsiteY6" fmla="*/ 33983 h 113277"/>
                  <a:gd name="connsiteX7" fmla="*/ 0 w 226554"/>
                  <a:gd name="connsiteY7" fmla="*/ 56639 h 113277"/>
                  <a:gd name="connsiteX8" fmla="*/ 0 w 226554"/>
                  <a:gd name="connsiteY8" fmla="*/ 113277 h 113277"/>
                  <a:gd name="connsiteX9" fmla="*/ 226555 w 226554"/>
                  <a:gd name="connsiteY9" fmla="*/ 113277 h 11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554" h="113277">
                    <a:moveTo>
                      <a:pt x="226555" y="113277"/>
                    </a:moveTo>
                    <a:lnTo>
                      <a:pt x="226555" y="56639"/>
                    </a:lnTo>
                    <a:cubicBezTo>
                      <a:pt x="226555" y="47828"/>
                      <a:pt x="222779" y="39018"/>
                      <a:pt x="215227" y="33983"/>
                    </a:cubicBezTo>
                    <a:cubicBezTo>
                      <a:pt x="200123" y="21397"/>
                      <a:pt x="179985" y="12586"/>
                      <a:pt x="159847" y="7552"/>
                    </a:cubicBezTo>
                    <a:cubicBezTo>
                      <a:pt x="146002" y="3776"/>
                      <a:pt x="129640" y="0"/>
                      <a:pt x="113277" y="0"/>
                    </a:cubicBezTo>
                    <a:cubicBezTo>
                      <a:pt x="98174" y="0"/>
                      <a:pt x="81811" y="2517"/>
                      <a:pt x="66708" y="7552"/>
                    </a:cubicBezTo>
                    <a:cubicBezTo>
                      <a:pt x="46570" y="12586"/>
                      <a:pt x="27690" y="22655"/>
                      <a:pt x="11328" y="33983"/>
                    </a:cubicBezTo>
                    <a:cubicBezTo>
                      <a:pt x="3776" y="40276"/>
                      <a:pt x="0" y="47828"/>
                      <a:pt x="0" y="56639"/>
                    </a:cubicBezTo>
                    <a:lnTo>
                      <a:pt x="0" y="113277"/>
                    </a:lnTo>
                    <a:lnTo>
                      <a:pt x="226555" y="113277"/>
                    </a:lnTo>
                    <a:close/>
                  </a:path>
                </a:pathLst>
              </a:custGeom>
              <a:solidFill>
                <a:srgbClr val="000000"/>
              </a:solidFill>
              <a:ln w="6251" cap="flat">
                <a:noFill/>
                <a:prstDash val="solid"/>
                <a:miter/>
              </a:ln>
            </p:spPr>
            <p:txBody>
              <a:bodyPr rtlCol="0" anchor="ctr"/>
              <a:lstStyle/>
              <a:p>
                <a:endParaRPr lang="en-IN" sz="2399"/>
              </a:p>
            </p:txBody>
          </p:sp>
          <p:sp>
            <p:nvSpPr>
              <p:cNvPr id="4104" name="Freeform: Shape 4103">
                <a:extLst>
                  <a:ext uri="{FF2B5EF4-FFF2-40B4-BE49-F238E27FC236}">
                    <a16:creationId xmlns:a16="http://schemas.microsoft.com/office/drawing/2014/main" id="{92484C11-05D3-0460-74E0-6CFF3A4C2143}"/>
                  </a:ext>
                </a:extLst>
              </p:cNvPr>
              <p:cNvSpPr/>
              <p:nvPr/>
            </p:nvSpPr>
            <p:spPr>
              <a:xfrm>
                <a:off x="10870184" y="5104045"/>
                <a:ext cx="113277" cy="113277"/>
              </a:xfrm>
              <a:custGeom>
                <a:avLst/>
                <a:gdLst>
                  <a:gd name="connsiteX0" fmla="*/ 113277 w 113277"/>
                  <a:gd name="connsiteY0" fmla="*/ 56639 h 113277"/>
                  <a:gd name="connsiteX1" fmla="*/ 56639 w 113277"/>
                  <a:gd name="connsiteY1" fmla="*/ 113277 h 113277"/>
                  <a:gd name="connsiteX2" fmla="*/ 0 w 113277"/>
                  <a:gd name="connsiteY2" fmla="*/ 56639 h 113277"/>
                  <a:gd name="connsiteX3" fmla="*/ 56639 w 113277"/>
                  <a:gd name="connsiteY3" fmla="*/ 0 h 113277"/>
                  <a:gd name="connsiteX4" fmla="*/ 113277 w 113277"/>
                  <a:gd name="connsiteY4" fmla="*/ 56639 h 11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77" h="113277">
                    <a:moveTo>
                      <a:pt x="113277" y="56639"/>
                    </a:moveTo>
                    <a:cubicBezTo>
                      <a:pt x="113277" y="87919"/>
                      <a:pt x="87919" y="113277"/>
                      <a:pt x="56639" y="113277"/>
                    </a:cubicBezTo>
                    <a:cubicBezTo>
                      <a:pt x="25358" y="113277"/>
                      <a:pt x="0" y="87919"/>
                      <a:pt x="0" y="56639"/>
                    </a:cubicBezTo>
                    <a:cubicBezTo>
                      <a:pt x="0" y="25358"/>
                      <a:pt x="25358" y="0"/>
                      <a:pt x="56639" y="0"/>
                    </a:cubicBezTo>
                    <a:cubicBezTo>
                      <a:pt x="87919" y="0"/>
                      <a:pt x="113277" y="25358"/>
                      <a:pt x="113277" y="56639"/>
                    </a:cubicBezTo>
                    <a:close/>
                  </a:path>
                </a:pathLst>
              </a:custGeom>
              <a:solidFill>
                <a:srgbClr val="000000"/>
              </a:solidFill>
              <a:ln w="6251" cap="flat">
                <a:noFill/>
                <a:prstDash val="solid"/>
                <a:miter/>
              </a:ln>
            </p:spPr>
            <p:txBody>
              <a:bodyPr rtlCol="0" anchor="ctr"/>
              <a:lstStyle/>
              <a:p>
                <a:endParaRPr lang="en-IN" sz="2399"/>
              </a:p>
            </p:txBody>
          </p:sp>
          <p:sp>
            <p:nvSpPr>
              <p:cNvPr id="4105" name="Freeform: Shape 4104">
                <a:extLst>
                  <a:ext uri="{FF2B5EF4-FFF2-40B4-BE49-F238E27FC236}">
                    <a16:creationId xmlns:a16="http://schemas.microsoft.com/office/drawing/2014/main" id="{67BFD5FE-E8D2-BC44-649C-9C2B179803D3}"/>
                  </a:ext>
                </a:extLst>
              </p:cNvPr>
              <p:cNvSpPr/>
              <p:nvPr/>
            </p:nvSpPr>
            <p:spPr>
              <a:xfrm>
                <a:off x="10985978" y="5144321"/>
                <a:ext cx="205157" cy="113277"/>
              </a:xfrm>
              <a:custGeom>
                <a:avLst/>
                <a:gdLst>
                  <a:gd name="connsiteX0" fmla="*/ 193830 w 205157"/>
                  <a:gd name="connsiteY0" fmla="*/ 33983 h 113277"/>
                  <a:gd name="connsiteX1" fmla="*/ 138450 w 205157"/>
                  <a:gd name="connsiteY1" fmla="*/ 7552 h 113277"/>
                  <a:gd name="connsiteX2" fmla="*/ 91881 w 205157"/>
                  <a:gd name="connsiteY2" fmla="*/ 0 h 113277"/>
                  <a:gd name="connsiteX3" fmla="*/ 45311 w 205157"/>
                  <a:gd name="connsiteY3" fmla="*/ 7552 h 113277"/>
                  <a:gd name="connsiteX4" fmla="*/ 22655 w 205157"/>
                  <a:gd name="connsiteY4" fmla="*/ 16362 h 113277"/>
                  <a:gd name="connsiteX5" fmla="*/ 22655 w 205157"/>
                  <a:gd name="connsiteY5" fmla="*/ 17621 h 113277"/>
                  <a:gd name="connsiteX6" fmla="*/ 0 w 205157"/>
                  <a:gd name="connsiteY6" fmla="*/ 73001 h 113277"/>
                  <a:gd name="connsiteX7" fmla="*/ 57897 w 205157"/>
                  <a:gd name="connsiteY7" fmla="*/ 101950 h 113277"/>
                  <a:gd name="connsiteX8" fmla="*/ 67966 w 205157"/>
                  <a:gd name="connsiteY8" fmla="*/ 113277 h 113277"/>
                  <a:gd name="connsiteX9" fmla="*/ 205158 w 205157"/>
                  <a:gd name="connsiteY9" fmla="*/ 113277 h 113277"/>
                  <a:gd name="connsiteX10" fmla="*/ 205158 w 205157"/>
                  <a:gd name="connsiteY10" fmla="*/ 56639 h 113277"/>
                  <a:gd name="connsiteX11" fmla="*/ 193830 w 205157"/>
                  <a:gd name="connsiteY11" fmla="*/ 33983 h 11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5157" h="113277">
                    <a:moveTo>
                      <a:pt x="193830" y="33983"/>
                    </a:moveTo>
                    <a:cubicBezTo>
                      <a:pt x="178727" y="21397"/>
                      <a:pt x="158588" y="12586"/>
                      <a:pt x="138450" y="7552"/>
                    </a:cubicBezTo>
                    <a:cubicBezTo>
                      <a:pt x="124605" y="3776"/>
                      <a:pt x="108243" y="0"/>
                      <a:pt x="91881" y="0"/>
                    </a:cubicBezTo>
                    <a:cubicBezTo>
                      <a:pt x="76777" y="0"/>
                      <a:pt x="60415" y="2517"/>
                      <a:pt x="45311" y="7552"/>
                    </a:cubicBezTo>
                    <a:cubicBezTo>
                      <a:pt x="37759" y="10069"/>
                      <a:pt x="30207" y="12586"/>
                      <a:pt x="22655" y="16362"/>
                    </a:cubicBezTo>
                    <a:lnTo>
                      <a:pt x="22655" y="17621"/>
                    </a:lnTo>
                    <a:cubicBezTo>
                      <a:pt x="22655" y="39018"/>
                      <a:pt x="13845" y="59156"/>
                      <a:pt x="0" y="73001"/>
                    </a:cubicBezTo>
                    <a:cubicBezTo>
                      <a:pt x="23914" y="80553"/>
                      <a:pt x="42794" y="90622"/>
                      <a:pt x="57897" y="101950"/>
                    </a:cubicBezTo>
                    <a:cubicBezTo>
                      <a:pt x="61673" y="105726"/>
                      <a:pt x="65449" y="108243"/>
                      <a:pt x="67966" y="113277"/>
                    </a:cubicBezTo>
                    <a:lnTo>
                      <a:pt x="205158" y="113277"/>
                    </a:lnTo>
                    <a:lnTo>
                      <a:pt x="205158" y="56639"/>
                    </a:lnTo>
                    <a:cubicBezTo>
                      <a:pt x="205158" y="47828"/>
                      <a:pt x="201382" y="39018"/>
                      <a:pt x="193830" y="33983"/>
                    </a:cubicBezTo>
                    <a:close/>
                  </a:path>
                </a:pathLst>
              </a:custGeom>
              <a:solidFill>
                <a:srgbClr val="000000"/>
              </a:solidFill>
              <a:ln w="6251" cap="flat">
                <a:noFill/>
                <a:prstDash val="solid"/>
                <a:miter/>
              </a:ln>
            </p:spPr>
            <p:txBody>
              <a:bodyPr rtlCol="0" anchor="ctr"/>
              <a:lstStyle/>
              <a:p>
                <a:endParaRPr lang="en-IN" sz="2399"/>
              </a:p>
            </p:txBody>
          </p:sp>
          <p:sp>
            <p:nvSpPr>
              <p:cNvPr id="4106" name="Freeform: Shape 4105">
                <a:extLst>
                  <a:ext uri="{FF2B5EF4-FFF2-40B4-BE49-F238E27FC236}">
                    <a16:creationId xmlns:a16="http://schemas.microsoft.com/office/drawing/2014/main" id="{6D1CDB6E-CC5E-F66E-B674-010878B65109}"/>
                  </a:ext>
                </a:extLst>
              </p:cNvPr>
              <p:cNvSpPr/>
              <p:nvPr/>
            </p:nvSpPr>
            <p:spPr>
              <a:xfrm>
                <a:off x="10662509" y="5144321"/>
                <a:ext cx="205157" cy="113277"/>
              </a:xfrm>
              <a:custGeom>
                <a:avLst/>
                <a:gdLst>
                  <a:gd name="connsiteX0" fmla="*/ 147261 w 205157"/>
                  <a:gd name="connsiteY0" fmla="*/ 101950 h 113277"/>
                  <a:gd name="connsiteX1" fmla="*/ 147261 w 205157"/>
                  <a:gd name="connsiteY1" fmla="*/ 101950 h 113277"/>
                  <a:gd name="connsiteX2" fmla="*/ 205158 w 205157"/>
                  <a:gd name="connsiteY2" fmla="*/ 73001 h 113277"/>
                  <a:gd name="connsiteX3" fmla="*/ 182502 w 205157"/>
                  <a:gd name="connsiteY3" fmla="*/ 17621 h 113277"/>
                  <a:gd name="connsiteX4" fmla="*/ 182502 w 205157"/>
                  <a:gd name="connsiteY4" fmla="*/ 15104 h 113277"/>
                  <a:gd name="connsiteX5" fmla="*/ 159847 w 205157"/>
                  <a:gd name="connsiteY5" fmla="*/ 7552 h 113277"/>
                  <a:gd name="connsiteX6" fmla="*/ 113277 w 205157"/>
                  <a:gd name="connsiteY6" fmla="*/ 0 h 113277"/>
                  <a:gd name="connsiteX7" fmla="*/ 66708 w 205157"/>
                  <a:gd name="connsiteY7" fmla="*/ 7552 h 113277"/>
                  <a:gd name="connsiteX8" fmla="*/ 11328 w 205157"/>
                  <a:gd name="connsiteY8" fmla="*/ 33983 h 113277"/>
                  <a:gd name="connsiteX9" fmla="*/ 0 w 205157"/>
                  <a:gd name="connsiteY9" fmla="*/ 56639 h 113277"/>
                  <a:gd name="connsiteX10" fmla="*/ 0 w 205157"/>
                  <a:gd name="connsiteY10" fmla="*/ 113277 h 113277"/>
                  <a:gd name="connsiteX11" fmla="*/ 135933 w 205157"/>
                  <a:gd name="connsiteY11" fmla="*/ 113277 h 113277"/>
                  <a:gd name="connsiteX12" fmla="*/ 147261 w 205157"/>
                  <a:gd name="connsiteY12" fmla="*/ 101950 h 11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57" h="113277">
                    <a:moveTo>
                      <a:pt x="147261" y="101950"/>
                    </a:moveTo>
                    <a:lnTo>
                      <a:pt x="147261" y="101950"/>
                    </a:lnTo>
                    <a:cubicBezTo>
                      <a:pt x="164882" y="89363"/>
                      <a:pt x="185020" y="79294"/>
                      <a:pt x="205158" y="73001"/>
                    </a:cubicBezTo>
                    <a:cubicBezTo>
                      <a:pt x="191313" y="57897"/>
                      <a:pt x="182502" y="39018"/>
                      <a:pt x="182502" y="17621"/>
                    </a:cubicBezTo>
                    <a:cubicBezTo>
                      <a:pt x="182502" y="16362"/>
                      <a:pt x="182502" y="16362"/>
                      <a:pt x="182502" y="15104"/>
                    </a:cubicBezTo>
                    <a:cubicBezTo>
                      <a:pt x="174951" y="12586"/>
                      <a:pt x="167399" y="8810"/>
                      <a:pt x="159847" y="7552"/>
                    </a:cubicBezTo>
                    <a:cubicBezTo>
                      <a:pt x="146002" y="3776"/>
                      <a:pt x="129640" y="0"/>
                      <a:pt x="113277" y="0"/>
                    </a:cubicBezTo>
                    <a:cubicBezTo>
                      <a:pt x="98174" y="0"/>
                      <a:pt x="81811" y="2517"/>
                      <a:pt x="66708" y="7552"/>
                    </a:cubicBezTo>
                    <a:cubicBezTo>
                      <a:pt x="46570" y="13845"/>
                      <a:pt x="27690" y="22655"/>
                      <a:pt x="11328" y="33983"/>
                    </a:cubicBezTo>
                    <a:cubicBezTo>
                      <a:pt x="3776" y="39018"/>
                      <a:pt x="0" y="47828"/>
                      <a:pt x="0" y="56639"/>
                    </a:cubicBezTo>
                    <a:lnTo>
                      <a:pt x="0" y="113277"/>
                    </a:lnTo>
                    <a:lnTo>
                      <a:pt x="135933" y="113277"/>
                    </a:lnTo>
                    <a:cubicBezTo>
                      <a:pt x="139709" y="108243"/>
                      <a:pt x="142226" y="105726"/>
                      <a:pt x="147261" y="101950"/>
                    </a:cubicBezTo>
                    <a:close/>
                  </a:path>
                </a:pathLst>
              </a:custGeom>
              <a:solidFill>
                <a:srgbClr val="000000"/>
              </a:solidFill>
              <a:ln w="6251" cap="flat">
                <a:noFill/>
                <a:prstDash val="solid"/>
                <a:miter/>
              </a:ln>
            </p:spPr>
            <p:txBody>
              <a:bodyPr rtlCol="0" anchor="ctr"/>
              <a:lstStyle/>
              <a:p>
                <a:endParaRPr lang="en-IN" sz="2399"/>
              </a:p>
            </p:txBody>
          </p:sp>
        </p:grpSp>
        <p:sp>
          <p:nvSpPr>
            <p:cNvPr id="4107" name="Graphic 49" descr="Chat bubble with solid fill">
              <a:extLst>
                <a:ext uri="{FF2B5EF4-FFF2-40B4-BE49-F238E27FC236}">
                  <a16:creationId xmlns:a16="http://schemas.microsoft.com/office/drawing/2014/main" id="{2FDBC027-3770-D175-4EF0-49D78C9F105A}"/>
                </a:ext>
              </a:extLst>
            </p:cNvPr>
            <p:cNvSpPr/>
            <p:nvPr/>
          </p:nvSpPr>
          <p:spPr>
            <a:xfrm>
              <a:off x="11017012" y="5258843"/>
              <a:ext cx="323850" cy="295275"/>
            </a:xfrm>
            <a:custGeom>
              <a:avLst/>
              <a:gdLst>
                <a:gd name="connsiteX0" fmla="*/ 16193 w 323850"/>
                <a:gd name="connsiteY0" fmla="*/ 0 h 295275"/>
                <a:gd name="connsiteX1" fmla="*/ 0 w 323850"/>
                <a:gd name="connsiteY1" fmla="*/ 16383 h 295275"/>
                <a:gd name="connsiteX2" fmla="*/ 0 w 323850"/>
                <a:gd name="connsiteY2" fmla="*/ 16383 h 295275"/>
                <a:gd name="connsiteX3" fmla="*/ 0 w 323850"/>
                <a:gd name="connsiteY3" fmla="*/ 213265 h 295275"/>
                <a:gd name="connsiteX4" fmla="*/ 0 w 323850"/>
                <a:gd name="connsiteY4" fmla="*/ 213265 h 295275"/>
                <a:gd name="connsiteX5" fmla="*/ 16192 w 323850"/>
                <a:gd name="connsiteY5" fmla="*/ 229648 h 295275"/>
                <a:gd name="connsiteX6" fmla="*/ 16193 w 323850"/>
                <a:gd name="connsiteY6" fmla="*/ 229648 h 295275"/>
                <a:gd name="connsiteX7" fmla="*/ 64770 w 323850"/>
                <a:gd name="connsiteY7" fmla="*/ 229648 h 295275"/>
                <a:gd name="connsiteX8" fmla="*/ 64770 w 323850"/>
                <a:gd name="connsiteY8" fmla="*/ 295275 h 295275"/>
                <a:gd name="connsiteX9" fmla="*/ 129540 w 323850"/>
                <a:gd name="connsiteY9" fmla="*/ 229648 h 295275"/>
                <a:gd name="connsiteX10" fmla="*/ 307658 w 323850"/>
                <a:gd name="connsiteY10" fmla="*/ 229648 h 295275"/>
                <a:gd name="connsiteX11" fmla="*/ 323850 w 323850"/>
                <a:gd name="connsiteY11" fmla="*/ 213265 h 295275"/>
                <a:gd name="connsiteX12" fmla="*/ 323850 w 323850"/>
                <a:gd name="connsiteY12" fmla="*/ 213265 h 295275"/>
                <a:gd name="connsiteX13" fmla="*/ 323850 w 323850"/>
                <a:gd name="connsiteY13" fmla="*/ 16383 h 295275"/>
                <a:gd name="connsiteX14" fmla="*/ 323850 w 323850"/>
                <a:gd name="connsiteY14" fmla="*/ 16383 h 295275"/>
                <a:gd name="connsiteX15" fmla="*/ 307658 w 323850"/>
                <a:gd name="connsiteY15" fmla="*/ 0 h 295275"/>
                <a:gd name="connsiteX16" fmla="*/ 307658 w 323850"/>
                <a:gd name="connsiteY16" fmla="*/ 0 h 295275"/>
                <a:gd name="connsiteX17" fmla="*/ 214313 w 323850"/>
                <a:gd name="connsiteY17" fmla="*/ 114300 h 295275"/>
                <a:gd name="connsiteX18" fmla="*/ 238125 w 323850"/>
                <a:gd name="connsiteY18" fmla="*/ 90488 h 295275"/>
                <a:gd name="connsiteX19" fmla="*/ 261938 w 323850"/>
                <a:gd name="connsiteY19" fmla="*/ 114300 h 295275"/>
                <a:gd name="connsiteX20" fmla="*/ 238125 w 323850"/>
                <a:gd name="connsiteY20" fmla="*/ 138113 h 295275"/>
                <a:gd name="connsiteX21" fmla="*/ 214313 w 323850"/>
                <a:gd name="connsiteY21" fmla="*/ 114300 h 295275"/>
                <a:gd name="connsiteX22" fmla="*/ 138113 w 323850"/>
                <a:gd name="connsiteY22" fmla="*/ 114300 h 295275"/>
                <a:gd name="connsiteX23" fmla="*/ 161925 w 323850"/>
                <a:gd name="connsiteY23" fmla="*/ 90488 h 295275"/>
                <a:gd name="connsiteX24" fmla="*/ 185738 w 323850"/>
                <a:gd name="connsiteY24" fmla="*/ 114300 h 295275"/>
                <a:gd name="connsiteX25" fmla="*/ 161925 w 323850"/>
                <a:gd name="connsiteY25" fmla="*/ 138113 h 295275"/>
                <a:gd name="connsiteX26" fmla="*/ 138113 w 323850"/>
                <a:gd name="connsiteY26" fmla="*/ 114300 h 295275"/>
                <a:gd name="connsiteX27" fmla="*/ 61913 w 323850"/>
                <a:gd name="connsiteY27" fmla="*/ 114300 h 295275"/>
                <a:gd name="connsiteX28" fmla="*/ 85725 w 323850"/>
                <a:gd name="connsiteY28" fmla="*/ 90488 h 295275"/>
                <a:gd name="connsiteX29" fmla="*/ 109538 w 323850"/>
                <a:gd name="connsiteY29" fmla="*/ 114300 h 295275"/>
                <a:gd name="connsiteX30" fmla="*/ 85725 w 323850"/>
                <a:gd name="connsiteY30" fmla="*/ 138113 h 295275"/>
                <a:gd name="connsiteX31" fmla="*/ 61913 w 323850"/>
                <a:gd name="connsiteY31" fmla="*/ 11430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3850" h="295275">
                  <a:moveTo>
                    <a:pt x="16193" y="0"/>
                  </a:moveTo>
                  <a:cubicBezTo>
                    <a:pt x="7197" y="52"/>
                    <a:pt x="-52" y="7387"/>
                    <a:pt x="0" y="16383"/>
                  </a:cubicBezTo>
                  <a:cubicBezTo>
                    <a:pt x="0" y="16383"/>
                    <a:pt x="0" y="16383"/>
                    <a:pt x="0" y="16383"/>
                  </a:cubicBezTo>
                  <a:lnTo>
                    <a:pt x="0" y="213265"/>
                  </a:lnTo>
                  <a:lnTo>
                    <a:pt x="0" y="213265"/>
                  </a:lnTo>
                  <a:cubicBezTo>
                    <a:pt x="-53" y="222260"/>
                    <a:pt x="7197" y="229595"/>
                    <a:pt x="16192" y="229648"/>
                  </a:cubicBezTo>
                  <a:cubicBezTo>
                    <a:pt x="16192" y="229648"/>
                    <a:pt x="16193" y="229648"/>
                    <a:pt x="16193" y="229648"/>
                  </a:cubicBezTo>
                  <a:lnTo>
                    <a:pt x="64770" y="229648"/>
                  </a:lnTo>
                  <a:lnTo>
                    <a:pt x="64770" y="295275"/>
                  </a:lnTo>
                  <a:lnTo>
                    <a:pt x="129540" y="229648"/>
                  </a:lnTo>
                  <a:lnTo>
                    <a:pt x="307658" y="229648"/>
                  </a:lnTo>
                  <a:cubicBezTo>
                    <a:pt x="316653" y="229595"/>
                    <a:pt x="323903" y="222261"/>
                    <a:pt x="323850" y="213265"/>
                  </a:cubicBezTo>
                  <a:cubicBezTo>
                    <a:pt x="323850" y="213265"/>
                    <a:pt x="323850" y="213265"/>
                    <a:pt x="323850" y="213265"/>
                  </a:cubicBezTo>
                  <a:lnTo>
                    <a:pt x="323850" y="16383"/>
                  </a:lnTo>
                  <a:lnTo>
                    <a:pt x="323850" y="16383"/>
                  </a:lnTo>
                  <a:cubicBezTo>
                    <a:pt x="323903" y="7388"/>
                    <a:pt x="316654" y="53"/>
                    <a:pt x="307658" y="0"/>
                  </a:cubicBezTo>
                  <a:cubicBezTo>
                    <a:pt x="307658" y="0"/>
                    <a:pt x="307658" y="0"/>
                    <a:pt x="307658" y="0"/>
                  </a:cubicBezTo>
                  <a:close/>
                  <a:moveTo>
                    <a:pt x="214313" y="114300"/>
                  </a:moveTo>
                  <a:cubicBezTo>
                    <a:pt x="214313" y="101149"/>
                    <a:pt x="224974" y="90488"/>
                    <a:pt x="238125" y="90488"/>
                  </a:cubicBezTo>
                  <a:cubicBezTo>
                    <a:pt x="251276" y="90488"/>
                    <a:pt x="261938" y="101149"/>
                    <a:pt x="261938" y="114300"/>
                  </a:cubicBezTo>
                  <a:cubicBezTo>
                    <a:pt x="261938" y="127451"/>
                    <a:pt x="251276" y="138113"/>
                    <a:pt x="238125" y="138113"/>
                  </a:cubicBezTo>
                  <a:cubicBezTo>
                    <a:pt x="224974" y="138113"/>
                    <a:pt x="214313" y="127451"/>
                    <a:pt x="214313" y="114300"/>
                  </a:cubicBezTo>
                  <a:close/>
                  <a:moveTo>
                    <a:pt x="138113" y="114300"/>
                  </a:moveTo>
                  <a:cubicBezTo>
                    <a:pt x="138113" y="101149"/>
                    <a:pt x="148774" y="90488"/>
                    <a:pt x="161925" y="90488"/>
                  </a:cubicBezTo>
                  <a:cubicBezTo>
                    <a:pt x="175076" y="90488"/>
                    <a:pt x="185738" y="101149"/>
                    <a:pt x="185738" y="114300"/>
                  </a:cubicBezTo>
                  <a:cubicBezTo>
                    <a:pt x="185738" y="127451"/>
                    <a:pt x="175076" y="138113"/>
                    <a:pt x="161925" y="138113"/>
                  </a:cubicBezTo>
                  <a:cubicBezTo>
                    <a:pt x="148774" y="138113"/>
                    <a:pt x="138113" y="127451"/>
                    <a:pt x="138113" y="114300"/>
                  </a:cubicBezTo>
                  <a:close/>
                  <a:moveTo>
                    <a:pt x="61913" y="114300"/>
                  </a:moveTo>
                  <a:cubicBezTo>
                    <a:pt x="61913" y="101149"/>
                    <a:pt x="72574" y="90488"/>
                    <a:pt x="85725" y="90488"/>
                  </a:cubicBezTo>
                  <a:cubicBezTo>
                    <a:pt x="98876" y="90488"/>
                    <a:pt x="109538" y="101149"/>
                    <a:pt x="109538" y="114300"/>
                  </a:cubicBezTo>
                  <a:cubicBezTo>
                    <a:pt x="109538" y="127451"/>
                    <a:pt x="98876" y="138113"/>
                    <a:pt x="85725" y="138113"/>
                  </a:cubicBezTo>
                  <a:cubicBezTo>
                    <a:pt x="72574" y="138113"/>
                    <a:pt x="61913" y="127451"/>
                    <a:pt x="61913" y="114300"/>
                  </a:cubicBezTo>
                  <a:close/>
                </a:path>
              </a:pathLst>
            </a:custGeom>
            <a:solidFill>
              <a:srgbClr val="000000"/>
            </a:solidFill>
            <a:ln w="4763" cap="flat">
              <a:noFill/>
              <a:prstDash val="solid"/>
              <a:miter/>
            </a:ln>
          </p:spPr>
          <p:txBody>
            <a:bodyPr rtlCol="0" anchor="ctr"/>
            <a:lstStyle/>
            <a:p>
              <a:endParaRPr lang="en-IN" sz="2399"/>
            </a:p>
          </p:txBody>
        </p:sp>
        <p:sp>
          <p:nvSpPr>
            <p:cNvPr id="57" name="TextBox 56">
              <a:extLst>
                <a:ext uri="{FF2B5EF4-FFF2-40B4-BE49-F238E27FC236}">
                  <a16:creationId xmlns:a16="http://schemas.microsoft.com/office/drawing/2014/main" id="{86188C1F-2BED-1F7E-BC03-C87F6FC3D17A}"/>
                </a:ext>
              </a:extLst>
            </p:cNvPr>
            <p:cNvSpPr txBox="1"/>
            <p:nvPr/>
          </p:nvSpPr>
          <p:spPr>
            <a:xfrm>
              <a:off x="10784831" y="5651659"/>
              <a:ext cx="1216412" cy="261610"/>
            </a:xfrm>
            <a:prstGeom prst="rect">
              <a:avLst/>
            </a:prstGeom>
            <a:noFill/>
          </p:spPr>
          <p:txBody>
            <a:bodyPr wrap="square" rtlCol="0">
              <a:spAutoFit/>
            </a:bodyPr>
            <a:lstStyle/>
            <a:p>
              <a:pPr algn="ctr"/>
              <a:r>
                <a:rPr lang="en-GB" sz="1100" b="1" dirty="0"/>
                <a:t>User Query</a:t>
              </a:r>
              <a:endParaRPr lang="en-IN" sz="1100" b="1" dirty="0"/>
            </a:p>
          </p:txBody>
        </p:sp>
      </p:grpSp>
      <p:sp>
        <p:nvSpPr>
          <p:cNvPr id="6" name="Rectangle 5">
            <a:extLst>
              <a:ext uri="{FF2B5EF4-FFF2-40B4-BE49-F238E27FC236}">
                <a16:creationId xmlns:a16="http://schemas.microsoft.com/office/drawing/2014/main" id="{D78AE6E2-6AEC-9535-462F-35C25D1045DE}"/>
              </a:ext>
            </a:extLst>
          </p:cNvPr>
          <p:cNvSpPr/>
          <p:nvPr/>
        </p:nvSpPr>
        <p:spPr>
          <a:xfrm>
            <a:off x="3511486" y="1777162"/>
            <a:ext cx="2028662" cy="36320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ysClr val="windowText" lastClr="000000"/>
                </a:solidFill>
              </a:rPr>
              <a:t>Vector Ingestion Team</a:t>
            </a:r>
          </a:p>
        </p:txBody>
      </p:sp>
      <p:sp>
        <p:nvSpPr>
          <p:cNvPr id="63" name="Rectangle 62">
            <a:extLst>
              <a:ext uri="{FF2B5EF4-FFF2-40B4-BE49-F238E27FC236}">
                <a16:creationId xmlns:a16="http://schemas.microsoft.com/office/drawing/2014/main" id="{2CB33CD4-AD84-2F39-2F8D-5E2039D8CB5A}"/>
              </a:ext>
            </a:extLst>
          </p:cNvPr>
          <p:cNvSpPr/>
          <p:nvPr/>
        </p:nvSpPr>
        <p:spPr>
          <a:xfrm>
            <a:off x="7954767" y="685999"/>
            <a:ext cx="1505815" cy="376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ysClr val="windowText" lastClr="000000"/>
                </a:solidFill>
              </a:rPr>
              <a:t>Prompt &amp; Retrieve</a:t>
            </a:r>
          </a:p>
        </p:txBody>
      </p:sp>
      <p:sp>
        <p:nvSpPr>
          <p:cNvPr id="65" name="Rectangle 64">
            <a:extLst>
              <a:ext uri="{FF2B5EF4-FFF2-40B4-BE49-F238E27FC236}">
                <a16:creationId xmlns:a16="http://schemas.microsoft.com/office/drawing/2014/main" id="{BDA83503-0A96-D23F-4927-0EA20C572817}"/>
              </a:ext>
            </a:extLst>
          </p:cNvPr>
          <p:cNvSpPr/>
          <p:nvPr/>
        </p:nvSpPr>
        <p:spPr>
          <a:xfrm>
            <a:off x="10207991" y="1353131"/>
            <a:ext cx="944971" cy="51768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ysClr val="windowText" lastClr="000000"/>
                </a:solidFill>
              </a:rPr>
              <a:t>Relevant &amp; Similarity</a:t>
            </a:r>
          </a:p>
        </p:txBody>
      </p:sp>
      <p:sp>
        <p:nvSpPr>
          <p:cNvPr id="68" name="Rectangle 67">
            <a:extLst>
              <a:ext uri="{FF2B5EF4-FFF2-40B4-BE49-F238E27FC236}">
                <a16:creationId xmlns:a16="http://schemas.microsoft.com/office/drawing/2014/main" id="{401183CD-8008-3706-B568-353C16A04A85}"/>
              </a:ext>
            </a:extLst>
          </p:cNvPr>
          <p:cNvSpPr/>
          <p:nvPr/>
        </p:nvSpPr>
        <p:spPr>
          <a:xfrm>
            <a:off x="257936" y="1780748"/>
            <a:ext cx="1320593" cy="36320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ysClr val="windowText" lastClr="000000"/>
                </a:solidFill>
              </a:rPr>
              <a:t>Indexing Team</a:t>
            </a:r>
          </a:p>
        </p:txBody>
      </p:sp>
      <p:pic>
        <p:nvPicPr>
          <p:cNvPr id="4098" name="Picture 2" descr="Web ">
            <a:extLst>
              <a:ext uri="{FF2B5EF4-FFF2-40B4-BE49-F238E27FC236}">
                <a16:creationId xmlns:a16="http://schemas.microsoft.com/office/drawing/2014/main" id="{B9A4C08E-459C-2459-5AD7-B52754464B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3495" y="2304609"/>
            <a:ext cx="609441" cy="60944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Youtube ">
            <a:extLst>
              <a:ext uri="{FF2B5EF4-FFF2-40B4-BE49-F238E27FC236}">
                <a16:creationId xmlns:a16="http://schemas.microsoft.com/office/drawing/2014/main" id="{6AFE9E26-2BE1-99AA-0542-DF91E1C715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3494" y="3069159"/>
            <a:ext cx="634055" cy="63405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acebook ">
            <a:extLst>
              <a:ext uri="{FF2B5EF4-FFF2-40B4-BE49-F238E27FC236}">
                <a16:creationId xmlns:a16="http://schemas.microsoft.com/office/drawing/2014/main" id="{4A368214-A05E-2895-70B1-3CBBAD9EFA7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5177" y="4687713"/>
            <a:ext cx="543676" cy="5436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99AAA929-0BCD-4037-843E-C2562D40DCF9}"/>
              </a:ext>
            </a:extLst>
          </p:cNvPr>
          <p:cNvPicPr>
            <a:picLocks noChangeAspect="1"/>
          </p:cNvPicPr>
          <p:nvPr/>
        </p:nvPicPr>
        <p:blipFill>
          <a:blip r:embed="rId13"/>
          <a:stretch>
            <a:fillRect/>
          </a:stretch>
        </p:blipFill>
        <p:spPr>
          <a:xfrm>
            <a:off x="573495" y="3858322"/>
            <a:ext cx="656245" cy="656245"/>
          </a:xfrm>
          <a:prstGeom prst="rect">
            <a:avLst/>
          </a:prstGeom>
        </p:spPr>
      </p:pic>
      <p:pic>
        <p:nvPicPr>
          <p:cNvPr id="74" name="Picture 73">
            <a:extLst>
              <a:ext uri="{FF2B5EF4-FFF2-40B4-BE49-F238E27FC236}">
                <a16:creationId xmlns:a16="http://schemas.microsoft.com/office/drawing/2014/main" id="{F9346AA1-B515-67A5-B543-756843A09874}"/>
              </a:ext>
            </a:extLst>
          </p:cNvPr>
          <p:cNvPicPr>
            <a:picLocks noChangeAspect="1"/>
          </p:cNvPicPr>
          <p:nvPr/>
        </p:nvPicPr>
        <p:blipFill>
          <a:blip r:embed="rId3"/>
          <a:stretch>
            <a:fillRect/>
          </a:stretch>
        </p:blipFill>
        <p:spPr>
          <a:xfrm>
            <a:off x="2261337" y="4046173"/>
            <a:ext cx="576297" cy="746715"/>
          </a:xfrm>
          <a:prstGeom prst="rect">
            <a:avLst/>
          </a:prstGeom>
        </p:spPr>
      </p:pic>
      <p:cxnSp>
        <p:nvCxnSpPr>
          <p:cNvPr id="75" name="Straight Arrow Connector 74">
            <a:extLst>
              <a:ext uri="{FF2B5EF4-FFF2-40B4-BE49-F238E27FC236}">
                <a16:creationId xmlns:a16="http://schemas.microsoft.com/office/drawing/2014/main" id="{5A24647A-33C4-1EB5-B9D9-F6D63EA9B5CF}"/>
              </a:ext>
            </a:extLst>
          </p:cNvPr>
          <p:cNvCxnSpPr>
            <a:cxnSpLocks/>
          </p:cNvCxnSpPr>
          <p:nvPr/>
        </p:nvCxnSpPr>
        <p:spPr>
          <a:xfrm>
            <a:off x="2941270" y="4492950"/>
            <a:ext cx="802223"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F4D2EEC8-4BC1-A0E4-48AA-9A04548E2C17}"/>
              </a:ext>
            </a:extLst>
          </p:cNvPr>
          <p:cNvSpPr txBox="1"/>
          <p:nvPr/>
        </p:nvSpPr>
        <p:spPr>
          <a:xfrm>
            <a:off x="3626084" y="4849976"/>
            <a:ext cx="1216095" cy="261610"/>
          </a:xfrm>
          <a:prstGeom prst="rect">
            <a:avLst/>
          </a:prstGeom>
          <a:noFill/>
        </p:spPr>
        <p:txBody>
          <a:bodyPr wrap="square" rtlCol="0">
            <a:spAutoFit/>
          </a:bodyPr>
          <a:lstStyle/>
          <a:p>
            <a:pPr algn="ctr"/>
            <a:r>
              <a:rPr lang="en-GB" sz="1100" b="1" dirty="0"/>
              <a:t>Entity Extraction</a:t>
            </a:r>
            <a:endParaRPr lang="en-IN" sz="1100" b="1" dirty="0"/>
          </a:p>
        </p:txBody>
      </p:sp>
      <p:pic>
        <p:nvPicPr>
          <p:cNvPr id="77" name="Picture 76">
            <a:extLst>
              <a:ext uri="{FF2B5EF4-FFF2-40B4-BE49-F238E27FC236}">
                <a16:creationId xmlns:a16="http://schemas.microsoft.com/office/drawing/2014/main" id="{D7974159-EDCE-AC11-47B5-4522072EC690}"/>
              </a:ext>
            </a:extLst>
          </p:cNvPr>
          <p:cNvPicPr>
            <a:picLocks noChangeAspect="1"/>
          </p:cNvPicPr>
          <p:nvPr/>
        </p:nvPicPr>
        <p:blipFill>
          <a:blip r:embed="rId4"/>
          <a:stretch>
            <a:fillRect/>
          </a:stretch>
        </p:blipFill>
        <p:spPr>
          <a:xfrm>
            <a:off x="3892745" y="4193015"/>
            <a:ext cx="554091" cy="554091"/>
          </a:xfrm>
          <a:prstGeom prst="rect">
            <a:avLst/>
          </a:prstGeom>
        </p:spPr>
      </p:pic>
      <p:sp>
        <p:nvSpPr>
          <p:cNvPr id="78" name="TextBox 77">
            <a:extLst>
              <a:ext uri="{FF2B5EF4-FFF2-40B4-BE49-F238E27FC236}">
                <a16:creationId xmlns:a16="http://schemas.microsoft.com/office/drawing/2014/main" id="{46BE5CF7-90CD-1BCF-B046-AFF9D31E1458}"/>
              </a:ext>
            </a:extLst>
          </p:cNvPr>
          <p:cNvSpPr txBox="1"/>
          <p:nvPr/>
        </p:nvSpPr>
        <p:spPr>
          <a:xfrm>
            <a:off x="2013275" y="4847926"/>
            <a:ext cx="1144258" cy="261542"/>
          </a:xfrm>
          <a:prstGeom prst="rect">
            <a:avLst/>
          </a:prstGeom>
          <a:noFill/>
        </p:spPr>
        <p:txBody>
          <a:bodyPr wrap="square" rtlCol="0">
            <a:spAutoFit/>
          </a:bodyPr>
          <a:lstStyle/>
          <a:p>
            <a:pPr algn="ctr"/>
            <a:r>
              <a:rPr lang="en-GB" sz="1100" b="1" dirty="0"/>
              <a:t>Data ingestion</a:t>
            </a:r>
            <a:endParaRPr lang="en-IN" sz="1100" b="1" dirty="0"/>
          </a:p>
        </p:txBody>
      </p:sp>
      <p:cxnSp>
        <p:nvCxnSpPr>
          <p:cNvPr id="81" name="Straight Arrow Connector 80">
            <a:extLst>
              <a:ext uri="{FF2B5EF4-FFF2-40B4-BE49-F238E27FC236}">
                <a16:creationId xmlns:a16="http://schemas.microsoft.com/office/drawing/2014/main" id="{4C71119C-25B8-16BD-F8BA-767073E832A0}"/>
              </a:ext>
            </a:extLst>
          </p:cNvPr>
          <p:cNvCxnSpPr>
            <a:cxnSpLocks/>
          </p:cNvCxnSpPr>
          <p:nvPr/>
        </p:nvCxnSpPr>
        <p:spPr>
          <a:xfrm>
            <a:off x="4527096" y="4492950"/>
            <a:ext cx="802223"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0395A62A-BDA8-4648-0863-C539DD5AAE8C}"/>
              </a:ext>
            </a:extLst>
          </p:cNvPr>
          <p:cNvSpPr/>
          <p:nvPr/>
        </p:nvSpPr>
        <p:spPr>
          <a:xfrm>
            <a:off x="3743492" y="3473490"/>
            <a:ext cx="2028662" cy="36320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ysClr val="windowText" lastClr="000000"/>
                </a:solidFill>
              </a:rPr>
              <a:t>Knowledge Graph Team</a:t>
            </a:r>
          </a:p>
        </p:txBody>
      </p:sp>
      <p:cxnSp>
        <p:nvCxnSpPr>
          <p:cNvPr id="90" name="Straight Arrow Connector 89">
            <a:extLst>
              <a:ext uri="{FF2B5EF4-FFF2-40B4-BE49-F238E27FC236}">
                <a16:creationId xmlns:a16="http://schemas.microsoft.com/office/drawing/2014/main" id="{F81BE44B-2FB4-5F88-77D8-435B4F150818}"/>
              </a:ext>
            </a:extLst>
          </p:cNvPr>
          <p:cNvCxnSpPr>
            <a:cxnSpLocks/>
          </p:cNvCxnSpPr>
          <p:nvPr/>
        </p:nvCxnSpPr>
        <p:spPr>
          <a:xfrm>
            <a:off x="1146739" y="4511069"/>
            <a:ext cx="1161139" cy="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3EBB4D7D-84AB-5CA8-FA44-38A35CC0F967}"/>
              </a:ext>
            </a:extLst>
          </p:cNvPr>
          <p:cNvPicPr>
            <a:picLocks noChangeAspect="1"/>
          </p:cNvPicPr>
          <p:nvPr/>
        </p:nvPicPr>
        <p:blipFill>
          <a:blip r:embed="rId14"/>
          <a:stretch>
            <a:fillRect/>
          </a:stretch>
        </p:blipFill>
        <p:spPr>
          <a:xfrm>
            <a:off x="5339859" y="4063508"/>
            <a:ext cx="701191" cy="701191"/>
          </a:xfrm>
          <a:prstGeom prst="rect">
            <a:avLst/>
          </a:prstGeom>
        </p:spPr>
      </p:pic>
      <p:sp>
        <p:nvSpPr>
          <p:cNvPr id="92" name="TextBox 91">
            <a:extLst>
              <a:ext uri="{FF2B5EF4-FFF2-40B4-BE49-F238E27FC236}">
                <a16:creationId xmlns:a16="http://schemas.microsoft.com/office/drawing/2014/main" id="{2F3FC480-25A9-2DE5-E36D-2653E113428D}"/>
              </a:ext>
            </a:extLst>
          </p:cNvPr>
          <p:cNvSpPr txBox="1"/>
          <p:nvPr/>
        </p:nvSpPr>
        <p:spPr>
          <a:xfrm>
            <a:off x="5106591" y="4807020"/>
            <a:ext cx="1216095" cy="430775"/>
          </a:xfrm>
          <a:prstGeom prst="rect">
            <a:avLst/>
          </a:prstGeom>
          <a:noFill/>
        </p:spPr>
        <p:txBody>
          <a:bodyPr wrap="square" rtlCol="0">
            <a:spAutoFit/>
          </a:bodyPr>
          <a:lstStyle/>
          <a:p>
            <a:pPr algn="ctr"/>
            <a:r>
              <a:rPr lang="en-GB" sz="1100" b="1" dirty="0"/>
              <a:t>Knowledge Database</a:t>
            </a:r>
            <a:endParaRPr lang="en-IN" sz="1100" b="1" dirty="0"/>
          </a:p>
        </p:txBody>
      </p:sp>
      <p:cxnSp>
        <p:nvCxnSpPr>
          <p:cNvPr id="95" name="Straight Arrow Connector 94">
            <a:extLst>
              <a:ext uri="{FF2B5EF4-FFF2-40B4-BE49-F238E27FC236}">
                <a16:creationId xmlns:a16="http://schemas.microsoft.com/office/drawing/2014/main" id="{7DAC25E7-DF5C-ED5C-7599-5AF610BE1647}"/>
              </a:ext>
            </a:extLst>
          </p:cNvPr>
          <p:cNvCxnSpPr>
            <a:cxnSpLocks/>
          </p:cNvCxnSpPr>
          <p:nvPr/>
        </p:nvCxnSpPr>
        <p:spPr>
          <a:xfrm flipH="1" flipV="1">
            <a:off x="9433605" y="4098487"/>
            <a:ext cx="520627" cy="56297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3775C16-5377-6CF0-C0BF-33B6CC4369A2}"/>
              </a:ext>
            </a:extLst>
          </p:cNvPr>
          <p:cNvCxnSpPr>
            <a:cxnSpLocks/>
          </p:cNvCxnSpPr>
          <p:nvPr/>
        </p:nvCxnSpPr>
        <p:spPr>
          <a:xfrm flipV="1">
            <a:off x="7480632" y="1675764"/>
            <a:ext cx="978491" cy="75651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01" name="Picture 100">
            <a:extLst>
              <a:ext uri="{FF2B5EF4-FFF2-40B4-BE49-F238E27FC236}">
                <a16:creationId xmlns:a16="http://schemas.microsoft.com/office/drawing/2014/main" id="{F5D439BF-38E0-A754-B630-45906A65E726}"/>
              </a:ext>
            </a:extLst>
          </p:cNvPr>
          <p:cNvPicPr>
            <a:picLocks noChangeAspect="1"/>
          </p:cNvPicPr>
          <p:nvPr/>
        </p:nvPicPr>
        <p:blipFill>
          <a:blip r:embed="rId15"/>
          <a:stretch>
            <a:fillRect/>
          </a:stretch>
        </p:blipFill>
        <p:spPr>
          <a:xfrm>
            <a:off x="6633606" y="4100983"/>
            <a:ext cx="626236" cy="626236"/>
          </a:xfrm>
          <a:prstGeom prst="rect">
            <a:avLst/>
          </a:prstGeom>
        </p:spPr>
      </p:pic>
      <p:sp>
        <p:nvSpPr>
          <p:cNvPr id="106" name="TextBox 105">
            <a:extLst>
              <a:ext uri="{FF2B5EF4-FFF2-40B4-BE49-F238E27FC236}">
                <a16:creationId xmlns:a16="http://schemas.microsoft.com/office/drawing/2014/main" id="{E846890B-D012-A718-61B5-F9FE44B09731}"/>
              </a:ext>
            </a:extLst>
          </p:cNvPr>
          <p:cNvSpPr txBox="1"/>
          <p:nvPr/>
        </p:nvSpPr>
        <p:spPr>
          <a:xfrm>
            <a:off x="6310349" y="4810256"/>
            <a:ext cx="1216095" cy="261542"/>
          </a:xfrm>
          <a:prstGeom prst="rect">
            <a:avLst/>
          </a:prstGeom>
          <a:noFill/>
        </p:spPr>
        <p:txBody>
          <a:bodyPr wrap="square" rtlCol="0">
            <a:spAutoFit/>
          </a:bodyPr>
          <a:lstStyle/>
          <a:p>
            <a:pPr algn="ctr"/>
            <a:r>
              <a:rPr lang="en-GB" sz="1100" b="1" dirty="0"/>
              <a:t>NLP2Cypher</a:t>
            </a:r>
            <a:endParaRPr lang="en-IN" sz="1100" b="1" dirty="0"/>
          </a:p>
        </p:txBody>
      </p:sp>
      <p:cxnSp>
        <p:nvCxnSpPr>
          <p:cNvPr id="107" name="Straight Arrow Connector 106">
            <a:extLst>
              <a:ext uri="{FF2B5EF4-FFF2-40B4-BE49-F238E27FC236}">
                <a16:creationId xmlns:a16="http://schemas.microsoft.com/office/drawing/2014/main" id="{0DB0D7B1-2121-C7E4-B57F-250FF8FCF36D}"/>
              </a:ext>
            </a:extLst>
          </p:cNvPr>
          <p:cNvCxnSpPr>
            <a:cxnSpLocks/>
          </p:cNvCxnSpPr>
          <p:nvPr/>
        </p:nvCxnSpPr>
        <p:spPr>
          <a:xfrm flipV="1">
            <a:off x="5894021" y="3422935"/>
            <a:ext cx="4471205" cy="73956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5452F06-F3EA-ABDB-16BE-1F2D032D0313}"/>
              </a:ext>
            </a:extLst>
          </p:cNvPr>
          <p:cNvCxnSpPr>
            <a:cxnSpLocks/>
            <a:stCxn id="4129" idx="1"/>
            <a:endCxn id="101" idx="3"/>
          </p:cNvCxnSpPr>
          <p:nvPr/>
        </p:nvCxnSpPr>
        <p:spPr>
          <a:xfrm flipH="1" flipV="1">
            <a:off x="7259843" y="4414102"/>
            <a:ext cx="2398695" cy="41053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12" name="Picture 111">
            <a:extLst>
              <a:ext uri="{FF2B5EF4-FFF2-40B4-BE49-F238E27FC236}">
                <a16:creationId xmlns:a16="http://schemas.microsoft.com/office/drawing/2014/main" id="{9E605104-135C-36A9-2F3B-67C33A37080B}"/>
              </a:ext>
            </a:extLst>
          </p:cNvPr>
          <p:cNvPicPr>
            <a:picLocks noChangeAspect="1"/>
          </p:cNvPicPr>
          <p:nvPr/>
        </p:nvPicPr>
        <p:blipFill>
          <a:blip r:embed="rId2"/>
          <a:stretch>
            <a:fillRect/>
          </a:stretch>
        </p:blipFill>
        <p:spPr>
          <a:xfrm>
            <a:off x="2359213" y="5309967"/>
            <a:ext cx="452385" cy="452385"/>
          </a:xfrm>
          <a:prstGeom prst="rect">
            <a:avLst/>
          </a:prstGeom>
        </p:spPr>
      </p:pic>
      <p:cxnSp>
        <p:nvCxnSpPr>
          <p:cNvPr id="127" name="Straight Arrow Connector 126">
            <a:extLst>
              <a:ext uri="{FF2B5EF4-FFF2-40B4-BE49-F238E27FC236}">
                <a16:creationId xmlns:a16="http://schemas.microsoft.com/office/drawing/2014/main" id="{3F50A084-CA92-4208-B466-6EEF1DFD76A8}"/>
              </a:ext>
            </a:extLst>
          </p:cNvPr>
          <p:cNvCxnSpPr>
            <a:cxnSpLocks/>
          </p:cNvCxnSpPr>
          <p:nvPr/>
        </p:nvCxnSpPr>
        <p:spPr>
          <a:xfrm flipH="1">
            <a:off x="6005695" y="4441505"/>
            <a:ext cx="554210" cy="670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114" name="Straight Arrow Connector 4113">
            <a:extLst>
              <a:ext uri="{FF2B5EF4-FFF2-40B4-BE49-F238E27FC236}">
                <a16:creationId xmlns:a16="http://schemas.microsoft.com/office/drawing/2014/main" id="{AF7513D0-30A1-FDEC-FEF7-E43C8871E1D3}"/>
              </a:ext>
            </a:extLst>
          </p:cNvPr>
          <p:cNvCxnSpPr>
            <a:cxnSpLocks/>
            <a:endCxn id="4129" idx="3"/>
          </p:cNvCxnSpPr>
          <p:nvPr/>
        </p:nvCxnSpPr>
        <p:spPr>
          <a:xfrm flipH="1" flipV="1">
            <a:off x="10173253" y="4824634"/>
            <a:ext cx="872055" cy="512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59C92B3A-FD16-3568-3632-F18EC7FCAC3A}"/>
              </a:ext>
            </a:extLst>
          </p:cNvPr>
          <p:cNvSpPr txBox="1"/>
          <p:nvPr/>
        </p:nvSpPr>
        <p:spPr>
          <a:xfrm>
            <a:off x="9449197" y="5091171"/>
            <a:ext cx="1216095" cy="261542"/>
          </a:xfrm>
          <a:prstGeom prst="rect">
            <a:avLst/>
          </a:prstGeom>
          <a:noFill/>
        </p:spPr>
        <p:txBody>
          <a:bodyPr wrap="square" rtlCol="0">
            <a:spAutoFit/>
          </a:bodyPr>
          <a:lstStyle/>
          <a:p>
            <a:pPr algn="ctr"/>
            <a:r>
              <a:rPr lang="en-GB" sz="1100" b="1" dirty="0"/>
              <a:t>User Interface</a:t>
            </a:r>
            <a:endParaRPr lang="en-IN" sz="1100" b="1" dirty="0"/>
          </a:p>
        </p:txBody>
      </p:sp>
      <p:sp>
        <p:nvSpPr>
          <p:cNvPr id="4115" name="Rectangle 4114">
            <a:extLst>
              <a:ext uri="{FF2B5EF4-FFF2-40B4-BE49-F238E27FC236}">
                <a16:creationId xmlns:a16="http://schemas.microsoft.com/office/drawing/2014/main" id="{0C6E3967-ABE7-F0F8-0B0D-E948648629D6}"/>
              </a:ext>
            </a:extLst>
          </p:cNvPr>
          <p:cNvSpPr/>
          <p:nvPr/>
        </p:nvSpPr>
        <p:spPr>
          <a:xfrm>
            <a:off x="2778806" y="5536158"/>
            <a:ext cx="7818205" cy="9105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cxnSp>
        <p:nvCxnSpPr>
          <p:cNvPr id="150" name="Straight Arrow Connector 149">
            <a:extLst>
              <a:ext uri="{FF2B5EF4-FFF2-40B4-BE49-F238E27FC236}">
                <a16:creationId xmlns:a16="http://schemas.microsoft.com/office/drawing/2014/main" id="{B0BF6399-8BEA-0797-9569-0236B50CF0B5}"/>
              </a:ext>
            </a:extLst>
          </p:cNvPr>
          <p:cNvCxnSpPr>
            <a:cxnSpLocks/>
            <a:stCxn id="4129" idx="1"/>
          </p:cNvCxnSpPr>
          <p:nvPr/>
        </p:nvCxnSpPr>
        <p:spPr>
          <a:xfrm flipH="1">
            <a:off x="8786091" y="4824634"/>
            <a:ext cx="872447" cy="728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18" name="Picture 8" descr="Content ">
            <a:extLst>
              <a:ext uri="{FF2B5EF4-FFF2-40B4-BE49-F238E27FC236}">
                <a16:creationId xmlns:a16="http://schemas.microsoft.com/office/drawing/2014/main" id="{0796D80F-9DF7-4CFA-B7E7-55CA3A9AA68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759700" y="5642112"/>
            <a:ext cx="355645" cy="355645"/>
          </a:xfrm>
          <a:prstGeom prst="rect">
            <a:avLst/>
          </a:prstGeom>
          <a:noFill/>
          <a:extLst>
            <a:ext uri="{909E8E84-426E-40DD-AFC4-6F175D3DCCD1}">
              <a14:hiddenFill xmlns:a14="http://schemas.microsoft.com/office/drawing/2010/main">
                <a:solidFill>
                  <a:srgbClr val="FFFFFF"/>
                </a:solidFill>
              </a14:hiddenFill>
            </a:ext>
          </a:extLst>
        </p:spPr>
      </p:pic>
      <p:sp>
        <p:nvSpPr>
          <p:cNvPr id="154" name="TextBox 153">
            <a:extLst>
              <a:ext uri="{FF2B5EF4-FFF2-40B4-BE49-F238E27FC236}">
                <a16:creationId xmlns:a16="http://schemas.microsoft.com/office/drawing/2014/main" id="{61BD8362-D859-B21C-9DC4-13E70BD7BF40}"/>
              </a:ext>
            </a:extLst>
          </p:cNvPr>
          <p:cNvSpPr txBox="1"/>
          <p:nvPr/>
        </p:nvSpPr>
        <p:spPr>
          <a:xfrm>
            <a:off x="3365392" y="5997757"/>
            <a:ext cx="1144258" cy="430775"/>
          </a:xfrm>
          <a:prstGeom prst="rect">
            <a:avLst/>
          </a:prstGeom>
          <a:noFill/>
        </p:spPr>
        <p:txBody>
          <a:bodyPr wrap="square" rtlCol="0">
            <a:spAutoFit/>
          </a:bodyPr>
          <a:lstStyle/>
          <a:p>
            <a:pPr algn="ctr"/>
            <a:r>
              <a:rPr lang="en-GB" sz="1100" b="1" dirty="0"/>
              <a:t>Content Moderation</a:t>
            </a:r>
            <a:endParaRPr lang="en-IN" sz="1100" b="1" dirty="0"/>
          </a:p>
        </p:txBody>
      </p:sp>
      <p:sp>
        <p:nvSpPr>
          <p:cNvPr id="156" name="TextBox 155">
            <a:extLst>
              <a:ext uri="{FF2B5EF4-FFF2-40B4-BE49-F238E27FC236}">
                <a16:creationId xmlns:a16="http://schemas.microsoft.com/office/drawing/2014/main" id="{7FA06250-FB3A-B952-DCB0-CE91C8219415}"/>
              </a:ext>
            </a:extLst>
          </p:cNvPr>
          <p:cNvSpPr txBox="1"/>
          <p:nvPr/>
        </p:nvSpPr>
        <p:spPr>
          <a:xfrm>
            <a:off x="4332381" y="6094954"/>
            <a:ext cx="958235" cy="268327"/>
          </a:xfrm>
          <a:prstGeom prst="rect">
            <a:avLst/>
          </a:prstGeom>
          <a:noFill/>
        </p:spPr>
        <p:txBody>
          <a:bodyPr wrap="square" rtlCol="0">
            <a:spAutoFit/>
          </a:bodyPr>
          <a:lstStyle/>
          <a:p>
            <a:pPr algn="ctr"/>
            <a:r>
              <a:rPr lang="en-GB" sz="1100" b="1" dirty="0"/>
              <a:t>Caching</a:t>
            </a:r>
            <a:endParaRPr lang="en-IN" sz="1100" b="1" dirty="0"/>
          </a:p>
        </p:txBody>
      </p:sp>
      <p:pic>
        <p:nvPicPr>
          <p:cNvPr id="157" name="Picture 8" descr="Content ">
            <a:extLst>
              <a:ext uri="{FF2B5EF4-FFF2-40B4-BE49-F238E27FC236}">
                <a16:creationId xmlns:a16="http://schemas.microsoft.com/office/drawing/2014/main" id="{7AC4ADBA-B38C-6AD4-EF4E-D570795A5BF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402024" y="5614709"/>
            <a:ext cx="355645" cy="355645"/>
          </a:xfrm>
          <a:prstGeom prst="rect">
            <a:avLst/>
          </a:prstGeom>
          <a:noFill/>
          <a:extLst>
            <a:ext uri="{909E8E84-426E-40DD-AFC4-6F175D3DCCD1}">
              <a14:hiddenFill xmlns:a14="http://schemas.microsoft.com/office/drawing/2010/main">
                <a:solidFill>
                  <a:srgbClr val="FFFFFF"/>
                </a:solidFill>
              </a14:hiddenFill>
            </a:ext>
          </a:extLst>
        </p:spPr>
      </p:pic>
      <p:sp>
        <p:nvSpPr>
          <p:cNvPr id="158" name="TextBox 157">
            <a:extLst>
              <a:ext uri="{FF2B5EF4-FFF2-40B4-BE49-F238E27FC236}">
                <a16:creationId xmlns:a16="http://schemas.microsoft.com/office/drawing/2014/main" id="{F0A9E9B4-667B-5F8E-0518-808C673A35D8}"/>
              </a:ext>
            </a:extLst>
          </p:cNvPr>
          <p:cNvSpPr txBox="1"/>
          <p:nvPr/>
        </p:nvSpPr>
        <p:spPr>
          <a:xfrm>
            <a:off x="5244566" y="5954112"/>
            <a:ext cx="749952" cy="430775"/>
          </a:xfrm>
          <a:prstGeom prst="rect">
            <a:avLst/>
          </a:prstGeom>
          <a:noFill/>
        </p:spPr>
        <p:txBody>
          <a:bodyPr wrap="square" rtlCol="0">
            <a:spAutoFit/>
          </a:bodyPr>
          <a:lstStyle/>
          <a:p>
            <a:pPr algn="ctr"/>
            <a:r>
              <a:rPr lang="en-GB" sz="1100" b="1" dirty="0"/>
              <a:t>Mobile App</a:t>
            </a:r>
            <a:endParaRPr lang="en-IN" sz="1100" b="1" dirty="0"/>
          </a:p>
        </p:txBody>
      </p:sp>
      <p:pic>
        <p:nvPicPr>
          <p:cNvPr id="4119" name="Picture 10" descr="Data cleaning ">
            <a:extLst>
              <a:ext uri="{FF2B5EF4-FFF2-40B4-BE49-F238E27FC236}">
                <a16:creationId xmlns:a16="http://schemas.microsoft.com/office/drawing/2014/main" id="{CC241278-5EBB-22D8-0BC5-4F83E4FC4C6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562393" y="5625565"/>
            <a:ext cx="496836" cy="496836"/>
          </a:xfrm>
          <a:prstGeom prst="rect">
            <a:avLst/>
          </a:prstGeom>
          <a:noFill/>
          <a:extLst>
            <a:ext uri="{909E8E84-426E-40DD-AFC4-6F175D3DCCD1}">
              <a14:hiddenFill xmlns:a14="http://schemas.microsoft.com/office/drawing/2010/main">
                <a:solidFill>
                  <a:srgbClr val="FFFFFF"/>
                </a:solidFill>
              </a14:hiddenFill>
            </a:ext>
          </a:extLst>
        </p:spPr>
      </p:pic>
      <p:pic>
        <p:nvPicPr>
          <p:cNvPr id="4121" name="Picture 14" descr="Prompt ">
            <a:extLst>
              <a:ext uri="{FF2B5EF4-FFF2-40B4-BE49-F238E27FC236}">
                <a16:creationId xmlns:a16="http://schemas.microsoft.com/office/drawing/2014/main" id="{89675B89-D8D0-6903-6679-88048191F825}"/>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6164330" y="5619426"/>
            <a:ext cx="411475" cy="411475"/>
          </a:xfrm>
          <a:prstGeom prst="rect">
            <a:avLst/>
          </a:prstGeom>
          <a:noFill/>
          <a:extLst>
            <a:ext uri="{909E8E84-426E-40DD-AFC4-6F175D3DCCD1}">
              <a14:hiddenFill xmlns:a14="http://schemas.microsoft.com/office/drawing/2010/main">
                <a:solidFill>
                  <a:srgbClr val="FFFFFF"/>
                </a:solidFill>
              </a14:hiddenFill>
            </a:ext>
          </a:extLst>
        </p:spPr>
      </p:pic>
      <p:sp>
        <p:nvSpPr>
          <p:cNvPr id="162" name="TextBox 161">
            <a:extLst>
              <a:ext uri="{FF2B5EF4-FFF2-40B4-BE49-F238E27FC236}">
                <a16:creationId xmlns:a16="http://schemas.microsoft.com/office/drawing/2014/main" id="{F177829A-02E7-90C2-FCBE-7613E3A9644A}"/>
              </a:ext>
            </a:extLst>
          </p:cNvPr>
          <p:cNvSpPr txBox="1"/>
          <p:nvPr/>
        </p:nvSpPr>
        <p:spPr>
          <a:xfrm>
            <a:off x="6005696" y="6003361"/>
            <a:ext cx="749952" cy="430775"/>
          </a:xfrm>
          <a:prstGeom prst="rect">
            <a:avLst/>
          </a:prstGeom>
          <a:noFill/>
        </p:spPr>
        <p:txBody>
          <a:bodyPr wrap="square" rtlCol="0">
            <a:spAutoFit/>
          </a:bodyPr>
          <a:lstStyle/>
          <a:p>
            <a:pPr algn="ctr"/>
            <a:r>
              <a:rPr lang="en-GB" sz="1100" b="1" dirty="0"/>
              <a:t>Prompt Perfect</a:t>
            </a:r>
            <a:endParaRPr lang="en-IN" sz="1100" b="1" dirty="0"/>
          </a:p>
        </p:txBody>
      </p:sp>
      <p:sp>
        <p:nvSpPr>
          <p:cNvPr id="164" name="TextBox 163">
            <a:extLst>
              <a:ext uri="{FF2B5EF4-FFF2-40B4-BE49-F238E27FC236}">
                <a16:creationId xmlns:a16="http://schemas.microsoft.com/office/drawing/2014/main" id="{A822F622-41E4-F21E-BF9D-B5C4FB8B30D1}"/>
              </a:ext>
            </a:extLst>
          </p:cNvPr>
          <p:cNvSpPr txBox="1"/>
          <p:nvPr/>
        </p:nvSpPr>
        <p:spPr>
          <a:xfrm>
            <a:off x="6838709" y="5977298"/>
            <a:ext cx="875785" cy="430775"/>
          </a:xfrm>
          <a:prstGeom prst="rect">
            <a:avLst/>
          </a:prstGeom>
          <a:noFill/>
        </p:spPr>
        <p:txBody>
          <a:bodyPr wrap="square" rtlCol="0">
            <a:spAutoFit/>
          </a:bodyPr>
          <a:lstStyle/>
          <a:p>
            <a:pPr algn="ctr"/>
            <a:r>
              <a:rPr lang="en-GB" sz="1100" b="1" dirty="0"/>
              <a:t>Testing &amp; finetuning</a:t>
            </a:r>
            <a:endParaRPr lang="en-IN" sz="1100" b="1" dirty="0"/>
          </a:p>
        </p:txBody>
      </p:sp>
      <p:pic>
        <p:nvPicPr>
          <p:cNvPr id="4122" name="Picture 4121">
            <a:extLst>
              <a:ext uri="{FF2B5EF4-FFF2-40B4-BE49-F238E27FC236}">
                <a16:creationId xmlns:a16="http://schemas.microsoft.com/office/drawing/2014/main" id="{91D83A3F-1D43-8ECF-E008-173789735E71}"/>
              </a:ext>
            </a:extLst>
          </p:cNvPr>
          <p:cNvPicPr>
            <a:picLocks noChangeAspect="1"/>
          </p:cNvPicPr>
          <p:nvPr/>
        </p:nvPicPr>
        <p:blipFill>
          <a:blip r:embed="rId19"/>
          <a:stretch>
            <a:fillRect/>
          </a:stretch>
        </p:blipFill>
        <p:spPr>
          <a:xfrm>
            <a:off x="7107579" y="5594540"/>
            <a:ext cx="382756" cy="382756"/>
          </a:xfrm>
          <a:prstGeom prst="rect">
            <a:avLst/>
          </a:prstGeom>
        </p:spPr>
      </p:pic>
      <p:pic>
        <p:nvPicPr>
          <p:cNvPr id="4124" name="Picture 18" descr="Social media ">
            <a:extLst>
              <a:ext uri="{FF2B5EF4-FFF2-40B4-BE49-F238E27FC236}">
                <a16:creationId xmlns:a16="http://schemas.microsoft.com/office/drawing/2014/main" id="{E88CC433-D3F3-4E49-5A63-7CE228241081}"/>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862298" y="5664934"/>
            <a:ext cx="382756" cy="382756"/>
          </a:xfrm>
          <a:prstGeom prst="rect">
            <a:avLst/>
          </a:prstGeom>
          <a:noFill/>
          <a:extLst>
            <a:ext uri="{909E8E84-426E-40DD-AFC4-6F175D3DCCD1}">
              <a14:hiddenFill xmlns:a14="http://schemas.microsoft.com/office/drawing/2010/main">
                <a:solidFill>
                  <a:srgbClr val="FFFFFF"/>
                </a:solidFill>
              </a14:hiddenFill>
            </a:ext>
          </a:extLst>
        </p:spPr>
      </p:pic>
      <p:sp>
        <p:nvSpPr>
          <p:cNvPr id="168" name="TextBox 167">
            <a:extLst>
              <a:ext uri="{FF2B5EF4-FFF2-40B4-BE49-F238E27FC236}">
                <a16:creationId xmlns:a16="http://schemas.microsoft.com/office/drawing/2014/main" id="{46B9CD2E-4EB2-AE65-2A26-304A9CE0BBD6}"/>
              </a:ext>
            </a:extLst>
          </p:cNvPr>
          <p:cNvSpPr txBox="1"/>
          <p:nvPr/>
        </p:nvSpPr>
        <p:spPr>
          <a:xfrm>
            <a:off x="7675048" y="5980267"/>
            <a:ext cx="875785" cy="430775"/>
          </a:xfrm>
          <a:prstGeom prst="rect">
            <a:avLst/>
          </a:prstGeom>
          <a:noFill/>
        </p:spPr>
        <p:txBody>
          <a:bodyPr wrap="square" rtlCol="0">
            <a:spAutoFit/>
          </a:bodyPr>
          <a:lstStyle/>
          <a:p>
            <a:pPr algn="ctr"/>
            <a:r>
              <a:rPr lang="en-GB" sz="1100" b="1" dirty="0"/>
              <a:t>Paywall</a:t>
            </a:r>
          </a:p>
          <a:p>
            <a:pPr algn="ctr"/>
            <a:r>
              <a:rPr lang="en-GB" sz="1100" b="1" dirty="0"/>
              <a:t>+ Ads</a:t>
            </a:r>
            <a:endParaRPr lang="en-IN" sz="1100" b="1" dirty="0"/>
          </a:p>
        </p:txBody>
      </p:sp>
      <p:sp>
        <p:nvSpPr>
          <p:cNvPr id="169" name="TextBox 168">
            <a:extLst>
              <a:ext uri="{FF2B5EF4-FFF2-40B4-BE49-F238E27FC236}">
                <a16:creationId xmlns:a16="http://schemas.microsoft.com/office/drawing/2014/main" id="{E979EBBB-434B-A2C1-4392-07DE48FD18E7}"/>
              </a:ext>
            </a:extLst>
          </p:cNvPr>
          <p:cNvSpPr txBox="1"/>
          <p:nvPr/>
        </p:nvSpPr>
        <p:spPr>
          <a:xfrm>
            <a:off x="2678415" y="5977298"/>
            <a:ext cx="865311" cy="430775"/>
          </a:xfrm>
          <a:prstGeom prst="rect">
            <a:avLst/>
          </a:prstGeom>
          <a:noFill/>
        </p:spPr>
        <p:txBody>
          <a:bodyPr wrap="square" rtlCol="0">
            <a:spAutoFit/>
          </a:bodyPr>
          <a:lstStyle/>
          <a:p>
            <a:pPr algn="ctr"/>
            <a:r>
              <a:rPr lang="en-GB" sz="1100" b="1" dirty="0"/>
              <a:t>User Metrics</a:t>
            </a:r>
            <a:endParaRPr lang="en-IN" sz="1100" b="1" dirty="0"/>
          </a:p>
        </p:txBody>
      </p:sp>
      <p:sp>
        <p:nvSpPr>
          <p:cNvPr id="170" name="TextBox 169">
            <a:extLst>
              <a:ext uri="{FF2B5EF4-FFF2-40B4-BE49-F238E27FC236}">
                <a16:creationId xmlns:a16="http://schemas.microsoft.com/office/drawing/2014/main" id="{2C5EEF73-69E3-D5EA-7CFB-4E105F73480A}"/>
              </a:ext>
            </a:extLst>
          </p:cNvPr>
          <p:cNvSpPr txBox="1"/>
          <p:nvPr/>
        </p:nvSpPr>
        <p:spPr>
          <a:xfrm>
            <a:off x="8430478" y="5977297"/>
            <a:ext cx="982718" cy="430887"/>
          </a:xfrm>
          <a:prstGeom prst="rect">
            <a:avLst/>
          </a:prstGeom>
          <a:noFill/>
        </p:spPr>
        <p:txBody>
          <a:bodyPr wrap="square" rtlCol="0">
            <a:spAutoFit/>
          </a:bodyPr>
          <a:lstStyle/>
          <a:p>
            <a:pPr algn="ctr"/>
            <a:r>
              <a:rPr lang="en-GB" sz="1100" b="1" dirty="0"/>
              <a:t>Consent Management</a:t>
            </a:r>
            <a:endParaRPr lang="en-IN" sz="1100" b="1" dirty="0"/>
          </a:p>
        </p:txBody>
      </p:sp>
      <p:sp>
        <p:nvSpPr>
          <p:cNvPr id="171" name="TextBox 170">
            <a:extLst>
              <a:ext uri="{FF2B5EF4-FFF2-40B4-BE49-F238E27FC236}">
                <a16:creationId xmlns:a16="http://schemas.microsoft.com/office/drawing/2014/main" id="{D72B598A-23C5-5B53-5AFF-BB456740B146}"/>
              </a:ext>
            </a:extLst>
          </p:cNvPr>
          <p:cNvSpPr txBox="1"/>
          <p:nvPr/>
        </p:nvSpPr>
        <p:spPr>
          <a:xfrm>
            <a:off x="9386453" y="5968116"/>
            <a:ext cx="1144258" cy="430887"/>
          </a:xfrm>
          <a:prstGeom prst="rect">
            <a:avLst/>
          </a:prstGeom>
          <a:noFill/>
        </p:spPr>
        <p:txBody>
          <a:bodyPr wrap="square" rtlCol="0">
            <a:spAutoFit/>
          </a:bodyPr>
          <a:lstStyle/>
          <a:p>
            <a:pPr algn="ctr"/>
            <a:r>
              <a:rPr lang="en-GB" sz="1100" b="1" dirty="0"/>
              <a:t>Login &amp; Authentication</a:t>
            </a:r>
            <a:endParaRPr lang="en-IN" sz="1100" b="1" dirty="0"/>
          </a:p>
        </p:txBody>
      </p:sp>
      <p:pic>
        <p:nvPicPr>
          <p:cNvPr id="4126" name="Picture 22" descr="Treaty ">
            <a:extLst>
              <a:ext uri="{FF2B5EF4-FFF2-40B4-BE49-F238E27FC236}">
                <a16:creationId xmlns:a16="http://schemas.microsoft.com/office/drawing/2014/main" id="{0DB4463A-518D-8F17-6421-3BDEE22A0604}"/>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8713999" y="5619371"/>
            <a:ext cx="402335" cy="402335"/>
          </a:xfrm>
          <a:prstGeom prst="rect">
            <a:avLst/>
          </a:prstGeom>
          <a:noFill/>
          <a:extLst>
            <a:ext uri="{909E8E84-426E-40DD-AFC4-6F175D3DCCD1}">
              <a14:hiddenFill xmlns:a14="http://schemas.microsoft.com/office/drawing/2010/main">
                <a:solidFill>
                  <a:srgbClr val="FFFFFF"/>
                </a:solidFill>
              </a14:hiddenFill>
            </a:ext>
          </a:extLst>
        </p:spPr>
      </p:pic>
      <p:pic>
        <p:nvPicPr>
          <p:cNvPr id="4127" name="Picture 24" descr="Login ">
            <a:extLst>
              <a:ext uri="{FF2B5EF4-FFF2-40B4-BE49-F238E27FC236}">
                <a16:creationId xmlns:a16="http://schemas.microsoft.com/office/drawing/2014/main" id="{FD2CB629-78CA-3171-D605-F5A06E5D89D3}"/>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9687443" y="5638949"/>
            <a:ext cx="382757" cy="382757"/>
          </a:xfrm>
          <a:prstGeom prst="rect">
            <a:avLst/>
          </a:prstGeom>
          <a:noFill/>
          <a:extLst>
            <a:ext uri="{909E8E84-426E-40DD-AFC4-6F175D3DCCD1}">
              <a14:hiddenFill xmlns:a14="http://schemas.microsoft.com/office/drawing/2010/main">
                <a:solidFill>
                  <a:srgbClr val="FFFFFF"/>
                </a:solidFill>
              </a14:hiddenFill>
            </a:ext>
          </a:extLst>
        </p:spPr>
      </p:pic>
      <p:pic>
        <p:nvPicPr>
          <p:cNvPr id="4128" name="Picture 26" descr="Metrics ">
            <a:extLst>
              <a:ext uri="{FF2B5EF4-FFF2-40B4-BE49-F238E27FC236}">
                <a16:creationId xmlns:a16="http://schemas.microsoft.com/office/drawing/2014/main" id="{F6F1AA68-7706-9B0C-FC2F-30C7068305DA}"/>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2876542" y="5605734"/>
            <a:ext cx="396922" cy="396922"/>
          </a:xfrm>
          <a:prstGeom prst="rect">
            <a:avLst/>
          </a:prstGeom>
          <a:noFill/>
          <a:extLst>
            <a:ext uri="{909E8E84-426E-40DD-AFC4-6F175D3DCCD1}">
              <a14:hiddenFill xmlns:a14="http://schemas.microsoft.com/office/drawing/2010/main">
                <a:solidFill>
                  <a:srgbClr val="FFFFFF"/>
                </a:solidFill>
              </a14:hiddenFill>
            </a:ext>
          </a:extLst>
        </p:spPr>
      </p:pic>
      <p:sp>
        <p:nvSpPr>
          <p:cNvPr id="176" name="Rectangle 175">
            <a:extLst>
              <a:ext uri="{FF2B5EF4-FFF2-40B4-BE49-F238E27FC236}">
                <a16:creationId xmlns:a16="http://schemas.microsoft.com/office/drawing/2014/main" id="{42D1EA09-7C13-26D0-6D37-74BCF8EAB8DB}"/>
              </a:ext>
            </a:extLst>
          </p:cNvPr>
          <p:cNvSpPr/>
          <p:nvPr/>
        </p:nvSpPr>
        <p:spPr>
          <a:xfrm>
            <a:off x="5229625" y="6367036"/>
            <a:ext cx="2028662" cy="36320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ysClr val="windowText" lastClr="000000"/>
                </a:solidFill>
              </a:rPr>
              <a:t>Platform Services Team</a:t>
            </a:r>
          </a:p>
        </p:txBody>
      </p:sp>
      <p:pic>
        <p:nvPicPr>
          <p:cNvPr id="4129" name="Picture 28" descr="Application ">
            <a:extLst>
              <a:ext uri="{FF2B5EF4-FFF2-40B4-BE49-F238E27FC236}">
                <a16:creationId xmlns:a16="http://schemas.microsoft.com/office/drawing/2014/main" id="{74604951-A77D-F8A8-82DE-F21458A97CE0}"/>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9658538" y="4567277"/>
            <a:ext cx="514715" cy="514715"/>
          </a:xfrm>
          <a:prstGeom prst="rect">
            <a:avLst/>
          </a:prstGeom>
          <a:noFill/>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98FA49E6-14C1-F838-E15A-8D957EF8C6FF}"/>
              </a:ext>
            </a:extLst>
          </p:cNvPr>
          <p:cNvSpPr txBox="1"/>
          <p:nvPr/>
        </p:nvSpPr>
        <p:spPr>
          <a:xfrm rot="19407587">
            <a:off x="3734811" y="2492121"/>
            <a:ext cx="6178368" cy="523084"/>
          </a:xfrm>
          <a:prstGeom prst="rect">
            <a:avLst/>
          </a:prstGeom>
          <a:noFill/>
        </p:spPr>
        <p:txBody>
          <a:bodyPr wrap="square" rtlCol="0">
            <a:spAutoFit/>
          </a:bodyPr>
          <a:lstStyle>
            <a:defPPr>
              <a:defRPr lang="en-US"/>
            </a:defPPr>
            <a:lvl1pPr>
              <a:defRPr sz="2800" b="1">
                <a:latin typeface="Segoe UI" panose="020B0502040204020203" pitchFamily="34" charset="0"/>
                <a:cs typeface="Segoe UI" panose="020B0502040204020203" pitchFamily="34" charset="0"/>
              </a:defRPr>
            </a:lvl1pPr>
          </a:lstStyle>
          <a:p>
            <a:r>
              <a:rPr lang="en-IN" sz="2799" dirty="0">
                <a:solidFill>
                  <a:srgbClr val="FF0000"/>
                </a:solidFill>
              </a:rPr>
              <a:t>COPY</a:t>
            </a:r>
          </a:p>
        </p:txBody>
      </p:sp>
    </p:spTree>
    <p:extLst>
      <p:ext uri="{BB962C8B-B14F-4D97-AF65-F5344CB8AC3E}">
        <p14:creationId xmlns:p14="http://schemas.microsoft.com/office/powerpoint/2010/main" val="445605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490</Words>
  <Application>Microsoft Office PowerPoint</Application>
  <PresentationFormat>Widescreen</PresentationFormat>
  <Paragraphs>95</Paragraphs>
  <Slides>7</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__fkGroteskNeue_598ab8</vt:lpstr>
      <vt:lpstr>Arial</vt:lpstr>
      <vt:lpstr>Calibri</vt:lpstr>
      <vt:lpstr>Calibri Light</vt:lpstr>
      <vt:lpstr>DM Sans</vt:lpstr>
      <vt:lpstr>Libre Baskerville</vt:lpstr>
      <vt:lpstr>Segoe UI</vt:lpstr>
      <vt:lpstr>var(--font-berkeley-mono)</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Insights</dc:title>
  <dc:creator>Arvind Rajan</dc:creator>
  <cp:lastModifiedBy>Arvind Rajan</cp:lastModifiedBy>
  <cp:revision>2</cp:revision>
  <dcterms:created xsi:type="dcterms:W3CDTF">2025-04-02T16:19:31Z</dcterms:created>
  <dcterms:modified xsi:type="dcterms:W3CDTF">2025-04-02T16:31:19Z</dcterms:modified>
</cp:coreProperties>
</file>