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 autoAdjust="0"/>
    <p:restoredTop sz="84717" autoAdjust="0"/>
  </p:normalViewPr>
  <p:slideViewPr>
    <p:cSldViewPr>
      <p:cViewPr varScale="1">
        <p:scale>
          <a:sx n="71" d="100"/>
          <a:sy n="71" d="100"/>
        </p:scale>
        <p:origin x="-1699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3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D9F27-42FB-4FE0-B36E-06650DE9A7F9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B2987-EEE3-4E6D-83A1-58E66F607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4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 </a:t>
            </a:r>
            <a:r>
              <a:rPr lang="en-US" dirty="0" err="1" smtClean="0"/>
              <a:t>Georgiev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B2987-EEE3-4E6D-83A1-58E66F6071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51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Reference: </a:t>
            </a:r>
            <a:r>
              <a:rPr lang="en-US" dirty="0" err="1" smtClean="0"/>
              <a:t>Georgiev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B2987-EEE3-4E6D-83A1-58E66F6071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9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Reference: </a:t>
            </a:r>
            <a:r>
              <a:rPr lang="en-US" dirty="0" err="1" smtClean="0"/>
              <a:t>Georgiev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B2987-EEE3-4E6D-83A1-58E66F6071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8BB0-0AB3-4FB9-9145-BB96589ECA58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B765-214F-48EC-889D-4D3E8CD1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3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8BB0-0AB3-4FB9-9145-BB96589ECA58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B765-214F-48EC-889D-4D3E8CD1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5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8BB0-0AB3-4FB9-9145-BB96589ECA58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B765-214F-48EC-889D-4D3E8CD1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1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8BB0-0AB3-4FB9-9145-BB96589ECA58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B765-214F-48EC-889D-4D3E8CD1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7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8BB0-0AB3-4FB9-9145-BB96589ECA58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B765-214F-48EC-889D-4D3E8CD1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2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8BB0-0AB3-4FB9-9145-BB96589ECA58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B765-214F-48EC-889D-4D3E8CD1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3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8BB0-0AB3-4FB9-9145-BB96589ECA58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B765-214F-48EC-889D-4D3E8CD1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2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8BB0-0AB3-4FB9-9145-BB96589ECA58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B765-214F-48EC-889D-4D3E8CD1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6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8BB0-0AB3-4FB9-9145-BB96589ECA58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B765-214F-48EC-889D-4D3E8CD1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1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8BB0-0AB3-4FB9-9145-BB96589ECA58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B765-214F-48EC-889D-4D3E8CD1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6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8BB0-0AB3-4FB9-9145-BB96589ECA58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B765-214F-48EC-889D-4D3E8CD1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2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A8BB0-0AB3-4FB9-9145-BB96589ECA58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8B765-214F-48EC-889D-4D3E8CD1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0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kov.com/blog/2009/07/16/disable-certificate-validation-in-java-ssl-connections/" TargetMode="External"/><Relationship Id="rId2" Type="http://schemas.openxmlformats.org/officeDocument/2006/relationships/hyperlink" Target="http://www.cs.utexas.edu/~shmat/shmat_ccs12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TLS Policy High-Level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Buhacoff</a:t>
            </a:r>
          </a:p>
          <a:p>
            <a:r>
              <a:rPr lang="en-US" dirty="0" smtClean="0"/>
              <a:t>14 May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34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High-Level Java API for 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98463" indent="-398463">
              <a:buFont typeface="+mj-lt"/>
              <a:buAutoNum type="arabicPeriod" startAt="4"/>
            </a:pPr>
            <a:r>
              <a:rPr lang="en-US" dirty="0" smtClean="0"/>
              <a:t>Design </a:t>
            </a:r>
            <a:r>
              <a:rPr lang="en-US" dirty="0"/>
              <a:t>a very clear configuration </a:t>
            </a:r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Prevent </a:t>
            </a:r>
            <a:r>
              <a:rPr lang="en-US" dirty="0"/>
              <a:t>ambiguity when configuring the TLS </a:t>
            </a:r>
            <a:r>
              <a:rPr lang="en-US" dirty="0" smtClean="0"/>
              <a:t>policy</a:t>
            </a:r>
          </a:p>
          <a:p>
            <a:pPr lvl="1"/>
            <a:r>
              <a:rPr lang="en-US" dirty="0" smtClean="0"/>
              <a:t>Options </a:t>
            </a:r>
            <a:r>
              <a:rPr lang="en-US" dirty="0"/>
              <a:t>should be self-explanatory to developers who are not security </a:t>
            </a:r>
            <a:r>
              <a:rPr lang="en-US" dirty="0" smtClean="0"/>
              <a:t>experts</a:t>
            </a:r>
            <a:endParaRPr lang="en-US" dirty="0"/>
          </a:p>
          <a:p>
            <a:pPr marL="398463" indent="-398463">
              <a:buFont typeface="+mj-lt"/>
              <a:buAutoNum type="arabicPeriod" startAt="5"/>
            </a:pPr>
            <a:r>
              <a:rPr lang="en-US" dirty="0"/>
              <a:t>Provide an interface and default implementation to handle all TLS-related </a:t>
            </a:r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Application </a:t>
            </a:r>
            <a:r>
              <a:rPr lang="en-US" dirty="0"/>
              <a:t>developer should be able to use it out-of-the-box. </a:t>
            </a:r>
          </a:p>
          <a:p>
            <a:pPr marL="398463" indent="-398463">
              <a:buFont typeface="+mj-lt"/>
              <a:buAutoNum type="arabicPeriod" startAt="6"/>
            </a:pPr>
            <a:r>
              <a:rPr lang="en-US" dirty="0"/>
              <a:t>Design a clear and consistent error reporting </a:t>
            </a:r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should be easy for developers to check if the connection succeeded or failed, examine the reasons for failure, and react </a:t>
            </a:r>
            <a:r>
              <a:rPr lang="en-US" dirty="0" smtClean="0"/>
              <a:t>appropriately</a:t>
            </a:r>
          </a:p>
          <a:p>
            <a:pPr lvl="1"/>
            <a:r>
              <a:rPr lang="en-US" dirty="0" smtClean="0"/>
              <a:t>Specifically</a:t>
            </a:r>
            <a:r>
              <a:rPr lang="en-US" dirty="0"/>
              <a:t>, the library should be explicit about the security consequences of any application-controlled option</a:t>
            </a:r>
          </a:p>
        </p:txBody>
      </p:sp>
    </p:spTree>
    <p:extLst>
      <p:ext uri="{BB962C8B-B14F-4D97-AF65-F5344CB8AC3E}">
        <p14:creationId xmlns:p14="http://schemas.microsoft.com/office/powerpoint/2010/main" val="1256088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High-Level Java API for 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public class Example {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try {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URL </a:t>
            </a:r>
            <a:r>
              <a:rPr lang="en-US" dirty="0" err="1"/>
              <a:t>url</a:t>
            </a:r>
            <a:r>
              <a:rPr lang="en-US" dirty="0"/>
              <a:t> = new URL("https://www.google.com");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if( </a:t>
            </a:r>
            <a:r>
              <a:rPr lang="en-US" dirty="0" err="1"/>
              <a:t>args.length</a:t>
            </a:r>
            <a:r>
              <a:rPr lang="en-US" dirty="0"/>
              <a:t> &gt; 0 ) {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	</a:t>
            </a:r>
            <a:r>
              <a:rPr lang="en-US" dirty="0" err="1"/>
              <a:t>url</a:t>
            </a:r>
            <a:r>
              <a:rPr lang="en-US" dirty="0"/>
              <a:t> = new URL(</a:t>
            </a:r>
            <a:r>
              <a:rPr lang="en-US" dirty="0" err="1"/>
              <a:t>args</a:t>
            </a:r>
            <a:r>
              <a:rPr lang="en-US" dirty="0"/>
              <a:t>[0]);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}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</a:t>
            </a:r>
            <a:r>
              <a:rPr lang="en-US" u="sng" dirty="0" err="1">
                <a:solidFill>
                  <a:srgbClr val="FF0000"/>
                </a:solidFill>
              </a:rPr>
              <a:t>TlsPolicy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tlsPolicy</a:t>
            </a:r>
            <a:r>
              <a:rPr lang="en-US" u="sng" dirty="0">
                <a:solidFill>
                  <a:srgbClr val="FF0000"/>
                </a:solidFill>
              </a:rPr>
              <a:t> = </a:t>
            </a:r>
            <a:r>
              <a:rPr lang="en-US" u="sng" dirty="0" err="1">
                <a:solidFill>
                  <a:srgbClr val="FF0000"/>
                </a:solidFill>
              </a:rPr>
              <a:t>TlsPolicyCommon.insecure</a:t>
            </a:r>
            <a:r>
              <a:rPr lang="en-US" u="sng" dirty="0">
                <a:solidFill>
                  <a:srgbClr val="FF0000"/>
                </a:solidFill>
              </a:rPr>
              <a:t>();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</a:t>
            </a:r>
            <a:r>
              <a:rPr lang="en-US" dirty="0" err="1"/>
              <a:t>SSLContext</a:t>
            </a:r>
            <a:r>
              <a:rPr lang="en-US" dirty="0"/>
              <a:t> </a:t>
            </a: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dirty="0" err="1"/>
              <a:t>SSLContext.getInstance</a:t>
            </a:r>
            <a:r>
              <a:rPr lang="en-US" dirty="0"/>
              <a:t>("SSL");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</a:t>
            </a:r>
            <a:r>
              <a:rPr lang="en-US" dirty="0" err="1"/>
              <a:t>sc.init</a:t>
            </a:r>
            <a:r>
              <a:rPr lang="en-US" dirty="0"/>
              <a:t>(null, new </a:t>
            </a:r>
            <a:r>
              <a:rPr lang="en-US" dirty="0" err="1"/>
              <a:t>TrustManager</a:t>
            </a:r>
            <a:r>
              <a:rPr lang="en-US" dirty="0"/>
              <a:t>[]{</a:t>
            </a:r>
            <a:r>
              <a:rPr lang="en-US" u="sng" dirty="0" err="1">
                <a:solidFill>
                  <a:srgbClr val="FF0000"/>
                </a:solidFill>
              </a:rPr>
              <a:t>tlsPolicy.getTrustManager</a:t>
            </a:r>
            <a:r>
              <a:rPr lang="en-US" u="sng" dirty="0">
                <a:solidFill>
                  <a:srgbClr val="FF0000"/>
                </a:solidFill>
              </a:rPr>
              <a:t>()</a:t>
            </a:r>
            <a:r>
              <a:rPr lang="en-US" b="1" dirty="0"/>
              <a:t>},</a:t>
            </a:r>
            <a:r>
              <a:rPr lang="en-US" dirty="0"/>
              <a:t> new </a:t>
            </a:r>
            <a:r>
              <a:rPr lang="en-US" dirty="0" err="1"/>
              <a:t>java.security.SecureRandom</a:t>
            </a:r>
            <a:r>
              <a:rPr lang="en-US" dirty="0"/>
              <a:t>());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</a:t>
            </a:r>
            <a:r>
              <a:rPr lang="en-US" dirty="0" err="1"/>
              <a:t>HttpsURLConnection.setDefaultSSLSocketFactory</a:t>
            </a:r>
            <a:r>
              <a:rPr lang="en-US" dirty="0"/>
              <a:t>(</a:t>
            </a:r>
            <a:r>
              <a:rPr lang="en-US" dirty="0" err="1"/>
              <a:t>sc.getSocketFactory</a:t>
            </a:r>
            <a:r>
              <a:rPr lang="en-US" dirty="0"/>
              <a:t>());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</a:t>
            </a:r>
            <a:r>
              <a:rPr lang="en-US" dirty="0" err="1"/>
              <a:t>HttpsURLConnection.setDefaultHostnameVerifier</a:t>
            </a:r>
            <a:r>
              <a:rPr lang="en-US" dirty="0"/>
              <a:t>(</a:t>
            </a:r>
            <a:r>
              <a:rPr lang="en-US" u="sng" dirty="0" err="1">
                <a:solidFill>
                  <a:srgbClr val="FF0000"/>
                </a:solidFill>
              </a:rPr>
              <a:t>tlsPolicy.getHostnameVerifier</a:t>
            </a:r>
            <a:r>
              <a:rPr lang="en-US" u="sng" dirty="0">
                <a:solidFill>
                  <a:srgbClr val="FF0000"/>
                </a:solidFill>
              </a:rPr>
              <a:t>()</a:t>
            </a:r>
            <a:r>
              <a:rPr lang="en-US" dirty="0"/>
              <a:t>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</a:t>
            </a:r>
            <a:r>
              <a:rPr lang="en-US" dirty="0" err="1"/>
              <a:t>URLConnection</a:t>
            </a:r>
            <a:r>
              <a:rPr lang="en-US" dirty="0"/>
              <a:t> con = </a:t>
            </a:r>
            <a:r>
              <a:rPr lang="en-US" dirty="0" err="1"/>
              <a:t>url.openConnection</a:t>
            </a:r>
            <a:r>
              <a:rPr lang="en-US" dirty="0"/>
              <a:t>();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String content = </a:t>
            </a:r>
            <a:r>
              <a:rPr lang="en-US" dirty="0" err="1"/>
              <a:t>IOUtils.toString</a:t>
            </a:r>
            <a:r>
              <a:rPr lang="en-US" dirty="0"/>
              <a:t>(</a:t>
            </a:r>
            <a:r>
              <a:rPr lang="en-US" dirty="0" err="1"/>
              <a:t>con.getInputStream</a:t>
            </a:r>
            <a:r>
              <a:rPr lang="en-US" dirty="0"/>
              <a:t>());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(content);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} catch (Exception e) {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</a:t>
            </a:r>
            <a:r>
              <a:rPr lang="en-US" dirty="0" err="1"/>
              <a:t>System.err.println</a:t>
            </a:r>
            <a:r>
              <a:rPr lang="en-US" dirty="0"/>
              <a:t>("ERROR: " + </a:t>
            </a:r>
            <a:r>
              <a:rPr lang="en-US" dirty="0" err="1"/>
              <a:t>e.toString</a:t>
            </a:r>
            <a:r>
              <a:rPr lang="en-US" dirty="0"/>
              <a:t>());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}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}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}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0201" y="5486400"/>
            <a:ext cx="35052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Easy to make an insecure client when you need one – but explicit about what you 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41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High-Level Java API for 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public class Example {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try {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URL </a:t>
            </a:r>
            <a:r>
              <a:rPr lang="en-US" dirty="0" err="1"/>
              <a:t>url</a:t>
            </a:r>
            <a:r>
              <a:rPr lang="en-US" dirty="0"/>
              <a:t> = new URL("https://www.google.com");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if( </a:t>
            </a:r>
            <a:r>
              <a:rPr lang="en-US" dirty="0" err="1"/>
              <a:t>args.length</a:t>
            </a:r>
            <a:r>
              <a:rPr lang="en-US" dirty="0"/>
              <a:t> &gt; 0 ) {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	</a:t>
            </a:r>
            <a:r>
              <a:rPr lang="en-US" dirty="0" err="1"/>
              <a:t>url</a:t>
            </a:r>
            <a:r>
              <a:rPr lang="en-US" dirty="0"/>
              <a:t> = new URL(</a:t>
            </a:r>
            <a:r>
              <a:rPr lang="en-US" dirty="0" err="1"/>
              <a:t>args</a:t>
            </a:r>
            <a:r>
              <a:rPr lang="en-US" dirty="0"/>
              <a:t>[0]);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}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</a:t>
            </a:r>
            <a:r>
              <a:rPr lang="en-US" u="sng" dirty="0" err="1">
                <a:solidFill>
                  <a:srgbClr val="FF0000"/>
                </a:solidFill>
              </a:rPr>
              <a:t>TlsPolicy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tlsPolicy</a:t>
            </a:r>
            <a:r>
              <a:rPr lang="en-US" u="sng" dirty="0">
                <a:solidFill>
                  <a:srgbClr val="FF0000"/>
                </a:solidFill>
              </a:rPr>
              <a:t> = </a:t>
            </a:r>
            <a:r>
              <a:rPr lang="en-US" u="sng" dirty="0" err="1" smtClean="0">
                <a:solidFill>
                  <a:srgbClr val="FF0000"/>
                </a:solidFill>
              </a:rPr>
              <a:t>TlsPolicyCommon.consoleBrowser</a:t>
            </a:r>
            <a:r>
              <a:rPr lang="en-US" u="sng" dirty="0">
                <a:solidFill>
                  <a:srgbClr val="FF0000"/>
                </a:solidFill>
              </a:rPr>
              <a:t>();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</a:t>
            </a:r>
            <a:r>
              <a:rPr lang="en-US" dirty="0" err="1"/>
              <a:t>SSLContext</a:t>
            </a:r>
            <a:r>
              <a:rPr lang="en-US" dirty="0"/>
              <a:t> </a:t>
            </a: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dirty="0" err="1"/>
              <a:t>SSLContext.getInstance</a:t>
            </a:r>
            <a:r>
              <a:rPr lang="en-US" dirty="0"/>
              <a:t>("SSL");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</a:t>
            </a:r>
            <a:r>
              <a:rPr lang="en-US" dirty="0" err="1"/>
              <a:t>sc.init</a:t>
            </a:r>
            <a:r>
              <a:rPr lang="en-US" dirty="0"/>
              <a:t>(null, new </a:t>
            </a:r>
            <a:r>
              <a:rPr lang="en-US" dirty="0" err="1"/>
              <a:t>TrustManager</a:t>
            </a:r>
            <a:r>
              <a:rPr lang="en-US" dirty="0"/>
              <a:t>[]{</a:t>
            </a:r>
            <a:r>
              <a:rPr lang="en-US" u="sng" dirty="0" err="1">
                <a:solidFill>
                  <a:srgbClr val="FF0000"/>
                </a:solidFill>
              </a:rPr>
              <a:t>tlsPolicy.getTrustManager</a:t>
            </a:r>
            <a:r>
              <a:rPr lang="en-US" u="sng" dirty="0">
                <a:solidFill>
                  <a:srgbClr val="FF0000"/>
                </a:solidFill>
              </a:rPr>
              <a:t>()</a:t>
            </a:r>
            <a:r>
              <a:rPr lang="en-US" b="1" dirty="0"/>
              <a:t>},</a:t>
            </a:r>
            <a:r>
              <a:rPr lang="en-US" dirty="0"/>
              <a:t> new </a:t>
            </a:r>
            <a:r>
              <a:rPr lang="en-US" dirty="0" err="1"/>
              <a:t>java.security.SecureRandom</a:t>
            </a:r>
            <a:r>
              <a:rPr lang="en-US" dirty="0"/>
              <a:t>());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</a:t>
            </a:r>
            <a:r>
              <a:rPr lang="en-US" dirty="0" err="1"/>
              <a:t>HttpsURLConnection.setDefaultSSLSocketFactory</a:t>
            </a:r>
            <a:r>
              <a:rPr lang="en-US" dirty="0"/>
              <a:t>(</a:t>
            </a:r>
            <a:r>
              <a:rPr lang="en-US" dirty="0" err="1"/>
              <a:t>sc.getSocketFactory</a:t>
            </a:r>
            <a:r>
              <a:rPr lang="en-US" dirty="0"/>
              <a:t>());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</a:t>
            </a:r>
            <a:r>
              <a:rPr lang="en-US" dirty="0" err="1"/>
              <a:t>HttpsURLConnection.setDefaultHostnameVerifier</a:t>
            </a:r>
            <a:r>
              <a:rPr lang="en-US" dirty="0"/>
              <a:t>(</a:t>
            </a:r>
            <a:r>
              <a:rPr lang="en-US" u="sng" dirty="0" err="1">
                <a:solidFill>
                  <a:srgbClr val="FF0000"/>
                </a:solidFill>
              </a:rPr>
              <a:t>tlsPolicy.getHostnameVerifier</a:t>
            </a:r>
            <a:r>
              <a:rPr lang="en-US" u="sng" dirty="0">
                <a:solidFill>
                  <a:srgbClr val="FF0000"/>
                </a:solidFill>
              </a:rPr>
              <a:t>()</a:t>
            </a:r>
            <a:r>
              <a:rPr lang="en-US" dirty="0"/>
              <a:t>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</a:t>
            </a:r>
            <a:r>
              <a:rPr lang="en-US" dirty="0" err="1"/>
              <a:t>URLConnection</a:t>
            </a:r>
            <a:r>
              <a:rPr lang="en-US" dirty="0"/>
              <a:t> con = </a:t>
            </a:r>
            <a:r>
              <a:rPr lang="en-US" dirty="0" err="1"/>
              <a:t>url.openConnection</a:t>
            </a:r>
            <a:r>
              <a:rPr lang="en-US" dirty="0"/>
              <a:t>();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String content = </a:t>
            </a:r>
            <a:r>
              <a:rPr lang="en-US" dirty="0" err="1"/>
              <a:t>IOUtils.toString</a:t>
            </a:r>
            <a:r>
              <a:rPr lang="en-US" dirty="0"/>
              <a:t>(</a:t>
            </a:r>
            <a:r>
              <a:rPr lang="en-US" dirty="0" err="1"/>
              <a:t>con.getInputStream</a:t>
            </a:r>
            <a:r>
              <a:rPr lang="en-US" dirty="0"/>
              <a:t>());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(content);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} catch (Exception e) {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	</a:t>
            </a:r>
            <a:r>
              <a:rPr lang="en-US" dirty="0" err="1"/>
              <a:t>System.err.println</a:t>
            </a:r>
            <a:r>
              <a:rPr lang="en-US" dirty="0"/>
              <a:t>("ERROR: " + </a:t>
            </a:r>
            <a:r>
              <a:rPr lang="en-US" dirty="0" err="1"/>
              <a:t>e.toString</a:t>
            </a:r>
            <a:r>
              <a:rPr lang="en-US" dirty="0"/>
              <a:t>());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	}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	}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r>
              <a:rPr lang="en-US" dirty="0"/>
              <a:t>}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</a:tabLst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0201" y="5486400"/>
            <a:ext cx="3505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But it’s just as easy to create a secure client too!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53000" y="2514600"/>
            <a:ext cx="457201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10201" y="1855209"/>
            <a:ext cx="297180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Changed from “insecure” to “</a:t>
            </a:r>
            <a:r>
              <a:rPr lang="en-US" dirty="0" err="1" smtClean="0"/>
              <a:t>consoleBrowser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03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High-Level Java API for 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endParaRPr lang="en-US" sz="2000" dirty="0" smtClean="0"/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</a:t>
            </a:r>
            <a:r>
              <a:rPr lang="en-US" sz="2000" dirty="0" err="1"/>
              <a:t>CertificateRepository</a:t>
            </a:r>
            <a:r>
              <a:rPr lang="en-US" sz="2000" dirty="0"/>
              <a:t> repository = new </a:t>
            </a:r>
            <a:r>
              <a:rPr lang="en-US" sz="2000" dirty="0" err="1"/>
              <a:t>PemCertificateRepository</a:t>
            </a:r>
            <a:r>
              <a:rPr lang="en-US" sz="2000" dirty="0"/>
              <a:t>(new </a:t>
            </a:r>
            <a:r>
              <a:rPr lang="en-US" sz="2000" dirty="0" err="1"/>
              <a:t>FileResource</a:t>
            </a:r>
            <a:r>
              <a:rPr lang="en-US" sz="2000" dirty="0"/>
              <a:t>(new File("trusted-</a:t>
            </a:r>
            <a:r>
              <a:rPr lang="en-US" sz="2000" dirty="0" err="1"/>
              <a:t>certs.pem</a:t>
            </a:r>
            <a:r>
              <a:rPr lang="en-US" sz="2000" dirty="0"/>
              <a:t>")));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</a:t>
            </a:r>
            <a:r>
              <a:rPr lang="en-US" sz="2000" dirty="0" err="1"/>
              <a:t>TlsPolicy</a:t>
            </a:r>
            <a:r>
              <a:rPr lang="en-US" sz="2000" dirty="0"/>
              <a:t> </a:t>
            </a:r>
            <a:r>
              <a:rPr lang="en-US" sz="2000" dirty="0" err="1"/>
              <a:t>tlsPolicy</a:t>
            </a:r>
            <a:r>
              <a:rPr lang="en-US" sz="2000" dirty="0"/>
              <a:t> = </a:t>
            </a:r>
            <a:r>
              <a:rPr lang="en-US" sz="2000" dirty="0" err="1"/>
              <a:t>TlsPolicyBuilder.factory</a:t>
            </a:r>
            <a:r>
              <a:rPr lang="en-US" sz="2000" dirty="0"/>
              <a:t>()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.</a:t>
            </a:r>
            <a:r>
              <a:rPr lang="en-US" sz="2000" dirty="0" err="1"/>
              <a:t>providesAuthentication</a:t>
            </a:r>
            <a:r>
              <a:rPr lang="en-US" sz="2000" dirty="0"/>
              <a:t>()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.</a:t>
            </a:r>
            <a:r>
              <a:rPr lang="en-US" sz="2000" dirty="0" err="1"/>
              <a:t>providesConfidentiality</a:t>
            </a:r>
            <a:r>
              <a:rPr lang="en-US" sz="2000" dirty="0"/>
              <a:t>()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.</a:t>
            </a:r>
            <a:r>
              <a:rPr lang="en-US" sz="2000" dirty="0" err="1"/>
              <a:t>providesIntegrity</a:t>
            </a:r>
            <a:r>
              <a:rPr lang="en-US" sz="2000" dirty="0"/>
              <a:t>()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.</a:t>
            </a:r>
            <a:r>
              <a:rPr lang="en-US" sz="2000" dirty="0" err="1"/>
              <a:t>certificateRepository</a:t>
            </a:r>
            <a:r>
              <a:rPr lang="en-US" sz="2000" dirty="0"/>
              <a:t>(repository)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.build</a:t>
            </a:r>
            <a:r>
              <a:rPr lang="en-US" sz="2000" dirty="0" smtClean="0"/>
              <a:t>();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410201" y="5486400"/>
            <a:ext cx="35052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This code creates a strict policy – server certificate will be rejected if it cannot be validated against the trusted certs list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191001" y="3429000"/>
            <a:ext cx="1219200" cy="887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10201" y="4029670"/>
            <a:ext cx="297180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Create your policy using unambiguous configuration functions!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94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High-Level Java API for 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</a:t>
            </a:r>
            <a:r>
              <a:rPr lang="en-US" sz="2000" dirty="0" err="1"/>
              <a:t>TrustDelegate</a:t>
            </a:r>
            <a:r>
              <a:rPr lang="en-US" sz="2000" dirty="0"/>
              <a:t> delegate = new </a:t>
            </a:r>
            <a:r>
              <a:rPr lang="en-US" sz="2000" dirty="0" err="1" smtClean="0"/>
              <a:t>MyTrustDelegate</a:t>
            </a:r>
            <a:r>
              <a:rPr lang="en-US" sz="2000" dirty="0" smtClean="0"/>
              <a:t>(repository);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</a:t>
            </a:r>
            <a:r>
              <a:rPr lang="en-US" sz="2000" dirty="0" err="1"/>
              <a:t>CertificateRepository</a:t>
            </a:r>
            <a:r>
              <a:rPr lang="en-US" sz="2000" dirty="0"/>
              <a:t> repository = new </a:t>
            </a:r>
            <a:r>
              <a:rPr lang="en-US" sz="2000" dirty="0" err="1"/>
              <a:t>PemCertificateRepository</a:t>
            </a:r>
            <a:r>
              <a:rPr lang="en-US" sz="2000" dirty="0"/>
              <a:t>(new </a:t>
            </a:r>
            <a:r>
              <a:rPr lang="en-US" sz="2000" dirty="0" err="1"/>
              <a:t>FileResource</a:t>
            </a:r>
            <a:r>
              <a:rPr lang="en-US" sz="2000" dirty="0"/>
              <a:t>(new File("trusted-</a:t>
            </a:r>
            <a:r>
              <a:rPr lang="en-US" sz="2000" dirty="0" err="1"/>
              <a:t>certs.pem</a:t>
            </a:r>
            <a:r>
              <a:rPr lang="en-US" sz="2000" dirty="0"/>
              <a:t>")));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</a:t>
            </a:r>
            <a:r>
              <a:rPr lang="en-US" sz="2000" dirty="0" err="1"/>
              <a:t>TlsPolicy</a:t>
            </a:r>
            <a:r>
              <a:rPr lang="en-US" sz="2000" dirty="0"/>
              <a:t> </a:t>
            </a:r>
            <a:r>
              <a:rPr lang="en-US" sz="2000" dirty="0" err="1"/>
              <a:t>tlsPolicy</a:t>
            </a:r>
            <a:r>
              <a:rPr lang="en-US" sz="2000" dirty="0"/>
              <a:t> = </a:t>
            </a:r>
            <a:r>
              <a:rPr lang="en-US" sz="2000" dirty="0" err="1"/>
              <a:t>TlsPolicyBuilder.factory</a:t>
            </a:r>
            <a:r>
              <a:rPr lang="en-US" sz="2000" dirty="0"/>
              <a:t>()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.</a:t>
            </a:r>
            <a:r>
              <a:rPr lang="en-US" sz="2000" dirty="0" err="1"/>
              <a:t>providesAuthentication</a:t>
            </a:r>
            <a:r>
              <a:rPr lang="en-US" sz="2000" dirty="0"/>
              <a:t>()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.</a:t>
            </a:r>
            <a:r>
              <a:rPr lang="en-US" sz="2000" dirty="0" err="1"/>
              <a:t>providesConfidentiality</a:t>
            </a:r>
            <a:r>
              <a:rPr lang="en-US" sz="2000" dirty="0"/>
              <a:t>()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.</a:t>
            </a:r>
            <a:r>
              <a:rPr lang="en-US" sz="2000" dirty="0" err="1"/>
              <a:t>providesIntegrity</a:t>
            </a:r>
            <a:r>
              <a:rPr lang="en-US" sz="2000" dirty="0"/>
              <a:t>()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.</a:t>
            </a:r>
            <a:r>
              <a:rPr lang="en-US" sz="2000" dirty="0" err="1"/>
              <a:t>certificateRepository</a:t>
            </a:r>
            <a:r>
              <a:rPr lang="en-US" sz="2000" dirty="0"/>
              <a:t>(repository</a:t>
            </a:r>
            <a:r>
              <a:rPr lang="en-US" sz="2000" dirty="0" smtClean="0"/>
              <a:t>)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</a:t>
            </a:r>
            <a:r>
              <a:rPr lang="en-US" sz="2000" dirty="0" smtClean="0"/>
              <a:t>.</a:t>
            </a:r>
            <a:r>
              <a:rPr lang="en-US" sz="2000" dirty="0" err="1" smtClean="0"/>
              <a:t>trustDelegate</a:t>
            </a:r>
            <a:r>
              <a:rPr lang="en-US" sz="2000" dirty="0" smtClean="0"/>
              <a:t>(delegate)</a:t>
            </a:r>
            <a:endParaRPr lang="en-US" sz="2000" dirty="0"/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.build</a:t>
            </a:r>
            <a:r>
              <a:rPr lang="en-US" sz="2000" dirty="0" smtClean="0"/>
              <a:t>();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5486400"/>
            <a:ext cx="381000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This code creates a browser-like policy – if server certificate cannot be validated, the user will be prompted to accept via the </a:t>
            </a:r>
            <a:r>
              <a:rPr lang="en-US" b="1" dirty="0" err="1" smtClean="0"/>
              <a:t>TrustDelegate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096000" y="1981201"/>
            <a:ext cx="457200" cy="2048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10201" y="4029670"/>
            <a:ext cx="297180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Integrates seamlessly with GUI/windows code!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10001" y="4429036"/>
            <a:ext cx="1600200" cy="246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586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High-Level Java API for 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endParaRPr lang="en-US" sz="2000" dirty="0" smtClean="0"/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</a:t>
            </a:r>
            <a:r>
              <a:rPr lang="en-US" sz="2000" dirty="0" err="1"/>
              <a:t>TlsPolicy</a:t>
            </a:r>
            <a:r>
              <a:rPr lang="en-US" sz="2000" dirty="0"/>
              <a:t> </a:t>
            </a:r>
            <a:r>
              <a:rPr lang="en-US" sz="2000" dirty="0" err="1"/>
              <a:t>tlsPolicy</a:t>
            </a:r>
            <a:r>
              <a:rPr lang="en-US" sz="2000" dirty="0"/>
              <a:t> = </a:t>
            </a:r>
            <a:r>
              <a:rPr lang="en-US" sz="2000" dirty="0" err="1"/>
              <a:t>TlsPolicyBuilder.factory</a:t>
            </a:r>
            <a:r>
              <a:rPr lang="en-US" sz="2000" dirty="0"/>
              <a:t>()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</a:t>
            </a:r>
            <a:r>
              <a:rPr lang="en-US" sz="2000" dirty="0" smtClean="0"/>
              <a:t>.</a:t>
            </a:r>
            <a:r>
              <a:rPr lang="en-US" sz="2000" dirty="0" err="1" smtClean="0">
                <a:solidFill>
                  <a:srgbClr val="FF0000"/>
                </a:solidFill>
              </a:rPr>
              <a:t>noAuthentication</a:t>
            </a:r>
            <a:r>
              <a:rPr lang="en-US" sz="2000" dirty="0"/>
              <a:t>()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</a:t>
            </a:r>
            <a:r>
              <a:rPr lang="en-US" sz="2000" dirty="0" smtClean="0"/>
              <a:t>.</a:t>
            </a:r>
            <a:r>
              <a:rPr lang="en-US" sz="2000" dirty="0" err="1" smtClean="0">
                <a:solidFill>
                  <a:srgbClr val="FF0000"/>
                </a:solidFill>
              </a:rPr>
              <a:t>noConfidentiality</a:t>
            </a:r>
            <a:r>
              <a:rPr lang="en-US" sz="2000" dirty="0"/>
              <a:t>()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</a:t>
            </a:r>
            <a:r>
              <a:rPr lang="en-US" sz="2000" dirty="0" smtClean="0"/>
              <a:t>.</a:t>
            </a:r>
            <a:r>
              <a:rPr lang="en-US" sz="2000" dirty="0" err="1" smtClean="0">
                <a:solidFill>
                  <a:srgbClr val="FF0000"/>
                </a:solidFill>
              </a:rPr>
              <a:t>noIntegrity</a:t>
            </a:r>
            <a:r>
              <a:rPr lang="en-US" sz="2000" dirty="0"/>
              <a:t>()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.build</a:t>
            </a:r>
            <a:r>
              <a:rPr lang="en-US" sz="2000" dirty="0" smtClean="0"/>
              <a:t>();</a:t>
            </a:r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505200" y="3200400"/>
            <a:ext cx="1219200" cy="887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24400" y="3801070"/>
            <a:ext cx="297180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Create your </a:t>
            </a:r>
            <a:r>
              <a:rPr lang="en-US" b="1" dirty="0" smtClean="0">
                <a:solidFill>
                  <a:srgbClr val="FF0000"/>
                </a:solidFill>
              </a:rPr>
              <a:t>insecure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policy using unambiguous configuration functions!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5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High-Level Java API for 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endParaRPr lang="en-US" sz="2000" dirty="0" smtClean="0"/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</a:t>
            </a:r>
            <a:r>
              <a:rPr lang="en-US" sz="2000" dirty="0" err="1"/>
              <a:t>TlsPolicy</a:t>
            </a:r>
            <a:r>
              <a:rPr lang="en-US" sz="2000" dirty="0"/>
              <a:t> </a:t>
            </a:r>
            <a:r>
              <a:rPr lang="en-US" sz="2000" dirty="0" err="1"/>
              <a:t>tlsPolicy</a:t>
            </a:r>
            <a:r>
              <a:rPr lang="en-US" sz="2000" dirty="0"/>
              <a:t> = </a:t>
            </a:r>
            <a:r>
              <a:rPr lang="en-US" sz="2000" dirty="0" err="1"/>
              <a:t>TlsPolicyBuilder.factory</a:t>
            </a:r>
            <a:r>
              <a:rPr lang="en-US" sz="2000" dirty="0"/>
              <a:t>()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</a:t>
            </a:r>
            <a:r>
              <a:rPr lang="en-US" sz="2000" dirty="0" smtClean="0"/>
              <a:t>.</a:t>
            </a:r>
            <a:r>
              <a:rPr lang="en-US" sz="2000" dirty="0" err="1" smtClean="0">
                <a:solidFill>
                  <a:srgbClr val="FF0000"/>
                </a:solidFill>
              </a:rPr>
              <a:t>providesAuthentication</a:t>
            </a:r>
            <a:r>
              <a:rPr lang="en-US" sz="2000" dirty="0"/>
              <a:t>()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</a:t>
            </a:r>
            <a:r>
              <a:rPr lang="en-US" sz="2000" dirty="0" smtClean="0"/>
              <a:t>.</a:t>
            </a:r>
            <a:r>
              <a:rPr lang="en-US" sz="2000" dirty="0" err="1" smtClean="0">
                <a:solidFill>
                  <a:srgbClr val="FF0000"/>
                </a:solidFill>
              </a:rPr>
              <a:t>noConfidentiality</a:t>
            </a:r>
            <a:r>
              <a:rPr lang="en-US" sz="2000" dirty="0"/>
              <a:t>()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</a:t>
            </a:r>
            <a:r>
              <a:rPr lang="en-US" sz="2000" dirty="0" smtClean="0"/>
              <a:t>.</a:t>
            </a:r>
            <a:r>
              <a:rPr lang="en-US" sz="2000" dirty="0" err="1" smtClean="0">
                <a:solidFill>
                  <a:srgbClr val="FF0000"/>
                </a:solidFill>
              </a:rPr>
              <a:t>noIntegrity</a:t>
            </a:r>
            <a:r>
              <a:rPr lang="en-US" sz="2000" dirty="0"/>
              <a:t>()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860425" algn="l"/>
              </a:tabLst>
            </a:pPr>
            <a:r>
              <a:rPr lang="en-US" sz="2000" dirty="0"/>
              <a:t>		.build</a:t>
            </a:r>
            <a:r>
              <a:rPr lang="en-US" sz="2000" dirty="0" smtClean="0"/>
              <a:t>();</a:t>
            </a:r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505200" y="3200400"/>
            <a:ext cx="1219200" cy="887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24400" y="3801070"/>
            <a:ext cx="297180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Does not allow you to create nonsense policies!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5509687"/>
            <a:ext cx="791659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IllegalArgumentException</a:t>
            </a:r>
            <a:r>
              <a:rPr lang="en-US" dirty="0" smtClean="0">
                <a:solidFill>
                  <a:srgbClr val="FF0000"/>
                </a:solidFill>
              </a:rPr>
              <a:t>: Unsupported combination of options to create </a:t>
            </a:r>
            <a:r>
              <a:rPr lang="en-US" dirty="0" err="1" smtClean="0">
                <a:solidFill>
                  <a:srgbClr val="FF0000"/>
                </a:solidFill>
              </a:rPr>
              <a:t>TlsPolicy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62200" y="3801070"/>
            <a:ext cx="76200" cy="138053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33800" y="4240792"/>
            <a:ext cx="990600" cy="940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178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C:\&gt; </a:t>
            </a:r>
            <a:r>
              <a:rPr lang="en-US" b="1" dirty="0"/>
              <a:t>java -</a:t>
            </a:r>
            <a:r>
              <a:rPr lang="en-US" b="1" dirty="0" err="1"/>
              <a:t>cp</a:t>
            </a:r>
            <a:r>
              <a:rPr lang="en-US" b="1" dirty="0"/>
              <a:t> tls-policy-example.jar </a:t>
            </a:r>
            <a:r>
              <a:rPr lang="en-US" b="1" dirty="0" err="1" smtClean="0"/>
              <a:t>example.MainWithStrictTlsPolicy</a:t>
            </a:r>
            <a:r>
              <a:rPr lang="en-US" b="1" dirty="0" smtClean="0"/>
              <a:t> </a:t>
            </a:r>
            <a:r>
              <a:rPr lang="en-US" b="1" dirty="0"/>
              <a:t>https://www.google.com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ERROR: </a:t>
            </a:r>
            <a:r>
              <a:rPr lang="en-US" dirty="0" err="1"/>
              <a:t>javax.net.ssl.SSLHandshakeException</a:t>
            </a:r>
            <a:r>
              <a:rPr lang="en-US" dirty="0"/>
              <a:t>: </a:t>
            </a:r>
            <a:r>
              <a:rPr lang="en-US" dirty="0" err="1"/>
              <a:t>java.security.cert.CertificateException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Server certificate is not trusted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5800" y="5257800"/>
            <a:ext cx="4464748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TlsPolicy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tlsPolicy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TlsPolicyBuilder.factory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providesAuthentication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providesConfidentiality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providesIntegrity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certificateRepository</a:t>
            </a:r>
            <a:r>
              <a:rPr lang="en-US" dirty="0">
                <a:solidFill>
                  <a:srgbClr val="FF0000"/>
                </a:solidFill>
              </a:rPr>
              <a:t>(repository).build();</a:t>
            </a:r>
          </a:p>
        </p:txBody>
      </p:sp>
    </p:spTree>
    <p:extLst>
      <p:ext uri="{BB962C8B-B14F-4D97-AF65-F5344CB8AC3E}">
        <p14:creationId xmlns:p14="http://schemas.microsoft.com/office/powerpoint/2010/main" val="168315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C:\&gt; </a:t>
            </a:r>
            <a:r>
              <a:rPr lang="en-US" b="1" dirty="0"/>
              <a:t>java -</a:t>
            </a:r>
            <a:r>
              <a:rPr lang="en-US" b="1" dirty="0" err="1"/>
              <a:t>cp</a:t>
            </a:r>
            <a:r>
              <a:rPr lang="en-US" b="1" dirty="0"/>
              <a:t> tls-policy-example.jar </a:t>
            </a:r>
            <a:r>
              <a:rPr lang="en-US" b="1" dirty="0" err="1"/>
              <a:t>example.MainWithBrowserTlsPolicy</a:t>
            </a:r>
            <a:r>
              <a:rPr lang="en-US" b="1" dirty="0"/>
              <a:t> https://www.google.com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server certificate could not be validated</a:t>
            </a:r>
          </a:p>
          <a:p>
            <a:pPr marL="0" indent="0">
              <a:buNone/>
            </a:pPr>
            <a:r>
              <a:rPr lang="en-US" dirty="0"/>
              <a:t>Issuer: OU=Equifax Secure Certificate </a:t>
            </a:r>
            <a:r>
              <a:rPr lang="en-US" dirty="0" err="1"/>
              <a:t>Authority,O</a:t>
            </a:r>
            <a:r>
              <a:rPr lang="en-US" dirty="0"/>
              <a:t>=</a:t>
            </a:r>
            <a:r>
              <a:rPr lang="en-US" dirty="0" err="1"/>
              <a:t>Equifax,C</a:t>
            </a:r>
            <a:r>
              <a:rPr lang="en-US" dirty="0"/>
              <a:t>=US</a:t>
            </a:r>
          </a:p>
          <a:p>
            <a:pPr marL="0" indent="0">
              <a:buNone/>
            </a:pPr>
            <a:r>
              <a:rPr lang="en-US" dirty="0"/>
              <a:t>Subject: CN=Google Internet </a:t>
            </a:r>
            <a:r>
              <a:rPr lang="en-US" dirty="0" err="1"/>
              <a:t>Authority,O</a:t>
            </a:r>
            <a:r>
              <a:rPr lang="en-US" dirty="0"/>
              <a:t>=Google </a:t>
            </a:r>
            <a:r>
              <a:rPr lang="en-US" dirty="0" err="1"/>
              <a:t>Inc,C</a:t>
            </a:r>
            <a:r>
              <a:rPr lang="en-US" dirty="0"/>
              <a:t>=US</a:t>
            </a:r>
          </a:p>
          <a:p>
            <a:pPr marL="0" indent="0">
              <a:buNone/>
            </a:pPr>
            <a:r>
              <a:rPr lang="en-US" dirty="0"/>
              <a:t>Type:X.509</a:t>
            </a:r>
          </a:p>
          <a:p>
            <a:pPr marL="0" indent="0">
              <a:buNone/>
            </a:pPr>
            <a:r>
              <a:rPr lang="en-US" dirty="0"/>
              <a:t>Not valid before: Wed Dec 12 07:58:50 PST 2012</a:t>
            </a:r>
          </a:p>
          <a:p>
            <a:pPr marL="0" indent="0">
              <a:buNone/>
            </a:pPr>
            <a:r>
              <a:rPr lang="en-US" dirty="0"/>
              <a:t>Not valid after: Tue Dec 31 07:58:50 PST 2013</a:t>
            </a:r>
          </a:p>
          <a:p>
            <a:pPr marL="0" indent="0">
              <a:buNone/>
            </a:pPr>
            <a:r>
              <a:rPr lang="en-US" dirty="0"/>
              <a:t>Serial number: 1406945</a:t>
            </a:r>
          </a:p>
          <a:p>
            <a:pPr marL="0" indent="0">
              <a:buNone/>
            </a:pPr>
            <a:r>
              <a:rPr lang="en-US" dirty="0"/>
              <a:t>SHA1 Fingerprint: 59676e6bdd9f4d9ddae6a15d9dbcdf24357cf776</a:t>
            </a:r>
          </a:p>
          <a:p>
            <a:pPr marL="0" indent="0">
              <a:buNone/>
            </a:pPr>
            <a:r>
              <a:rPr lang="en-US" dirty="0"/>
              <a:t>Accept this certificate? [Y/N] </a:t>
            </a:r>
            <a:r>
              <a:rPr lang="en-US" b="1" dirty="0">
                <a:solidFill>
                  <a:srgbClr val="FF0000"/>
                </a:solidFill>
              </a:rPr>
              <a:t>y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Save this certificate permanently? [Y/N] </a:t>
            </a:r>
            <a:r>
              <a:rPr lang="en-US" b="1" dirty="0">
                <a:solidFill>
                  <a:srgbClr val="FF0000"/>
                </a:solidFill>
              </a:rPr>
              <a:t>y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600" y="5955268"/>
            <a:ext cx="5428089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TlsPolicy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tlsPolicy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TlsPolicyCommon.consoleBrowser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807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5500" dirty="0"/>
              <a:t>C:\&gt; </a:t>
            </a:r>
            <a:r>
              <a:rPr lang="en-US" sz="5500" b="1" dirty="0"/>
              <a:t>type </a:t>
            </a:r>
            <a:r>
              <a:rPr lang="en-US" sz="5500" b="1" dirty="0" smtClean="0"/>
              <a:t>trusted-</a:t>
            </a:r>
            <a:r>
              <a:rPr lang="en-US" sz="5500" b="1" dirty="0" err="1" smtClean="0"/>
              <a:t>certs.pem</a:t>
            </a:r>
            <a:endParaRPr lang="en-US" sz="5500" b="1" dirty="0"/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-----BEGIN CERTIFICATE-----</a:t>
            </a: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MIICsDCCAhmgAwIBAgIDFXfhMA0GCSqGSIb3DQEBBQUAME4xCzAJBgNVBAYTAlVTMRAwDgYDVQQK</a:t>
            </a: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EwdFcXVpZmF4MS0wKwYDVQQLEyRFcXVpZmF4IFNlY3VyZSBDZXJ0aWZpY2F0ZSBBdXRob3JpdHkw</a:t>
            </a: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HhcNMTIxMjEyMTU1ODUwWhcNMTMxMjMxMTU1ODUwWjBGMQswCQYDVQQGEwJVUzETMBEGA1UEChMK</a:t>
            </a: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R29vZ2xlIEluYzEiMCAGA1UEAxMZR29vZ2xlIEludGVybmV0IEF1dGhvcml0eTCBnzANBgkqhkiG</a:t>
            </a: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9w0BAQEFAAOBjQAwgYkCgYEAye23pIucV+eEPkB9hPSP0XFjU5nneXQUr0SZMyCSjXvlKAy6rWxJ</a:t>
            </a: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foNfNFlOCnowzdDXxFdF7dWq1nMmzq0yE7jXDx07393cCDaob1FEm8rWIFJztyaHNWrbqeXUWaUr</a:t>
            </a: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/GcZOfqTGBhs3t0lig4zFEfC7wFQeeT9adGnwKziV28CAwEAAaOBozCBoDAfBgNVHSMEGDAWgBRI</a:t>
            </a: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5mj5K9KylddH2CMgEE8zmJCf1DAdBgNVHQ4EFgQUv8Aw6/VDET5nup6R+/xq2uNrEiQwEgYDVR0T</a:t>
            </a: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AQH/</a:t>
            </a:r>
            <a:r>
              <a:rPr lang="en-US" sz="4000" dirty="0" err="1">
                <a:latin typeface="Courier New" pitchFamily="49" charset="0"/>
                <a:cs typeface="Courier New" pitchFamily="49" charset="0"/>
              </a:rPr>
              <a:t>BAgwBgEB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/wIBADAOBgNVHQ8BAf8EBAMCAQYwOgYDVR0fBDMwMTAvoC2gK4YpaHR0cDovL2Ny</a:t>
            </a: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bC5nZW90cnVzdC5jb20vY3Jscy9zZWN1cmVjYS5jcmwwDQYJKoZIhvcNAQEFBQADgYEAvprjecFG</a:t>
            </a: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+iJsxzEFZUNgujFQodUovxOWZshcnDW7fZ7mTlk3zpeVJrGPZzhaDhvuJjIfKqHweFB7gwB+ARlI</a:t>
            </a: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jNvrPq86fpVg0NOTawALkSqOUMl3MynBQO+spR7EHcRbADQ/JemfTEh2YcflvZqhEFBfurZkX0eT</a:t>
            </a: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ANq98ZvVfpg=</a:t>
            </a: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-----END CERTIFICATE-----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7600" y="4724400"/>
            <a:ext cx="5040226" cy="187743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is Google!</a:t>
            </a:r>
          </a:p>
          <a:p>
            <a:r>
              <a:rPr lang="en-US" sz="1400" dirty="0"/>
              <a:t>Issuer: OU=Equifax Secure Certificate </a:t>
            </a:r>
            <a:r>
              <a:rPr lang="en-US" sz="1400" dirty="0" err="1"/>
              <a:t>Authority,O</a:t>
            </a:r>
            <a:r>
              <a:rPr lang="en-US" sz="1400" dirty="0"/>
              <a:t>=</a:t>
            </a:r>
            <a:r>
              <a:rPr lang="en-US" sz="1400" dirty="0" err="1"/>
              <a:t>Equifax,C</a:t>
            </a:r>
            <a:r>
              <a:rPr lang="en-US" sz="1400" dirty="0"/>
              <a:t>=US</a:t>
            </a:r>
          </a:p>
          <a:p>
            <a:r>
              <a:rPr lang="en-US" sz="1400" dirty="0"/>
              <a:t>Subject: CN=Google Internet </a:t>
            </a:r>
            <a:r>
              <a:rPr lang="en-US" sz="1400" dirty="0" err="1"/>
              <a:t>Authority,O</a:t>
            </a:r>
            <a:r>
              <a:rPr lang="en-US" sz="1400" dirty="0"/>
              <a:t>=Google </a:t>
            </a:r>
            <a:r>
              <a:rPr lang="en-US" sz="1400" dirty="0" err="1"/>
              <a:t>Inc,C</a:t>
            </a:r>
            <a:r>
              <a:rPr lang="en-US" sz="1400" dirty="0"/>
              <a:t>=US</a:t>
            </a:r>
          </a:p>
          <a:p>
            <a:r>
              <a:rPr lang="en-US" sz="1400" dirty="0"/>
              <a:t>Type:X.509</a:t>
            </a:r>
          </a:p>
          <a:p>
            <a:r>
              <a:rPr lang="en-US" sz="1400" dirty="0"/>
              <a:t>Not valid before: Wed Dec 12 07:58:50 PST 2012</a:t>
            </a:r>
          </a:p>
          <a:p>
            <a:r>
              <a:rPr lang="en-US" sz="1400" dirty="0"/>
              <a:t>Not valid after: Tue Dec 31 07:58:50 PST 2013</a:t>
            </a:r>
          </a:p>
          <a:p>
            <a:r>
              <a:rPr lang="en-US" sz="1400" dirty="0"/>
              <a:t>Serial number: 1406945</a:t>
            </a:r>
          </a:p>
          <a:p>
            <a:r>
              <a:rPr lang="en-US" sz="1400" dirty="0"/>
              <a:t>SHA1 Fingerprint: </a:t>
            </a:r>
            <a:r>
              <a:rPr lang="en-US" sz="1400" dirty="0" smtClean="0"/>
              <a:t>59676e6bdd9f4d9ddae6a15d9dbcdf24357cf776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219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Overview of TLS</a:t>
            </a:r>
          </a:p>
          <a:p>
            <a:pPr lvl="1"/>
            <a:r>
              <a:rPr lang="en-US" dirty="0" smtClean="0"/>
              <a:t>Socket Libraries</a:t>
            </a:r>
          </a:p>
          <a:p>
            <a:pPr lvl="1"/>
            <a:r>
              <a:rPr lang="en-US" dirty="0" smtClean="0"/>
              <a:t>Data Transport Libraries</a:t>
            </a:r>
          </a:p>
          <a:p>
            <a:r>
              <a:rPr lang="en-US" dirty="0" smtClean="0"/>
              <a:t>Misunderstanding </a:t>
            </a:r>
            <a:r>
              <a:rPr lang="en-US" dirty="0"/>
              <a:t>the TLS </a:t>
            </a:r>
            <a:r>
              <a:rPr lang="en-US" dirty="0" smtClean="0"/>
              <a:t>API</a:t>
            </a:r>
            <a:endParaRPr lang="en-US" dirty="0"/>
          </a:p>
          <a:p>
            <a:pPr lvl="1"/>
            <a:r>
              <a:rPr lang="en-US" dirty="0" smtClean="0"/>
              <a:t>TLS </a:t>
            </a:r>
            <a:r>
              <a:rPr lang="en-US" dirty="0"/>
              <a:t>in Non-Browser </a:t>
            </a:r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Intentionally disabling TLS</a:t>
            </a:r>
            <a:endParaRPr lang="en-US" dirty="0"/>
          </a:p>
          <a:p>
            <a:r>
              <a:rPr lang="en-US" dirty="0" smtClean="0"/>
              <a:t>A high-level Java API for TLS</a:t>
            </a:r>
          </a:p>
          <a:p>
            <a:pPr lvl="1"/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Example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42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C:\&gt; </a:t>
            </a:r>
            <a:r>
              <a:rPr lang="en-US" b="1" dirty="0"/>
              <a:t>java -</a:t>
            </a:r>
            <a:r>
              <a:rPr lang="en-US" b="1" dirty="0" err="1"/>
              <a:t>cp</a:t>
            </a:r>
            <a:r>
              <a:rPr lang="en-US" b="1" dirty="0"/>
              <a:t> tls-policy-example.jar </a:t>
            </a:r>
            <a:r>
              <a:rPr lang="en-US" b="1" dirty="0" err="1" smtClean="0"/>
              <a:t>example.MainWithBrowserTlsPolicy</a:t>
            </a:r>
            <a:r>
              <a:rPr lang="en-US" b="1" dirty="0" smtClean="0"/>
              <a:t> </a:t>
            </a:r>
            <a:r>
              <a:rPr lang="en-US" b="1" dirty="0"/>
              <a:t>https://www.google.com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ERROR: </a:t>
            </a:r>
            <a:r>
              <a:rPr lang="en-US" dirty="0" err="1"/>
              <a:t>javax.net.ssl.SSLHandshakeException</a:t>
            </a:r>
            <a:r>
              <a:rPr lang="en-US" dirty="0"/>
              <a:t>: </a:t>
            </a:r>
            <a:r>
              <a:rPr lang="en-US" dirty="0" err="1"/>
              <a:t>java.security.cert.CertificateException</a:t>
            </a:r>
            <a:r>
              <a:rPr lang="en-US" dirty="0"/>
              <a:t>: Server certificate chain is invalid: cannot verify that CN=</a:t>
            </a:r>
            <a:r>
              <a:rPr lang="en-US" dirty="0" err="1"/>
              <a:t>AddTrust</a:t>
            </a:r>
            <a:r>
              <a:rPr lang="en-US" dirty="0"/>
              <a:t> </a:t>
            </a:r>
            <a:r>
              <a:rPr lang="en-US" dirty="0" smtClean="0"/>
              <a:t>External </a:t>
            </a:r>
            <a:r>
              <a:rPr lang="en-US" dirty="0"/>
              <a:t>CA </a:t>
            </a:r>
            <a:r>
              <a:rPr lang="en-US" dirty="0" err="1"/>
              <a:t>Root,OU</a:t>
            </a:r>
            <a:r>
              <a:rPr lang="en-US" dirty="0"/>
              <a:t>=</a:t>
            </a:r>
            <a:r>
              <a:rPr lang="en-US" dirty="0" err="1"/>
              <a:t>AddTrust</a:t>
            </a:r>
            <a:r>
              <a:rPr lang="en-US" dirty="0"/>
              <a:t> External TTP </a:t>
            </a:r>
            <a:r>
              <a:rPr lang="en-US" dirty="0" err="1"/>
              <a:t>Network,O</a:t>
            </a:r>
            <a:r>
              <a:rPr lang="en-US" dirty="0"/>
              <a:t>=</a:t>
            </a:r>
            <a:r>
              <a:rPr lang="en-US" dirty="0" err="1"/>
              <a:t>AddTrust</a:t>
            </a:r>
            <a:r>
              <a:rPr lang="en-US" dirty="0"/>
              <a:t> AB,C=SE signed </a:t>
            </a:r>
            <a:r>
              <a:rPr lang="en-US" dirty="0" smtClean="0"/>
              <a:t>CN=</a:t>
            </a:r>
            <a:r>
              <a:rPr lang="en-US" dirty="0" smtClean="0">
                <a:solidFill>
                  <a:srgbClr val="FF0000"/>
                </a:solidFill>
              </a:rPr>
              <a:t>sac-</a:t>
            </a:r>
            <a:r>
              <a:rPr lang="en-US" dirty="0" err="1" smtClean="0">
                <a:solidFill>
                  <a:srgbClr val="FF0000"/>
                </a:solidFill>
              </a:rPr>
              <a:t>aruba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err="1" smtClean="0">
                <a:solidFill>
                  <a:srgbClr val="FF0000"/>
                </a:solidFill>
              </a:rPr>
              <a:t>cp.csus.edu</a:t>
            </a:r>
            <a:r>
              <a:rPr lang="en-US" dirty="0" err="1" smtClean="0"/>
              <a:t>,OU</a:t>
            </a:r>
            <a:r>
              <a:rPr lang="en-US" dirty="0" smtClean="0"/>
              <a:t>=</a:t>
            </a:r>
            <a:r>
              <a:rPr lang="en-US" dirty="0" err="1" smtClean="0"/>
              <a:t>PlatinumSSL,OU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0000"/>
                </a:solidFill>
              </a:rPr>
              <a:t>California </a:t>
            </a:r>
            <a:r>
              <a:rPr lang="en-US" dirty="0">
                <a:solidFill>
                  <a:srgbClr val="FF0000"/>
                </a:solidFill>
              </a:rPr>
              <a:t>State University </a:t>
            </a:r>
            <a:r>
              <a:rPr lang="en-US" dirty="0" err="1" smtClean="0">
                <a:solidFill>
                  <a:srgbClr val="FF0000"/>
                </a:solidFill>
              </a:rPr>
              <a:t>Sacramento</a:t>
            </a:r>
            <a:r>
              <a:rPr lang="en-US" dirty="0" err="1" smtClean="0"/>
              <a:t>,O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0000"/>
                </a:solidFill>
              </a:rPr>
              <a:t>California </a:t>
            </a:r>
            <a:r>
              <a:rPr lang="en-US" dirty="0">
                <a:solidFill>
                  <a:srgbClr val="FF0000"/>
                </a:solidFill>
              </a:rPr>
              <a:t>State University</a:t>
            </a:r>
            <a:r>
              <a:rPr lang="en-US" dirty="0"/>
              <a:t>\, </a:t>
            </a:r>
            <a:r>
              <a:rPr lang="en-US" dirty="0" err="1"/>
              <a:t>Sacramento,STREET</a:t>
            </a:r>
            <a:r>
              <a:rPr lang="en-US" dirty="0"/>
              <a:t>=6000 J </a:t>
            </a:r>
            <a:r>
              <a:rPr lang="en-US" dirty="0" err="1"/>
              <a:t>Street,STREET</a:t>
            </a:r>
            <a:r>
              <a:rPr lang="en-US" dirty="0"/>
              <a:t>=ARC-3010,L=</a:t>
            </a:r>
            <a:r>
              <a:rPr lang="en-US" dirty="0" err="1"/>
              <a:t>Sacramento,ST</a:t>
            </a:r>
            <a:r>
              <a:rPr lang="en-US" dirty="0"/>
              <a:t>=CA,2.5.4.17=#13053935383139,C=US: </a:t>
            </a:r>
            <a:r>
              <a:rPr lang="en-US" dirty="0" err="1"/>
              <a:t>java.security.SignatureException</a:t>
            </a:r>
            <a:r>
              <a:rPr lang="en-US" dirty="0"/>
              <a:t>: </a:t>
            </a:r>
            <a:r>
              <a:rPr lang="en-US" dirty="0" smtClean="0">
                <a:solidFill>
                  <a:srgbClr val="FF0000"/>
                </a:solidFill>
              </a:rPr>
              <a:t>Signature </a:t>
            </a:r>
            <a:r>
              <a:rPr lang="en-US" dirty="0">
                <a:solidFill>
                  <a:srgbClr val="FF0000"/>
                </a:solidFill>
              </a:rPr>
              <a:t>does not match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6600" y="5955268"/>
            <a:ext cx="5428089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TlsPolicy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tlsPolicy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TlsPolicyCommon.consoleBrowser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127746"/>
            <a:ext cx="467878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But from CSUS…  WIFI login intercepts requests!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157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C:\&gt; </a:t>
            </a:r>
            <a:r>
              <a:rPr lang="en-US" b="1" dirty="0"/>
              <a:t>java -</a:t>
            </a:r>
            <a:r>
              <a:rPr lang="en-US" b="1" dirty="0" err="1"/>
              <a:t>cp</a:t>
            </a:r>
            <a:r>
              <a:rPr lang="en-US" b="1" dirty="0"/>
              <a:t> tls-policy-example.jar </a:t>
            </a:r>
            <a:r>
              <a:rPr lang="en-US" b="1" dirty="0" err="1" smtClean="0"/>
              <a:t>example.MainWithUnsupportedTlsPolicy</a:t>
            </a:r>
            <a:r>
              <a:rPr lang="en-US" b="1" dirty="0" smtClean="0"/>
              <a:t> </a:t>
            </a:r>
            <a:r>
              <a:rPr lang="en-US" b="1" dirty="0"/>
              <a:t>https://www.google.com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ERROR: </a:t>
            </a:r>
            <a:r>
              <a:rPr lang="en-US" dirty="0" err="1"/>
              <a:t>java.lang.IllegalArgumentException</a:t>
            </a:r>
            <a:r>
              <a:rPr lang="en-US" dirty="0"/>
              <a:t>: Authenticated non-encrypted HTTP tunnel not yet supported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5800" y="5257800"/>
            <a:ext cx="4464748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TlsPolicy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tlsPolicy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TlsPolicyBuilder.factory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providesAuthentication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</a:rPr>
              <a:t>noConfidentiality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providesIntegrity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certificateRepository</a:t>
            </a:r>
            <a:r>
              <a:rPr lang="en-US" dirty="0">
                <a:solidFill>
                  <a:srgbClr val="FF0000"/>
                </a:solidFill>
              </a:rPr>
              <a:t>(repository).build();</a:t>
            </a:r>
          </a:p>
        </p:txBody>
      </p:sp>
    </p:spTree>
    <p:extLst>
      <p:ext uri="{BB962C8B-B14F-4D97-AF65-F5344CB8AC3E}">
        <p14:creationId xmlns:p14="http://schemas.microsoft.com/office/powerpoint/2010/main" val="1551362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Typical secure or insecure client in 1 line of code</a:t>
            </a:r>
          </a:p>
          <a:p>
            <a:pPr lvl="1"/>
            <a:r>
              <a:rPr lang="en-US" dirty="0" smtClean="0"/>
              <a:t>Custom secure client with 2-3 lines of code</a:t>
            </a:r>
          </a:p>
          <a:p>
            <a:r>
              <a:rPr lang="en-US" dirty="0" smtClean="0"/>
              <a:t>Design objectives were met</a:t>
            </a:r>
          </a:p>
          <a:p>
            <a:pPr lvl="1"/>
            <a:r>
              <a:rPr lang="en-US" dirty="0" smtClean="0"/>
              <a:t>Method to create policy spells out its behavior</a:t>
            </a:r>
          </a:p>
          <a:p>
            <a:pPr lvl="1"/>
            <a:r>
              <a:rPr lang="en-US" dirty="0" smtClean="0"/>
              <a:t>Type-safe options, clearly named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00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</a:t>
            </a:r>
            <a:r>
              <a:rPr lang="en-US" dirty="0"/>
              <a:t>. </a:t>
            </a:r>
            <a:r>
              <a:rPr lang="en-US" dirty="0" err="1"/>
              <a:t>Georgiev</a:t>
            </a:r>
            <a:r>
              <a:rPr lang="en-US" dirty="0"/>
              <a:t> et al. “The Most Dangerous Code in the World: Validating SSL Certificates in Non-Browser Software”. ACM Conference on Computer and Communications Security, 2012</a:t>
            </a:r>
            <a:r>
              <a:rPr lang="en-US" dirty="0" smtClean="0"/>
              <a:t>. Available: </a:t>
            </a:r>
            <a:r>
              <a:rPr lang="en-US" dirty="0">
                <a:hlinkClick r:id="rId2"/>
              </a:rPr>
              <a:t>http://www.cs.utexas.edu/~shmat/shmat_ccs12.pdf</a:t>
            </a:r>
            <a:endParaRPr lang="en-US" dirty="0"/>
          </a:p>
          <a:p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://www.nakov.com/blog/2009/07/16/disable-certificate-validation-in-java-ssl-connections</a:t>
            </a:r>
            <a:r>
              <a:rPr lang="en-US" u="sng" dirty="0" smtClean="0">
                <a:hlinkClick r:id="rId3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8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“The Most Dangerous Code in the World: Validating SSL Certificates in Non-Browser Software</a:t>
            </a:r>
            <a:r>
              <a:rPr lang="en-US" sz="2800" dirty="0" smtClean="0"/>
              <a:t>”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Many </a:t>
            </a:r>
            <a:r>
              <a:rPr lang="en-US" dirty="0"/>
              <a:t>SSL libraries are unsafe by </a:t>
            </a:r>
            <a:r>
              <a:rPr lang="en-US" dirty="0" smtClean="0"/>
              <a:t>default,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equiring </a:t>
            </a:r>
            <a:r>
              <a:rPr lang="en-US" dirty="0"/>
              <a:t>higher-level software to correctly set their options, provide hostname verification options, and interpret return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Even </a:t>
            </a:r>
            <a:r>
              <a:rPr lang="en-US" dirty="0"/>
              <a:t>safe-by-default libraries are misused by application developers who misinterpret their various </a:t>
            </a:r>
            <a:r>
              <a:rPr lang="en-US" dirty="0" smtClean="0"/>
              <a:t>options</a:t>
            </a:r>
          </a:p>
          <a:p>
            <a:r>
              <a:rPr lang="en-US" dirty="0" smtClean="0"/>
              <a:t>SSL </a:t>
            </a:r>
            <a:r>
              <a:rPr lang="en-US" dirty="0"/>
              <a:t>bugs are often hidden in </a:t>
            </a:r>
            <a:r>
              <a:rPr lang="en-US" dirty="0" smtClean="0"/>
              <a:t>middleware</a:t>
            </a:r>
          </a:p>
          <a:p>
            <a:pPr lvl="1"/>
            <a:r>
              <a:rPr lang="en-US" dirty="0" smtClean="0"/>
              <a:t>Above </a:t>
            </a:r>
            <a:r>
              <a:rPr lang="en-US" dirty="0"/>
              <a:t>the actual SSL implementation but below the application </a:t>
            </a:r>
            <a:r>
              <a:rPr lang="en-US" dirty="0" smtClean="0"/>
              <a:t>layer</a:t>
            </a:r>
          </a:p>
          <a:p>
            <a:pPr lvl="1"/>
            <a:r>
              <a:rPr lang="en-US" dirty="0" smtClean="0"/>
              <a:t>Makes </a:t>
            </a:r>
            <a:r>
              <a:rPr lang="en-US" dirty="0"/>
              <a:t>the problem hard to locate and </a:t>
            </a:r>
            <a:r>
              <a:rPr lang="en-US" dirty="0" smtClean="0"/>
              <a:t>repair</a:t>
            </a:r>
          </a:p>
          <a:p>
            <a:r>
              <a:rPr lang="en-US" dirty="0"/>
              <a:t>S</a:t>
            </a:r>
            <a:r>
              <a:rPr lang="en-US" dirty="0" smtClean="0"/>
              <a:t>ome </a:t>
            </a:r>
            <a:r>
              <a:rPr lang="en-US" dirty="0"/>
              <a:t>developers deliberately disable certificate </a:t>
            </a:r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Probably </a:t>
            </a:r>
            <a:r>
              <a:rPr lang="en-US" dirty="0"/>
              <a:t>due to the hassle of setting up a working environment and unit </a:t>
            </a:r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But they assure </a:t>
            </a:r>
            <a:r>
              <a:rPr lang="en-US" dirty="0"/>
              <a:t>their customers that the application supports </a:t>
            </a:r>
            <a:r>
              <a:rPr lang="en-US" dirty="0" smtClean="0"/>
              <a:t>SSL</a:t>
            </a:r>
          </a:p>
          <a:p>
            <a:pPr lvl="1"/>
            <a:r>
              <a:rPr lang="en-US" dirty="0" smtClean="0"/>
              <a:t>Without informing </a:t>
            </a:r>
            <a:r>
              <a:rPr lang="en-US" dirty="0"/>
              <a:t>them that protection against active attacks has been turned </a:t>
            </a:r>
            <a:r>
              <a:rPr lang="en-US" dirty="0" smtClean="0"/>
              <a:t>off</a:t>
            </a:r>
          </a:p>
          <a:p>
            <a:r>
              <a:rPr lang="en-US" dirty="0" smtClean="0"/>
              <a:t>Developers </a:t>
            </a:r>
            <a:r>
              <a:rPr lang="en-US" dirty="0"/>
              <a:t>do not perform adversarial testing on their software, even for critical applications such as banking applications and e-commerce SDKs</a:t>
            </a:r>
          </a:p>
        </p:txBody>
      </p:sp>
    </p:spTree>
    <p:extLst>
      <p:ext uri="{BB962C8B-B14F-4D97-AF65-F5344CB8AC3E}">
        <p14:creationId xmlns:p14="http://schemas.microsoft.com/office/powerpoint/2010/main" val="198145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Socket Libraries</a:t>
            </a:r>
          </a:p>
          <a:p>
            <a:pPr lvl="1"/>
            <a:r>
              <a:rPr lang="en-US" dirty="0" err="1" smtClean="0"/>
              <a:t>OpenSSL</a:t>
            </a:r>
            <a:endParaRPr lang="en-US" dirty="0" smtClean="0"/>
          </a:p>
          <a:p>
            <a:pPr lvl="1"/>
            <a:r>
              <a:rPr lang="en-US" dirty="0" err="1" smtClean="0"/>
              <a:t>GnuTLS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fsockopen</a:t>
            </a:r>
            <a:r>
              <a:rPr lang="en-US" dirty="0" smtClean="0">
                <a:solidFill>
                  <a:srgbClr val="FF0000"/>
                </a:solidFill>
              </a:rPr>
              <a:t> (PHP)</a:t>
            </a:r>
          </a:p>
          <a:p>
            <a:r>
              <a:rPr lang="en-US" dirty="0" smtClean="0"/>
              <a:t>Data Transport Libraries</a:t>
            </a:r>
          </a:p>
          <a:p>
            <a:pPr lvl="1"/>
            <a:r>
              <a:rPr lang="en-US" dirty="0" err="1" smtClean="0"/>
              <a:t>libcurl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Apache </a:t>
            </a:r>
            <a:r>
              <a:rPr lang="en-US" dirty="0" err="1" smtClean="0"/>
              <a:t>HttpClient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urllib</a:t>
            </a:r>
            <a:r>
              <a:rPr lang="en-US" dirty="0" smtClean="0">
                <a:solidFill>
                  <a:srgbClr val="FF0000"/>
                </a:solidFill>
              </a:rPr>
              <a:t> (Python)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9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Misunderstanding the TLS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TLS in Non-Browser </a:t>
            </a:r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PayPal Standard Payments SDK</a:t>
            </a:r>
          </a:p>
          <a:p>
            <a:pPr lvl="1"/>
            <a:r>
              <a:rPr lang="en-US" dirty="0" err="1" smtClean="0"/>
              <a:t>ZenCart</a:t>
            </a:r>
            <a:r>
              <a:rPr lang="en-US" dirty="0" smtClean="0"/>
              <a:t> Module for PayPal IPN</a:t>
            </a:r>
          </a:p>
          <a:p>
            <a:r>
              <a:rPr lang="en-US" dirty="0" smtClean="0"/>
              <a:t>Intentionally disabling TLS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PayPal Standard Payments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PayPal Payments Standard </a:t>
            </a:r>
            <a:r>
              <a:rPr lang="en-US" dirty="0" err="1"/>
              <a:t>SDKimplemented</a:t>
            </a:r>
            <a:r>
              <a:rPr lang="en-US" dirty="0"/>
              <a:t> in PHP uses </a:t>
            </a:r>
            <a:r>
              <a:rPr lang="en-US" dirty="0" err="1" smtClean="0"/>
              <a:t>cURL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previous version disabled all certificate validation checks:</a:t>
            </a:r>
          </a:p>
          <a:p>
            <a:pPr marL="457200" lvl="1" indent="0">
              <a:buNone/>
            </a:pPr>
            <a:r>
              <a:rPr lang="en-US" dirty="0" err="1" smtClean="0"/>
              <a:t>curl_setopt</a:t>
            </a:r>
            <a:r>
              <a:rPr lang="en-US" dirty="0"/>
              <a:t>($</a:t>
            </a:r>
            <a:r>
              <a:rPr lang="en-US" dirty="0" err="1"/>
              <a:t>ch</a:t>
            </a:r>
            <a:r>
              <a:rPr lang="en-US" dirty="0"/>
              <a:t>, CURLOPT_SSL_VERIFYPEER,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 err="1" smtClean="0"/>
              <a:t>curl_setopt</a:t>
            </a:r>
            <a:r>
              <a:rPr lang="en-US" dirty="0"/>
              <a:t>($</a:t>
            </a:r>
            <a:r>
              <a:rPr lang="en-US" dirty="0" err="1"/>
              <a:t>ch</a:t>
            </a:r>
            <a:r>
              <a:rPr lang="en-US" dirty="0"/>
              <a:t>, CURLOPT_SSL_VERIFYHOST,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dirty="0"/>
              <a:t>);</a:t>
            </a:r>
          </a:p>
          <a:p>
            <a:r>
              <a:rPr lang="en-US" dirty="0"/>
              <a:t>The version released on April 27, 2012, “fixes” the problem:</a:t>
            </a:r>
          </a:p>
          <a:p>
            <a:pPr marL="457200" lvl="1" indent="0">
              <a:buNone/>
            </a:pPr>
            <a:r>
              <a:rPr lang="en-US" dirty="0" err="1" smtClean="0"/>
              <a:t>curl_setopt</a:t>
            </a:r>
            <a:r>
              <a:rPr lang="en-US" dirty="0"/>
              <a:t>($</a:t>
            </a:r>
            <a:r>
              <a:rPr lang="en-US" dirty="0" err="1"/>
              <a:t>ch</a:t>
            </a:r>
            <a:r>
              <a:rPr lang="en-US" dirty="0"/>
              <a:t>, CURLOPT_SSL_VERIFYPEER, </a:t>
            </a:r>
            <a:r>
              <a:rPr lang="en-US" b="1" dirty="0"/>
              <a:t>TRUE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 err="1"/>
              <a:t>curl_setopt</a:t>
            </a:r>
            <a:r>
              <a:rPr lang="en-US" dirty="0"/>
              <a:t>($</a:t>
            </a:r>
            <a:r>
              <a:rPr lang="en-US" dirty="0" err="1"/>
              <a:t>ch</a:t>
            </a:r>
            <a:r>
              <a:rPr lang="en-US" dirty="0"/>
              <a:t>, CURLOPT_SSL_VERIFYHOST, </a:t>
            </a:r>
            <a:r>
              <a:rPr lang="en-US" b="1" dirty="0">
                <a:solidFill>
                  <a:srgbClr val="FF0000"/>
                </a:solidFill>
              </a:rPr>
              <a:t>TRUE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21252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ZenCart</a:t>
            </a:r>
            <a:r>
              <a:rPr lang="en-US" dirty="0" smtClean="0"/>
              <a:t> Module for PayPal IPN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ZenCart’s</a:t>
            </a:r>
            <a:r>
              <a:rPr lang="en-US" dirty="0"/>
              <a:t> functionality for PayPal IPN shows a profound </a:t>
            </a:r>
            <a:r>
              <a:rPr lang="en-US" dirty="0" smtClean="0"/>
              <a:t>misunderstanding of </a:t>
            </a:r>
            <a:r>
              <a:rPr lang="en-US" dirty="0" err="1"/>
              <a:t>cURL’s</a:t>
            </a:r>
            <a:r>
              <a:rPr lang="en-US" dirty="0"/>
              <a:t> </a:t>
            </a:r>
            <a:r>
              <a:rPr lang="en-US" dirty="0" smtClean="0"/>
              <a:t>parameters</a:t>
            </a:r>
          </a:p>
          <a:p>
            <a:r>
              <a:rPr lang="en-US" dirty="0" smtClean="0"/>
              <a:t>It </a:t>
            </a:r>
            <a:r>
              <a:rPr lang="en-US" dirty="0"/>
              <a:t>disables certificate </a:t>
            </a:r>
            <a:r>
              <a:rPr lang="en-US" dirty="0" smtClean="0"/>
              <a:t>validation entirely</a:t>
            </a:r>
            <a:r>
              <a:rPr lang="en-US" dirty="0"/>
              <a:t>, yet attempts to enable hostname verification—even </a:t>
            </a:r>
            <a:r>
              <a:rPr lang="en-US" dirty="0" smtClean="0"/>
              <a:t>though it </a:t>
            </a:r>
            <a:r>
              <a:rPr lang="en-US" dirty="0"/>
              <a:t>has no effect if certificate validation is </a:t>
            </a:r>
            <a:r>
              <a:rPr lang="en-US" dirty="0" smtClean="0"/>
              <a:t>disabled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$</a:t>
            </a:r>
            <a:r>
              <a:rPr lang="en-US" dirty="0" err="1"/>
              <a:t>curlOpts</a:t>
            </a:r>
            <a:r>
              <a:rPr lang="en-US" dirty="0"/>
              <a:t>=</a:t>
            </a:r>
            <a:r>
              <a:rPr lang="en-US" b="1" dirty="0"/>
              <a:t>array</a:t>
            </a:r>
            <a:r>
              <a:rPr lang="en-US" dirty="0"/>
              <a:t>( ...</a:t>
            </a:r>
          </a:p>
          <a:p>
            <a:pPr marL="0" indent="0">
              <a:buNone/>
            </a:pPr>
            <a:r>
              <a:rPr lang="en-US" dirty="0" smtClean="0"/>
              <a:t>	CURLOPT_SSL_VERIFYPEER </a:t>
            </a:r>
            <a:r>
              <a:rPr lang="en-US" dirty="0"/>
              <a:t>=&gt;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smtClean="0"/>
              <a:t>	CURLOPT_SSL_VERIFYHOST </a:t>
            </a:r>
            <a:r>
              <a:rPr lang="en-US" dirty="0"/>
              <a:t>=&gt; 2</a:t>
            </a:r>
          </a:p>
          <a:p>
            <a:pPr marL="0" indent="0">
              <a:buNone/>
            </a:pPr>
            <a:r>
              <a:rPr lang="en-US" dirty="0" smtClean="0"/>
              <a:t>	... 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7758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Intentionally Disabling 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dirty="0"/>
              <a:t>“I want my client to accept any certificate (because I’m </a:t>
            </a:r>
            <a:r>
              <a:rPr lang="en-US" sz="2300" dirty="0" smtClean="0"/>
              <a:t>only ever </a:t>
            </a:r>
            <a:r>
              <a:rPr lang="en-US" sz="2300" dirty="0"/>
              <a:t>pointing to one server) but I keep getting a </a:t>
            </a:r>
            <a:r>
              <a:rPr lang="en-US" sz="2300" dirty="0" err="1" smtClean="0"/>
              <a:t>javax.net.ssl.SSLException</a:t>
            </a:r>
            <a:r>
              <a:rPr lang="en-US" sz="2300" dirty="0"/>
              <a:t>: Not trusted server certificate </a:t>
            </a:r>
            <a:r>
              <a:rPr lang="en-US" sz="2300" dirty="0" smtClean="0"/>
              <a:t>exception”</a:t>
            </a:r>
          </a:p>
          <a:p>
            <a:pPr lvl="1"/>
            <a:r>
              <a:rPr lang="en-US" sz="2300" dirty="0" smtClean="0"/>
              <a:t>[</a:t>
            </a:r>
            <a:r>
              <a:rPr lang="en-US" sz="2300" dirty="0"/>
              <a:t>note the fallacious reasoning!]</a:t>
            </a:r>
          </a:p>
          <a:p>
            <a:r>
              <a:rPr lang="en-US" sz="2300" dirty="0" smtClean="0"/>
              <a:t>Tutorial</a:t>
            </a:r>
            <a:r>
              <a:rPr lang="en-US" sz="2300" dirty="0"/>
              <a:t>: Disabling </a:t>
            </a:r>
            <a:r>
              <a:rPr lang="en-US" sz="2300" dirty="0" err="1"/>
              <a:t>CertificateValidation</a:t>
            </a:r>
            <a:r>
              <a:rPr lang="en-US" sz="2300" dirty="0"/>
              <a:t> in an </a:t>
            </a:r>
            <a:r>
              <a:rPr lang="en-US" sz="2300" dirty="0" err="1"/>
              <a:t>HTTPSConnection</a:t>
            </a:r>
            <a:r>
              <a:rPr lang="en-US" sz="2300" dirty="0" smtClean="0"/>
              <a:t>...</a:t>
            </a:r>
          </a:p>
          <a:p>
            <a:pPr lvl="1"/>
            <a:r>
              <a:rPr lang="en-US" sz="2300" dirty="0" smtClean="0"/>
              <a:t>Reply</a:t>
            </a:r>
            <a:r>
              <a:rPr lang="en-US" sz="2300" dirty="0"/>
              <a:t>: Thank you very much. You solved </a:t>
            </a:r>
            <a:r>
              <a:rPr lang="en-US" sz="2300" dirty="0" smtClean="0"/>
              <a:t>my biggest </a:t>
            </a:r>
            <a:r>
              <a:rPr lang="en-US" sz="2300" dirty="0"/>
              <a:t>problem in the project.” </a:t>
            </a:r>
            <a:endParaRPr lang="en-US" sz="2300" dirty="0" smtClean="0"/>
          </a:p>
          <a:p>
            <a:r>
              <a:rPr lang="en-US" sz="2300" dirty="0" smtClean="0"/>
              <a:t>“</a:t>
            </a:r>
            <a:r>
              <a:rPr lang="en-US" sz="2300" dirty="0"/>
              <a:t>I have always turned off </a:t>
            </a:r>
            <a:r>
              <a:rPr lang="en-US" sz="2300" dirty="0" smtClean="0"/>
              <a:t>CURLOPT_SSL_VERIFYPEER in </a:t>
            </a:r>
            <a:r>
              <a:rPr lang="en-US" sz="2300" dirty="0"/>
              <a:t>curl</a:t>
            </a:r>
            <a:r>
              <a:rPr lang="en-US" sz="2300" dirty="0" smtClean="0"/>
              <a:t>.”</a:t>
            </a:r>
            <a:endParaRPr lang="en-US" sz="2300" dirty="0"/>
          </a:p>
          <a:p>
            <a:r>
              <a:rPr lang="en-US" sz="2300" dirty="0" smtClean="0"/>
              <a:t>“</a:t>
            </a:r>
            <a:r>
              <a:rPr lang="en-US" sz="2300" dirty="0"/>
              <a:t>I am using axis on java to consume a </a:t>
            </a:r>
            <a:r>
              <a:rPr lang="en-US" sz="2300" dirty="0" smtClean="0"/>
              <a:t>web service</a:t>
            </a:r>
            <a:r>
              <a:rPr lang="en-US" sz="2300" dirty="0"/>
              <a:t>. The </a:t>
            </a:r>
            <a:r>
              <a:rPr lang="en-US" sz="2300" dirty="0" smtClean="0"/>
              <a:t>web service </a:t>
            </a:r>
            <a:r>
              <a:rPr lang="en-US" sz="2300" dirty="0"/>
              <a:t>is in https, and I want to avoid </a:t>
            </a:r>
            <a:r>
              <a:rPr lang="en-US" sz="2300" dirty="0" smtClean="0"/>
              <a:t>the </a:t>
            </a:r>
            <a:r>
              <a:rPr lang="en-US" sz="2300" dirty="0"/>
              <a:t>check for certificate</a:t>
            </a:r>
            <a:r>
              <a:rPr lang="en-US" sz="2300" dirty="0" smtClean="0"/>
              <a:t>.”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565544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High-Level Java API for 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98463" indent="-398463">
              <a:buFont typeface="+mj-lt"/>
              <a:buAutoNum type="arabicPeriod"/>
            </a:pPr>
            <a:r>
              <a:rPr lang="en-US" dirty="0"/>
              <a:t>Provide an easy way to test the TLS policy against a specific </a:t>
            </a:r>
            <a:r>
              <a:rPr lang="en-US" dirty="0" smtClean="0"/>
              <a:t>website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acilitates </a:t>
            </a:r>
            <a:r>
              <a:rPr lang="en-US" dirty="0"/>
              <a:t>application developer unit-testing their TLS </a:t>
            </a:r>
            <a:r>
              <a:rPr lang="en-US" dirty="0" smtClean="0"/>
              <a:t>policy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after configuring their policy, a test against AllYourSSLAreBelongTo.us should reject the server certificate.</a:t>
            </a:r>
          </a:p>
          <a:p>
            <a:pPr marL="398463" indent="-398463">
              <a:buFont typeface="+mj-lt"/>
              <a:buAutoNum type="arabicPeriod"/>
            </a:pPr>
            <a:r>
              <a:rPr lang="en-US" dirty="0"/>
              <a:t>Provide an easy way to switch between development, testing, and production </a:t>
            </a:r>
            <a:r>
              <a:rPr lang="en-US" dirty="0" smtClean="0"/>
              <a:t>policies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acilitates </a:t>
            </a:r>
            <a:r>
              <a:rPr lang="en-US" dirty="0"/>
              <a:t>application developers testing their code in a development environment that may require a different TLS policy than their production </a:t>
            </a:r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Specifically</a:t>
            </a:r>
            <a:r>
              <a:rPr lang="en-US" dirty="0"/>
              <a:t>, this objective intends to deter developers from disabling security checks (and forgetting to re-enable them later) when they test their code during </a:t>
            </a:r>
            <a:r>
              <a:rPr lang="en-US" dirty="0" smtClean="0"/>
              <a:t>development</a:t>
            </a:r>
            <a:endParaRPr lang="en-US" dirty="0"/>
          </a:p>
          <a:p>
            <a:pPr marL="398463" indent="-398463">
              <a:buFont typeface="+mj-lt"/>
              <a:buAutoNum type="arabicPeriod"/>
            </a:pPr>
            <a:r>
              <a:rPr lang="en-US" dirty="0"/>
              <a:t>Provide secure defaults and make everything else </a:t>
            </a:r>
            <a:r>
              <a:rPr lang="en-US" dirty="0" smtClean="0"/>
              <a:t>optional</a:t>
            </a:r>
          </a:p>
          <a:p>
            <a:pPr lvl="1"/>
            <a:r>
              <a:rPr lang="en-US" dirty="0" smtClean="0"/>
              <a:t>Prevent </a:t>
            </a:r>
            <a:r>
              <a:rPr lang="en-US" dirty="0"/>
              <a:t>insecure usage by developers who don’t know how to configure the </a:t>
            </a:r>
            <a:r>
              <a:rPr lang="en-US" dirty="0" smtClean="0"/>
              <a:t>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367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1237</Words>
  <Application>Microsoft Office PowerPoint</Application>
  <PresentationFormat>On-screen Show (4:3)</PresentationFormat>
  <Paragraphs>240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TLS Policy High-Level API</vt:lpstr>
      <vt:lpstr>Agenda</vt:lpstr>
      <vt:lpstr>“The Most Dangerous Code in the World: Validating SSL Certificates in Non-Browser Software”</vt:lpstr>
      <vt:lpstr>Overview of TLS</vt:lpstr>
      <vt:lpstr>Misunderstanding the TLS API</vt:lpstr>
      <vt:lpstr>PayPal Standard Payments SDK</vt:lpstr>
      <vt:lpstr>ZenCart Module for PayPal IPN</vt:lpstr>
      <vt:lpstr>Intentionally Disabling TLS</vt:lpstr>
      <vt:lpstr>A High-Level Java API for TLS</vt:lpstr>
      <vt:lpstr>A High-Level Java API for TLS</vt:lpstr>
      <vt:lpstr>A High-Level Java API for TLS</vt:lpstr>
      <vt:lpstr>A High-Level Java API for TLS</vt:lpstr>
      <vt:lpstr>A High-Level Java API for TLS</vt:lpstr>
      <vt:lpstr>A High-Level Java API for TLS</vt:lpstr>
      <vt:lpstr>A High-Level Java API for TLS</vt:lpstr>
      <vt:lpstr>A High-Level Java API for TLS</vt:lpstr>
      <vt:lpstr>Demonstration</vt:lpstr>
      <vt:lpstr>Demonstration</vt:lpstr>
      <vt:lpstr>Demonstration</vt:lpstr>
      <vt:lpstr>Demonstration</vt:lpstr>
      <vt:lpstr>Demonstration</vt:lpstr>
      <vt:lpstr>Conclusion</vt:lpstr>
      <vt:lpstr>References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Buhacoff, Jonathan A</dc:creator>
  <cp:lastModifiedBy>Buhacoff, Jonathan A</cp:lastModifiedBy>
  <cp:revision>41</cp:revision>
  <dcterms:created xsi:type="dcterms:W3CDTF">2012-12-03T23:10:39Z</dcterms:created>
  <dcterms:modified xsi:type="dcterms:W3CDTF">2013-05-17T04:23:44Z</dcterms:modified>
</cp:coreProperties>
</file>