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9"/>
  </p:notesMasterIdLst>
  <p:sldIdLst>
    <p:sldId id="256" r:id="rId3"/>
    <p:sldId id="257" r:id="rId4"/>
    <p:sldId id="258" r:id="rId5"/>
    <p:sldId id="272" r:id="rId6"/>
    <p:sldId id="259" r:id="rId7"/>
    <p:sldId id="268" r:id="rId8"/>
    <p:sldId id="273" r:id="rId9"/>
    <p:sldId id="260" r:id="rId10"/>
    <p:sldId id="265" r:id="rId11"/>
    <p:sldId id="266" r:id="rId12"/>
    <p:sldId id="262" r:id="rId13"/>
    <p:sldId id="274" r:id="rId14"/>
    <p:sldId id="275" r:id="rId15"/>
    <p:sldId id="276" r:id="rId16"/>
    <p:sldId id="270" r:id="rId17"/>
    <p:sldId id="277" r:id="rId18"/>
    <p:sldId id="278" r:id="rId19"/>
    <p:sldId id="279" r:id="rId20"/>
    <p:sldId id="271" r:id="rId21"/>
    <p:sldId id="280" r:id="rId22"/>
    <p:sldId id="281" r:id="rId23"/>
    <p:sldId id="282" r:id="rId24"/>
    <p:sldId id="269" r:id="rId25"/>
    <p:sldId id="263" r:id="rId26"/>
    <p:sldId id="264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6813" autoAdjust="0"/>
  </p:normalViewPr>
  <p:slideViewPr>
    <p:cSldViewPr snapToGrid="0">
      <p:cViewPr>
        <p:scale>
          <a:sx n="66" d="100"/>
          <a:sy n="66" d="100"/>
        </p:scale>
        <p:origin x="-68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6"/>
  <c:chart>
    <c:title>
      <c:layout>
        <c:manualLayout>
          <c:xMode val="edge"/>
          <c:yMode val="edge"/>
          <c:x val="0.35008063654729876"/>
          <c:y val="2.2465328467614423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% of Unambiguity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76.92</c:v>
                </c:pt>
                <c:pt idx="1">
                  <c:v>100</c:v>
                </c:pt>
                <c:pt idx="2">
                  <c:v>90</c:v>
                </c:pt>
                <c:pt idx="3">
                  <c:v>100</c:v>
                </c:pt>
              </c:numCache>
            </c:numRef>
          </c:val>
        </c:ser>
        <c:dLbls>
          <c:showVal val="1"/>
        </c:dLbls>
        <c:axId val="74441088"/>
        <c:axId val="74443008"/>
      </c:barChart>
      <c:catAx>
        <c:axId val="74441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</c:title>
        <c:numFmt formatCode="General" sourceLinked="1"/>
        <c:tickLblPos val="nextTo"/>
        <c:crossAx val="74443008"/>
        <c:crosses val="autoZero"/>
        <c:auto val="1"/>
        <c:lblAlgn val="ctr"/>
        <c:lblOffset val="100"/>
      </c:catAx>
      <c:valAx>
        <c:axId val="74443008"/>
        <c:scaling>
          <c:orientation val="minMax"/>
          <c:max val="1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</c:title>
        <c:numFmt formatCode="General" sourceLinked="1"/>
        <c:tickLblPos val="nextTo"/>
        <c:crossAx val="74441088"/>
        <c:crosses val="autoZero"/>
        <c:crossBetween val="between"/>
      </c:valAx>
      <c:spPr>
        <a:effectLst>
          <a:outerShdw blurRad="76200" dist="12700" dir="2700000" sy="-23000" kx="-800400" algn="bl" rotWithShape="0">
            <a:schemeClr val="accent1">
              <a:lumMod val="75000"/>
              <a:alpha val="20000"/>
            </a:schemeClr>
          </a:outerShdw>
        </a:effectLst>
        <a:scene3d>
          <a:camera prst="orthographicFront"/>
          <a:lightRig rig="threePt" dir="t"/>
        </a:scene3d>
        <a:sp3d>
          <a:bevelT w="101600" prst="riblet"/>
          <a:bevelB w="152400" h="50800" prst="softRound"/>
        </a:sp3d>
      </c:spPr>
    </c:plotArea>
    <c:legend>
      <c:legendPos val="r"/>
      <c:layout/>
      <c:spPr>
        <a:ln w="12700"/>
        <a:effectLst>
          <a:innerShdw blurRad="63500" dist="50800" dir="18900000">
            <a:prstClr val="black">
              <a:alpha val="50000"/>
            </a:prstClr>
          </a:innerShdw>
        </a:effectLst>
      </c:sp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0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% of Testability</c:v>
                </c:pt>
              </c:strCache>
            </c:strRef>
          </c:tx>
          <c:dLbls>
            <c:spPr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76.92</c:v>
                </c:pt>
                <c:pt idx="1">
                  <c:v>75</c:v>
                </c:pt>
                <c:pt idx="2">
                  <c:v>80</c:v>
                </c:pt>
                <c:pt idx="3">
                  <c:v>71.42</c:v>
                </c:pt>
              </c:numCache>
            </c:numRef>
          </c:val>
        </c:ser>
        <c:dLbls>
          <c:showVal val="1"/>
        </c:dLbls>
        <c:axId val="66053632"/>
        <c:axId val="66055552"/>
      </c:barChart>
      <c:catAx>
        <c:axId val="66053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</c:title>
        <c:tickLblPos val="nextTo"/>
        <c:crossAx val="66055552"/>
        <c:crosses val="autoZero"/>
        <c:auto val="1"/>
        <c:lblAlgn val="ctr"/>
        <c:lblOffset val="100"/>
      </c:catAx>
      <c:valAx>
        <c:axId val="66055552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</c:title>
        <c:numFmt formatCode="General" sourceLinked="1"/>
        <c:tickLblPos val="nextTo"/>
        <c:crossAx val="66053632"/>
        <c:crosses val="autoZero"/>
        <c:crossBetween val="between"/>
      </c:valAx>
      <c:spPr>
        <a:effectLst>
          <a:outerShdw blurRad="76200" dist="12700" dir="2700000" sy="-23000" kx="-800400" algn="bl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>
          <a:bevelT w="101600" prst="riblet"/>
          <a:bevelB w="101600" prst="riblet"/>
        </a:sp3d>
      </c:spPr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9"/>
  <c:chart>
    <c:title>
      <c:tx>
        <c:rich>
          <a:bodyPr/>
          <a:lstStyle/>
          <a:p>
            <a:pPr>
              <a:defRPr/>
            </a:pPr>
            <a:r>
              <a:rPr lang="en-US"/>
              <a:t>No</a:t>
            </a:r>
            <a:r>
              <a:rPr lang="en-US" baseline="0"/>
              <a:t> of Requirements Implemented</a:t>
            </a:r>
          </a:p>
          <a:p>
            <a:pPr>
              <a:defRPr/>
            </a:pPr>
            <a:r>
              <a:rPr lang="en-US" baseline="0"/>
              <a:t>(Comprehensiveness Metric)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Iterations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48.38</c:v>
                </c:pt>
                <c:pt idx="1">
                  <c:v>61.290000000000013</c:v>
                </c:pt>
                <c:pt idx="2">
                  <c:v>77.410000000000025</c:v>
                </c:pt>
                <c:pt idx="3">
                  <c:v>100</c:v>
                </c:pt>
              </c:numCache>
            </c:numRef>
          </c:val>
        </c:ser>
        <c:dLbls>
          <c:showVal val="1"/>
        </c:dLbls>
        <c:axId val="64247296"/>
        <c:axId val="66057728"/>
      </c:barChart>
      <c:catAx>
        <c:axId val="64247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</c:title>
        <c:tickLblPos val="nextTo"/>
        <c:crossAx val="66057728"/>
        <c:crosses val="autoZero"/>
        <c:auto val="1"/>
        <c:lblAlgn val="ctr"/>
        <c:lblOffset val="100"/>
      </c:catAx>
      <c:valAx>
        <c:axId val="66057728"/>
        <c:scaling>
          <c:orientation val="minMax"/>
          <c:max val="1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</c:title>
        <c:numFmt formatCode="General" sourceLinked="1"/>
        <c:tickLblPos val="nextTo"/>
        <c:crossAx val="64247296"/>
        <c:crosses val="autoZero"/>
        <c:crossBetween val="between"/>
      </c:valAx>
      <c:spPr>
        <a:effectLst>
          <a:outerShdw blurRad="76200" dist="12700" dir="2700000" sy="-23000" kx="-800400" algn="bl" rotWithShape="0">
            <a:schemeClr val="accent1">
              <a:lumMod val="75000"/>
              <a:alpha val="20000"/>
            </a:schemeClr>
          </a:outerShdw>
        </a:effectLst>
        <a:scene3d>
          <a:camera prst="orthographicFront"/>
          <a:lightRig rig="threePt" dir="t"/>
        </a:scene3d>
        <a:sp3d>
          <a:bevelT w="107950" prst="riblet"/>
          <a:bevelB w="101600" prst="riblet"/>
        </a:sp3d>
      </c:spPr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6"/>
  <c:chart>
    <c:title>
      <c:tx>
        <c:rich>
          <a:bodyPr/>
          <a:lstStyle/>
          <a:p>
            <a:pPr>
              <a:defRPr/>
            </a:pPr>
            <a:r>
              <a:rPr lang="en-US"/>
              <a:t>% of Understandability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Iterations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80</c:v>
                </c:pt>
                <c:pt idx="2">
                  <c:v>90</c:v>
                </c:pt>
                <c:pt idx="3">
                  <c:v>80</c:v>
                </c:pt>
              </c:numCache>
            </c:numRef>
          </c:val>
        </c:ser>
        <c:dLbls>
          <c:showVal val="1"/>
        </c:dLbls>
        <c:axId val="63937536"/>
        <c:axId val="64236544"/>
      </c:barChart>
      <c:catAx>
        <c:axId val="639375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</c:title>
        <c:tickLblPos val="nextTo"/>
        <c:crossAx val="64236544"/>
        <c:crosses val="autoZero"/>
        <c:auto val="1"/>
        <c:lblAlgn val="ctr"/>
        <c:lblOffset val="100"/>
      </c:catAx>
      <c:valAx>
        <c:axId val="6423654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</c:title>
        <c:numFmt formatCode="General" sourceLinked="1"/>
        <c:tickLblPos val="nextTo"/>
        <c:crossAx val="63937536"/>
        <c:crosses val="autoZero"/>
        <c:crossBetween val="between"/>
      </c:valAx>
      <c:spPr>
        <a:effectLst>
          <a:outerShdw blurRad="76200" dist="12700" dir="2700000" sy="-23000" kx="-800400" algn="bl" rotWithShape="0">
            <a:schemeClr val="accent1">
              <a:lumMod val="75000"/>
              <a:alpha val="20000"/>
            </a:schemeClr>
          </a:outerShdw>
        </a:effectLst>
        <a:scene3d>
          <a:camera prst="orthographicFront"/>
          <a:lightRig rig="threePt" dir="t"/>
        </a:scene3d>
        <a:sp3d>
          <a:bevelT w="101600" prst="riblet"/>
          <a:bevelB w="101600" prst="riblet"/>
        </a:sp3d>
      </c:spPr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0"/>
  <c:chart>
    <c:title>
      <c:tx>
        <c:rich>
          <a:bodyPr/>
          <a:lstStyle/>
          <a:p>
            <a:pPr>
              <a:defRPr/>
            </a:pPr>
            <a:r>
              <a:rPr lang="en-US"/>
              <a:t>Sufficiency Metric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Iterations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dLbls>
          <c:showVal val="1"/>
        </c:dLbls>
        <c:axId val="70313856"/>
        <c:axId val="71833856"/>
      </c:barChart>
      <c:catAx>
        <c:axId val="70313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</c:title>
        <c:tickLblPos val="nextTo"/>
        <c:crossAx val="71833856"/>
        <c:crosses val="autoZero"/>
        <c:auto val="1"/>
        <c:lblAlgn val="ctr"/>
        <c:lblOffset val="100"/>
      </c:catAx>
      <c:valAx>
        <c:axId val="71833856"/>
        <c:scaling>
          <c:orientation val="minMax"/>
          <c:max val="1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</c:title>
        <c:numFmt formatCode="General" sourceLinked="1"/>
        <c:tickLblPos val="nextTo"/>
        <c:crossAx val="70313856"/>
        <c:crosses val="autoZero"/>
        <c:crossBetween val="between"/>
      </c:valAx>
      <c:spPr>
        <a:effectLst>
          <a:outerShdw blurRad="76200" dist="12700" dir="2700000" sy="-23000" kx="-800400" algn="bl" rotWithShape="0">
            <a:schemeClr val="accent1">
              <a:lumMod val="75000"/>
              <a:alpha val="20000"/>
            </a:schemeClr>
          </a:outerShdw>
        </a:effectLst>
        <a:scene3d>
          <a:camera prst="orthographicFront"/>
          <a:lightRig rig="threePt" dir="t"/>
        </a:scene3d>
        <a:sp3d>
          <a:bevelT w="101600" prst="riblet"/>
          <a:bevelB w="101600" prst="riblet"/>
        </a:sp3d>
      </c:spPr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hart>
    <c:title>
      <c:tx>
        <c:rich>
          <a:bodyPr/>
          <a:lstStyle/>
          <a:p>
            <a:pPr>
              <a:defRPr/>
            </a:pPr>
            <a:r>
              <a:rPr lang="en-US" dirty="0"/>
              <a:t>Security Metric</a:t>
            </a:r>
          </a:p>
        </c:rich>
      </c:tx>
      <c:layout>
        <c:manualLayout>
          <c:xMode val="edge"/>
          <c:yMode val="edge"/>
          <c:x val="0.36394344582634652"/>
          <c:y val="1.4993579914364227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Iterations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75</c:v>
                </c:pt>
                <c:pt idx="2">
                  <c:v>80</c:v>
                </c:pt>
                <c:pt idx="3">
                  <c:v>90</c:v>
                </c:pt>
              </c:numCache>
            </c:numRef>
          </c:val>
        </c:ser>
        <c:dLbls>
          <c:showVal val="1"/>
        </c:dLbls>
        <c:axId val="71924352"/>
        <c:axId val="71927680"/>
      </c:barChart>
      <c:catAx>
        <c:axId val="71924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</a:t>
                </a:r>
                <a:r>
                  <a:rPr lang="en-US" baseline="0"/>
                  <a:t> Iterations</a:t>
                </a:r>
                <a:endParaRPr lang="en-US"/>
              </a:p>
            </c:rich>
          </c:tx>
          <c:layout/>
        </c:title>
        <c:tickLblPos val="nextTo"/>
        <c:crossAx val="71927680"/>
        <c:crosses val="autoZero"/>
        <c:auto val="1"/>
        <c:lblAlgn val="ctr"/>
        <c:lblOffset val="100"/>
      </c:catAx>
      <c:valAx>
        <c:axId val="7192768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</c:title>
        <c:numFmt formatCode="General" sourceLinked="1"/>
        <c:tickLblPos val="nextTo"/>
        <c:crossAx val="71924352"/>
        <c:crosses val="autoZero"/>
        <c:crossBetween val="between"/>
      </c:valAx>
      <c:spPr>
        <a:effectLst>
          <a:outerShdw blurRad="76200" dist="12700" dir="2700000" sy="-23000" kx="-800400" algn="bl" rotWithShape="0">
            <a:schemeClr val="accent1">
              <a:lumMod val="75000"/>
              <a:alpha val="20000"/>
            </a:schemeClr>
          </a:outerShdw>
        </a:effectLst>
        <a:scene3d>
          <a:camera prst="orthographicFront"/>
          <a:lightRig rig="threePt" dir="t"/>
        </a:scene3d>
        <a:sp3d>
          <a:bevelT w="101600" prst="riblet"/>
          <a:bevelB w="101600" prst="riblet"/>
        </a:sp3d>
      </c:spPr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9"/>
  <c:chart>
    <c:title>
      <c:tx>
        <c:rich>
          <a:bodyPr/>
          <a:lstStyle/>
          <a:p>
            <a:pPr>
              <a:defRPr/>
            </a:pPr>
            <a:r>
              <a:rPr lang="en-US"/>
              <a:t>Sufficiency Metric Measurement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Iterations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dLbls>
          <c:showVal val="1"/>
        </c:dLbls>
        <c:axId val="70404352"/>
        <c:axId val="70406528"/>
      </c:barChart>
      <c:catAx>
        <c:axId val="70404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</c:title>
        <c:tickLblPos val="nextTo"/>
        <c:crossAx val="70406528"/>
        <c:crosses val="autoZero"/>
        <c:auto val="1"/>
        <c:lblAlgn val="ctr"/>
        <c:lblOffset val="100"/>
      </c:catAx>
      <c:valAx>
        <c:axId val="70406528"/>
        <c:scaling>
          <c:orientation val="minMax"/>
          <c:max val="1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</c:title>
        <c:numFmt formatCode="General" sourceLinked="1"/>
        <c:tickLblPos val="nextTo"/>
        <c:crossAx val="70404352"/>
        <c:crosses val="autoZero"/>
        <c:crossBetween val="between"/>
      </c:valAx>
      <c:spPr>
        <a:effectLst>
          <a:outerShdw blurRad="76200" dist="12700" dir="2700000" sy="-23000" kx="-800400" algn="bl" rotWithShape="0">
            <a:schemeClr val="accent1">
              <a:lumMod val="75000"/>
              <a:alpha val="20000"/>
            </a:schemeClr>
          </a:outerShdw>
        </a:effectLst>
        <a:scene3d>
          <a:camera prst="orthographicFront"/>
          <a:lightRig rig="threePt" dir="t"/>
        </a:scene3d>
        <a:sp3d>
          <a:bevelT w="101600" prst="riblet"/>
          <a:bevelB w="101600" prst="riblet"/>
        </a:sp3d>
      </c:spPr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% of Security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Iterations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62.5</c:v>
                </c:pt>
                <c:pt idx="1">
                  <c:v>87.5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dLbls>
          <c:showVal val="1"/>
        </c:dLbls>
        <c:axId val="71922048"/>
        <c:axId val="71956736"/>
      </c:barChart>
      <c:catAx>
        <c:axId val="71922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</a:t>
                </a:r>
                <a:r>
                  <a:rPr lang="en-US" baseline="0"/>
                  <a:t> Iterations</a:t>
                </a:r>
                <a:endParaRPr lang="en-US"/>
              </a:p>
            </c:rich>
          </c:tx>
          <c:layout/>
        </c:title>
        <c:tickLblPos val="nextTo"/>
        <c:crossAx val="71956736"/>
        <c:crosses val="autoZero"/>
        <c:auto val="1"/>
        <c:lblAlgn val="ctr"/>
        <c:lblOffset val="100"/>
      </c:catAx>
      <c:valAx>
        <c:axId val="71956736"/>
        <c:scaling>
          <c:orientation val="minMax"/>
          <c:max val="1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</c:title>
        <c:numFmt formatCode="General" sourceLinked="1"/>
        <c:tickLblPos val="nextTo"/>
        <c:crossAx val="71922048"/>
        <c:crosses val="autoZero"/>
        <c:crossBetween val="between"/>
      </c:valAx>
      <c:spPr>
        <a:effectLst>
          <a:outerShdw blurRad="76200" dist="12700" dir="2700000" sy="-23000" kx="-800400" algn="bl" rotWithShape="0">
            <a:schemeClr val="accent1">
              <a:lumMod val="75000"/>
              <a:alpha val="20000"/>
            </a:schemeClr>
          </a:outerShdw>
        </a:effectLst>
        <a:scene3d>
          <a:camera prst="orthographicFront"/>
          <a:lightRig rig="threePt" dir="t"/>
        </a:scene3d>
        <a:sp3d>
          <a:bevelT w="101600" prst="riblet"/>
          <a:bevelB w="101600" prst="riblet"/>
        </a:sp3d>
      </c:spPr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8"/>
  <c:chart>
    <c:title>
      <c:tx>
        <c:rich>
          <a:bodyPr/>
          <a:lstStyle/>
          <a:p>
            <a:pPr>
              <a:defRPr/>
            </a:pPr>
            <a:r>
              <a:rPr lang="en-US"/>
              <a:t>% of Robustness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Iterations</c:v>
                </c:pt>
              </c:strCache>
            </c:strRef>
          </c:tx>
          <c:dLbls>
            <c:dLblPos val="inEnd"/>
            <c:showVal val="1"/>
          </c:dLbls>
          <c:cat>
            <c:strRef>
              <c:f>Sheet1!$A$2:$A$5</c:f>
              <c:strCache>
                <c:ptCount val="4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87.5</c:v>
                </c:pt>
                <c:pt idx="1">
                  <c:v>87.5</c:v>
                </c:pt>
                <c:pt idx="2">
                  <c:v>87.5</c:v>
                </c:pt>
                <c:pt idx="3">
                  <c:v>100</c:v>
                </c:pt>
              </c:numCache>
            </c:numRef>
          </c:val>
        </c:ser>
        <c:axId val="70046464"/>
        <c:axId val="70048384"/>
      </c:barChart>
      <c:catAx>
        <c:axId val="70046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</c:title>
        <c:tickLblPos val="nextTo"/>
        <c:crossAx val="70048384"/>
        <c:crosses val="autoZero"/>
        <c:auto val="1"/>
        <c:lblAlgn val="ctr"/>
        <c:lblOffset val="100"/>
      </c:catAx>
      <c:valAx>
        <c:axId val="70048384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</c:title>
        <c:numFmt formatCode="General" sourceLinked="1"/>
        <c:majorTickMark val="cross"/>
        <c:tickLblPos val="nextTo"/>
        <c:crossAx val="70046464"/>
        <c:crosses val="autoZero"/>
        <c:crossBetween val="between"/>
      </c:valAx>
      <c:spPr>
        <a:effectLst>
          <a:outerShdw blurRad="76200" dist="12700" dir="2700000" sy="-23000" kx="-800400" algn="bl" rotWithShape="0">
            <a:schemeClr val="accent1">
              <a:lumMod val="75000"/>
              <a:alpha val="20000"/>
            </a:schemeClr>
          </a:outerShdw>
        </a:effectLst>
        <a:scene3d>
          <a:camera prst="orthographicFront"/>
          <a:lightRig rig="threePt" dir="t"/>
        </a:scene3d>
        <a:sp3d>
          <a:bevelT w="139700" h="139700" prst="divot"/>
          <a:bevelB w="139700" h="139700" prst="divot"/>
        </a:sp3d>
      </c:spPr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CF9A6-5689-46CD-A3AD-C6493354F46C}" type="datetimeFigureOut">
              <a:rPr lang="en-US"/>
              <a:pPr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4879-A41E-4198-B721-24512CFA96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749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605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626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56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226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61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Main tweet interface can be accessed</a:t>
            </a:r>
            <a:r>
              <a:rPr lang="en-US" baseline="0" dirty="0" smtClean="0"/>
              <a:t> from online or a phone via the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277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7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77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023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245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4879-A41E-4198-B721-24512CFA9659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5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2/27/PHP-logo.svg" TargetMode="External"/><Relationship Id="rId2" Type="http://schemas.openxmlformats.org/officeDocument/2006/relationships/hyperlink" Target="http://upload.wikimedia.org/wikipedia/fi/thumb/e/e0/MySQL-n_logo.svg/800px-MySQL-n_logo.svg.png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oodlogo.com/images/logos/apache_software_foundation_logo_3074.gif" TargetMode="External"/><Relationship Id="rId5" Type="http://schemas.openxmlformats.org/officeDocument/2006/relationships/hyperlink" Target="http://blog.xebia.fr/wp-content/uploads/2014/03/typescript-logo.png" TargetMode="External"/><Relationship Id="rId4" Type="http://schemas.openxmlformats.org/officeDocument/2006/relationships/hyperlink" Target="http://geteverything.org/wp-content/uploads/2013/08/13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70" y="572085"/>
            <a:ext cx="9144000" cy="1121799"/>
          </a:xfrm>
        </p:spPr>
        <p:txBody>
          <a:bodyPr>
            <a:normAutofit/>
          </a:bodyPr>
          <a:lstStyle/>
          <a:p>
            <a:r>
              <a:rPr lang="en-US"/>
              <a:t>TWITTER LIKE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6204"/>
            <a:ext cx="9144000" cy="3091596"/>
          </a:xfrm>
        </p:spPr>
        <p:txBody>
          <a:bodyPr>
            <a:normAutofit/>
          </a:bodyPr>
          <a:lstStyle/>
          <a:p>
            <a:r>
              <a:rPr lang="en-US"/>
              <a:t>GROUP 1</a:t>
            </a:r>
          </a:p>
          <a:p>
            <a:r>
              <a:rPr lang="en-US"/>
              <a:t>Patrick Burton</a:t>
            </a:r>
          </a:p>
          <a:p>
            <a:r>
              <a:rPr lang="en-US"/>
              <a:t>Arvind Nair</a:t>
            </a:r>
          </a:p>
          <a:p>
            <a:r>
              <a:rPr lang="en-US"/>
              <a:t>Lakshmi Swathi Chavvakul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Native App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All the native functionality of a built in app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Expressiveness of CSS3 and HTML</a:t>
            </a:r>
          </a:p>
          <a:p>
            <a:pPr lvl="1"/>
            <a:r>
              <a:rPr lang="en-US" dirty="0" smtClean="0"/>
              <a:t>No need to install an app</a:t>
            </a:r>
          </a:p>
          <a:p>
            <a:pPr lvl="2"/>
            <a:r>
              <a:rPr lang="en-US" dirty="0" smtClean="0"/>
              <a:t>Not constrained by size of of </a:t>
            </a:r>
            <a:r>
              <a:rPr lang="en-US" dirty="0" err="1" smtClean="0"/>
              <a:t>harddrive</a:t>
            </a:r>
            <a:endParaRPr lang="en-US" dirty="0" smtClean="0"/>
          </a:p>
          <a:p>
            <a:pPr lvl="1"/>
            <a:r>
              <a:rPr lang="en-US" dirty="0" smtClean="0"/>
              <a:t>Can take almost computation off the client and onto the server</a:t>
            </a:r>
          </a:p>
          <a:p>
            <a:pPr lvl="1"/>
            <a:r>
              <a:rPr lang="en-US" dirty="0" smtClean="0"/>
              <a:t>Potential for distribution of work across devices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10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Unambiguity Metric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Testability Metric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Comprehensiveness Metric</a:t>
            </a:r>
          </a:p>
        </p:txBody>
      </p:sp>
    </p:spTree>
    <p:extLst>
      <p:ext uri="{BB962C8B-B14F-4D97-AF65-F5344CB8AC3E}">
        <p14:creationId xmlns:p14="http://schemas.microsoft.com/office/powerpoint/2010/main" xmlns="" val="420896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Unambiguity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should be clear. (0,1,2)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915886" y="2524452"/>
          <a:ext cx="9361714" cy="3957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requirement testable? (Yes or No)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059543" y="2561550"/>
          <a:ext cx="10537371" cy="3912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Comprehensiveness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requirements included (Yes or No)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19200" y="2369709"/>
          <a:ext cx="10334171" cy="4150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Understandability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Sufficiency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251113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Understandability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understandable are components and connections(0 to 10)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045029" y="2442659"/>
          <a:ext cx="10000342" cy="3975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Sufficiency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Satisfies basic requirements (0 to 10)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016000" y="2641600"/>
          <a:ext cx="10638971" cy="3541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expected vulnerabilities. (0 to 10)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045029" y="2356455"/>
          <a:ext cx="10624457" cy="4235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Sufficiency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xmlns="" val="332252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 a tweeting interface for users to communicate on</a:t>
            </a:r>
          </a:p>
          <a:p>
            <a:pPr lvl="1"/>
            <a:r>
              <a:rPr lang="en-US"/>
              <a:t>Simple messages</a:t>
            </a:r>
          </a:p>
          <a:p>
            <a:pPr lvl="1"/>
            <a:r>
              <a:rPr lang="en-US"/>
              <a:t>An extendable reusable component</a:t>
            </a:r>
          </a:p>
        </p:txBody>
      </p:sp>
    </p:spTree>
    <p:extLst>
      <p:ext uri="{BB962C8B-B14F-4D97-AF65-F5344CB8AC3E}">
        <p14:creationId xmlns:p14="http://schemas.microsoft.com/office/powerpoint/2010/main" xmlns="" val="1258214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Sufficiency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requirements that are implemented.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885372" y="2641600"/>
          <a:ext cx="10609942" cy="3744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strong is security in the software (0, 1, 2)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986971" y="2452913"/>
          <a:ext cx="10435771" cy="3918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fields response to anomalous inputs. (0, 0.5, 1)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899886" y="2415019"/>
          <a:ext cx="10551885" cy="4072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Black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96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r>
              <a:rPr lang="en-US" smtClean="0"/>
              <a:t>Metrics</a:t>
            </a:r>
            <a:endParaRPr lang="en-US" dirty="0" smtClean="0"/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7407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65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Php</a:t>
            </a:r>
            <a:r>
              <a:rPr lang="en-US" sz="1600" dirty="0"/>
              <a:t> logo: </a:t>
            </a:r>
            <a:r>
              <a:rPr lang="en-US" dirty="0">
                <a:hlinkClick r:id="rId2"/>
              </a:rPr>
              <a:t>http://upload.wikimedia.org/wikipedia/fi/thumb/e/e0/MySQL-n_logo.svg/800px-MySQL-n_logo.svg.png</a:t>
            </a:r>
            <a:endParaRPr lang="en-US" sz="1600" dirty="0" smtClean="0"/>
          </a:p>
          <a:p>
            <a:r>
              <a:rPr lang="en-US" sz="1600" dirty="0"/>
              <a:t>MySQL logo: </a:t>
            </a:r>
            <a:r>
              <a:rPr lang="en-US" dirty="0">
                <a:hlinkClick r:id="rId3"/>
              </a:rPr>
              <a:t>http://upload.wikimedia.org/wikipedia/commons/2/27/PHP-logo.svg</a:t>
            </a:r>
            <a:endParaRPr lang="en-US" sz="1600" dirty="0" smtClean="0"/>
          </a:p>
          <a:p>
            <a:r>
              <a:rPr lang="en-US" sz="1600" dirty="0"/>
              <a:t>HTML5/CSS3 Logo: </a:t>
            </a:r>
            <a:r>
              <a:rPr lang="en-US" dirty="0">
                <a:hlinkClick r:id="rId4"/>
              </a:rPr>
              <a:t>http://geteverything.org/wp-content/uploads/2013/08/13.png</a:t>
            </a:r>
            <a:endParaRPr lang="en-US" sz="1600" dirty="0" smtClean="0"/>
          </a:p>
          <a:p>
            <a:r>
              <a:rPr lang="en-US" sz="1600" dirty="0" err="1" smtClean="0"/>
              <a:t>TypeScript</a:t>
            </a:r>
            <a:r>
              <a:rPr lang="en-US" sz="1600" dirty="0"/>
              <a:t> Logo: </a:t>
            </a:r>
            <a:r>
              <a:rPr lang="en-US" sz="1600" dirty="0">
                <a:hlinkClick r:id="rId5"/>
              </a:rPr>
              <a:t>http://blog.xebia.fr/wp-content/uploads/2014/03/typescript-logo.png</a:t>
            </a:r>
            <a:endParaRPr lang="en-US" sz="1600" dirty="0" smtClean="0"/>
          </a:p>
          <a:p>
            <a:r>
              <a:rPr lang="en-US" sz="1600" dirty="0"/>
              <a:t>Apache logo: </a:t>
            </a:r>
            <a:r>
              <a:rPr lang="en-US" sz="1600" dirty="0">
                <a:hlinkClick r:id="rId6"/>
              </a:rPr>
              <a:t>http://goodlogo.com/images/logos/apache_software_foundation_logo_3074.gif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9597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user should be able to tweet from the web service</a:t>
            </a:r>
          </a:p>
          <a:p>
            <a:r>
              <a:rPr lang="en-US"/>
              <a:t>User should be able to Tweet from the mobile application</a:t>
            </a:r>
          </a:p>
          <a:p>
            <a:r>
              <a:rPr lang="en-US"/>
              <a:t>A tweet from one source (web or mobile) should show up in the other source.</a:t>
            </a:r>
          </a:p>
        </p:txBody>
      </p:sp>
    </p:spTree>
    <p:extLst>
      <p:ext uri="{BB962C8B-B14F-4D97-AF65-F5344CB8AC3E}">
        <p14:creationId xmlns:p14="http://schemas.microsoft.com/office/powerpoint/2010/main" xmlns="" val="39137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679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IMPLEMENTATION:</a:t>
            </a:r>
            <a:br>
              <a:rPr lang="en-US"/>
            </a:br>
            <a:r>
              <a:rPr lang="en-US"/>
              <a:t> (Tweet from web or mobile)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 descr="Primary+Use+Case+Sequence+%28General+View%29.bmp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16" b="6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591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Parallel </a:t>
            </a:r>
            <a:r>
              <a:rPr lang="en-US" dirty="0"/>
              <a:t>Communicating Processes Architecture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each user, separate session is created.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r>
              <a:rPr lang="en-US"/>
              <a:t>Client </a:t>
            </a:r>
            <a:r>
              <a:rPr lang="en-US" dirty="0"/>
              <a:t>Server</a:t>
            </a:r>
          </a:p>
          <a:p>
            <a:pPr marL="0" indent="0">
              <a:buNone/>
            </a:pPr>
            <a:r>
              <a:rPr lang="en-US" sz="2400"/>
              <a:t>Has user as client and server as AWS with presentation, business logic and database layer.</a:t>
            </a:r>
          </a:p>
          <a:p>
            <a:r>
              <a:rPr lang="en-US"/>
              <a:t>Repository</a:t>
            </a:r>
          </a:p>
          <a:p>
            <a:pPr marL="0" indent="0">
              <a:buNone/>
            </a:pPr>
            <a:r>
              <a:rPr lang="en-US" sz="2400" dirty="0"/>
              <a:t>Adding</a:t>
            </a:r>
            <a:r>
              <a:rPr lang="en-US" sz="2400"/>
              <a:t> data, retrieving data and storing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711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chosen:</a:t>
            </a:r>
          </a:p>
          <a:p>
            <a:pPr lvl="1"/>
            <a:r>
              <a:rPr lang="en-US" dirty="0" smtClean="0"/>
              <a:t>Apache, </a:t>
            </a:r>
            <a:r>
              <a:rPr lang="en-US" dirty="0" err="1" smtClean="0"/>
              <a:t>MySql</a:t>
            </a:r>
            <a:r>
              <a:rPr lang="en-US" dirty="0" smtClean="0"/>
              <a:t>, HTML5, Typescript, CSS3</a:t>
            </a:r>
          </a:p>
          <a:p>
            <a:r>
              <a:rPr lang="en-US" dirty="0" smtClean="0"/>
              <a:t>Accessing the service</a:t>
            </a:r>
          </a:p>
          <a:p>
            <a:pPr lvl="1"/>
            <a:r>
              <a:rPr lang="en-US" dirty="0" smtClean="0"/>
              <a:t>Screen name vs. actual name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Posting tweets</a:t>
            </a:r>
          </a:p>
          <a:p>
            <a:pPr lvl="2"/>
            <a:r>
              <a:rPr lang="en-US" dirty="0" smtClean="0"/>
              <a:t>ACID compliant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712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7329"/>
            <a:ext cx="10515600" cy="4768459"/>
          </a:xfrm>
        </p:spPr>
        <p:txBody>
          <a:bodyPr>
            <a:normAutofit/>
          </a:bodyPr>
          <a:lstStyle/>
          <a:p>
            <a:r>
              <a:rPr lang="en-US" dirty="0" smtClean="0"/>
              <a:t>Front end:</a:t>
            </a:r>
          </a:p>
          <a:p>
            <a:pPr lvl="1"/>
            <a:r>
              <a:rPr lang="en-US" dirty="0" smtClean="0"/>
              <a:t>Typescript</a:t>
            </a:r>
          </a:p>
          <a:p>
            <a:pPr lvl="2"/>
            <a:r>
              <a:rPr lang="en-US" dirty="0" smtClean="0"/>
              <a:t>Dynamically generated content</a:t>
            </a:r>
          </a:p>
          <a:p>
            <a:pPr lvl="2"/>
            <a:r>
              <a:rPr lang="en-US" dirty="0" smtClean="0"/>
              <a:t>Modular JavaScript</a:t>
            </a:r>
          </a:p>
          <a:p>
            <a:pPr lvl="3"/>
            <a:r>
              <a:rPr lang="en-US" dirty="0" smtClean="0"/>
              <a:t>Maintainability</a:t>
            </a:r>
          </a:p>
          <a:p>
            <a:pPr lvl="3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HTML5</a:t>
            </a:r>
          </a:p>
          <a:p>
            <a:pPr lvl="2"/>
            <a:r>
              <a:rPr lang="en-US" dirty="0" smtClean="0"/>
              <a:t>Built in needed functionality</a:t>
            </a:r>
          </a:p>
          <a:p>
            <a:pPr lvl="3"/>
            <a:r>
              <a:rPr lang="en-US" dirty="0" smtClean="0"/>
              <a:t>E.g. </a:t>
            </a:r>
            <a:r>
              <a:rPr lang="en-US" dirty="0" err="1" smtClean="0"/>
              <a:t>Filesystem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CSS3</a:t>
            </a:r>
          </a:p>
          <a:p>
            <a:pPr lvl="2"/>
            <a:r>
              <a:rPr lang="en-US" dirty="0" smtClean="0"/>
              <a:t>Responsive and expressive</a:t>
            </a:r>
          </a:p>
          <a:p>
            <a:pPr lvl="3"/>
            <a:r>
              <a:rPr lang="en-US" dirty="0" smtClean="0"/>
              <a:t>Mobile and Desktop views</a:t>
            </a:r>
          </a:p>
          <a:p>
            <a:pPr lvl="3"/>
            <a:r>
              <a:rPr lang="en-US" dirty="0" smtClean="0"/>
              <a:t>Supported in major browsers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0809" y="3989016"/>
            <a:ext cx="4131584" cy="2524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6052" y="1797301"/>
            <a:ext cx="2081097" cy="20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7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341814" y="-785812"/>
            <a:ext cx="3810000" cy="960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Back End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147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119" y="1635558"/>
            <a:ext cx="3024418" cy="160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8551" y="1088974"/>
            <a:ext cx="3504448" cy="1817932"/>
          </a:xfrm>
          <a:prstGeom prst="rect">
            <a:avLst/>
          </a:prstGeom>
        </p:spPr>
      </p:pic>
      <p:pic>
        <p:nvPicPr>
          <p:cNvPr id="15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1750" y="1597025"/>
            <a:ext cx="3524250" cy="1862818"/>
          </a:xfrm>
          <a:prstGeom prst="rect">
            <a:avLst/>
          </a:prstGeom>
        </p:spPr>
      </p:pic>
      <p:sp>
        <p:nvSpPr>
          <p:cNvPr id="16" name="TextBox 12"/>
          <p:cNvSpPr txBox="1"/>
          <p:nvPr/>
        </p:nvSpPr>
        <p:spPr>
          <a:xfrm>
            <a:off x="3751384" y="4762091"/>
            <a:ext cx="4664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Portable to major systems: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1463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503</Words>
  <Application>Microsoft Office PowerPoint</Application>
  <PresentationFormat>Custom</PresentationFormat>
  <Paragraphs>141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1_office theme</vt:lpstr>
      <vt:lpstr>office theme</vt:lpstr>
      <vt:lpstr>TWITTER LIKE SERVICE</vt:lpstr>
      <vt:lpstr>Objective</vt:lpstr>
      <vt:lpstr>REQUIREMENTS</vt:lpstr>
      <vt:lpstr>MOTIVATION</vt:lpstr>
      <vt:lpstr>IMPLEMENTATION:  (Tweet from web or mobile)</vt:lpstr>
      <vt:lpstr>Architecture - Design</vt:lpstr>
      <vt:lpstr>APPROACH AND METHODOLOGY</vt:lpstr>
      <vt:lpstr>ARCHITECTURE – Front End</vt:lpstr>
      <vt:lpstr>ARCHITECTURE – Back End</vt:lpstr>
      <vt:lpstr>No Native App Explanation</vt:lpstr>
      <vt:lpstr>METRICS</vt:lpstr>
      <vt:lpstr>Unambiguity Metric</vt:lpstr>
      <vt:lpstr>Testability Metric</vt:lpstr>
      <vt:lpstr>Comprehensiveness Metric</vt:lpstr>
      <vt:lpstr>Metrics</vt:lpstr>
      <vt:lpstr>Understandability Metric</vt:lpstr>
      <vt:lpstr>Sufficiency Metric</vt:lpstr>
      <vt:lpstr>Security Metric</vt:lpstr>
      <vt:lpstr>Metrics</vt:lpstr>
      <vt:lpstr>Sufficiency Metric</vt:lpstr>
      <vt:lpstr>Security Metric</vt:lpstr>
      <vt:lpstr>Robustness Metric</vt:lpstr>
      <vt:lpstr>Methodology – Black Box</vt:lpstr>
      <vt:lpstr>CHALLENGES</vt:lpstr>
      <vt:lpstr>FUTURE IMPLEMENTATION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Arvind Nair</cp:lastModifiedBy>
  <cp:revision>25</cp:revision>
  <dcterms:created xsi:type="dcterms:W3CDTF">2013-07-15T20:26:40Z</dcterms:created>
  <dcterms:modified xsi:type="dcterms:W3CDTF">2014-12-10T00:14:04Z</dcterms:modified>
</cp:coreProperties>
</file>