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60" r:id="rId3"/>
    <p:sldId id="257" r:id="rId4"/>
    <p:sldId id="271" r:id="rId5"/>
    <p:sldId id="274" r:id="rId6"/>
    <p:sldId id="273" r:id="rId7"/>
    <p:sldId id="275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68" r:id="rId16"/>
    <p:sldId id="269" r:id="rId17"/>
    <p:sldId id="277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hitendra\Downloads\Charts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d-admin\Documents\Char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itendra\Downloads\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MSE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4.9427707489379996E-2"/>
          <c:y val="0.11160760741274452"/>
          <c:w val="0.92941784908534053"/>
          <c:h val="0.768959334318611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[Charts.xlsx]Sheet4!$B$1</c:f>
              <c:strCache>
                <c:ptCount val="1"/>
                <c:pt idx="0">
                  <c:v>Proposed</c:v>
                </c:pt>
              </c:strCache>
            </c:strRef>
          </c:tx>
          <c:invertIfNegative val="0"/>
          <c:cat>
            <c:strRef>
              <c:f>[Charts.xlsx]Sheet4!$A$2:$A$14</c:f>
              <c:strCache>
                <c:ptCount val="13"/>
                <c:pt idx="0">
                  <c:v>k=1 L= 3</c:v>
                </c:pt>
                <c:pt idx="2">
                  <c:v>k=3 L= 5</c:v>
                </c:pt>
                <c:pt idx="4">
                  <c:v>k=5 L= 10</c:v>
                </c:pt>
                <c:pt idx="6">
                  <c:v>k=6 L= 10</c:v>
                </c:pt>
                <c:pt idx="8">
                  <c:v>k=7 L= 10</c:v>
                </c:pt>
                <c:pt idx="10">
                  <c:v>k=8 L= 10</c:v>
                </c:pt>
                <c:pt idx="12">
                  <c:v>k=10 L= 10</c:v>
                </c:pt>
              </c:strCache>
            </c:strRef>
          </c:cat>
          <c:val>
            <c:numRef>
              <c:f>[Charts.xlsx]Sheet4!$B$2:$B$14</c:f>
              <c:numCache>
                <c:formatCode>General</c:formatCode>
                <c:ptCount val="13"/>
                <c:pt idx="0">
                  <c:v>1.1802520000000001</c:v>
                </c:pt>
                <c:pt idx="2">
                  <c:v>1.2483029999999999</c:v>
                </c:pt>
                <c:pt idx="4">
                  <c:v>1.282036</c:v>
                </c:pt>
                <c:pt idx="6">
                  <c:v>1.2833190000000001</c:v>
                </c:pt>
                <c:pt idx="8">
                  <c:v>1.2846869999999999</c:v>
                </c:pt>
                <c:pt idx="10">
                  <c:v>1.283793</c:v>
                </c:pt>
                <c:pt idx="12">
                  <c:v>1.283793</c:v>
                </c:pt>
              </c:numCache>
            </c:numRef>
          </c:val>
        </c:ser>
        <c:ser>
          <c:idx val="1"/>
          <c:order val="1"/>
          <c:tx>
            <c:strRef>
              <c:f>[Charts.xlsx]Sheet4!$C$1</c:f>
              <c:strCache>
                <c:ptCount val="1"/>
                <c:pt idx="0">
                  <c:v>MF_basic</c:v>
                </c:pt>
              </c:strCache>
            </c:strRef>
          </c:tx>
          <c:invertIfNegative val="0"/>
          <c:cat>
            <c:strRef>
              <c:f>[Charts.xlsx]Sheet4!$A$2:$A$14</c:f>
              <c:strCache>
                <c:ptCount val="13"/>
                <c:pt idx="0">
                  <c:v>k=1 L= 3</c:v>
                </c:pt>
                <c:pt idx="2">
                  <c:v>k=3 L= 5</c:v>
                </c:pt>
                <c:pt idx="4">
                  <c:v>k=5 L= 10</c:v>
                </c:pt>
                <c:pt idx="6">
                  <c:v>k=6 L= 10</c:v>
                </c:pt>
                <c:pt idx="8">
                  <c:v>k=7 L= 10</c:v>
                </c:pt>
                <c:pt idx="10">
                  <c:v>k=8 L= 10</c:v>
                </c:pt>
                <c:pt idx="12">
                  <c:v>k=10 L= 10</c:v>
                </c:pt>
              </c:strCache>
            </c:strRef>
          </c:cat>
          <c:val>
            <c:numRef>
              <c:f>[Charts.xlsx]Sheet4!$C$2:$C$14</c:f>
              <c:numCache>
                <c:formatCode>General</c:formatCode>
                <c:ptCount val="13"/>
                <c:pt idx="0">
                  <c:v>1.59601815055961</c:v>
                </c:pt>
                <c:pt idx="2">
                  <c:v>1.5546387470598999</c:v>
                </c:pt>
                <c:pt idx="4">
                  <c:v>1.4811541680765301</c:v>
                </c:pt>
                <c:pt idx="6">
                  <c:v>1.4811559999999999</c:v>
                </c:pt>
                <c:pt idx="8">
                  <c:v>1.48115573839665</c:v>
                </c:pt>
                <c:pt idx="10">
                  <c:v>1.4811558878819799</c:v>
                </c:pt>
                <c:pt idx="12">
                  <c:v>1.4811545541926701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-769033568"/>
        <c:axId val="-769033024"/>
      </c:barChart>
      <c:catAx>
        <c:axId val="-7690335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-769033024"/>
        <c:crosses val="autoZero"/>
        <c:auto val="1"/>
        <c:lblAlgn val="ctr"/>
        <c:lblOffset val="100"/>
        <c:noMultiLvlLbl val="0"/>
      </c:catAx>
      <c:valAx>
        <c:axId val="-769033024"/>
        <c:scaling>
          <c:orientation val="minMax"/>
          <c:max val="1.35"/>
          <c:min val="1.1500000000000001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76903356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MSE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6.9122589551082497E-2"/>
          <c:y val="0.12371567874089572"/>
          <c:w val="0.76371454462646549"/>
          <c:h val="0.673955291874461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Sheet2!$B$1:$B$2</c:f>
              <c:strCache>
                <c:ptCount val="1"/>
                <c:pt idx="0">
                  <c:v>validation alpha = 5</c:v>
                </c:pt>
              </c:strCache>
            </c:strRef>
          </c:tx>
          <c:invertIfNegative val="0"/>
          <c:cat>
            <c:strRef>
              <c:f>Sheet2!$A$3:$A$15</c:f>
              <c:strCache>
                <c:ptCount val="13"/>
                <c:pt idx="0">
                  <c:v>k=1 L= 3</c:v>
                </c:pt>
                <c:pt idx="2">
                  <c:v>k=3 L= 5</c:v>
                </c:pt>
                <c:pt idx="4">
                  <c:v>k=5 L= 10</c:v>
                </c:pt>
                <c:pt idx="6">
                  <c:v>k=6 L= 10</c:v>
                </c:pt>
                <c:pt idx="8">
                  <c:v>k=7 L= 10</c:v>
                </c:pt>
                <c:pt idx="10">
                  <c:v>k=8 L= 10</c:v>
                </c:pt>
                <c:pt idx="12">
                  <c:v>k=10 L= 10</c:v>
                </c:pt>
              </c:strCache>
            </c:strRef>
          </c:cat>
          <c:val>
            <c:numRef>
              <c:f>Sheet2!$B$3:$B$15</c:f>
              <c:numCache>
                <c:formatCode>General</c:formatCode>
                <c:ptCount val="13"/>
                <c:pt idx="0">
                  <c:v>1.1708149999999999</c:v>
                </c:pt>
                <c:pt idx="1">
                  <c:v>0</c:v>
                </c:pt>
                <c:pt idx="2">
                  <c:v>1.2394419999999999</c:v>
                </c:pt>
                <c:pt idx="3">
                  <c:v>0</c:v>
                </c:pt>
                <c:pt idx="4">
                  <c:v>1.27169</c:v>
                </c:pt>
                <c:pt idx="5">
                  <c:v>0</c:v>
                </c:pt>
                <c:pt idx="6">
                  <c:v>1.2727759999999999</c:v>
                </c:pt>
                <c:pt idx="7">
                  <c:v>0</c:v>
                </c:pt>
                <c:pt idx="8">
                  <c:v>1.2739499999999999</c:v>
                </c:pt>
                <c:pt idx="9">
                  <c:v>0</c:v>
                </c:pt>
                <c:pt idx="10">
                  <c:v>1.275153</c:v>
                </c:pt>
                <c:pt idx="11">
                  <c:v>0</c:v>
                </c:pt>
                <c:pt idx="12">
                  <c:v>1.275153</c:v>
                </c:pt>
              </c:numCache>
            </c:numRef>
          </c:val>
        </c:ser>
        <c:ser>
          <c:idx val="1"/>
          <c:order val="1"/>
          <c:tx>
            <c:strRef>
              <c:f>Sheet2!$C$1:$C$2</c:f>
              <c:strCache>
                <c:ptCount val="1"/>
                <c:pt idx="0">
                  <c:v>validation MF_basic</c:v>
                </c:pt>
              </c:strCache>
            </c:strRef>
          </c:tx>
          <c:invertIfNegative val="0"/>
          <c:cat>
            <c:strRef>
              <c:f>Sheet2!$A$3:$A$15</c:f>
              <c:strCache>
                <c:ptCount val="13"/>
                <c:pt idx="0">
                  <c:v>k=1 L= 3</c:v>
                </c:pt>
                <c:pt idx="2">
                  <c:v>k=3 L= 5</c:v>
                </c:pt>
                <c:pt idx="4">
                  <c:v>k=5 L= 10</c:v>
                </c:pt>
                <c:pt idx="6">
                  <c:v>k=6 L= 10</c:v>
                </c:pt>
                <c:pt idx="8">
                  <c:v>k=7 L= 10</c:v>
                </c:pt>
                <c:pt idx="10">
                  <c:v>k=8 L= 10</c:v>
                </c:pt>
                <c:pt idx="12">
                  <c:v>k=10 L= 10</c:v>
                </c:pt>
              </c:strCache>
            </c:strRef>
          </c:cat>
          <c:val>
            <c:numRef>
              <c:f>Sheet2!$C$3:$C$15</c:f>
              <c:numCache>
                <c:formatCode>General</c:formatCode>
                <c:ptCount val="13"/>
                <c:pt idx="0">
                  <c:v>1.219881</c:v>
                </c:pt>
                <c:pt idx="2">
                  <c:v>1.267158</c:v>
                </c:pt>
                <c:pt idx="4">
                  <c:v>1.2785789999999999</c:v>
                </c:pt>
                <c:pt idx="6">
                  <c:v>1.276181</c:v>
                </c:pt>
                <c:pt idx="8">
                  <c:v>1.2773840000000001</c:v>
                </c:pt>
                <c:pt idx="10">
                  <c:v>1.278492</c:v>
                </c:pt>
                <c:pt idx="12">
                  <c:v>1.278492</c:v>
                </c:pt>
              </c:numCache>
            </c:numRef>
          </c:val>
        </c:ser>
        <c:ser>
          <c:idx val="2"/>
          <c:order val="2"/>
          <c:tx>
            <c:strRef>
              <c:f>Sheet2!$D$1:$D$2</c:f>
              <c:strCache>
                <c:ptCount val="1"/>
                <c:pt idx="0">
                  <c:v>Test alpha = 5</c:v>
                </c:pt>
              </c:strCache>
            </c:strRef>
          </c:tx>
          <c:invertIfNegative val="0"/>
          <c:cat>
            <c:strRef>
              <c:f>Sheet2!$A$3:$A$15</c:f>
              <c:strCache>
                <c:ptCount val="13"/>
                <c:pt idx="0">
                  <c:v>k=1 L= 3</c:v>
                </c:pt>
                <c:pt idx="2">
                  <c:v>k=3 L= 5</c:v>
                </c:pt>
                <c:pt idx="4">
                  <c:v>k=5 L= 10</c:v>
                </c:pt>
                <c:pt idx="6">
                  <c:v>k=6 L= 10</c:v>
                </c:pt>
                <c:pt idx="8">
                  <c:v>k=7 L= 10</c:v>
                </c:pt>
                <c:pt idx="10">
                  <c:v>k=8 L= 10</c:v>
                </c:pt>
                <c:pt idx="12">
                  <c:v>k=10 L= 10</c:v>
                </c:pt>
              </c:strCache>
            </c:strRef>
          </c:cat>
          <c:val>
            <c:numRef>
              <c:f>Sheet2!$D$3:$D$15</c:f>
              <c:numCache>
                <c:formatCode>General</c:formatCode>
                <c:ptCount val="13"/>
                <c:pt idx="0">
                  <c:v>1.1802520000000001</c:v>
                </c:pt>
                <c:pt idx="1">
                  <c:v>0</c:v>
                </c:pt>
                <c:pt idx="2">
                  <c:v>1.2483029999999999</c:v>
                </c:pt>
                <c:pt idx="3">
                  <c:v>0</c:v>
                </c:pt>
                <c:pt idx="4">
                  <c:v>1.282036</c:v>
                </c:pt>
                <c:pt idx="5">
                  <c:v>0</c:v>
                </c:pt>
                <c:pt idx="6">
                  <c:v>1.2833190000000001</c:v>
                </c:pt>
                <c:pt idx="7">
                  <c:v>0</c:v>
                </c:pt>
                <c:pt idx="8">
                  <c:v>1.2846869999999999</c:v>
                </c:pt>
                <c:pt idx="9">
                  <c:v>0</c:v>
                </c:pt>
                <c:pt idx="10">
                  <c:v>1.283793</c:v>
                </c:pt>
                <c:pt idx="11">
                  <c:v>0</c:v>
                </c:pt>
                <c:pt idx="12">
                  <c:v>1.283793</c:v>
                </c:pt>
              </c:numCache>
            </c:numRef>
          </c:val>
        </c:ser>
        <c:ser>
          <c:idx val="3"/>
          <c:order val="3"/>
          <c:tx>
            <c:strRef>
              <c:f>Sheet2!$E$1:$E$2</c:f>
              <c:strCache>
                <c:ptCount val="1"/>
                <c:pt idx="0">
                  <c:v>Test MF_basic</c:v>
                </c:pt>
              </c:strCache>
            </c:strRef>
          </c:tx>
          <c:invertIfNegative val="0"/>
          <c:cat>
            <c:strRef>
              <c:f>Sheet2!$A$3:$A$15</c:f>
              <c:strCache>
                <c:ptCount val="13"/>
                <c:pt idx="0">
                  <c:v>k=1 L= 3</c:v>
                </c:pt>
                <c:pt idx="2">
                  <c:v>k=3 L= 5</c:v>
                </c:pt>
                <c:pt idx="4">
                  <c:v>k=5 L= 10</c:v>
                </c:pt>
                <c:pt idx="6">
                  <c:v>k=6 L= 10</c:v>
                </c:pt>
                <c:pt idx="8">
                  <c:v>k=7 L= 10</c:v>
                </c:pt>
                <c:pt idx="10">
                  <c:v>k=8 L= 10</c:v>
                </c:pt>
                <c:pt idx="12">
                  <c:v>k=10 L= 10</c:v>
                </c:pt>
              </c:strCache>
            </c:strRef>
          </c:cat>
          <c:val>
            <c:numRef>
              <c:f>Sheet2!$E$3:$E$15</c:f>
              <c:numCache>
                <c:formatCode>General</c:formatCode>
                <c:ptCount val="13"/>
                <c:pt idx="0">
                  <c:v>1.2275940000000001</c:v>
                </c:pt>
                <c:pt idx="2">
                  <c:v>1.2732559999999999</c:v>
                </c:pt>
                <c:pt idx="4">
                  <c:v>1.286267</c:v>
                </c:pt>
                <c:pt idx="6">
                  <c:v>1.286845</c:v>
                </c:pt>
                <c:pt idx="8">
                  <c:v>1.288144</c:v>
                </c:pt>
                <c:pt idx="10">
                  <c:v>1.2871049999999999</c:v>
                </c:pt>
                <c:pt idx="12">
                  <c:v>1.2871049999999999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44661088"/>
        <c:axId val="-544649664"/>
      </c:barChart>
      <c:catAx>
        <c:axId val="-5446610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544649664"/>
        <c:crosses val="autoZero"/>
        <c:auto val="1"/>
        <c:lblAlgn val="ctr"/>
        <c:lblOffset val="100"/>
        <c:noMultiLvlLbl val="0"/>
      </c:catAx>
      <c:valAx>
        <c:axId val="-544649664"/>
        <c:scaling>
          <c:orientation val="minMax"/>
          <c:max val="1.29"/>
          <c:min val="1.1500000000000001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-5446610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7601087431155189"/>
          <c:y val="9.9687586862020158E-2"/>
          <c:w val="0.11683349062583635"/>
          <c:h val="0.82714274869910298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[Charts.xlsx]Sheet5!$H$3</c:f>
              <c:strCache>
                <c:ptCount val="1"/>
                <c:pt idx="0">
                  <c:v>MF_basic</c:v>
                </c:pt>
              </c:strCache>
            </c:strRef>
          </c:tx>
          <c:invertIfNegative val="0"/>
          <c:cat>
            <c:strRef>
              <c:f>[Charts.xlsx]Sheet5!$G$4:$G$10</c:f>
              <c:strCache>
                <c:ptCount val="7"/>
                <c:pt idx="0">
                  <c:v>k = 1</c:v>
                </c:pt>
                <c:pt idx="1">
                  <c:v>k =3</c:v>
                </c:pt>
                <c:pt idx="2">
                  <c:v>k = 5</c:v>
                </c:pt>
                <c:pt idx="3">
                  <c:v>k = 6</c:v>
                </c:pt>
                <c:pt idx="4">
                  <c:v>k = 7</c:v>
                </c:pt>
                <c:pt idx="5">
                  <c:v>k =8</c:v>
                </c:pt>
                <c:pt idx="6">
                  <c:v>k =10</c:v>
                </c:pt>
              </c:strCache>
            </c:strRef>
          </c:cat>
          <c:val>
            <c:numRef>
              <c:f>[Charts.xlsx]Sheet5!$H$4:$H$10</c:f>
              <c:numCache>
                <c:formatCode>General</c:formatCode>
                <c:ptCount val="7"/>
                <c:pt idx="0">
                  <c:v>8.4654999999999995E-4</c:v>
                </c:pt>
                <c:pt idx="1">
                  <c:v>1.518E-3</c:v>
                </c:pt>
                <c:pt idx="2">
                  <c:v>5.7266638448323004E-3</c:v>
                </c:pt>
                <c:pt idx="3">
                  <c:v>5.7260000000000002E-3</c:v>
                </c:pt>
                <c:pt idx="4">
                  <c:v>5.7266638448323004E-3</c:v>
                </c:pt>
                <c:pt idx="5">
                  <c:v>5.7266638448323004E-3</c:v>
                </c:pt>
                <c:pt idx="6">
                  <c:v>5.7266638448323004E-3</c:v>
                </c:pt>
              </c:numCache>
            </c:numRef>
          </c:val>
        </c:ser>
        <c:ser>
          <c:idx val="1"/>
          <c:order val="1"/>
          <c:tx>
            <c:strRef>
              <c:f>[Charts.xlsx]Sheet5!$I$3</c:f>
              <c:strCache>
                <c:ptCount val="1"/>
                <c:pt idx="0">
                  <c:v>Proposed</c:v>
                </c:pt>
              </c:strCache>
            </c:strRef>
          </c:tx>
          <c:invertIfNegative val="0"/>
          <c:cat>
            <c:strRef>
              <c:f>[Charts.xlsx]Sheet5!$G$4:$G$10</c:f>
              <c:strCache>
                <c:ptCount val="7"/>
                <c:pt idx="0">
                  <c:v>k = 1</c:v>
                </c:pt>
                <c:pt idx="1">
                  <c:v>k =3</c:v>
                </c:pt>
                <c:pt idx="2">
                  <c:v>k = 5</c:v>
                </c:pt>
                <c:pt idx="3">
                  <c:v>k = 6</c:v>
                </c:pt>
                <c:pt idx="4">
                  <c:v>k = 7</c:v>
                </c:pt>
                <c:pt idx="5">
                  <c:v>k =8</c:v>
                </c:pt>
                <c:pt idx="6">
                  <c:v>k =10</c:v>
                </c:pt>
              </c:strCache>
            </c:strRef>
          </c:cat>
          <c:val>
            <c:numRef>
              <c:f>[Charts.xlsx]Sheet5!$I$4:$I$10</c:f>
              <c:numCache>
                <c:formatCode>General</c:formatCode>
                <c:ptCount val="7"/>
                <c:pt idx="0">
                  <c:v>5.8960000000000002E-3</c:v>
                </c:pt>
                <c:pt idx="1">
                  <c:v>1.6666E-2</c:v>
                </c:pt>
                <c:pt idx="2">
                  <c:v>2.4157000000000001E-2</c:v>
                </c:pt>
                <c:pt idx="3">
                  <c:v>2.4538000000000001E-2</c:v>
                </c:pt>
                <c:pt idx="4">
                  <c:v>2.4577999999999999E-2</c:v>
                </c:pt>
                <c:pt idx="5">
                  <c:v>2.4017E-2</c:v>
                </c:pt>
                <c:pt idx="6">
                  <c:v>2.4017E-2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44656736"/>
        <c:axId val="-544656192"/>
      </c:barChart>
      <c:catAx>
        <c:axId val="-5446567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544656192"/>
        <c:crosses val="autoZero"/>
        <c:auto val="1"/>
        <c:lblAlgn val="ctr"/>
        <c:lblOffset val="100"/>
        <c:noMultiLvlLbl val="0"/>
      </c:catAx>
      <c:valAx>
        <c:axId val="-544656192"/>
        <c:scaling>
          <c:orientation val="minMax"/>
          <c:max val="3.0000000000000006E-2"/>
          <c:min val="5.0000000000000023E-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5446567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27D6-90E9-4199-A901-488C7B691269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1E8C45-B413-4597-96D9-E2FCD6E7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3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27D6-90E9-4199-A901-488C7B691269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1E8C45-B413-4597-96D9-E2FCD6E7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27D6-90E9-4199-A901-488C7B691269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1E8C45-B413-4597-96D9-E2FCD6E7519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990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27D6-90E9-4199-A901-488C7B691269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E8C45-B413-4597-96D9-E2FCD6E7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4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27D6-90E9-4199-A901-488C7B691269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E8C45-B413-4597-96D9-E2FCD6E7519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989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27D6-90E9-4199-A901-488C7B691269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E8C45-B413-4597-96D9-E2FCD6E7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21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27D6-90E9-4199-A901-488C7B691269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8C45-B413-4597-96D9-E2FCD6E7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82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27D6-90E9-4199-A901-488C7B691269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8C45-B413-4597-96D9-E2FCD6E7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2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27D6-90E9-4199-A901-488C7B691269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8C45-B413-4597-96D9-E2FCD6E7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4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27D6-90E9-4199-A901-488C7B691269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1E8C45-B413-4597-96D9-E2FCD6E7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8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27D6-90E9-4199-A901-488C7B691269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1E8C45-B413-4597-96D9-E2FCD6E7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2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27D6-90E9-4199-A901-488C7B691269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1E8C45-B413-4597-96D9-E2FCD6E7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4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27D6-90E9-4199-A901-488C7B691269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8C45-B413-4597-96D9-E2FCD6E7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27D6-90E9-4199-A901-488C7B691269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8C45-B413-4597-96D9-E2FCD6E7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0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27D6-90E9-4199-A901-488C7B691269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8C45-B413-4597-96D9-E2FCD6E7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2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27D6-90E9-4199-A901-488C7B691269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E8C45-B413-4597-96D9-E2FCD6E7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1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B27D6-90E9-4199-A901-488C7B691269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1E8C45-B413-4597-96D9-E2FCD6E7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0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5789" y="576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r>
              <a:rPr lang="en-US" dirty="0"/>
              <a:t>User Trust Aided Recommender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499105"/>
            <a:ext cx="2555811" cy="2404558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 :</a:t>
            </a:r>
          </a:p>
          <a:p>
            <a:r>
              <a:rPr lang="en-US" dirty="0" err="1" smtClean="0"/>
              <a:t>Vachik</a:t>
            </a:r>
            <a:r>
              <a:rPr lang="en-US" dirty="0" smtClean="0"/>
              <a:t> Dave</a:t>
            </a:r>
          </a:p>
          <a:p>
            <a:r>
              <a:rPr lang="en-US" dirty="0" smtClean="0"/>
              <a:t>Arvind Nair</a:t>
            </a:r>
          </a:p>
          <a:p>
            <a:r>
              <a:rPr lang="en-US" dirty="0" smtClean="0"/>
              <a:t>Hitendra Rathod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386764" y="3505201"/>
            <a:ext cx="2555811" cy="24045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Guided by :</a:t>
            </a:r>
          </a:p>
          <a:p>
            <a:r>
              <a:rPr lang="en-US" dirty="0" smtClean="0"/>
              <a:t>Prof. Xia </a:t>
            </a:r>
            <a:r>
              <a:rPr lang="en-US" dirty="0" err="1" smtClean="0"/>
              <a:t>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3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Formulization: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04288" y="1572768"/>
                <a:ext cx="9200324" cy="519379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Objective Function : (Trust incorporated as loss function)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value at row u and column 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 in propagated estimated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Fix </a:t>
                </a:r>
                <a:r>
                  <a:rPr lang="en-US" i="1" dirty="0">
                    <a:solidFill>
                      <a:schemeClr val="tx1"/>
                    </a:solidFill>
                  </a:rPr>
                  <a:t>Q </a:t>
                </a:r>
                <a:r>
                  <a:rPr lang="en-US" dirty="0">
                    <a:solidFill>
                      <a:schemeClr val="tx1"/>
                    </a:solidFill>
                  </a:rPr>
                  <a:t>and solve </a:t>
                </a:r>
                <a:r>
                  <a:rPr lang="en-US" i="1" dirty="0">
                    <a:solidFill>
                      <a:schemeClr val="tx1"/>
                    </a:solidFill>
                  </a:rPr>
                  <a:t>P </a:t>
                </a:r>
                <a:r>
                  <a:rPr lang="en-US" dirty="0">
                    <a:solidFill>
                      <a:schemeClr val="tx1"/>
                    </a:solidFill>
                  </a:rPr>
                  <a:t>, the equation 2 becomes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𝑢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×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𝜆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			    … </a:t>
                </a:r>
                <a:r>
                  <a:rPr lang="en-US" dirty="0">
                    <a:solidFill>
                      <a:schemeClr val="tx1"/>
                    </a:solidFill>
                  </a:rPr>
                  <a:t>[3]</a:t>
                </a:r>
              </a:p>
              <a:p>
                <a:pPr lvl="0"/>
                <a:r>
                  <a:rPr lang="en-US" dirty="0">
                    <a:solidFill>
                      <a:schemeClr val="tx1"/>
                    </a:solidFill>
                  </a:rPr>
                  <a:t>Taking partial derivative of equation 3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set it to 0.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 −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×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+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𝜆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𝑢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nary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 × 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𝜆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I</m:t>
                            </m:r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×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	      …[</a:t>
                </a:r>
                <a:r>
                  <a:rPr lang="en-US" dirty="0">
                    <a:solidFill>
                      <a:schemeClr val="tx1"/>
                    </a:solidFill>
                  </a:rPr>
                  <a:t>4]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𝑢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nary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 × 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𝜆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I</m:t>
                            </m:r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×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	     … </a:t>
                </a:r>
                <a:r>
                  <a:rPr lang="en-US" dirty="0">
                    <a:solidFill>
                      <a:schemeClr val="tx1"/>
                    </a:solidFill>
                  </a:rPr>
                  <a:t>[5]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4288" y="1572768"/>
                <a:ext cx="9200324" cy="5193792"/>
              </a:xfrm>
              <a:blipFill rotWithShape="1">
                <a:blip r:embed="rId2"/>
                <a:stretch>
                  <a:fillRect l="-398" t="-587" b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99360" y="2027173"/>
                <a:ext cx="9070848" cy="517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  <m:r>
                              <a:rPr lang="en-US" i="1">
                                <a:latin typeface="Cambria Math"/>
                              </a:rPr>
                              <m:t> 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𝑄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       …[</a:t>
                </a:r>
                <a:r>
                  <a:rPr lang="en-US" dirty="0"/>
                  <a:t>2]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60" y="2027173"/>
                <a:ext cx="9070848" cy="517642"/>
              </a:xfrm>
              <a:prstGeom prst="rect">
                <a:avLst/>
              </a:prstGeom>
              <a:blipFill rotWithShape="1">
                <a:blip r:embed="rId3"/>
                <a:stretch>
                  <a:fillRect l="-134" t="-70238" b="-1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39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563150"/>
            <a:ext cx="8911687" cy="875506"/>
          </a:xfrm>
        </p:spPr>
        <p:txBody>
          <a:bodyPr/>
          <a:lstStyle/>
          <a:p>
            <a:r>
              <a:rPr lang="en-US" dirty="0" smtClean="0"/>
              <a:t>Second Version: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94560" y="1475232"/>
                <a:ext cx="9997440" cy="519379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incorporating trust network information to estimate zero rating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×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𝜆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𝜆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𝜖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</m:sup>
                          </m:sSubSup>
                        </m:sub>
                        <m:sup/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𝑆𝑖𝑚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                                                           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 −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×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+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𝜆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𝛽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𝜖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</m:sup>
                          </m:sSubSup>
                        </m:sub>
                        <m:sup/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𝑆𝑖𝑚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+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𝛽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𝜖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</m:sup>
                          </m:sSubSup>
                        </m:sub>
                        <m:sup/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𝑆𝑖𝑚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𝑢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 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𝛽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𝜖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bSup>
                            </m:sub>
                            <m:sup/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𝑆𝑖𝑚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𝜖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bSup>
                            </m:sub>
                            <m:sup/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𝑆𝑖𝑚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𝑔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𝜆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𝛽</m:t>
                                      </m:r>
                                      <m:nary>
                                        <m:naryPr>
                                          <m:chr m:val="∑"/>
                                          <m:limLoc m:val="subSup"/>
                                          <m:supHide m:val="on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𝜖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+</m:t>
                                              </m:r>
                                            </m:sup>
                                          </m:sSubSup>
                                        </m:sub>
                                        <m:sup/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𝑆𝑖𝑚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</m:d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+ 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𝛽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nary>
                                        <m:naryPr>
                                          <m:chr m:val="∑"/>
                                          <m:limLoc m:val="subSup"/>
                                          <m:supHide m:val="on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𝑔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𝜖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</m:sup>
                                          </m:sSubSup>
                                        </m:sub>
                                        <m:sup/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𝑆𝑖𝑚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𝑔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</m:d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𝐈</m:t>
                                  </m:r>
                                </m:e>
                                <m:e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eqAr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     …[7]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4560" y="1475232"/>
                <a:ext cx="9997440" cy="5193792"/>
              </a:xfrm>
              <a:blipFill rotWithShape="0">
                <a:blip r:embed="rId2"/>
                <a:stretch>
                  <a:fillRect l="-183" t="-6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785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956" y="1450848"/>
            <a:ext cx="8915400" cy="513283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Epinion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dataset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[4]: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User </a:t>
            </a:r>
            <a:r>
              <a:rPr lang="en-US" dirty="0">
                <a:solidFill>
                  <a:schemeClr val="tx1"/>
                </a:solidFill>
              </a:rPr>
              <a:t>– Item rating values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User –User trust network</a:t>
            </a:r>
          </a:p>
          <a:p>
            <a:r>
              <a:rPr lang="en-US" dirty="0">
                <a:solidFill>
                  <a:schemeClr val="tx1"/>
                </a:solidFill>
              </a:rPr>
              <a:t>Statistics:	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# users = 49,290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40,163 (active)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# items = 139,738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# rating = 664,824 very </a:t>
            </a:r>
            <a:r>
              <a:rPr lang="en-US" dirty="0" err="1">
                <a:solidFill>
                  <a:schemeClr val="tx1"/>
                </a:solidFill>
              </a:rPr>
              <a:t>very</a:t>
            </a:r>
            <a:r>
              <a:rPr lang="en-US" dirty="0">
                <a:solidFill>
                  <a:schemeClr val="tx1"/>
                </a:solidFill>
              </a:rPr>
              <a:t> sparse (0.00965% dense)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Avg. degree = 11.0252 (active users)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Max out degree = 1723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Max in degree = 2500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Training data 70% = 465376 ratings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Validation / Testing  15% (both) = 99723 ratings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801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3670333"/>
              </p:ext>
            </p:extLst>
          </p:nvPr>
        </p:nvGraphicFramePr>
        <p:xfrm>
          <a:off x="2074461" y="1441581"/>
          <a:ext cx="9034366" cy="5054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9962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1005" y="331502"/>
            <a:ext cx="8911687" cy="729202"/>
          </a:xfrm>
        </p:spPr>
        <p:txBody>
          <a:bodyPr/>
          <a:lstStyle/>
          <a:p>
            <a:r>
              <a:rPr lang="en-US" dirty="0" smtClean="0"/>
              <a:t>validation and testing: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2656892"/>
              </p:ext>
            </p:extLst>
          </p:nvPr>
        </p:nvGraphicFramePr>
        <p:xfrm>
          <a:off x="1360170" y="1205579"/>
          <a:ext cx="10648950" cy="5256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1008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 Rate: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9886250"/>
              </p:ext>
            </p:extLst>
          </p:nvPr>
        </p:nvGraphicFramePr>
        <p:xfrm>
          <a:off x="2405575" y="1547446"/>
          <a:ext cx="9099037" cy="4937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251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9344"/>
            <a:ext cx="8915400" cy="43018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Conclusion: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Definitely better  method than basic MF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Significant improvement</a:t>
            </a:r>
          </a:p>
          <a:p>
            <a:pPr marL="342900" lvl="1" indent="-342900"/>
            <a:r>
              <a:rPr lang="en-US" dirty="0" smtClean="0">
                <a:solidFill>
                  <a:schemeClr val="tx1"/>
                </a:solidFill>
              </a:rPr>
              <a:t>Small HR &amp; ARHR : items = 139,738 &amp; sparse rating (testing set is selected from that)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Future Work: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Second version can perform better than proposed method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563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Referencese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>
              <a:buFont typeface="+mj-lt"/>
              <a:buAutoNum type="arabicPeriod"/>
            </a:pPr>
            <a:r>
              <a:rPr lang="en-US" dirty="0"/>
              <a:t>Massa. P. and </a:t>
            </a:r>
            <a:r>
              <a:rPr lang="en-US" dirty="0" err="1"/>
              <a:t>Avesani</a:t>
            </a:r>
            <a:r>
              <a:rPr lang="en-US" dirty="0"/>
              <a:t>, P. (2004). </a:t>
            </a:r>
            <a:r>
              <a:rPr lang="en-US" i="1" dirty="0"/>
              <a:t>Trust-Aware Collaborative filtering for Recommender Systems</a:t>
            </a:r>
            <a:r>
              <a:rPr lang="en-US" dirty="0"/>
              <a:t>, Lecture notes in Computer Science, Vol. 3290, pp. 492-508.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Ma, H., Zhou, D. et. al. (2011). </a:t>
            </a:r>
            <a:r>
              <a:rPr lang="en-US" i="1" dirty="0"/>
              <a:t>Recommender Systems with Social Regularization</a:t>
            </a:r>
            <a:r>
              <a:rPr lang="en-US" dirty="0"/>
              <a:t>, ACM international conference on web search and Data-mining, pp. 287-296.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Ray, S. and </a:t>
            </a:r>
            <a:r>
              <a:rPr lang="en-US" dirty="0" err="1"/>
              <a:t>Mahanti</a:t>
            </a:r>
            <a:r>
              <a:rPr lang="en-US" dirty="0"/>
              <a:t>, A. (2010). </a:t>
            </a:r>
            <a:r>
              <a:rPr lang="en-US" i="1" dirty="0"/>
              <a:t>Improving Prediction Accuracy in Trust-Aware Recommender System</a:t>
            </a:r>
            <a:r>
              <a:rPr lang="en-US" dirty="0"/>
              <a:t>, Hawaii International conference on System Sciences, pp. 1-9.</a:t>
            </a:r>
          </a:p>
          <a:p>
            <a:pPr lvl="0">
              <a:buFont typeface="+mj-lt"/>
              <a:buAutoNum type="arabicPeriod"/>
            </a:pPr>
            <a:r>
              <a:rPr lang="en-US" dirty="0" err="1"/>
              <a:t>Epinions</a:t>
            </a:r>
            <a:r>
              <a:rPr lang="en-US" dirty="0"/>
              <a:t> Dataset: http://www.trustlet.org/wiki/Epinion_dataset.  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Massa. P. and </a:t>
            </a:r>
            <a:r>
              <a:rPr lang="en-US" dirty="0" err="1"/>
              <a:t>Avesani</a:t>
            </a:r>
            <a:r>
              <a:rPr lang="en-US" dirty="0"/>
              <a:t>, P. (2007). </a:t>
            </a:r>
            <a:r>
              <a:rPr lang="en-US" i="1" dirty="0"/>
              <a:t>Trust-Aware Recommender Systems</a:t>
            </a:r>
            <a:r>
              <a:rPr lang="en-US" dirty="0"/>
              <a:t>, ACM conference on Recommender systems, pp. 17-24.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Ray, S. (2012). </a:t>
            </a:r>
            <a:r>
              <a:rPr lang="en-US" i="1" dirty="0"/>
              <a:t>Identifying Influential Taggers in Trust-Aware Recommender Systems</a:t>
            </a:r>
            <a:r>
              <a:rPr lang="en-US" dirty="0"/>
              <a:t>, International Conference on Advances in Social Network Analysis and Mining.</a:t>
            </a:r>
          </a:p>
          <a:p>
            <a:pPr lvl="0">
              <a:buFont typeface="+mj-lt"/>
              <a:buAutoNum type="arabicPeriod"/>
            </a:pPr>
            <a:r>
              <a:rPr lang="en-US" dirty="0" err="1"/>
              <a:t>Jamali</a:t>
            </a:r>
            <a:r>
              <a:rPr lang="en-US" dirty="0"/>
              <a:t>, M. and Ester, M. (2010) </a:t>
            </a:r>
            <a:r>
              <a:rPr lang="en-US" i="1" dirty="0"/>
              <a:t>A matrix factorization technique with trust propagation for recommendation in social networks, </a:t>
            </a:r>
            <a:r>
              <a:rPr lang="en-US" dirty="0"/>
              <a:t>ACM conference on Recommender systems, pp. 135-142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6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08715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Thank You!!!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0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Collaborative Filtering &amp; Matrix Factorization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Proposed Work</a:t>
            </a:r>
          </a:p>
          <a:p>
            <a:r>
              <a:rPr lang="en-US" dirty="0" smtClean="0"/>
              <a:t>Formulization</a:t>
            </a:r>
          </a:p>
          <a:p>
            <a:r>
              <a:rPr lang="en-US" dirty="0" smtClean="0"/>
              <a:t>Dataset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7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89760"/>
            <a:ext cx="8915400" cy="4021462"/>
          </a:xfrm>
        </p:spPr>
        <p:txBody>
          <a:bodyPr/>
          <a:lstStyle/>
          <a:p>
            <a:r>
              <a:rPr lang="en-US" b="1" dirty="0" smtClean="0"/>
              <a:t>Problem </a:t>
            </a:r>
            <a:r>
              <a:rPr lang="en-US" b="1" dirty="0"/>
              <a:t>definition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 Try </a:t>
            </a:r>
            <a:r>
              <a:rPr lang="en-US" dirty="0"/>
              <a:t>to predict </a:t>
            </a:r>
            <a:r>
              <a:rPr lang="en-US" dirty="0" smtClean="0"/>
              <a:t>user’s </a:t>
            </a:r>
            <a:r>
              <a:rPr lang="en-US" dirty="0"/>
              <a:t>rating for new </a:t>
            </a:r>
            <a:r>
              <a:rPr lang="en-US" dirty="0" smtClean="0"/>
              <a:t>unrated item </a:t>
            </a:r>
            <a:r>
              <a:rPr lang="en-US" dirty="0"/>
              <a:t>and use that information to recommend unrated items by the user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this project, we compare the user trust based recommendation with the two base line methods: </a:t>
            </a:r>
          </a:p>
          <a:p>
            <a:pPr lvl="1"/>
            <a:r>
              <a:rPr lang="en-US" dirty="0" smtClean="0"/>
              <a:t>1- Item-Item Collaborative Filtering and </a:t>
            </a:r>
          </a:p>
          <a:p>
            <a:pPr lvl="1"/>
            <a:r>
              <a:rPr lang="en-US" dirty="0" smtClean="0"/>
              <a:t>2-  Matrix Factorization method.</a:t>
            </a:r>
          </a:p>
          <a:p>
            <a:r>
              <a:rPr lang="en-US" dirty="0" smtClean="0"/>
              <a:t>We aim to show that User Trust aided recommendation outperforms the baseline recommendation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3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Item-Item 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cosine similarity of the items is considered.</a:t>
            </a:r>
          </a:p>
          <a:p>
            <a:r>
              <a:rPr lang="en-US" dirty="0" smtClean="0"/>
              <a:t>This is done by looking at the users who co-rated those items.</a:t>
            </a:r>
          </a:p>
          <a:p>
            <a:r>
              <a:rPr lang="en-US" dirty="0" smtClean="0"/>
              <a:t>The most similar items are stored in descending order of their calculated cosine similarity values.</a:t>
            </a:r>
          </a:p>
          <a:p>
            <a:r>
              <a:rPr lang="en-US" dirty="0" smtClean="0"/>
              <a:t>From the table we consider Top K unpurchased items most similar to those items purchased by a particular user.</a:t>
            </a:r>
          </a:p>
          <a:p>
            <a:r>
              <a:rPr lang="en-US" dirty="0" smtClean="0"/>
              <a:t>We then find the candidate set for that particular user.</a:t>
            </a:r>
          </a:p>
          <a:p>
            <a:r>
              <a:rPr lang="en-US" dirty="0" smtClean="0"/>
              <a:t>We finally generate Top-N recommended items.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7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Item-Item </a:t>
            </a:r>
            <a:r>
              <a:rPr lang="en-US" dirty="0" smtClean="0"/>
              <a:t>Collaborative Filtering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Results: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49392"/>
              </p:ext>
            </p:extLst>
          </p:nvPr>
        </p:nvGraphicFramePr>
        <p:xfrm>
          <a:off x="2589212" y="2597051"/>
          <a:ext cx="780131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329"/>
                <a:gridCol w="1950329"/>
                <a:gridCol w="1950329"/>
                <a:gridCol w="1950329"/>
              </a:tblGrid>
              <a:tr h="801558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</a:p>
                    <a:p>
                      <a:r>
                        <a:rPr lang="en-US" dirty="0" smtClean="0"/>
                        <a:t>(Unpurchased</a:t>
                      </a:r>
                    </a:p>
                    <a:p>
                      <a:r>
                        <a:rPr lang="en-US" dirty="0" smtClean="0"/>
                        <a:t>Items)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</a:p>
                    <a:p>
                      <a:r>
                        <a:rPr lang="en-US" dirty="0" smtClean="0"/>
                        <a:t>(Candidate Set)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 Rate</a:t>
                      </a:r>
                    </a:p>
                    <a:p>
                      <a:r>
                        <a:rPr lang="en-US" dirty="0" smtClean="0"/>
                        <a:t>(HR)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Reciprocal Hit Rate(ARHR)</a:t>
                      </a:r>
                      <a:endParaRPr lang="en-US" dirty="0"/>
                    </a:p>
                  </a:txBody>
                  <a:tcPr/>
                </a:tc>
              </a:tr>
              <a:tr h="325076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3.2368XE-4</a:t>
                      </a:r>
                      <a:endParaRPr lang="en-US" dirty="0"/>
                    </a:p>
                  </a:txBody>
                  <a:tcPr/>
                </a:tc>
              </a:tr>
              <a:tr h="325076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2.7388XE-4</a:t>
                      </a:r>
                      <a:endParaRPr lang="en-US" dirty="0"/>
                    </a:p>
                  </a:txBody>
                  <a:tcPr/>
                </a:tc>
              </a:tr>
              <a:tr h="325076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0.002589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2.7388XE-4</a:t>
                      </a:r>
                      <a:endParaRPr lang="en-US" dirty="0"/>
                    </a:p>
                  </a:txBody>
                  <a:tcPr/>
                </a:tc>
              </a:tr>
              <a:tr h="325076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0.002166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2.9878XE-4</a:t>
                      </a:r>
                      <a:endParaRPr lang="en-US" dirty="0"/>
                    </a:p>
                  </a:txBody>
                  <a:tcPr/>
                </a:tc>
              </a:tr>
              <a:tr h="325076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0.003087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2.9878XE-4</a:t>
                      </a:r>
                      <a:endParaRPr lang="en-US" dirty="0"/>
                    </a:p>
                  </a:txBody>
                  <a:tcPr/>
                </a:tc>
              </a:tr>
              <a:tr h="325076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0.001892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2.7388XE-4</a:t>
                      </a:r>
                      <a:endParaRPr lang="en-US" dirty="0"/>
                    </a:p>
                  </a:txBody>
                  <a:tcPr/>
                </a:tc>
              </a:tr>
              <a:tr h="325076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0.002390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2.7388XE-4</a:t>
                      </a:r>
                      <a:endParaRPr lang="en-US" dirty="0"/>
                    </a:p>
                  </a:txBody>
                  <a:tcPr/>
                </a:tc>
              </a:tr>
              <a:tr h="325076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0.003311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2.7388XE-4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35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  <a:r>
              <a:rPr lang="en-US" dirty="0" smtClean="0"/>
              <a:t>Of Matrix Factorization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method, we optimize the objective function using Alternating Least Squares (ALS).</a:t>
            </a:r>
          </a:p>
          <a:p>
            <a:r>
              <a:rPr lang="en-US" dirty="0" smtClean="0"/>
              <a:t>For this we first fix Item factor matrix Q and we solve for User factor matrix P.</a:t>
            </a:r>
          </a:p>
          <a:p>
            <a:r>
              <a:rPr lang="en-US" dirty="0" smtClean="0"/>
              <a:t>Then we fix P and solve for Q.</a:t>
            </a:r>
          </a:p>
          <a:p>
            <a:pPr marL="0" indent="0">
              <a:buNone/>
            </a:pPr>
            <a:r>
              <a:rPr lang="en-US" dirty="0" smtClean="0"/>
              <a:t>                          f(P,Q) = ∑(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ui</a:t>
            </a:r>
            <a:r>
              <a:rPr lang="en-US" dirty="0" smtClean="0"/>
              <a:t> –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u</a:t>
            </a:r>
            <a:r>
              <a:rPr lang="en-US" dirty="0" smtClean="0"/>
              <a:t> q</a:t>
            </a:r>
            <a:r>
              <a:rPr lang="en-US" baseline="-25000" dirty="0" smtClean="0"/>
              <a:t>i 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 +</a:t>
            </a:r>
            <a:r>
              <a:rPr lang="el-GR" dirty="0" smtClean="0"/>
              <a:t>λ</a:t>
            </a:r>
            <a:r>
              <a:rPr lang="en-US" dirty="0" smtClean="0"/>
              <a:t>(||P||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F</a:t>
            </a:r>
            <a:r>
              <a:rPr lang="en-US" dirty="0" smtClean="0"/>
              <a:t> +||Q||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F</a:t>
            </a:r>
            <a:r>
              <a:rPr lang="en-US" dirty="0" smtClean="0"/>
              <a:t> )</a:t>
            </a:r>
          </a:p>
          <a:p>
            <a:r>
              <a:rPr lang="en-US" dirty="0" smtClean="0"/>
              <a:t>This is the objective function which has to be minimized.</a:t>
            </a:r>
          </a:p>
          <a:p>
            <a:r>
              <a:rPr lang="en-US" dirty="0" smtClean="0"/>
              <a:t>The User-Item rating matrix is used after optimization to calculate HR and ARHR.</a:t>
            </a:r>
          </a:p>
          <a:p>
            <a:r>
              <a:rPr lang="en-US" dirty="0" smtClean="0"/>
              <a:t>We calculate the top K item for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370573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Factorization Method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41676"/>
              </p:ext>
            </p:extLst>
          </p:nvPr>
        </p:nvGraphicFramePr>
        <p:xfrm>
          <a:off x="2589212" y="2701741"/>
          <a:ext cx="8482818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764"/>
                <a:gridCol w="1433015"/>
                <a:gridCol w="1289630"/>
                <a:gridCol w="1413803"/>
                <a:gridCol w="1413803"/>
                <a:gridCol w="14138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</a:p>
                    <a:p>
                      <a:r>
                        <a:rPr lang="en-US" dirty="0" smtClean="0"/>
                        <a:t>(Latent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Dimension)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Parameter (</a:t>
                      </a:r>
                      <a:r>
                        <a:rPr lang="en-US" dirty="0" err="1" smtClean="0"/>
                        <a:t>lamda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Square Error (MSE)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 Mean Square</a:t>
                      </a:r>
                      <a:r>
                        <a:rPr lang="en-US" baseline="0" dirty="0" smtClean="0"/>
                        <a:t> error</a:t>
                      </a:r>
                    </a:p>
                    <a:p>
                      <a:r>
                        <a:rPr lang="en-US" baseline="0" dirty="0" smtClean="0"/>
                        <a:t>(RMSE)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r>
                        <a:rPr lang="en-US" baseline="0" dirty="0" smtClean="0"/>
                        <a:t> Rate (HR)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Reciprocal Hit Rate</a:t>
                      </a:r>
                    </a:p>
                    <a:p>
                      <a:r>
                        <a:rPr lang="en-US" dirty="0" smtClean="0"/>
                        <a:t>(ARHR)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1.5960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1.2633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8.4655XE-4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2.4898XE-5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1.5544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1.2467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0.001269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2.4898XE-5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1.2741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8.7144XE-4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4.9797XE-5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1.5546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1.2468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4.9797XE-5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1.5209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1.2332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0.002589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4.9797XE-5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1.4811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1.2170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0.005726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1.9918XE-4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6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Traditional methods: only </a:t>
            </a:r>
            <a:r>
              <a:rPr lang="en-US" dirty="0">
                <a:solidFill>
                  <a:schemeClr val="tx1"/>
                </a:solidFill>
              </a:rPr>
              <a:t>use historical </a:t>
            </a:r>
            <a:r>
              <a:rPr lang="en-US" dirty="0" smtClean="0">
                <a:solidFill>
                  <a:schemeClr val="tx1"/>
                </a:solidFill>
              </a:rPr>
              <a:t>information</a:t>
            </a:r>
          </a:p>
          <a:p>
            <a:r>
              <a:rPr lang="en-US" dirty="0">
                <a:solidFill>
                  <a:schemeClr val="tx1"/>
                </a:solidFill>
              </a:rPr>
              <a:t>in real </a:t>
            </a:r>
            <a:r>
              <a:rPr lang="en-US" dirty="0" smtClean="0">
                <a:solidFill>
                  <a:schemeClr val="tx1"/>
                </a:solidFill>
              </a:rPr>
              <a:t>world -  many </a:t>
            </a:r>
            <a:r>
              <a:rPr lang="en-US" dirty="0">
                <a:solidFill>
                  <a:schemeClr val="tx1"/>
                </a:solidFill>
              </a:rPr>
              <a:t>other </a:t>
            </a:r>
            <a:r>
              <a:rPr lang="en-US" dirty="0" smtClean="0">
                <a:solidFill>
                  <a:schemeClr val="tx1"/>
                </a:solidFill>
              </a:rPr>
              <a:t>influences</a:t>
            </a:r>
          </a:p>
          <a:p>
            <a:r>
              <a:rPr lang="en-US" dirty="0">
                <a:solidFill>
                  <a:schemeClr val="tx1"/>
                </a:solidFill>
              </a:rPr>
              <a:t>friends and other known users </a:t>
            </a:r>
            <a:r>
              <a:rPr lang="en-US" dirty="0" smtClean="0">
                <a:solidFill>
                  <a:schemeClr val="tx1"/>
                </a:solidFill>
              </a:rPr>
              <a:t>reviews</a:t>
            </a:r>
          </a:p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user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tx1"/>
                </a:solidFill>
              </a:rPr>
              <a:t>set </a:t>
            </a:r>
            <a:r>
              <a:rPr lang="en-US" dirty="0">
                <a:solidFill>
                  <a:schemeClr val="tx1"/>
                </a:solidFill>
              </a:rPr>
              <a:t>of other </a:t>
            </a:r>
            <a:r>
              <a:rPr lang="en-US" dirty="0" smtClean="0">
                <a:solidFill>
                  <a:schemeClr val="tx1"/>
                </a:solidFill>
              </a:rPr>
              <a:t>users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45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2224"/>
            <a:ext cx="8915400" cy="41189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Matrix Factorization(MF) </a:t>
            </a:r>
            <a:r>
              <a:rPr lang="en-US" dirty="0" smtClean="0">
                <a:solidFill>
                  <a:schemeClr val="tx1"/>
                </a:solidFill>
              </a:rPr>
              <a:t>: basic </a:t>
            </a:r>
            <a:r>
              <a:rPr lang="en-US" dirty="0">
                <a:solidFill>
                  <a:schemeClr val="tx1"/>
                </a:solidFill>
              </a:rPr>
              <a:t>but powerful technique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incorporate the trust information into MF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Add the trust information in loss function.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Add the trust information as regularization term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Sanjog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Ray et. al.[</a:t>
            </a:r>
            <a:r>
              <a:rPr lang="en-US" dirty="0" smtClean="0">
                <a:solidFill>
                  <a:schemeClr val="tx1"/>
                </a:solidFill>
              </a:rPr>
              <a:t>3]: good </a:t>
            </a:r>
            <a:r>
              <a:rPr lang="en-US" dirty="0">
                <a:solidFill>
                  <a:schemeClr val="tx1"/>
                </a:solidFill>
              </a:rPr>
              <a:t>improvement </a:t>
            </a:r>
            <a:r>
              <a:rPr lang="en-US" dirty="0" smtClean="0">
                <a:solidFill>
                  <a:schemeClr val="tx1"/>
                </a:solidFill>
              </a:rPr>
              <a:t> by </a:t>
            </a:r>
            <a:r>
              <a:rPr lang="en-US" dirty="0">
                <a:solidFill>
                  <a:schemeClr val="tx1"/>
                </a:solidFill>
              </a:rPr>
              <a:t>trust propagation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Trust Propagation: if a trustworthy person rated item good then highly probable that the user will also rate the item good.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3200400" lvl="7" indent="0">
              <a:buNone/>
            </a:pPr>
            <a:r>
              <a:rPr lang="en-US" sz="3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vd-admin\Desktop\Directed_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50" y="4505427"/>
            <a:ext cx="3367849" cy="22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d-admin\Desktop\Directed_graph -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408" y="4442717"/>
            <a:ext cx="3462528" cy="229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5100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253</TotalTime>
  <Words>811</Words>
  <Application>Microsoft Office PowerPoint</Application>
  <PresentationFormat>Widescreen</PresentationFormat>
  <Paragraphs>194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Century Gothic</vt:lpstr>
      <vt:lpstr>Wingdings</vt:lpstr>
      <vt:lpstr>Wingdings 3</vt:lpstr>
      <vt:lpstr>Wisp</vt:lpstr>
      <vt:lpstr> User Trust Aided Recommender System   </vt:lpstr>
      <vt:lpstr>Outline</vt:lpstr>
      <vt:lpstr>Introduction </vt:lpstr>
      <vt:lpstr>Overview Of Item-Item Collaborative Filtering</vt:lpstr>
      <vt:lpstr>Item-Item Collaborative Filtering </vt:lpstr>
      <vt:lpstr>Overview Of Matrix Factorization Method</vt:lpstr>
      <vt:lpstr>Matrix Factorization Method </vt:lpstr>
      <vt:lpstr>Motivation:</vt:lpstr>
      <vt:lpstr>Proposed Method:</vt:lpstr>
      <vt:lpstr>Formulization:</vt:lpstr>
      <vt:lpstr>Second Version:</vt:lpstr>
      <vt:lpstr>Dataset:</vt:lpstr>
      <vt:lpstr>Results:</vt:lpstr>
      <vt:lpstr>validation and testing:</vt:lpstr>
      <vt:lpstr>Hit Rate:</vt:lpstr>
      <vt:lpstr>Conclusion :</vt:lpstr>
      <vt:lpstr>Referencese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User Trust based    Recommendation   </dc:title>
  <dc:creator>Hitendra Rathod</dc:creator>
  <cp:lastModifiedBy>Hitendra Rathod</cp:lastModifiedBy>
  <cp:revision>26</cp:revision>
  <dcterms:created xsi:type="dcterms:W3CDTF">2014-12-14T23:33:56Z</dcterms:created>
  <dcterms:modified xsi:type="dcterms:W3CDTF">2014-12-16T04:07:09Z</dcterms:modified>
</cp:coreProperties>
</file>