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5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60F77-87FC-4827-A373-8F97F4352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6C20A3-8E57-45E4-8A33-901959C09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390902" cy="320413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Converting to Short-Term Rental Properties</a:t>
            </a:r>
            <a:endParaRPr lang="en-GB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CC369-2EBE-46C4-ACBF-BE7458B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Watershed Real-Estate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1095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DB63B-D8A6-4614-93D1-90F2C3CF8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572DDD-F5AF-4F2E-AE6E-3F1DCB1C9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1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646A-2DCD-44A2-87E7-132AAE32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8380-5B9E-4621-988E-8A50393A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RECOMMENDATION</a:t>
            </a:r>
          </a:p>
          <a:p>
            <a:r>
              <a:rPr lang="en-US" sz="3200" dirty="0"/>
              <a:t>JUSTIFICATION</a:t>
            </a:r>
          </a:p>
          <a:p>
            <a:r>
              <a:rPr lang="en-US" sz="3200" dirty="0"/>
              <a:t>CONCLUSION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5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2C36-7633-46C9-A06B-EE68BE89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8189"/>
            <a:ext cx="10058400" cy="1609344"/>
          </a:xfrm>
        </p:spPr>
        <p:txBody>
          <a:bodyPr/>
          <a:lstStyle/>
          <a:p>
            <a:r>
              <a:rPr lang="en-US" b="1" dirty="0"/>
              <a:t>BACKGROUND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9D39-3162-440D-8668-26DCE083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5043"/>
            <a:ext cx="10058400" cy="4946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PROS</a:t>
            </a:r>
          </a:p>
          <a:p>
            <a:r>
              <a:rPr lang="en-US" sz="3200" dirty="0"/>
              <a:t>Large market for short-term rentals</a:t>
            </a:r>
          </a:p>
          <a:p>
            <a:r>
              <a:rPr lang="en-US" sz="3200" dirty="0"/>
              <a:t>Much higher rates per night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CONS</a:t>
            </a:r>
          </a:p>
          <a:p>
            <a:r>
              <a:rPr lang="en-US" sz="3200" dirty="0"/>
              <a:t>Higher operating costs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Evaluation of Short-Term Rental Performance</a:t>
            </a:r>
          </a:p>
          <a:p>
            <a:r>
              <a:rPr lang="en-US" sz="3200" dirty="0"/>
              <a:t>Location</a:t>
            </a:r>
          </a:p>
          <a:p>
            <a:r>
              <a:rPr lang="en-US" sz="3200" dirty="0"/>
              <a:t>Property Type</a:t>
            </a:r>
          </a:p>
          <a:p>
            <a:r>
              <a:rPr lang="en-US" sz="3200" dirty="0"/>
              <a:t>$500,000 seed</a:t>
            </a:r>
          </a:p>
          <a:p>
            <a:r>
              <a:rPr lang="en-US" sz="3200" dirty="0"/>
              <a:t>&gt;$6000 profit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61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BDAB-8FBC-4CE8-8570-6C92DFDC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734E-6467-4A68-AD5E-214941AA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88266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Press-on with the conversion in a </a:t>
            </a:r>
            <a:r>
              <a:rPr lang="en-US" sz="3200" b="1" u="sng" dirty="0"/>
              <a:t>multi-stage process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u="sng" dirty="0"/>
              <a:t>10</a:t>
            </a:r>
            <a:r>
              <a:rPr lang="en-US" sz="3200" b="1" dirty="0"/>
              <a:t> most profitable properties first</a:t>
            </a:r>
          </a:p>
          <a:p>
            <a:r>
              <a:rPr lang="en-US" sz="3200" dirty="0"/>
              <a:t>Seed money: $500,000</a:t>
            </a:r>
          </a:p>
          <a:p>
            <a:r>
              <a:rPr lang="en-GB" sz="3200" dirty="0"/>
              <a:t>$30,000 per conversion = $300,000</a:t>
            </a:r>
          </a:p>
          <a:p>
            <a:r>
              <a:rPr lang="en-GB" sz="3200" u="sng" dirty="0"/>
              <a:t>$200,000</a:t>
            </a:r>
            <a:r>
              <a:rPr lang="en-GB" sz="3200" dirty="0"/>
              <a:t> float</a:t>
            </a:r>
          </a:p>
          <a:p>
            <a:pPr marL="0" indent="0">
              <a:buNone/>
            </a:pPr>
            <a:r>
              <a:rPr lang="en-US" sz="3200" b="1" dirty="0"/>
              <a:t>Resilient against unexpected increases in cost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3829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00511B-C8F1-4954-BACC-D79D3FC87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30" t="14460" r="6931" b="40259"/>
          <a:stretch/>
        </p:blipFill>
        <p:spPr>
          <a:xfrm>
            <a:off x="137785" y="1834738"/>
            <a:ext cx="11916430" cy="4849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C365E8-E191-4154-B479-7A9C875FFACB}"/>
              </a:ext>
            </a:extLst>
          </p:cNvPr>
          <p:cNvSpPr txBox="1"/>
          <p:nvPr/>
        </p:nvSpPr>
        <p:spPr>
          <a:xfrm>
            <a:off x="403761" y="205021"/>
            <a:ext cx="5777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Profit: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$687,000</a:t>
            </a:r>
            <a:r>
              <a:rPr lang="en-US" sz="3200" b="1" dirty="0"/>
              <a:t> in first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$596,000</a:t>
            </a:r>
            <a:r>
              <a:rPr lang="en-US" sz="3200" b="1" dirty="0"/>
              <a:t> thereafter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0B2E0-01CB-47CD-B179-878F1905FC6A}"/>
              </a:ext>
            </a:extLst>
          </p:cNvPr>
          <p:cNvSpPr txBox="1"/>
          <p:nvPr/>
        </p:nvSpPr>
        <p:spPr>
          <a:xfrm>
            <a:off x="6256328" y="205021"/>
            <a:ext cx="5660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/>
              <a:t>NO</a:t>
            </a:r>
            <a:r>
              <a:rPr lang="en-US" sz="3200" b="1" dirty="0"/>
              <a:t> negative cash flows, even in conversion 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Refer to Dashboard</a:t>
            </a:r>
          </a:p>
        </p:txBody>
      </p:sp>
    </p:spTree>
    <p:extLst>
      <p:ext uri="{BB962C8B-B14F-4D97-AF65-F5344CB8AC3E}">
        <p14:creationId xmlns:p14="http://schemas.microsoft.com/office/powerpoint/2010/main" val="70818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C365E8-E191-4154-B479-7A9C875FFACB}"/>
              </a:ext>
            </a:extLst>
          </p:cNvPr>
          <p:cNvSpPr txBox="1"/>
          <p:nvPr/>
        </p:nvSpPr>
        <p:spPr>
          <a:xfrm>
            <a:off x="403760" y="205021"/>
            <a:ext cx="9262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Client’s houses likely to be more profitable</a:t>
            </a:r>
          </a:p>
          <a:p>
            <a:r>
              <a:rPr lang="en-US" sz="3200" b="1" dirty="0"/>
              <a:t>Higher conversion and maintenance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Use upper end of sensitivity range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9B8DB4-07A8-4EE3-9DEE-C71073F1C6E9}"/>
              </a:ext>
            </a:extLst>
          </p:cNvPr>
          <p:cNvGrpSpPr/>
          <p:nvPr/>
        </p:nvGrpSpPr>
        <p:grpSpPr>
          <a:xfrm>
            <a:off x="336466" y="1774681"/>
            <a:ext cx="11586360" cy="4958628"/>
            <a:chOff x="336466" y="1774681"/>
            <a:chExt cx="11586360" cy="4958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A531E6B-2905-4596-BBDA-F87E8EBAC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75" t="14979" r="6689" b="32467"/>
            <a:stretch/>
          </p:blipFill>
          <p:spPr>
            <a:xfrm>
              <a:off x="336466" y="1774681"/>
              <a:ext cx="11586360" cy="495862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E928AF-5765-430E-93A8-632C7A3E7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653" t="12433" r="140" b="82911"/>
            <a:stretch/>
          </p:blipFill>
          <p:spPr>
            <a:xfrm>
              <a:off x="10059114" y="5527965"/>
              <a:ext cx="1744959" cy="736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C365E8-E191-4154-B479-7A9C875FFACB}"/>
              </a:ext>
            </a:extLst>
          </p:cNvPr>
          <p:cNvSpPr txBox="1"/>
          <p:nvPr/>
        </p:nvSpPr>
        <p:spPr>
          <a:xfrm>
            <a:off x="403760" y="205021"/>
            <a:ext cx="10058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Miami and Austin: Higher tourism value?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Shorter stays?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Study seasonal effects: </a:t>
            </a:r>
            <a:r>
              <a:rPr lang="en-US" sz="2400" b="1" u="sng" dirty="0"/>
              <a:t>Discriminative Pricing</a:t>
            </a:r>
            <a:endParaRPr lang="en-US" sz="2000" b="1" u="sn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308DA2-F8F7-4A0B-87B9-E83CC019ACCE}"/>
              </a:ext>
            </a:extLst>
          </p:cNvPr>
          <p:cNvGrpSpPr/>
          <p:nvPr/>
        </p:nvGrpSpPr>
        <p:grpSpPr>
          <a:xfrm>
            <a:off x="336467" y="1774681"/>
            <a:ext cx="11519065" cy="5018006"/>
            <a:chOff x="857001" y="1039090"/>
            <a:chExt cx="9231088" cy="36397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E8ACCA-818B-4F90-BD88-532CACABD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500" t="14546" r="6786" b="32381"/>
            <a:stretch/>
          </p:blipFill>
          <p:spPr>
            <a:xfrm>
              <a:off x="857001" y="1039090"/>
              <a:ext cx="9231088" cy="36397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F3CE08-BEDD-43F3-95F9-419CA3C22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798" t="10650" r="504" b="81752"/>
            <a:stretch/>
          </p:blipFill>
          <p:spPr>
            <a:xfrm>
              <a:off x="8627420" y="3160204"/>
              <a:ext cx="1383475" cy="1037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835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BDAB-8FBC-4CE8-8570-6C92DFDC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152122"/>
            <a:ext cx="10058400" cy="875093"/>
          </a:xfrm>
        </p:spPr>
        <p:txBody>
          <a:bodyPr/>
          <a:lstStyle/>
          <a:p>
            <a:r>
              <a:rPr lang="en-US" b="1" dirty="0"/>
              <a:t>Justification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734E-6467-4A68-AD5E-214941AA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252847"/>
            <a:ext cx="10882667" cy="491935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200" b="1" dirty="0"/>
              <a:t>REVISED CASH FLOW</a:t>
            </a:r>
          </a:p>
          <a:p>
            <a:pPr marL="0" indent="0" algn="ctr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GB" sz="3200" b="1" dirty="0"/>
              <a:t>Phase 1</a:t>
            </a:r>
          </a:p>
          <a:p>
            <a:r>
              <a:rPr lang="en-GB" sz="3200" dirty="0"/>
              <a:t>10 properties converted at $40,000: </a:t>
            </a:r>
            <a:r>
              <a:rPr lang="en-GB" sz="3200" u="sng" dirty="0"/>
              <a:t>$100,000</a:t>
            </a:r>
            <a:r>
              <a:rPr lang="en-GB" sz="3200" dirty="0"/>
              <a:t> float</a:t>
            </a:r>
          </a:p>
          <a:p>
            <a:r>
              <a:rPr lang="en-GB" sz="3200" dirty="0"/>
              <a:t>Revised Profit Projection: </a:t>
            </a:r>
            <a:r>
              <a:rPr lang="en-GB" sz="3200" u="sng" dirty="0"/>
              <a:t>$523,000</a:t>
            </a:r>
            <a:r>
              <a:rPr lang="en-GB" sz="3200" dirty="0"/>
              <a:t> in the conversion year</a:t>
            </a:r>
          </a:p>
          <a:p>
            <a:r>
              <a:rPr lang="en-GB" sz="3200" u="sng" dirty="0"/>
              <a:t>$623,000</a:t>
            </a:r>
            <a:r>
              <a:rPr lang="en-GB" sz="3200" dirty="0"/>
              <a:t> in cash reserves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/>
              <a:t>Phase 2 and Beyond</a:t>
            </a:r>
          </a:p>
          <a:p>
            <a:r>
              <a:rPr lang="en-GB" sz="3200" dirty="0"/>
              <a:t>Convert next 10 most profitable properties</a:t>
            </a:r>
          </a:p>
          <a:p>
            <a:r>
              <a:rPr lang="en-GB" sz="3200" b="1" u="sng" dirty="0">
                <a:solidFill>
                  <a:srgbClr val="00B050"/>
                </a:solidFill>
              </a:rPr>
              <a:t>$223,000</a:t>
            </a:r>
            <a:r>
              <a:rPr lang="en-GB" sz="3200" dirty="0"/>
              <a:t> float &gt;&gt; </a:t>
            </a:r>
            <a:r>
              <a:rPr lang="en-GB" sz="3200" b="1" dirty="0">
                <a:solidFill>
                  <a:srgbClr val="00B050"/>
                </a:solidFill>
              </a:rPr>
              <a:t>Sustainable Growth</a:t>
            </a:r>
          </a:p>
          <a:p>
            <a:r>
              <a:rPr lang="en-GB" sz="3200" dirty="0"/>
              <a:t>Repeat annually: cap at </a:t>
            </a:r>
            <a:r>
              <a:rPr lang="en-GB" sz="3200" u="sng" dirty="0"/>
              <a:t>55</a:t>
            </a:r>
            <a:r>
              <a:rPr lang="en-GB" sz="3200" dirty="0"/>
              <a:t> (based on min. profitability of $6000)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7054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2C36-7633-46C9-A06B-EE68BE89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9D39-3162-440D-8668-26DCE083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80788"/>
            <a:ext cx="10058400" cy="31215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Part of client’s property is viable for conversion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3200" dirty="0"/>
              <a:t>Higher operating costs are offset by strong revenue</a:t>
            </a:r>
          </a:p>
          <a:p>
            <a:pPr lvl="1"/>
            <a:r>
              <a:rPr lang="en-US" sz="2800" dirty="0"/>
              <a:t>Explore discriminative pricing to further boost profits</a:t>
            </a:r>
          </a:p>
          <a:p>
            <a:pPr marL="274320" lvl="1" indent="0">
              <a:buNone/>
            </a:pPr>
            <a:endParaRPr lang="en-US" sz="2800" dirty="0"/>
          </a:p>
          <a:p>
            <a:r>
              <a:rPr lang="en-US" sz="3200" dirty="0"/>
              <a:t>High chance of </a:t>
            </a:r>
            <a:r>
              <a:rPr lang="en-US" sz="3200" u="sng" dirty="0">
                <a:solidFill>
                  <a:srgbClr val="00B050"/>
                </a:solidFill>
              </a:rPr>
              <a:t>sustainable growth</a:t>
            </a:r>
            <a:r>
              <a:rPr lang="en-US" sz="3200" dirty="0"/>
              <a:t> with </a:t>
            </a:r>
            <a:r>
              <a:rPr lang="en-US" sz="3200" u="sng" dirty="0">
                <a:solidFill>
                  <a:srgbClr val="00B050"/>
                </a:solidFill>
              </a:rPr>
              <a:t>ZERO debt</a:t>
            </a:r>
          </a:p>
        </p:txBody>
      </p:sp>
    </p:spTree>
    <p:extLst>
      <p:ext uri="{BB962C8B-B14F-4D97-AF65-F5344CB8AC3E}">
        <p14:creationId xmlns:p14="http://schemas.microsoft.com/office/powerpoint/2010/main" val="146336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183</TotalTime>
  <Words>233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Converting to Short-Term Rental Properties</vt:lpstr>
      <vt:lpstr>SCOPE</vt:lpstr>
      <vt:lpstr>BACKGROUND</vt:lpstr>
      <vt:lpstr>RECOMMENDATION</vt:lpstr>
      <vt:lpstr>PowerPoint Presentation</vt:lpstr>
      <vt:lpstr>PowerPoint Presentation</vt:lpstr>
      <vt:lpstr>PowerPoint Presentation</vt:lpstr>
      <vt:lpstr>Justification</vt:lpstr>
      <vt:lpstr>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to Short-Term Rental Properties</dc:title>
  <dc:creator>Arvind Subramanian</dc:creator>
  <cp:lastModifiedBy>Arvind Subramanian</cp:lastModifiedBy>
  <cp:revision>24</cp:revision>
  <dcterms:created xsi:type="dcterms:W3CDTF">2020-06-10T20:50:38Z</dcterms:created>
  <dcterms:modified xsi:type="dcterms:W3CDTF">2020-06-11T06:34:26Z</dcterms:modified>
</cp:coreProperties>
</file>