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7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9" r:id="rId15"/>
    <p:sldId id="278" r:id="rId16"/>
    <p:sldId id="277" r:id="rId17"/>
    <p:sldId id="276" r:id="rId18"/>
    <p:sldId id="275" r:id="rId19"/>
    <p:sldId id="274" r:id="rId20"/>
    <p:sldId id="273" r:id="rId21"/>
    <p:sldId id="272" r:id="rId22"/>
    <p:sldId id="271" r:id="rId23"/>
    <p:sldId id="270" r:id="rId24"/>
    <p:sldId id="26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applications</a:t>
            </a:r>
            <a:r>
              <a:rPr lang="en-US" baseline="0"/>
              <a:t> for data engg over time</a:t>
            </a:r>
            <a:endParaRPr lang="en-US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81</c:v>
                </c:pt>
                <c:pt idx="2">
                  <c:v>151</c:v>
                </c:pt>
                <c:pt idx="3">
                  <c:v>249</c:v>
                </c:pt>
                <c:pt idx="4">
                  <c:v>394</c:v>
                </c:pt>
                <c:pt idx="5">
                  <c:v>786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753794832"/>
        <c:axId val="753795376"/>
        <c:axId val="0"/>
      </c:bar3DChart>
      <c:catAx>
        <c:axId val="753794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3795376"/>
        <c:crosses val="autoZero"/>
        <c:auto val="1"/>
        <c:lblAlgn val="ctr"/>
        <c:lblOffset val="100"/>
        <c:noMultiLvlLbl val="0"/>
      </c:catAx>
      <c:valAx>
        <c:axId val="75379537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no of applications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3794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470107903178768"/>
          <c:y val="4.4057617797775346E-2"/>
          <c:w val="0.55014964275298961"/>
          <c:h val="0.7429030746156742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certified applications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9351851851851812E-2"/>
                  <c:y val="0.194444444444444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7037037037037077E-2"/>
                  <c:y val="0.190476190476190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935185185185177E-2"/>
                  <c:y val="0.190476190476190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3981481481481399E-2"/>
                  <c:y val="0.1984126984126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8611111111111112E-2"/>
                  <c:y val="0.202380952380952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6296296296296294E-2"/>
                  <c:y val="0.194444444444444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00B0F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85.83</c:v>
                </c:pt>
                <c:pt idx="1">
                  <c:v>84.86</c:v>
                </c:pt>
                <c:pt idx="2">
                  <c:v>86.61999999999999</c:v>
                </c:pt>
                <c:pt idx="3">
                  <c:v>87.61999999999999</c:v>
                </c:pt>
                <c:pt idx="4">
                  <c:v>88.45</c:v>
                </c:pt>
                <c:pt idx="5">
                  <c:v>87.940000000000026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certified-withdrawn applications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0833333333333332E-2"/>
                  <c:y val="-0.376984126984126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20370370370362E-2"/>
                  <c:y val="-0.34523809523809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7777777777777776E-2"/>
                  <c:y val="-0.345238095238095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3148148148148147E-2"/>
                  <c:y val="-0.34523809523809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7777777777777776E-2"/>
                  <c:y val="-0.35714285714285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3.2407407407407406E-2"/>
                  <c:y val="-0.34523809523809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C0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3.23</c:v>
                </c:pt>
                <c:pt idx="1">
                  <c:v>7.49</c:v>
                </c:pt>
                <c:pt idx="2">
                  <c:v>8.01</c:v>
                </c:pt>
                <c:pt idx="3">
                  <c:v>7</c:v>
                </c:pt>
                <c:pt idx="4">
                  <c:v>6.64</c:v>
                </c:pt>
                <c:pt idx="5">
                  <c:v>7.2700000000000014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withdrawn applications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4.6296296296296294E-3"/>
                  <c:y val="-0.297619047619047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9.2592592592592587E-3"/>
                  <c:y val="-0.30952380952380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9444444444443599E-3"/>
                  <c:y val="-0.317460317460317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3888888888888888E-2"/>
                  <c:y val="-0.29761904761904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1574074074073988E-2"/>
                  <c:y val="-0.297619047619047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1574074074073988E-2"/>
                  <c:y val="-0.28571428571428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2.82</c:v>
                </c:pt>
                <c:pt idx="1">
                  <c:v>2.58</c:v>
                </c:pt>
                <c:pt idx="2">
                  <c:v>2.62</c:v>
                </c:pt>
                <c:pt idx="3">
                  <c:v>3.09</c:v>
                </c:pt>
                <c:pt idx="4">
                  <c:v>3.14</c:v>
                </c:pt>
                <c:pt idx="5">
                  <c:v>3.38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denied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6.9444444444444441E-3"/>
                  <c:y val="-0.162698412698412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3148148148148147E-3"/>
                  <c:y val="-0.206349206349206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9444444444444441E-3"/>
                  <c:y val="-0.238095238095238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9444444444444441E-3"/>
                  <c:y val="-0.230158730158730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3149970836977862E-3"/>
                  <c:y val="-0.222222222222222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3148148148146451E-3"/>
                  <c:y val="-0.226190476190476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accent4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8.120000000000001</c:v>
                </c:pt>
                <c:pt idx="1">
                  <c:v>5.08</c:v>
                </c:pt>
                <c:pt idx="2">
                  <c:v>2.75</c:v>
                </c:pt>
                <c:pt idx="3">
                  <c:v>2.29</c:v>
                </c:pt>
                <c:pt idx="4">
                  <c:v>1.77</c:v>
                </c:pt>
                <c:pt idx="5">
                  <c:v>1.52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926286352"/>
        <c:axId val="926283632"/>
        <c:axId val="0"/>
      </c:bar3DChart>
      <c:catAx>
        <c:axId val="926286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6283632"/>
        <c:crosses val="autoZero"/>
        <c:auto val="1"/>
        <c:lblAlgn val="ctr"/>
        <c:lblOffset val="100"/>
        <c:noMultiLvlLbl val="0"/>
      </c:catAx>
      <c:valAx>
        <c:axId val="92628363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 of applications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6286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790627734033265"/>
          <c:y val="0.23677915260592433"/>
          <c:w val="0.25977890784485363"/>
          <c:h val="0.478822647169104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 of application for each year</a:t>
            </a:r>
          </a:p>
        </c:rich>
      </c:tx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</c:plotArea>
    <c:legend>
      <c:legendPos val="t"/>
      <c:layout/>
      <c:overlay val="0"/>
      <c:spPr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c:spPr>
      <c:txPr>
        <a:bodyPr/>
        <a:lstStyle/>
        <a:p>
          <a:pPr>
            <a:defRPr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shade val="51000"/>
            <a:satMod val="130000"/>
          </a:schemeClr>
        </a:gs>
        <a:gs pos="80000">
          <a:schemeClr val="accent4">
            <a:shade val="93000"/>
            <a:satMod val="130000"/>
          </a:schemeClr>
        </a:gs>
        <a:gs pos="100000">
          <a:schemeClr val="accent4">
            <a:shade val="94000"/>
            <a:satMod val="135000"/>
          </a:schemeClr>
        </a:gs>
      </a:gsLst>
      <a:lin ang="16200000" scaled="0"/>
    </a:gradFill>
    <a:ln w="9525" cap="flat" cmpd="sng" algn="ctr">
      <a:solidFill>
        <a:schemeClr val="accent4">
          <a:shade val="95000"/>
          <a:satMod val="105000"/>
        </a:schemeClr>
      </a:solidFill>
      <a:prstDash val="solid"/>
    </a:ln>
    <a:effectLst>
      <a:outerShdw blurRad="40000" dist="23000" dir="5400000" rotWithShape="0">
        <a:srgbClr val="000000">
          <a:alpha val="35000"/>
        </a:srgbClr>
      </a:outerShdw>
    </a:effectLst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87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4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1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ADA47AD-0A12-45BD-BCC1-86FAF4064E5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0AEE2EB-FAF1-49F6-A1A3-0DA14F45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934200" cy="1676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Name: Arvind Pednekar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Student ID: S171107500112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Center: Pune Deccan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239000" cy="3657599"/>
          </a:xfrm>
        </p:spPr>
        <p:txBody>
          <a:bodyPr/>
          <a:lstStyle/>
          <a:p>
            <a:r>
              <a:rPr lang="en-US" dirty="0" smtClean="0"/>
              <a:t>Analyzing H1B </a:t>
            </a:r>
            <a:br>
              <a:rPr lang="en-US" dirty="0" smtClean="0"/>
            </a:br>
            <a:r>
              <a:rPr lang="en-US" dirty="0" smtClean="0"/>
              <a:t>Data Using </a:t>
            </a:r>
            <a:br>
              <a:rPr lang="en-US" dirty="0" smtClean="0"/>
            </a:br>
            <a:r>
              <a:rPr lang="en-US" dirty="0" smtClean="0"/>
              <a:t>Hadoop Ecosystem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 Architecture</a:t>
            </a:r>
            <a:endParaRPr lang="en-US" dirty="0"/>
          </a:p>
        </p:txBody>
      </p:sp>
      <p:pic>
        <p:nvPicPr>
          <p:cNvPr id="3074" name="Picture 2" descr="Image result for hdfs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69619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2400" y="11545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YARN of hadoop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696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4525963"/>
          </a:xfrm>
        </p:spPr>
        <p:txBody>
          <a:bodyPr/>
          <a:lstStyle/>
          <a:p>
            <a:r>
              <a:rPr lang="en-US" dirty="0" smtClean="0"/>
              <a:t>Technology used: MapReduce</a:t>
            </a:r>
          </a:p>
          <a:p>
            <a:endParaRPr lang="en-US" dirty="0"/>
          </a:p>
          <a:p>
            <a:r>
              <a:rPr lang="en-US" dirty="0" smtClean="0"/>
              <a:t>Solution: Average growth 68.81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1 a) Is the number of petitions with Data Engineer job title increasing over    </a:t>
            </a:r>
          </a:p>
          <a:p>
            <a:r>
              <a:rPr lang="en-IN" dirty="0"/>
              <a:t>        time</a:t>
            </a:r>
            <a:r>
              <a:rPr lang="en-IN" dirty="0" smtClean="0"/>
              <a:t>? 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77673380"/>
              </p:ext>
            </p:extLst>
          </p:nvPr>
        </p:nvGraphicFramePr>
        <p:xfrm>
          <a:off x="990600" y="2438400"/>
          <a:ext cx="6019800" cy="355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2000" dirty="0"/>
              <a:t>b) </a:t>
            </a:r>
            <a:r>
              <a:rPr lang="en-IN" sz="2200" dirty="0"/>
              <a:t>Find top 5 job titles who are having highest growth in applications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Used: MapReduce</a:t>
            </a:r>
          </a:p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err="1" smtClean="0"/>
              <a:t>JobTitle</a:t>
            </a:r>
            <a:r>
              <a:rPr lang="en-US" sz="1400" dirty="0"/>
              <a:t>	</a:t>
            </a:r>
            <a:r>
              <a:rPr lang="en-US" sz="1400" dirty="0" smtClean="0"/>
              <a:t>		cnt11	cnt12	cnt13	cnt14	cnt15	cnt16	</a:t>
            </a:r>
            <a:r>
              <a:rPr lang="en-US" sz="1400" dirty="0" err="1"/>
              <a:t>avg_growth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IN" sz="1400" dirty="0" smtClean="0"/>
              <a:t>BUSINESS </a:t>
            </a:r>
            <a:r>
              <a:rPr lang="en-IN" sz="1400" dirty="0"/>
              <a:t>ANALYST 2	1	0	2	2	1	249	4930.00</a:t>
            </a:r>
          </a:p>
          <a:p>
            <a:pPr marL="0" indent="0">
              <a:buNone/>
            </a:pPr>
            <a:r>
              <a:rPr lang="en-IN" sz="1400" dirty="0"/>
              <a:t>SENIOR SYSTEMS ANALYST JC60	2	425	393	515	606	1128	4255.46</a:t>
            </a:r>
          </a:p>
          <a:p>
            <a:pPr marL="0" indent="0">
              <a:buNone/>
            </a:pPr>
            <a:r>
              <a:rPr lang="en-IN" sz="1400" dirty="0"/>
              <a:t>PROGRAMMER/ DEVELOPER	0	0	0	0	1	209	4160.00</a:t>
            </a:r>
          </a:p>
          <a:p>
            <a:pPr marL="0" indent="0">
              <a:buNone/>
            </a:pPr>
            <a:r>
              <a:rPr lang="en-IN" sz="1400" dirty="0"/>
              <a:t>BUSINESS SYSTEMS ANALYST 2	0	0	3	9	3	594	3966.67</a:t>
            </a:r>
          </a:p>
          <a:p>
            <a:pPr marL="0" indent="0">
              <a:buNone/>
            </a:pPr>
            <a:r>
              <a:rPr lang="en-IN" sz="1400" dirty="0"/>
              <a:t>SOFTWARE DEVELOPER 2	5	1	177	29	26	20	3480.59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6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2 a) Which part of the US has the most Data Engineer jobs for each year?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371600"/>
            <a:ext cx="767535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year 2011:-- </a:t>
            </a:r>
            <a:r>
              <a:rPr lang="en-IN" dirty="0" smtClean="0"/>
              <a:t>SEATTLE</a:t>
            </a:r>
            <a:r>
              <a:rPr lang="en-IN" dirty="0"/>
              <a:t>, WASHINGTON		</a:t>
            </a:r>
            <a:r>
              <a:rPr lang="en-IN" dirty="0" smtClean="0"/>
              <a:t>20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year 2012</a:t>
            </a:r>
            <a:r>
              <a:rPr lang="en-IN" dirty="0" smtClean="0"/>
              <a:t>:--SEATTLE</a:t>
            </a:r>
            <a:r>
              <a:rPr lang="en-IN" dirty="0"/>
              <a:t>, WASHINGTON		</a:t>
            </a:r>
            <a:r>
              <a:rPr lang="en-IN" dirty="0" smtClean="0"/>
              <a:t>30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for year 2013</a:t>
            </a:r>
            <a:r>
              <a:rPr lang="en-IN" dirty="0" smtClean="0"/>
              <a:t>:--SEATTLE</a:t>
            </a:r>
            <a:r>
              <a:rPr lang="en-IN" dirty="0"/>
              <a:t>, WASHINGTON	</a:t>
            </a:r>
            <a:r>
              <a:rPr lang="en-IN" dirty="0" smtClean="0"/>
              <a:t>	46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for year 2014</a:t>
            </a:r>
            <a:r>
              <a:rPr lang="en-IN" dirty="0" smtClean="0"/>
              <a:t>:--</a:t>
            </a:r>
            <a:r>
              <a:rPr lang="en-IN" dirty="0"/>
              <a:t> SEATTLE, </a:t>
            </a:r>
            <a:r>
              <a:rPr lang="en-IN" dirty="0" smtClean="0"/>
              <a:t>WASHINGTON		45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for year 2015</a:t>
            </a:r>
            <a:r>
              <a:rPr lang="en-IN" dirty="0" smtClean="0"/>
              <a:t>:--SEATTLE</a:t>
            </a:r>
            <a:r>
              <a:rPr lang="en-IN" dirty="0"/>
              <a:t>, WASHINGTON	</a:t>
            </a:r>
            <a:r>
              <a:rPr lang="en-IN" dirty="0" smtClean="0"/>
              <a:t>	61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for year 2016</a:t>
            </a:r>
            <a:r>
              <a:rPr lang="en-IN" dirty="0" smtClean="0"/>
              <a:t>:--SEATTLE</a:t>
            </a:r>
            <a:r>
              <a:rPr lang="en-IN" dirty="0"/>
              <a:t>, WASHINGTON	</a:t>
            </a:r>
            <a:r>
              <a:rPr lang="en-IN" dirty="0" smtClean="0"/>
              <a:t>	128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33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2 </a:t>
            </a:r>
            <a:r>
              <a:rPr lang="en-IN" sz="2000" dirty="0"/>
              <a:t>b) find top 5 locations in the US who have got certified visa for each year.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used: pig</a:t>
            </a:r>
          </a:p>
          <a:p>
            <a:r>
              <a:rPr lang="en-US" dirty="0" smtClean="0"/>
              <a:t>Solution: sample output:</a:t>
            </a:r>
          </a:p>
          <a:p>
            <a:pPr marL="0" indent="0">
              <a:buNone/>
            </a:pPr>
            <a:r>
              <a:rPr lang="en-IN" dirty="0"/>
              <a:t>for year 2011:--</a:t>
            </a:r>
          </a:p>
          <a:p>
            <a:pPr marL="0" indent="0">
              <a:buNone/>
            </a:pPr>
            <a:r>
              <a:rPr lang="en-IN" dirty="0"/>
              <a:t>NEW YORK, NEW YORK	23172</a:t>
            </a:r>
          </a:p>
          <a:p>
            <a:pPr marL="0" indent="0">
              <a:buNone/>
            </a:pPr>
            <a:r>
              <a:rPr lang="en-IN" dirty="0"/>
              <a:t>HOUSTON, TEXAS	8184</a:t>
            </a:r>
          </a:p>
          <a:p>
            <a:pPr marL="0" indent="0">
              <a:buNone/>
            </a:pPr>
            <a:r>
              <a:rPr lang="en-IN" dirty="0"/>
              <a:t>CHICAGO, ILLINOIS	5188</a:t>
            </a:r>
          </a:p>
          <a:p>
            <a:pPr marL="0" indent="0">
              <a:buNone/>
            </a:pPr>
            <a:r>
              <a:rPr lang="en-IN" dirty="0"/>
              <a:t>SAN JOSE, CALIFORNIA	4713</a:t>
            </a:r>
          </a:p>
          <a:p>
            <a:pPr marL="0" indent="0">
              <a:buNone/>
            </a:pPr>
            <a:r>
              <a:rPr lang="en-IN" dirty="0"/>
              <a:t>SAN FRANCISCO, CALIFORNIA	4711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31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2000" dirty="0"/>
              <a:t>3)Which industry has the most number of Data Scientist positions?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IN" sz="2000" dirty="0"/>
              <a:t> 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used : Hive</a:t>
            </a:r>
          </a:p>
          <a:p>
            <a:r>
              <a:rPr lang="en-US" dirty="0" smtClean="0"/>
              <a:t>Solution: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STATISTICIANS	649</a:t>
            </a:r>
          </a:p>
          <a:p>
            <a:pPr marL="0" indent="0">
              <a:buNone/>
            </a:pPr>
            <a:r>
              <a:rPr lang="en-IN" dirty="0"/>
              <a:t>COMPUTER AND INFORMATION RESEARCH SCIENTISTS	500</a:t>
            </a:r>
          </a:p>
          <a:p>
            <a:pPr marL="0" indent="0">
              <a:buNone/>
            </a:pPr>
            <a:r>
              <a:rPr lang="en-IN" dirty="0"/>
              <a:t>OPERATIONS RESEARCH ANALYSTS	426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6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4)Which top 5 employers file the most petitions each year?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219200"/>
            <a:ext cx="7675350" cy="4957763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Technology used: Hive</a:t>
            </a:r>
          </a:p>
          <a:p>
            <a:r>
              <a:rPr lang="en-US" sz="2900" dirty="0" smtClean="0"/>
              <a:t>Solution: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200" dirty="0"/>
              <a:t>2011	TATA CONSULTANCY SERVICES LIMITED	5416	1</a:t>
            </a:r>
          </a:p>
          <a:p>
            <a:pPr marL="0" indent="0">
              <a:buNone/>
            </a:pPr>
            <a:r>
              <a:rPr lang="en-IN" sz="2200" dirty="0"/>
              <a:t>2011	MICROSOFT CORPORATION	4253	2</a:t>
            </a:r>
          </a:p>
          <a:p>
            <a:pPr marL="0" indent="0">
              <a:buNone/>
            </a:pPr>
            <a:r>
              <a:rPr lang="en-IN" sz="2200" dirty="0"/>
              <a:t>2011	DELOITTE CONSULTING LLP	3621	3</a:t>
            </a:r>
          </a:p>
          <a:p>
            <a:pPr marL="0" indent="0">
              <a:buNone/>
            </a:pPr>
            <a:r>
              <a:rPr lang="en-IN" sz="2200" dirty="0"/>
              <a:t>2011	WIPRO LIMITED	3028	4</a:t>
            </a:r>
          </a:p>
          <a:p>
            <a:pPr marL="0" indent="0">
              <a:buNone/>
            </a:pPr>
            <a:r>
              <a:rPr lang="en-IN" sz="2200" dirty="0"/>
              <a:t>2011	COGNIZANT TECHNOLOGY SOLUTIONS U.S. CORPORATION	2721	5</a:t>
            </a:r>
          </a:p>
          <a:p>
            <a:pPr marL="0" indent="0">
              <a:buNone/>
            </a:pPr>
            <a:r>
              <a:rPr lang="en-IN" sz="2200" dirty="0"/>
              <a:t>2012	INFOSYS LIMITED	15818	1</a:t>
            </a:r>
          </a:p>
          <a:p>
            <a:pPr marL="0" indent="0">
              <a:buNone/>
            </a:pPr>
            <a:r>
              <a:rPr lang="en-IN" sz="2200" dirty="0"/>
              <a:t>2012	WIPRO LIMITED	7182	2</a:t>
            </a:r>
          </a:p>
          <a:p>
            <a:pPr marL="0" indent="0">
              <a:buNone/>
            </a:pPr>
            <a:r>
              <a:rPr lang="en-IN" sz="2200" dirty="0"/>
              <a:t>2012	TATA CONSULTANCY SERVICES LIMITED	6735	3</a:t>
            </a:r>
          </a:p>
          <a:p>
            <a:pPr marL="0" indent="0">
              <a:buNone/>
            </a:pPr>
            <a:r>
              <a:rPr lang="en-IN" sz="2200" dirty="0"/>
              <a:t>2012	DELOITTE CONSULTING LLP	4727	4</a:t>
            </a:r>
          </a:p>
          <a:p>
            <a:pPr marL="0" indent="0">
              <a:buNone/>
            </a:pPr>
            <a:r>
              <a:rPr lang="en-IN" sz="2200" dirty="0"/>
              <a:t>2012	IBM INDIA PRIVATE LIMITED	4074	5</a:t>
            </a:r>
          </a:p>
          <a:p>
            <a:pPr marL="0" indent="0">
              <a:buNone/>
            </a:pPr>
            <a:r>
              <a:rPr lang="en-IN" sz="2200" dirty="0"/>
              <a:t>2013	INFOSYS LIMITED	32223	1</a:t>
            </a:r>
          </a:p>
          <a:p>
            <a:pPr marL="0" indent="0">
              <a:buNone/>
            </a:pPr>
            <a:r>
              <a:rPr lang="en-IN" sz="2200" dirty="0"/>
              <a:t>2013	TATA CONSULTANCY SERVICES LIMITED	8790	2</a:t>
            </a:r>
          </a:p>
          <a:p>
            <a:pPr marL="0" indent="0">
              <a:buNone/>
            </a:pPr>
            <a:r>
              <a:rPr lang="en-IN" sz="2200" dirty="0"/>
              <a:t>2013	WIPRO LIMITED	6734	3</a:t>
            </a:r>
          </a:p>
          <a:p>
            <a:pPr marL="0" indent="0">
              <a:buNone/>
            </a:pPr>
            <a:r>
              <a:rPr lang="en-IN" sz="2200" dirty="0"/>
              <a:t>2013	DELOITTE CONSULTING LLP	6124	4</a:t>
            </a:r>
          </a:p>
          <a:p>
            <a:pPr marL="0" indent="0">
              <a:buNone/>
            </a:pPr>
            <a:r>
              <a:rPr lang="en-IN" sz="2200" dirty="0"/>
              <a:t>2013	ACCENTURE LLP	4994	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5) Find the most popular top 10 job positions for H1B visa applications for each year?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Technology Used: Hive</a:t>
            </a:r>
          </a:p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IN" sz="1600" dirty="0"/>
              <a:t>YEAR	JOB_TITLE	COUNT		RANK</a:t>
            </a:r>
          </a:p>
          <a:p>
            <a:pPr marL="0" indent="0">
              <a:buNone/>
            </a:pPr>
            <a:r>
              <a:rPr lang="en-IN" sz="1600" dirty="0"/>
              <a:t>2011	PROGRAMMER ANALYST	31799	1</a:t>
            </a:r>
          </a:p>
          <a:p>
            <a:pPr marL="0" indent="0">
              <a:buNone/>
            </a:pPr>
            <a:r>
              <a:rPr lang="en-IN" sz="1600" dirty="0"/>
              <a:t>2011	SOFTWARE ENGINEER	12763	2</a:t>
            </a:r>
          </a:p>
          <a:p>
            <a:pPr marL="0" indent="0">
              <a:buNone/>
            </a:pPr>
            <a:r>
              <a:rPr lang="en-IN" sz="1600" dirty="0"/>
              <a:t>2011	COMPUTER PROGRAMMER	8998	3</a:t>
            </a:r>
          </a:p>
          <a:p>
            <a:pPr marL="0" indent="0">
              <a:buNone/>
            </a:pPr>
            <a:r>
              <a:rPr lang="en-IN" sz="1600" dirty="0"/>
              <a:t>2011	SYSTEMS ANALYST	8644	4</a:t>
            </a:r>
          </a:p>
          <a:p>
            <a:pPr marL="0" indent="0">
              <a:buNone/>
            </a:pPr>
            <a:r>
              <a:rPr lang="en-IN" sz="1600" dirty="0"/>
              <a:t>2011	BUSINESS ANALYST	3891	5</a:t>
            </a:r>
          </a:p>
          <a:p>
            <a:pPr marL="0" indent="0">
              <a:buNone/>
            </a:pPr>
            <a:r>
              <a:rPr lang="en-IN" sz="1600" dirty="0"/>
              <a:t>2011	COMPUTER SYSTEMS ANALYST	3698	6</a:t>
            </a:r>
          </a:p>
          <a:p>
            <a:pPr marL="0" indent="0">
              <a:buNone/>
            </a:pPr>
            <a:r>
              <a:rPr lang="en-IN" sz="1600" dirty="0"/>
              <a:t>2011	ASSISTANT PROFESSOR	3467	7</a:t>
            </a:r>
          </a:p>
          <a:p>
            <a:pPr marL="0" indent="0">
              <a:buNone/>
            </a:pPr>
            <a:r>
              <a:rPr lang="en-IN" sz="1600" dirty="0"/>
              <a:t>2011	PHYSICAL THERAPIST	3377	8</a:t>
            </a:r>
          </a:p>
          <a:p>
            <a:pPr marL="0" indent="0">
              <a:buNone/>
            </a:pPr>
            <a:r>
              <a:rPr lang="en-IN" sz="1600" dirty="0"/>
              <a:t>2011	SENIOR SOFTWARE ENGINEER	2935	9</a:t>
            </a:r>
          </a:p>
          <a:p>
            <a:pPr marL="0" indent="0">
              <a:buNone/>
            </a:pPr>
            <a:r>
              <a:rPr lang="en-IN" sz="1600" dirty="0"/>
              <a:t>2011	SENIOR CONSULTANT	2798	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54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6) Find the percentage and the count of each case status on total applications for each year. Create a graph depicting the pattern of All the cases over the period of time.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Used: MapReduce</a:t>
            </a:r>
          </a:p>
          <a:p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69984485"/>
              </p:ext>
            </p:extLst>
          </p:nvPr>
        </p:nvGraphicFramePr>
        <p:xfrm>
          <a:off x="1371600" y="2964152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01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provide </a:t>
            </a:r>
            <a:r>
              <a:rPr lang="en-IN" dirty="0" smtClean="0"/>
              <a:t>analysed </a:t>
            </a:r>
            <a:r>
              <a:rPr lang="en-IN" dirty="0"/>
              <a:t>report to H1B Sponsers to help them to make </a:t>
            </a:r>
            <a:r>
              <a:rPr lang="en-IN" dirty="0" smtClean="0"/>
              <a:t>plans for future visa applicants. It will help them to  get a skilled workers for their respective work.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Objective 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 7) Create a bar graph to depict the number of applications for each year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Used: Hive</a:t>
            </a:r>
          </a:p>
          <a:p>
            <a:r>
              <a:rPr lang="en-US" dirty="0" smtClean="0"/>
              <a:t>Solution:</a:t>
            </a:r>
          </a:p>
          <a:p>
            <a:endParaRPr lang="en-IN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20367066"/>
              </p:ext>
            </p:extLst>
          </p:nvPr>
        </p:nvGraphicFramePr>
        <p:xfrm>
          <a:off x="1371600" y="2973388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5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8) Find the average Prevailing Wage for each Job for each Year (take part time and full time separate)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Technology Used: Pig</a:t>
            </a:r>
          </a:p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sz="1500" dirty="0"/>
              <a:t>ASSOCIATE SQA ENGINEER,Y)	9853122.909090908</a:t>
            </a:r>
          </a:p>
          <a:p>
            <a:pPr marL="0" indent="0">
              <a:buNone/>
            </a:pPr>
            <a:r>
              <a:rPr lang="en-IN" sz="1500" dirty="0"/>
              <a:t>(TEACHER (MATHEMATICS),Y)	9491354.0</a:t>
            </a:r>
          </a:p>
          <a:p>
            <a:pPr marL="0" indent="0">
              <a:buNone/>
            </a:pPr>
            <a:r>
              <a:rPr lang="en-IN" sz="1500" dirty="0"/>
              <a:t>(SENIOR AUDIT ASSOCIATE,Y)	9422870.636363637</a:t>
            </a:r>
          </a:p>
          <a:p>
            <a:pPr marL="0" indent="0">
              <a:buNone/>
            </a:pPr>
            <a:r>
              <a:rPr lang="en-IN" sz="1500" dirty="0"/>
              <a:t>(ELEMENTARY SCHOOL SPANISH TEACHER,Y)	9078950.0</a:t>
            </a:r>
          </a:p>
          <a:p>
            <a:pPr marL="0" indent="0">
              <a:buNone/>
            </a:pPr>
            <a:r>
              <a:rPr lang="en-IN" sz="1500" dirty="0"/>
              <a:t>(DATA ADMINISTRATOR,N)	8976796.8</a:t>
            </a:r>
          </a:p>
          <a:p>
            <a:pPr marL="0" indent="0">
              <a:buNone/>
            </a:pPr>
            <a:r>
              <a:rPr lang="en-IN" sz="1500" dirty="0"/>
              <a:t>(SENIOR FINANCE MANAGER,Y)	8831672.0625</a:t>
            </a:r>
          </a:p>
          <a:p>
            <a:pPr marL="0" indent="0">
              <a:buNone/>
            </a:pPr>
            <a:r>
              <a:rPr lang="en-IN" sz="1500" dirty="0"/>
              <a:t>(PRINCIPAL ARCHITECT,Y)	8453338.3</a:t>
            </a:r>
          </a:p>
          <a:p>
            <a:pPr marL="0" indent="0">
              <a:buNone/>
            </a:pPr>
            <a:r>
              <a:rPr lang="en-IN" sz="1500" dirty="0"/>
              <a:t>(AUDIT SUPERVISOR,Y)	8175795.071428572</a:t>
            </a:r>
          </a:p>
          <a:p>
            <a:pPr marL="0" indent="0">
              <a:buNone/>
            </a:pPr>
            <a:r>
              <a:rPr lang="en-IN" sz="1500" dirty="0"/>
              <a:t>(SR. VICEPRESIDENT, WORLD WIDE  BUSINESS DEVELOPMEN,Y)	7991400.0</a:t>
            </a:r>
          </a:p>
          <a:p>
            <a:pPr marL="0" indent="0">
              <a:buNone/>
            </a:pPr>
            <a:r>
              <a:rPr lang="en-IN" sz="1500" dirty="0"/>
              <a:t>(TECHNOLOGY CONSULTANT III,Y)	7570872.04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09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9) Which are top ten employers who have the highest success rate in petitions?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Technology Used : Pig</a:t>
            </a:r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r>
              <a:rPr lang="en-IN" dirty="0"/>
              <a:t>Employer Name	applications	percentage of applications (%)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INFOSYS LIMITED	130592	99.5405537858368</a:t>
            </a:r>
          </a:p>
          <a:p>
            <a:r>
              <a:rPr lang="en-IN" dirty="0"/>
              <a:t>ACCENTURE LLP	33447	99.393069632553</a:t>
            </a:r>
          </a:p>
          <a:p>
            <a:r>
              <a:rPr lang="en-IN" dirty="0"/>
              <a:t>TECH MAHINDRA (AMERICAS),INC.	10732	99.33842713380544</a:t>
            </a:r>
          </a:p>
          <a:p>
            <a:r>
              <a:rPr lang="en-IN" dirty="0"/>
              <a:t>TATA CONSULTANCY SERVICES LIMITED	64726	99.33720606865866</a:t>
            </a:r>
          </a:p>
          <a:p>
            <a:r>
              <a:rPr lang="en-IN" dirty="0"/>
              <a:t>HCL AMERICA, INC.	22678	99.26801305229738</a:t>
            </a:r>
          </a:p>
          <a:p>
            <a:r>
              <a:rPr lang="en-IN" dirty="0"/>
              <a:t>DELOITTE CONSULTING LLP	36742	98.32888792118013</a:t>
            </a:r>
          </a:p>
          <a:p>
            <a:r>
              <a:rPr lang="en-IN" dirty="0"/>
              <a:t>WIPRO LIMITED	48117	98.28958580127606</a:t>
            </a:r>
          </a:p>
          <a:p>
            <a:r>
              <a:rPr lang="en-IN" dirty="0"/>
              <a:t>MICROSOFT CORPORATION	25576	98.09196121363779</a:t>
            </a:r>
          </a:p>
          <a:p>
            <a:r>
              <a:rPr lang="en-IN" dirty="0"/>
              <a:t>ERNST &amp; YOUNG U.S. LLP	18232	98.0528740675735</a:t>
            </a:r>
          </a:p>
          <a:p>
            <a:r>
              <a:rPr lang="en-IN" dirty="0"/>
              <a:t>CAPGEMINI AMERICA INC	16725	97.95515695067265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90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10) Which are the top 10 job positions which have the highest success rate in petitions?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Technology Used: MapReduce</a:t>
            </a:r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IN" dirty="0" err="1"/>
              <a:t>job_title</a:t>
            </a:r>
            <a:r>
              <a:rPr lang="en-IN" dirty="0"/>
              <a:t>		petitions	</a:t>
            </a:r>
            <a:r>
              <a:rPr lang="en-IN" dirty="0" err="1"/>
              <a:t>success_rate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SYSTEMS ENGINEER - US	10036	99.84</a:t>
            </a:r>
          </a:p>
          <a:p>
            <a:pPr marL="0" indent="0">
              <a:buNone/>
            </a:pPr>
            <a:r>
              <a:rPr lang="en-IN" dirty="0"/>
              <a:t>TECHNOLOGY LEAD - US	28350	99.75</a:t>
            </a:r>
          </a:p>
          <a:p>
            <a:pPr marL="0" indent="0">
              <a:buNone/>
            </a:pPr>
            <a:r>
              <a:rPr lang="en-IN" dirty="0"/>
              <a:t>TECHNOLOGY ANALYST - US	26055	99.73</a:t>
            </a:r>
          </a:p>
          <a:p>
            <a:pPr marL="0" indent="0">
              <a:buNone/>
            </a:pPr>
            <a:r>
              <a:rPr lang="en-IN" dirty="0"/>
              <a:t>DEVELOPER	12909	95.67</a:t>
            </a:r>
          </a:p>
          <a:p>
            <a:pPr marL="0" indent="0">
              <a:buNone/>
            </a:pPr>
            <a:r>
              <a:rPr lang="en-IN" dirty="0"/>
              <a:t>COMPUTER SYSTEMS ENGINEER	11090	94.95</a:t>
            </a:r>
          </a:p>
          <a:p>
            <a:pPr marL="0" indent="0">
              <a:buNone/>
            </a:pPr>
            <a:r>
              <a:rPr lang="en-IN" dirty="0"/>
              <a:t>CONSULTANT	23081	92.97</a:t>
            </a:r>
          </a:p>
          <a:p>
            <a:pPr marL="0" indent="0">
              <a:buNone/>
            </a:pPr>
            <a:r>
              <a:rPr lang="en-IN" dirty="0"/>
              <a:t>SENIOR CONSULTANT	24904	92.33</a:t>
            </a:r>
          </a:p>
          <a:p>
            <a:pPr marL="0" indent="0">
              <a:buNone/>
            </a:pPr>
            <a:r>
              <a:rPr lang="en-IN" dirty="0"/>
              <a:t>LEAD ENGINEER	11157	91.37</a:t>
            </a:r>
          </a:p>
          <a:p>
            <a:pPr marL="0" indent="0">
              <a:buNone/>
            </a:pPr>
            <a:r>
              <a:rPr lang="en-IN" dirty="0"/>
              <a:t>COMPUTER PROGRAMMER	70570	90.72</a:t>
            </a:r>
          </a:p>
          <a:p>
            <a:pPr marL="0" indent="0">
              <a:buNone/>
            </a:pPr>
            <a:r>
              <a:rPr lang="en-IN" dirty="0"/>
              <a:t>SYSTEMS ANALYST	61965	89.96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58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11) Export result for question no 10 to </a:t>
            </a:r>
            <a:r>
              <a:rPr lang="en-IN" sz="2000" dirty="0" err="1"/>
              <a:t>MySql</a:t>
            </a:r>
            <a:r>
              <a:rPr lang="en-IN" sz="2000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Technoly</a:t>
            </a:r>
            <a:r>
              <a:rPr lang="en-US" dirty="0" smtClean="0"/>
              <a:t> Used : </a:t>
            </a:r>
            <a:r>
              <a:rPr lang="en-US" dirty="0" err="1" smtClean="0"/>
              <a:t>Sqoop</a:t>
            </a:r>
            <a:r>
              <a:rPr lang="en-US" dirty="0" smtClean="0"/>
              <a:t> and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IN" dirty="0"/>
              <a:t>1.mysql –u root –p</a:t>
            </a:r>
          </a:p>
          <a:p>
            <a:pPr marL="0" indent="0">
              <a:buNone/>
            </a:pPr>
            <a:r>
              <a:rPr lang="en-IN" dirty="0"/>
              <a:t>Password$:</a:t>
            </a:r>
            <a:r>
              <a:rPr lang="en-IN" dirty="0" err="1"/>
              <a:t>cloudera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2.create database h1b;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3.use h1b;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4.create table problem10 (</a:t>
            </a:r>
            <a:r>
              <a:rPr lang="en-IN" dirty="0" err="1"/>
              <a:t>job_title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(200) NOT </a:t>
            </a:r>
            <a:r>
              <a:rPr lang="en-IN" dirty="0" err="1"/>
              <a:t>NULL,applications</a:t>
            </a:r>
            <a:r>
              <a:rPr lang="en-IN" dirty="0"/>
              <a:t> </a:t>
            </a:r>
            <a:r>
              <a:rPr lang="en-IN" dirty="0" err="1"/>
              <a:t>bigint</a:t>
            </a:r>
            <a:r>
              <a:rPr lang="en-IN" dirty="0"/>
              <a:t> NOT </a:t>
            </a:r>
            <a:r>
              <a:rPr lang="en-IN" dirty="0" err="1"/>
              <a:t>NULL,success_rate</a:t>
            </a:r>
            <a:r>
              <a:rPr lang="en-IN" dirty="0"/>
              <a:t> float NOT NULL) 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5. </a:t>
            </a:r>
            <a:r>
              <a:rPr lang="en-IN" dirty="0" err="1"/>
              <a:t>mysql</a:t>
            </a:r>
            <a:r>
              <a:rPr lang="en-IN" dirty="0"/>
              <a:t>&gt; describe problem10;</a:t>
            </a:r>
          </a:p>
          <a:p>
            <a:pPr marL="0" indent="0">
              <a:buNone/>
            </a:pPr>
            <a:r>
              <a:rPr lang="en-IN" dirty="0"/>
              <a:t>+--------------+--------------+------+-----+---------+-------+</a:t>
            </a:r>
          </a:p>
          <a:p>
            <a:pPr marL="0" indent="0">
              <a:buNone/>
            </a:pPr>
            <a:r>
              <a:rPr lang="en-IN" dirty="0"/>
              <a:t>| Field        | Type         | Null | Key | Default | Extra |</a:t>
            </a:r>
          </a:p>
          <a:p>
            <a:pPr marL="0" indent="0">
              <a:buNone/>
            </a:pPr>
            <a:r>
              <a:rPr lang="en-IN" dirty="0"/>
              <a:t>+--------------+--------------+------+-----+---------+-------+</a:t>
            </a:r>
          </a:p>
          <a:p>
            <a:pPr marL="0" indent="0">
              <a:buNone/>
            </a:pPr>
            <a:r>
              <a:rPr lang="en-IN" dirty="0"/>
              <a:t>| </a:t>
            </a:r>
            <a:r>
              <a:rPr lang="en-IN" dirty="0" err="1"/>
              <a:t>job_title</a:t>
            </a:r>
            <a:r>
              <a:rPr lang="en-IN" dirty="0"/>
              <a:t>    | </a:t>
            </a:r>
            <a:r>
              <a:rPr lang="en-IN" dirty="0" err="1"/>
              <a:t>varchar</a:t>
            </a:r>
            <a:r>
              <a:rPr lang="en-IN" dirty="0"/>
              <a:t>(200) | NO   |     | NULL    |       |</a:t>
            </a:r>
          </a:p>
          <a:p>
            <a:pPr marL="0" indent="0">
              <a:buNone/>
            </a:pPr>
            <a:r>
              <a:rPr lang="en-IN" dirty="0"/>
              <a:t>| applications | </a:t>
            </a:r>
            <a:r>
              <a:rPr lang="en-IN" dirty="0" err="1"/>
              <a:t>bigint</a:t>
            </a:r>
            <a:r>
              <a:rPr lang="en-IN" dirty="0"/>
              <a:t>(20)   | NO   |     | NULL    |       |</a:t>
            </a:r>
          </a:p>
          <a:p>
            <a:pPr marL="0" indent="0">
              <a:buNone/>
            </a:pPr>
            <a:r>
              <a:rPr lang="en-IN" dirty="0"/>
              <a:t>| </a:t>
            </a:r>
            <a:r>
              <a:rPr lang="en-IN" dirty="0" err="1"/>
              <a:t>success_rate</a:t>
            </a:r>
            <a:r>
              <a:rPr lang="en-IN" dirty="0"/>
              <a:t> | float        | NO   |     | NULL    |       |</a:t>
            </a:r>
          </a:p>
          <a:p>
            <a:pPr marL="0" indent="0">
              <a:buNone/>
            </a:pPr>
            <a:r>
              <a:rPr lang="en-IN" dirty="0"/>
              <a:t>+--------------+--------------+------+-----+---------+-------+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6. </a:t>
            </a:r>
            <a:r>
              <a:rPr lang="en-IN" dirty="0" err="1"/>
              <a:t>sqoop</a:t>
            </a:r>
            <a:r>
              <a:rPr lang="en-IN" dirty="0"/>
              <a:t> export --connect </a:t>
            </a:r>
            <a:r>
              <a:rPr lang="en-IN" dirty="0" err="1"/>
              <a:t>jdbc:mysql</a:t>
            </a:r>
            <a:r>
              <a:rPr lang="en-IN" dirty="0"/>
              <a:t>://</a:t>
            </a:r>
            <a:r>
              <a:rPr lang="en-IN" dirty="0" err="1"/>
              <a:t>localhost</a:t>
            </a:r>
            <a:r>
              <a:rPr lang="en-IN" dirty="0"/>
              <a:t>/h1b --username root --password </a:t>
            </a:r>
            <a:r>
              <a:rPr lang="en-IN" dirty="0" err="1"/>
              <a:t>cloudera</a:t>
            </a:r>
            <a:r>
              <a:rPr lang="en-IN" dirty="0"/>
              <a:t> --table problem10 --export-</a:t>
            </a:r>
            <a:r>
              <a:rPr lang="en-IN" dirty="0" err="1"/>
              <a:t>dir</a:t>
            </a:r>
            <a:r>
              <a:rPr lang="en-IN" dirty="0"/>
              <a:t> /project/prob10 --input-fields-terminated-by '\t' --</a:t>
            </a:r>
            <a:r>
              <a:rPr lang="en-IN" dirty="0" err="1"/>
              <a:t>mysql</a:t>
            </a:r>
            <a:r>
              <a:rPr lang="en-IN" dirty="0"/>
              <a:t>-delimiters -m 1;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68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4332" y="2967335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54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399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dirty="0"/>
              <a:t>We will be performing analysis on the H1B visa applicants between the years </a:t>
            </a:r>
            <a:r>
              <a:rPr lang="en-IN" dirty="0" smtClean="0"/>
              <a:t>2011-2016</a:t>
            </a:r>
            <a:r>
              <a:rPr lang="en-IN" dirty="0" smtClean="0"/>
              <a:t>. </a:t>
            </a:r>
            <a:r>
              <a:rPr lang="en-IN" dirty="0"/>
              <a:t>After </a:t>
            </a:r>
            <a:r>
              <a:rPr lang="en-IN" dirty="0" smtClean="0"/>
              <a:t>analysing </a:t>
            </a:r>
            <a:r>
              <a:rPr lang="en-IN" dirty="0"/>
              <a:t>the data, we can derive the following facts.</a:t>
            </a:r>
            <a:endParaRPr lang="en-US" dirty="0"/>
          </a:p>
          <a:p>
            <a:pPr marL="0" indent="0" fontAlgn="base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1 a) Is the number of petitions with Data Engineer job title increasing over 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time?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job titles who are having highest growth in applications.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2 a) Which part of the US has the most Data Engineer jobs for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locations in the US who have got certified visa for each year.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3)Which industry has the most number of Data Scientist positions?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4)Which top 5 employers file the most petitions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Analyzing   Factors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5) </a:t>
            </a:r>
            <a:r>
              <a:rPr lang="en-IN" dirty="0"/>
              <a:t>Find the most popular top 10 job positions for H1B visa applications for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6) Find the percentage and the count of each case status on total applications for each year. Create a graph depicting the pattern of All the cases over the period of time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 7) Create a bar graph to depict the number of applications for each year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8) Find the average Prevailing Wage for each Job for each Year (take part time and full time separate)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9) Which are top ten employers who have the highest success rate in petitions?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10) Which are the top 10 job positions which have the highest success rate in petitions?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11) Export result for question no 10 to </a:t>
            </a:r>
            <a:r>
              <a:rPr lang="en-IN" dirty="0" err="1"/>
              <a:t>MySql</a:t>
            </a:r>
            <a:r>
              <a:rPr lang="en-IN" dirty="0"/>
              <a:t> database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Analyzing   Factors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7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 err="1" smtClean="0"/>
              <a:t>MapReducer</a:t>
            </a:r>
            <a:r>
              <a:rPr lang="en-IN" dirty="0"/>
              <a:t> </a:t>
            </a:r>
            <a:r>
              <a:rPr lang="en-IN" dirty="0" smtClean="0"/>
              <a:t>: a  </a:t>
            </a:r>
            <a:r>
              <a:rPr lang="en-IN" dirty="0"/>
              <a:t>parallel processing software framework. It is comprised of two steps. Map step is a master node that takes input and partitions them into smaller sub-problems and then distributes them to worker nodes. After the map step has taken place, the master node takes the answer to all of the sub-problems and combines them to produce </a:t>
            </a:r>
            <a:r>
              <a:rPr lang="en-IN" dirty="0" smtClean="0"/>
              <a:t>output.</a:t>
            </a:r>
          </a:p>
          <a:p>
            <a:endParaRPr lang="en-IN" dirty="0" smtClean="0"/>
          </a:p>
          <a:p>
            <a:r>
              <a:rPr lang="en-IN" b="1" dirty="0"/>
              <a:t>Hive</a:t>
            </a:r>
            <a:r>
              <a:rPr lang="en-IN" dirty="0"/>
              <a:t> : </a:t>
            </a:r>
            <a:r>
              <a:rPr lang="en-IN" dirty="0" smtClean="0"/>
              <a:t>a </a:t>
            </a:r>
            <a:r>
              <a:rPr lang="en-IN" dirty="0"/>
              <a:t>data warehousing and SQL like query language that presents the data in the form of tables. Hive programming is similar to data Warehousing. </a:t>
            </a:r>
            <a:endParaRPr lang="en-IN" dirty="0" smtClean="0"/>
          </a:p>
          <a:p>
            <a:endParaRPr lang="en-US" dirty="0"/>
          </a:p>
          <a:p>
            <a:r>
              <a:rPr lang="en-IN" b="1" dirty="0"/>
              <a:t>Pig </a:t>
            </a:r>
            <a:r>
              <a:rPr lang="en-IN" dirty="0" smtClean="0"/>
              <a:t>: a </a:t>
            </a:r>
            <a:r>
              <a:rPr lang="en-IN" dirty="0"/>
              <a:t>platform for manipulating data stored in HDFS and that includes a compiler for map reduce programs   and high level language called Pig Latin.it provides a way to perform data extractions, transformation and loading and basic analysis without having to write </a:t>
            </a:r>
            <a:r>
              <a:rPr lang="en-IN" dirty="0" smtClean="0"/>
              <a:t>Map Reduce </a:t>
            </a:r>
            <a:r>
              <a:rPr lang="en-IN" dirty="0"/>
              <a:t>programs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 err="1"/>
              <a:t>Sqoop</a:t>
            </a:r>
            <a:r>
              <a:rPr lang="en-IN" b="1" dirty="0"/>
              <a:t> </a:t>
            </a:r>
            <a:r>
              <a:rPr lang="en-IN" dirty="0" smtClean="0"/>
              <a:t>: a </a:t>
            </a:r>
            <a:r>
              <a:rPr lang="en-IN" dirty="0"/>
              <a:t>connection and transfer mechanism that moves the data between </a:t>
            </a:r>
            <a:r>
              <a:rPr lang="en-IN" dirty="0" err="1"/>
              <a:t>hadoop</a:t>
            </a:r>
            <a:r>
              <a:rPr lang="en-IN" dirty="0"/>
              <a:t> and relational databases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used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Big </a:t>
            </a:r>
            <a:r>
              <a:rPr lang="en-US" dirty="0"/>
              <a:t>Data is a collection of large datasets that cannot be processed using traditional computing techniques. </a:t>
            </a:r>
            <a:endParaRPr lang="en-US" dirty="0" smtClean="0"/>
          </a:p>
          <a:p>
            <a:r>
              <a:rPr lang="en-US" dirty="0" smtClean="0"/>
              <a:t>Which is made up of commodity hardware.</a:t>
            </a:r>
          </a:p>
          <a:p>
            <a:r>
              <a:rPr lang="en-US" dirty="0" smtClean="0"/>
              <a:t>Which  contains both structured(Relational), semi structured(XML,JSON) and structured data(Word, PDF, Text and media logs ).</a:t>
            </a:r>
            <a:endParaRPr lang="en-IN" dirty="0" smtClean="0"/>
          </a:p>
          <a:p>
            <a:r>
              <a:rPr lang="en-IN" dirty="0"/>
              <a:t>When “Big Data” emerged as a problem, Apache </a:t>
            </a:r>
            <a:r>
              <a:rPr lang="en-IN" dirty="0" err="1"/>
              <a:t>Hadoop</a:t>
            </a:r>
            <a:r>
              <a:rPr lang="en-IN" dirty="0"/>
              <a:t> evolved as a solution to it.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V’s of </a:t>
            </a:r>
            <a:r>
              <a:rPr lang="en-US" dirty="0" err="1" smtClean="0"/>
              <a:t>bigdata</a:t>
            </a:r>
            <a:endParaRPr lang="en-US" dirty="0"/>
          </a:p>
        </p:txBody>
      </p:sp>
      <p:pic>
        <p:nvPicPr>
          <p:cNvPr id="1026" name="Picture 2" descr="Image result for 5v of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915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IN" b="1" dirty="0"/>
              <a:t>Ability to store and process huge amounts of any kind of data, quickly.</a:t>
            </a:r>
            <a:r>
              <a:rPr lang="en-IN" dirty="0"/>
              <a:t> With data volumes and varieties constantly increasing, especially from social media and the Internet of Things (</a:t>
            </a:r>
            <a:r>
              <a:rPr lang="en-IN" dirty="0" err="1"/>
              <a:t>IoT</a:t>
            </a:r>
            <a:r>
              <a:rPr lang="en-IN" dirty="0"/>
              <a:t>), that's a key consideration.</a:t>
            </a:r>
            <a:endParaRPr lang="en-US" dirty="0"/>
          </a:p>
          <a:p>
            <a:endParaRPr lang="en-US" dirty="0"/>
          </a:p>
          <a:p>
            <a:pPr lvl="0"/>
            <a:r>
              <a:rPr lang="en-IN" b="1" dirty="0"/>
              <a:t>Computing power.</a:t>
            </a:r>
            <a:r>
              <a:rPr lang="en-IN" dirty="0"/>
              <a:t> </a:t>
            </a:r>
            <a:r>
              <a:rPr lang="en-IN" dirty="0" err="1"/>
              <a:t>Hadoop's</a:t>
            </a:r>
            <a:r>
              <a:rPr lang="en-IN" dirty="0"/>
              <a:t> distributed computing model processes big data fast. The more computing nodes you use, the more processing power you have.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lvl="0"/>
            <a:r>
              <a:rPr lang="en-IN" b="1" dirty="0"/>
              <a:t>Fault tolerance.</a:t>
            </a:r>
            <a:r>
              <a:rPr lang="en-IN" dirty="0"/>
              <a:t> Data and application processing are protected against hardware failure. If a node goes down, jobs are automatically redirected to other nodes to make sure the distributed computing does not fail. Multiple copies of all data are stored automatically.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lvl="0"/>
            <a:r>
              <a:rPr lang="en-IN" b="1" dirty="0"/>
              <a:t>Flexibility.</a:t>
            </a:r>
            <a:r>
              <a:rPr lang="en-IN" dirty="0"/>
              <a:t> Unlike traditional relational databases, you don’t have to pre-process data before storing it. You can store as much data as you want and decide how to use it later. That includes unstructured data like text, images and videos.</a:t>
            </a:r>
            <a:endParaRPr lang="en-US" dirty="0"/>
          </a:p>
          <a:p>
            <a:endParaRPr lang="en-US" dirty="0"/>
          </a:p>
          <a:p>
            <a:pPr lvl="0"/>
            <a:r>
              <a:rPr lang="en-IN" b="1" dirty="0"/>
              <a:t>Low cost.</a:t>
            </a:r>
            <a:r>
              <a:rPr lang="en-IN" dirty="0"/>
              <a:t> The open-source framework is free and uses commodity hardware to store large quantities of data.</a:t>
            </a:r>
            <a:endParaRPr lang="en-US" dirty="0"/>
          </a:p>
          <a:p>
            <a:endParaRPr lang="en-US" dirty="0"/>
          </a:p>
          <a:p>
            <a:pPr lvl="0"/>
            <a:r>
              <a:rPr lang="en-IN" b="1" dirty="0"/>
              <a:t>Scalability.</a:t>
            </a:r>
            <a:r>
              <a:rPr lang="en-IN" dirty="0"/>
              <a:t> You can easily grow your system to handle more data simply by adding nodes. Little administration is required.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Advantages of </a:t>
            </a:r>
            <a:r>
              <a:rPr lang="en-US" sz="2000" dirty="0" err="1" smtClean="0"/>
              <a:t>bigdata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Hadoop</a:t>
            </a:r>
            <a:r>
              <a:rPr lang="en-US" sz="3200" b="1" dirty="0" smtClean="0">
                <a:solidFill>
                  <a:schemeClr val="tx1"/>
                </a:solidFill>
              </a:rPr>
              <a:t> Ecosystem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hadoop ecosyst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467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152</TotalTime>
  <Words>714</Words>
  <Application>Microsoft Office PowerPoint</Application>
  <PresentationFormat>On-screen Show (4:3)</PresentationFormat>
  <Paragraphs>239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Corbel</vt:lpstr>
      <vt:lpstr>Times New Roman</vt:lpstr>
      <vt:lpstr>Depth</vt:lpstr>
      <vt:lpstr>Analyzing H1B  Data Using  Hadoop Ecosystem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b) Find top 5 job titles who are having highest growth in applications.</vt:lpstr>
      <vt:lpstr>2 a) Which part of the US has the most Data Engineer jobs for each year? </vt:lpstr>
      <vt:lpstr>2 b) find top 5 locations in the US who have got certified visa for each year.</vt:lpstr>
      <vt:lpstr>3)Which industry has the most number of Data Scientist positions?   </vt:lpstr>
      <vt:lpstr>4)Which top 5 employers file the most petitions each year? </vt:lpstr>
      <vt:lpstr>5) Find the most popular top 10 job positions for H1B visa applications for each year? </vt:lpstr>
      <vt:lpstr>6) Find the percentage and the count of each case status on total applications for each year. Create a graph depicting the pattern of All the cases over the period of time. </vt:lpstr>
      <vt:lpstr> 7) Create a bar graph to depict the number of applications for each year </vt:lpstr>
      <vt:lpstr>8) Find the average Prevailing Wage for each Job for each Year (take part time and full time separate) </vt:lpstr>
      <vt:lpstr>9) Which are top ten employers who have the highest success rate in petitions? </vt:lpstr>
      <vt:lpstr>10) Which are the top 10 job positions which have the highest success rate in petitions? </vt:lpstr>
      <vt:lpstr>11) Export result for question no 10 to MySql database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H1b visa data using Hadoop Ecosystem</dc:title>
  <dc:creator>dell</dc:creator>
  <cp:lastModifiedBy>mruser</cp:lastModifiedBy>
  <cp:revision>53</cp:revision>
  <dcterms:created xsi:type="dcterms:W3CDTF">2017-05-03T04:21:55Z</dcterms:created>
  <dcterms:modified xsi:type="dcterms:W3CDTF">2017-05-03T10:01:11Z</dcterms:modified>
</cp:coreProperties>
</file>