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notesMasterIdLst>
    <p:notesMasterId r:id="rId3"/>
  </p:notesMasterIdLst>
  <p:sldIdLst>
    <p:sldId id="268"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4" d="100"/>
          <a:sy n="14" d="100"/>
        </p:scale>
        <p:origin x="12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66252-C44C-46D6-892F-9AFB5556A1DC}" type="datetimeFigureOut">
              <a:rPr lang="en-US" smtClean="0"/>
              <a:t>4/25/2019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1042B-8D47-410C-B7B4-F80BDABFD7C1}" type="slidenum">
              <a:rPr lang="en-US" smtClean="0"/>
              <a:t>‹#›</a:t>
            </a:fld>
            <a:endParaRPr lang="en-US"/>
          </a:p>
        </p:txBody>
      </p:sp>
    </p:spTree>
    <p:extLst>
      <p:ext uri="{BB962C8B-B14F-4D97-AF65-F5344CB8AC3E}">
        <p14:creationId xmlns:p14="http://schemas.microsoft.com/office/powerpoint/2010/main" val="3542430141"/>
      </p:ext>
    </p:extLst>
  </p:cSld>
  <p:clrMap bg1="lt1" tx1="dk1" bg2="lt2" tx2="dk2" accent1="accent1" accent2="accent2" accent3="accent3" accent4="accent4" accent5="accent5" accent6="accent6" hlink="hlink" folHlink="folHlink"/>
  <p:notesStyle>
    <a:lvl1pPr marL="0" algn="l" defTabSz="3686627" rtl="0" eaLnBrk="1" latinLnBrk="0" hangingPunct="1">
      <a:defRPr sz="4838" kern="1200">
        <a:solidFill>
          <a:schemeClr val="tx1"/>
        </a:solidFill>
        <a:latin typeface="+mn-lt"/>
        <a:ea typeface="+mn-ea"/>
        <a:cs typeface="+mn-cs"/>
      </a:defRPr>
    </a:lvl1pPr>
    <a:lvl2pPr marL="1843313" algn="l" defTabSz="3686627" rtl="0" eaLnBrk="1" latinLnBrk="0" hangingPunct="1">
      <a:defRPr sz="4838" kern="1200">
        <a:solidFill>
          <a:schemeClr val="tx1"/>
        </a:solidFill>
        <a:latin typeface="+mn-lt"/>
        <a:ea typeface="+mn-ea"/>
        <a:cs typeface="+mn-cs"/>
      </a:defRPr>
    </a:lvl2pPr>
    <a:lvl3pPr marL="3686627" algn="l" defTabSz="3686627" rtl="0" eaLnBrk="1" latinLnBrk="0" hangingPunct="1">
      <a:defRPr sz="4838" kern="1200">
        <a:solidFill>
          <a:schemeClr val="tx1"/>
        </a:solidFill>
        <a:latin typeface="+mn-lt"/>
        <a:ea typeface="+mn-ea"/>
        <a:cs typeface="+mn-cs"/>
      </a:defRPr>
    </a:lvl3pPr>
    <a:lvl4pPr marL="5529936" algn="l" defTabSz="3686627" rtl="0" eaLnBrk="1" latinLnBrk="0" hangingPunct="1">
      <a:defRPr sz="4838" kern="1200">
        <a:solidFill>
          <a:schemeClr val="tx1"/>
        </a:solidFill>
        <a:latin typeface="+mn-lt"/>
        <a:ea typeface="+mn-ea"/>
        <a:cs typeface="+mn-cs"/>
      </a:defRPr>
    </a:lvl4pPr>
    <a:lvl5pPr marL="7373250" algn="l" defTabSz="3686627" rtl="0" eaLnBrk="1" latinLnBrk="0" hangingPunct="1">
      <a:defRPr sz="4838" kern="1200">
        <a:solidFill>
          <a:schemeClr val="tx1"/>
        </a:solidFill>
        <a:latin typeface="+mn-lt"/>
        <a:ea typeface="+mn-ea"/>
        <a:cs typeface="+mn-cs"/>
      </a:defRPr>
    </a:lvl5pPr>
    <a:lvl6pPr marL="9216563" algn="l" defTabSz="3686627" rtl="0" eaLnBrk="1" latinLnBrk="0" hangingPunct="1">
      <a:defRPr sz="4838" kern="1200">
        <a:solidFill>
          <a:schemeClr val="tx1"/>
        </a:solidFill>
        <a:latin typeface="+mn-lt"/>
        <a:ea typeface="+mn-ea"/>
        <a:cs typeface="+mn-cs"/>
      </a:defRPr>
    </a:lvl6pPr>
    <a:lvl7pPr marL="11059873" algn="l" defTabSz="3686627" rtl="0" eaLnBrk="1" latinLnBrk="0" hangingPunct="1">
      <a:defRPr sz="4838" kern="1200">
        <a:solidFill>
          <a:schemeClr val="tx1"/>
        </a:solidFill>
        <a:latin typeface="+mn-lt"/>
        <a:ea typeface="+mn-ea"/>
        <a:cs typeface="+mn-cs"/>
      </a:defRPr>
    </a:lvl7pPr>
    <a:lvl8pPr marL="12903186" algn="l" defTabSz="3686627" rtl="0" eaLnBrk="1" latinLnBrk="0" hangingPunct="1">
      <a:defRPr sz="4838" kern="1200">
        <a:solidFill>
          <a:schemeClr val="tx1"/>
        </a:solidFill>
        <a:latin typeface="+mn-lt"/>
        <a:ea typeface="+mn-ea"/>
        <a:cs typeface="+mn-cs"/>
      </a:defRPr>
    </a:lvl8pPr>
    <a:lvl9pPr marL="14746500" algn="l" defTabSz="3686627"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26C2670-3342-473C-969D-FDFF399F2050}" type="slidenum">
              <a:rPr lang="en-US" smtClean="0"/>
              <a:t>1</a:t>
            </a:fld>
            <a:endParaRPr lang="en-US"/>
          </a:p>
        </p:txBody>
      </p:sp>
    </p:spTree>
    <p:extLst>
      <p:ext uri="{BB962C8B-B14F-4D97-AF65-F5344CB8AC3E}">
        <p14:creationId xmlns:p14="http://schemas.microsoft.com/office/powerpoint/2010/main" val="136651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52B399-8BB3-4B46-B004-39C2E12C77CD}"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0D289-8009-4FAF-B355-10DAFAA89BF7}" type="slidenum">
              <a:rPr lang="en-US" smtClean="0"/>
              <a:t>‹#›</a:t>
            </a:fld>
            <a:endParaRPr lang="en-US"/>
          </a:p>
        </p:txBody>
      </p:sp>
    </p:spTree>
    <p:extLst>
      <p:ext uri="{BB962C8B-B14F-4D97-AF65-F5344CB8AC3E}">
        <p14:creationId xmlns:p14="http://schemas.microsoft.com/office/powerpoint/2010/main" val="119772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B399-8BB3-4B46-B004-39C2E12C77CD}"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0D289-8009-4FAF-B355-10DAFAA89BF7}" type="slidenum">
              <a:rPr lang="en-US" smtClean="0"/>
              <a:t>‹#›</a:t>
            </a:fld>
            <a:endParaRPr lang="en-US"/>
          </a:p>
        </p:txBody>
      </p:sp>
    </p:spTree>
    <p:extLst>
      <p:ext uri="{BB962C8B-B14F-4D97-AF65-F5344CB8AC3E}">
        <p14:creationId xmlns:p14="http://schemas.microsoft.com/office/powerpoint/2010/main" val="1568073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B399-8BB3-4B46-B004-39C2E12C77CD}"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0D289-8009-4FAF-B355-10DAFAA89BF7}" type="slidenum">
              <a:rPr lang="en-US" smtClean="0"/>
              <a:t>‹#›</a:t>
            </a:fld>
            <a:endParaRPr lang="en-US"/>
          </a:p>
        </p:txBody>
      </p:sp>
    </p:spTree>
    <p:extLst>
      <p:ext uri="{BB962C8B-B14F-4D97-AF65-F5344CB8AC3E}">
        <p14:creationId xmlns:p14="http://schemas.microsoft.com/office/powerpoint/2010/main" val="870173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B399-8BB3-4B46-B004-39C2E12C77CD}"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0D289-8009-4FAF-B355-10DAFAA89BF7}" type="slidenum">
              <a:rPr lang="en-US" smtClean="0"/>
              <a:t>‹#›</a:t>
            </a:fld>
            <a:endParaRPr lang="en-US"/>
          </a:p>
        </p:txBody>
      </p:sp>
    </p:spTree>
    <p:extLst>
      <p:ext uri="{BB962C8B-B14F-4D97-AF65-F5344CB8AC3E}">
        <p14:creationId xmlns:p14="http://schemas.microsoft.com/office/powerpoint/2010/main" val="1147618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2B399-8BB3-4B46-B004-39C2E12C77CD}"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0D289-8009-4FAF-B355-10DAFAA89BF7}" type="slidenum">
              <a:rPr lang="en-US" smtClean="0"/>
              <a:t>‹#›</a:t>
            </a:fld>
            <a:endParaRPr lang="en-US"/>
          </a:p>
        </p:txBody>
      </p:sp>
    </p:spTree>
    <p:extLst>
      <p:ext uri="{BB962C8B-B14F-4D97-AF65-F5344CB8AC3E}">
        <p14:creationId xmlns:p14="http://schemas.microsoft.com/office/powerpoint/2010/main" val="1908843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2B399-8BB3-4B46-B004-39C2E12C77CD}"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0D289-8009-4FAF-B355-10DAFAA89BF7}" type="slidenum">
              <a:rPr lang="en-US" smtClean="0"/>
              <a:t>‹#›</a:t>
            </a:fld>
            <a:endParaRPr lang="en-US"/>
          </a:p>
        </p:txBody>
      </p:sp>
    </p:spTree>
    <p:extLst>
      <p:ext uri="{BB962C8B-B14F-4D97-AF65-F5344CB8AC3E}">
        <p14:creationId xmlns:p14="http://schemas.microsoft.com/office/powerpoint/2010/main" val="3185800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52B399-8BB3-4B46-B004-39C2E12C77CD}" type="datetimeFigureOut">
              <a:rPr lang="en-US" smtClean="0"/>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C0D289-8009-4FAF-B355-10DAFAA89BF7}" type="slidenum">
              <a:rPr lang="en-US" smtClean="0"/>
              <a:t>‹#›</a:t>
            </a:fld>
            <a:endParaRPr lang="en-US"/>
          </a:p>
        </p:txBody>
      </p:sp>
    </p:spTree>
    <p:extLst>
      <p:ext uri="{BB962C8B-B14F-4D97-AF65-F5344CB8AC3E}">
        <p14:creationId xmlns:p14="http://schemas.microsoft.com/office/powerpoint/2010/main" val="1058684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2B399-8BB3-4B46-B004-39C2E12C77CD}" type="datetimeFigureOut">
              <a:rPr lang="en-US" smtClean="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C0D289-8009-4FAF-B355-10DAFAA89BF7}" type="slidenum">
              <a:rPr lang="en-US" smtClean="0"/>
              <a:t>‹#›</a:t>
            </a:fld>
            <a:endParaRPr lang="en-US"/>
          </a:p>
        </p:txBody>
      </p:sp>
    </p:spTree>
    <p:extLst>
      <p:ext uri="{BB962C8B-B14F-4D97-AF65-F5344CB8AC3E}">
        <p14:creationId xmlns:p14="http://schemas.microsoft.com/office/powerpoint/2010/main" val="46627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2B399-8BB3-4B46-B004-39C2E12C77CD}" type="datetimeFigureOut">
              <a:rPr lang="en-US" smtClean="0"/>
              <a:t>4/25/2019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C0D289-8009-4FAF-B355-10DAFAA89BF7}" type="slidenum">
              <a:rPr lang="en-US" smtClean="0"/>
              <a:t>‹#›</a:t>
            </a:fld>
            <a:endParaRPr lang="en-US"/>
          </a:p>
        </p:txBody>
      </p:sp>
    </p:spTree>
    <p:extLst>
      <p:ext uri="{BB962C8B-B14F-4D97-AF65-F5344CB8AC3E}">
        <p14:creationId xmlns:p14="http://schemas.microsoft.com/office/powerpoint/2010/main" val="241078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752B399-8BB3-4B46-B004-39C2E12C77CD}"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0D289-8009-4FAF-B355-10DAFAA89BF7}" type="slidenum">
              <a:rPr lang="en-US" smtClean="0"/>
              <a:t>‹#›</a:t>
            </a:fld>
            <a:endParaRPr lang="en-US"/>
          </a:p>
        </p:txBody>
      </p:sp>
    </p:spTree>
    <p:extLst>
      <p:ext uri="{BB962C8B-B14F-4D97-AF65-F5344CB8AC3E}">
        <p14:creationId xmlns:p14="http://schemas.microsoft.com/office/powerpoint/2010/main" val="138466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752B399-8BB3-4B46-B004-39C2E12C77CD}"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0D289-8009-4FAF-B355-10DAFAA89BF7}" type="slidenum">
              <a:rPr lang="en-US" smtClean="0"/>
              <a:t>‹#›</a:t>
            </a:fld>
            <a:endParaRPr lang="en-US"/>
          </a:p>
        </p:txBody>
      </p:sp>
    </p:spTree>
    <p:extLst>
      <p:ext uri="{BB962C8B-B14F-4D97-AF65-F5344CB8AC3E}">
        <p14:creationId xmlns:p14="http://schemas.microsoft.com/office/powerpoint/2010/main" val="91062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752B399-8BB3-4B46-B004-39C2E12C77CD}" type="datetimeFigureOut">
              <a:rPr lang="en-US" smtClean="0"/>
              <a:t>4/25/2019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77C0D289-8009-4FAF-B355-10DAFAA89BF7}" type="slidenum">
              <a:rPr lang="en-US" smtClean="0"/>
              <a:t>‹#›</a:t>
            </a:fld>
            <a:endParaRPr lang="en-US"/>
          </a:p>
        </p:txBody>
      </p:sp>
    </p:spTree>
    <p:extLst>
      <p:ext uri="{BB962C8B-B14F-4D97-AF65-F5344CB8AC3E}">
        <p14:creationId xmlns:p14="http://schemas.microsoft.com/office/powerpoint/2010/main" val="3800528397"/>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8733BE-059C-47B7-9415-5ADF2F3024F1}"/>
              </a:ext>
            </a:extLst>
          </p:cNvPr>
          <p:cNvSpPr/>
          <p:nvPr/>
        </p:nvSpPr>
        <p:spPr>
          <a:xfrm>
            <a:off x="34898026" y="-51447"/>
            <a:ext cx="8993174" cy="3291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b="1" i="1" dirty="0">
                <a:latin typeface="Lato" panose="020F0502020204030203" pitchFamily="34" charset="0"/>
                <a:cs typeface="Lato" panose="020F0502020204030203" pitchFamily="34" charset="0"/>
              </a:rPr>
              <a:t>Non-Cognitive Predictors of Student Success:</a:t>
            </a:r>
            <a:br>
              <a:rPr lang="en-US" sz="1350" i="1" dirty="0">
                <a:latin typeface="Lato" panose="020F0502020204030203" pitchFamily="34" charset="0"/>
                <a:cs typeface="Lato" panose="020F0502020204030203" pitchFamily="34" charset="0"/>
              </a:rPr>
            </a:br>
            <a:r>
              <a:rPr lang="en-US" sz="1350" i="1" dirty="0">
                <a:latin typeface="Lato" panose="020F0502020204030203" pitchFamily="34" charset="0"/>
                <a:cs typeface="Lato" panose="020F0502020204030203" pitchFamily="34" charset="0"/>
              </a:rPr>
              <a:t>A Predictive Validity Comparison Between Domestic and International Students</a:t>
            </a:r>
          </a:p>
        </p:txBody>
      </p:sp>
      <mc:AlternateContent xmlns:mc="http://schemas.openxmlformats.org/markup-compatibility/2006">
        <mc:Choice xmlns:a14="http://schemas.microsoft.com/office/drawing/2010/main" Requires="a14">
          <p:sp>
            <p:nvSpPr>
              <p:cNvPr id="5" name="Title 4">
                <a:extLst>
                  <a:ext uri="{FF2B5EF4-FFF2-40B4-BE49-F238E27FC236}">
                    <a16:creationId xmlns:a16="http://schemas.microsoft.com/office/drawing/2014/main" id="{DDC4359A-7BBB-495A-96DE-65574C0C88E6}"/>
                  </a:ext>
                </a:extLst>
              </p:cNvPr>
              <p:cNvSpPr>
                <a:spLocks noGrp="1"/>
              </p:cNvSpPr>
              <p:nvPr>
                <p:ph type="ctrTitle"/>
              </p:nvPr>
            </p:nvSpPr>
            <p:spPr>
              <a:xfrm>
                <a:off x="12204369" y="7220349"/>
                <a:ext cx="19482476" cy="9363719"/>
              </a:xfrm>
            </p:spPr>
            <p:txBody>
              <a:bodyPr anchor="t">
                <a:noAutofit/>
              </a:bodyPr>
              <a:lstStyle/>
              <a:p>
                <a:pPr algn="l">
                  <a:lnSpc>
                    <a:spcPct val="150000"/>
                  </a:lnSpc>
                </a:pPr>
                <a:r>
                  <a:rPr lang="en-US" sz="10422" dirty="0">
                    <a:solidFill>
                      <a:schemeClr val="bg1"/>
                    </a:solidFill>
                    <a:latin typeface="Times New Roman" panose="02020603050405020304" pitchFamily="18" charset="0"/>
                    <a:ea typeface="Roboto" panose="02000000000000000000" pitchFamily="2" charset="0"/>
                    <a:cs typeface="Times New Roman" panose="02020603050405020304" pitchFamily="18" charset="0"/>
                  </a:rPr>
                  <a:t>For normally distributed variables P and Q, the quantity </a:t>
                </a:r>
                <a14:m>
                  <m:oMath xmlns:m="http://schemas.openxmlformats.org/officeDocument/2006/math">
                    <m:f>
                      <m:fPr>
                        <m:ctrlPr>
                          <a:rPr lang="en-US" sz="9600" i="1" smtClean="0">
                            <a:solidFill>
                              <a:schemeClr val="bg1"/>
                            </a:solidFill>
                            <a:latin typeface="Cambria Math" panose="02040503050406030204" pitchFamily="18" charset="0"/>
                            <a:cs typeface="Times New Roman" panose="02020603050405020304" pitchFamily="18" charset="0"/>
                          </a:rPr>
                        </m:ctrlPr>
                      </m:fPr>
                      <m:num>
                        <m:r>
                          <a:rPr lang="en-US" sz="9600" i="1">
                            <a:solidFill>
                              <a:schemeClr val="bg1"/>
                            </a:solidFill>
                            <a:latin typeface="Cambria Math" panose="02040503050406030204" pitchFamily="18" charset="0"/>
                            <a:cs typeface="Times New Roman" panose="02020603050405020304" pitchFamily="18" charset="0"/>
                          </a:rPr>
                          <m:t>𝑄</m:t>
                        </m:r>
                      </m:num>
                      <m:den>
                        <m:r>
                          <a:rPr lang="en-US" sz="9600" i="1">
                            <a:solidFill>
                              <a:schemeClr val="bg1"/>
                            </a:solidFill>
                            <a:latin typeface="Cambria Math" panose="02040503050406030204" pitchFamily="18" charset="0"/>
                            <a:cs typeface="Times New Roman" panose="02020603050405020304" pitchFamily="18" charset="0"/>
                          </a:rPr>
                          <m:t>𝑃</m:t>
                        </m:r>
                        <m:r>
                          <a:rPr lang="en-US" sz="9600" i="1">
                            <a:solidFill>
                              <a:schemeClr val="bg1"/>
                            </a:solidFill>
                            <a:latin typeface="Cambria Math" panose="02040503050406030204" pitchFamily="18" charset="0"/>
                            <a:cs typeface="Times New Roman" panose="02020603050405020304" pitchFamily="18" charset="0"/>
                          </a:rPr>
                          <m:t>−</m:t>
                        </m:r>
                        <m:r>
                          <a:rPr lang="en-US" sz="9600" i="1">
                            <a:solidFill>
                              <a:schemeClr val="bg1"/>
                            </a:solidFill>
                            <a:latin typeface="Cambria Math" panose="02040503050406030204" pitchFamily="18" charset="0"/>
                            <a:cs typeface="Times New Roman" panose="02020603050405020304" pitchFamily="18" charset="0"/>
                          </a:rPr>
                          <m:t>𝑘𝑄</m:t>
                        </m:r>
                      </m:den>
                    </m:f>
                  </m:oMath>
                </a14:m>
                <a:r>
                  <a:rPr lang="en-US" sz="10422" dirty="0">
                    <a:solidFill>
                      <a:schemeClr val="bg1"/>
                    </a:solidFill>
                    <a:latin typeface="Times New Roman" panose="02020603050405020304" pitchFamily="18" charset="0"/>
                    <a:ea typeface="Roboto" panose="02000000000000000000" pitchFamily="2" charset="0"/>
                    <a:cs typeface="Times New Roman" panose="02020603050405020304" pitchFamily="18" charset="0"/>
                  </a:rPr>
                  <a:t> is analytically calculable and can behave pathologically.</a:t>
                </a:r>
              </a:p>
            </p:txBody>
          </p:sp>
        </mc:Choice>
        <mc:Fallback>
          <p:sp>
            <p:nvSpPr>
              <p:cNvPr id="5" name="Title 4">
                <a:extLst>
                  <a:ext uri="{FF2B5EF4-FFF2-40B4-BE49-F238E27FC236}">
                    <a16:creationId xmlns:a16="http://schemas.microsoft.com/office/drawing/2014/main" id="{DDC4359A-7BBB-495A-96DE-65574C0C88E6}"/>
                  </a:ext>
                </a:extLst>
              </p:cNvPr>
              <p:cNvSpPr>
                <a:spLocks noGrp="1" noRot="1" noChangeAspect="1" noMove="1" noResize="1" noEditPoints="1" noAdjustHandles="1" noChangeArrowheads="1" noChangeShapeType="1" noTextEdit="1"/>
              </p:cNvSpPr>
              <p:nvPr>
                <p:ph type="ctrTitle"/>
              </p:nvPr>
            </p:nvSpPr>
            <p:spPr>
              <a:xfrm>
                <a:off x="12204369" y="7220349"/>
                <a:ext cx="19482476" cy="9363719"/>
              </a:xfrm>
              <a:blipFill>
                <a:blip r:embed="rId3"/>
                <a:stretch>
                  <a:fillRect l="-3598" r="-4161" b="-18099"/>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B0C5B857-0E51-4898-BAEF-B471D5E63813}"/>
              </a:ext>
            </a:extLst>
          </p:cNvPr>
          <p:cNvSpPr/>
          <p:nvPr/>
        </p:nvSpPr>
        <p:spPr>
          <a:xfrm>
            <a:off x="-3" y="0"/>
            <a:ext cx="8993171" cy="3291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i="1" dirty="0">
              <a:latin typeface="Lato" panose="020F0502020204030203" pitchFamily="34" charset="0"/>
              <a:cs typeface="Lato" panose="020F0502020204030203"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E35B311-3C19-412C-ADE6-EB2E4158F366}"/>
                  </a:ext>
                </a:extLst>
              </p:cNvPr>
              <p:cNvSpPr txBox="1"/>
              <p:nvPr/>
            </p:nvSpPr>
            <p:spPr>
              <a:xfrm>
                <a:off x="396473" y="3823847"/>
                <a:ext cx="8200217" cy="28465100"/>
              </a:xfrm>
              <a:prstGeom prst="rect">
                <a:avLst/>
              </a:prstGeom>
              <a:noFill/>
            </p:spPr>
            <p:txBody>
              <a:bodyPr wrap="square" rtlCol="0">
                <a:spAutoFit/>
              </a:bodyPr>
              <a:lstStyle/>
              <a:p>
                <a:pPr algn="just">
                  <a:lnSpc>
                    <a:spcPct val="120000"/>
                  </a:lnSpc>
                </a:pPr>
                <a:r>
                  <a:rPr lang="en-US" sz="2700" b="1" dirty="0">
                    <a:solidFill>
                      <a:srgbClr val="00B0F0"/>
                    </a:solidFill>
                    <a:latin typeface="Times New Roman" panose="02020603050405020304" pitchFamily="18" charset="0"/>
                    <a:cs typeface="Times New Roman" panose="02020603050405020304" pitchFamily="18" charset="0"/>
                  </a:rPr>
                  <a:t>INTRO</a:t>
                </a:r>
              </a:p>
              <a:p>
                <a:pPr algn="just">
                  <a:lnSpc>
                    <a:spcPct val="120000"/>
                  </a:lnSpc>
                </a:pPr>
                <a:r>
                  <a:rPr lang="en-US" sz="2700" dirty="0">
                    <a:latin typeface="Times New Roman" panose="02020603050405020304" pitchFamily="18" charset="0"/>
                    <a:cs typeface="Times New Roman" panose="02020603050405020304" pitchFamily="18" charset="0"/>
                  </a:rPr>
                  <a:t>The Cryogenic Dark Matter Search experiment calculates a yield quantity that gives information about the interaction in the detector. </a:t>
                </a:r>
                <a:endParaRPr lang="en-US" sz="7200" b="0" i="1" dirty="0">
                  <a:latin typeface="Cambria Math" panose="02040503050406030204" pitchFamily="18" charset="0"/>
                  <a:cs typeface="Times New Roman" panose="02020603050405020304" pitchFamily="18" charset="0"/>
                </a:endParaRPr>
              </a:p>
              <a:p>
                <a:pPr algn="just">
                  <a:lnSpc>
                    <a:spcPct val="120000"/>
                  </a:lnSpc>
                </a:pPr>
                <a14:m>
                  <m:oMathPara xmlns:m="http://schemas.openxmlformats.org/officeDocument/2006/math">
                    <m:oMathParaPr>
                      <m:jc m:val="centerGroup"/>
                    </m:oMathParaPr>
                    <m:oMath xmlns:m="http://schemas.openxmlformats.org/officeDocument/2006/math">
                      <m:r>
                        <a:rPr lang="en-US" sz="7200" b="0" i="1" smtClean="0">
                          <a:latin typeface="Cambria Math" panose="02040503050406030204" pitchFamily="18" charset="0"/>
                          <a:cs typeface="Times New Roman" panose="02020603050405020304" pitchFamily="18" charset="0"/>
                        </a:rPr>
                        <m:t>𝑌</m:t>
                      </m:r>
                      <m:r>
                        <a:rPr lang="en-US" sz="7200" b="0" i="1" smtClean="0">
                          <a:latin typeface="Cambria Math" panose="02040503050406030204" pitchFamily="18" charset="0"/>
                          <a:cs typeface="Times New Roman" panose="02020603050405020304" pitchFamily="18" charset="0"/>
                        </a:rPr>
                        <m:t>=</m:t>
                      </m:r>
                      <m:f>
                        <m:fPr>
                          <m:ctrlPr>
                            <a:rPr lang="en-US" sz="7200" i="1" smtClean="0">
                              <a:latin typeface="Cambria Math" panose="02040503050406030204" pitchFamily="18" charset="0"/>
                              <a:cs typeface="Times New Roman" panose="02020603050405020304" pitchFamily="18" charset="0"/>
                            </a:rPr>
                          </m:ctrlPr>
                        </m:fPr>
                        <m:num>
                          <m:r>
                            <a:rPr lang="en-US" sz="7200" b="0" i="1" smtClean="0">
                              <a:latin typeface="Cambria Math" panose="02040503050406030204" pitchFamily="18" charset="0"/>
                              <a:cs typeface="Times New Roman" panose="02020603050405020304" pitchFamily="18" charset="0"/>
                            </a:rPr>
                            <m:t>𝑄</m:t>
                          </m:r>
                        </m:num>
                        <m:den>
                          <m:r>
                            <a:rPr lang="en-US" sz="7200" b="0" i="1" smtClean="0">
                              <a:latin typeface="Cambria Math" panose="02040503050406030204" pitchFamily="18" charset="0"/>
                              <a:cs typeface="Times New Roman" panose="02020603050405020304" pitchFamily="18" charset="0"/>
                            </a:rPr>
                            <m:t>𝑃</m:t>
                          </m:r>
                          <m:r>
                            <a:rPr lang="en-US" sz="7200" b="0" i="1" smtClean="0">
                              <a:latin typeface="Cambria Math" panose="02040503050406030204" pitchFamily="18" charset="0"/>
                              <a:cs typeface="Times New Roman" panose="02020603050405020304" pitchFamily="18" charset="0"/>
                            </a:rPr>
                            <m:t>−</m:t>
                          </m:r>
                          <m:r>
                            <a:rPr lang="en-US" sz="7200" b="0" i="1" smtClean="0">
                              <a:latin typeface="Cambria Math" panose="02040503050406030204" pitchFamily="18" charset="0"/>
                              <a:cs typeface="Times New Roman" panose="02020603050405020304" pitchFamily="18" charset="0"/>
                            </a:rPr>
                            <m:t>𝑘𝑄</m:t>
                          </m:r>
                        </m:den>
                      </m:f>
                    </m:oMath>
                  </m:oMathPara>
                </a14:m>
                <a:endParaRPr lang="en-US" sz="7200" dirty="0">
                  <a:latin typeface="Times New Roman" panose="02020603050405020304" pitchFamily="18" charset="0"/>
                  <a:cs typeface="Times New Roman" panose="02020603050405020304" pitchFamily="18" charset="0"/>
                </a:endParaRPr>
              </a:p>
              <a:p>
                <a:pPr algn="just">
                  <a:lnSpc>
                    <a:spcPct val="120000"/>
                  </a:lnSpc>
                </a:pPr>
                <a:r>
                  <a:rPr lang="en-US" sz="2700" dirty="0" err="1">
                    <a:latin typeface="Times New Roman" panose="02020603050405020304" pitchFamily="18" charset="0"/>
                    <a:cs typeface="Times New Roman" panose="02020603050405020304" pitchFamily="18" charset="0"/>
                  </a:rPr>
                  <a:t>Q~Normal</a:t>
                </a:r>
                <a:r>
                  <a:rPr lang="en-US" sz="2700" dirty="0">
                    <a:latin typeface="Times New Roman" panose="02020603050405020304" pitchFamily="18" charset="0"/>
                    <a:cs typeface="Times New Roman" panose="02020603050405020304" pitchFamily="18" charset="0"/>
                  </a:rPr>
                  <a:t>()</a:t>
                </a:r>
              </a:p>
              <a:p>
                <a:pPr algn="just">
                  <a:lnSpc>
                    <a:spcPct val="120000"/>
                  </a:lnSpc>
                </a:pPr>
                <a:endParaRPr lang="en-US" sz="2700" b="1" dirty="0">
                  <a:latin typeface="Times New Roman" panose="02020603050405020304" pitchFamily="18" charset="0"/>
                  <a:cs typeface="Times New Roman" panose="02020603050405020304" pitchFamily="18" charset="0"/>
                </a:endParaRPr>
              </a:p>
              <a:p>
                <a:pPr algn="just">
                  <a:lnSpc>
                    <a:spcPct val="120000"/>
                  </a:lnSpc>
                </a:pPr>
                <a:r>
                  <a:rPr lang="en-US" sz="2700" dirty="0">
                    <a:latin typeface="Times New Roman" panose="02020603050405020304" pitchFamily="18" charset="0"/>
                    <a:cs typeface="Times New Roman" panose="02020603050405020304" pitchFamily="18" charset="0"/>
                  </a:rPr>
                  <a:t>An analytic solution for the yield quantity is given by calculating the algebra of random variables using statistical theory. The theoretical model is tested against sampling from the distribution. </a:t>
                </a:r>
              </a:p>
              <a:p>
                <a:pPr algn="just">
                  <a:lnSpc>
                    <a:spcPct val="120000"/>
                  </a:lnSpc>
                </a:pPr>
                <a:endParaRPr lang="en-US" sz="2700" dirty="0">
                  <a:latin typeface="Times New Roman" panose="02020603050405020304" pitchFamily="18" charset="0"/>
                  <a:cs typeface="Times New Roman" panose="02020603050405020304" pitchFamily="18" charset="0"/>
                </a:endParaRPr>
              </a:p>
              <a:p>
                <a:pPr algn="just">
                  <a:lnSpc>
                    <a:spcPct val="120000"/>
                  </a:lnSpc>
                </a:pPr>
                <a:endParaRPr lang="en-US" sz="2700" dirty="0">
                  <a:latin typeface="Times New Roman" panose="02020603050405020304" pitchFamily="18" charset="0"/>
                  <a:cs typeface="Times New Roman" panose="02020603050405020304" pitchFamily="18" charset="0"/>
                </a:endParaRPr>
              </a:p>
              <a:p>
                <a:pPr algn="just">
                  <a:lnSpc>
                    <a:spcPct val="120000"/>
                  </a:lnSpc>
                </a:pPr>
                <a:endParaRPr lang="en-US" sz="2700" dirty="0">
                  <a:latin typeface="Times New Roman" panose="02020603050405020304" pitchFamily="18" charset="0"/>
                  <a:cs typeface="Times New Roman" panose="02020603050405020304" pitchFamily="18" charset="0"/>
                </a:endParaRPr>
              </a:p>
              <a:p>
                <a:pPr algn="just">
                  <a:lnSpc>
                    <a:spcPct val="120000"/>
                  </a:lnSpc>
                </a:pPr>
                <a:endParaRPr lang="en-US" sz="2700" dirty="0">
                  <a:latin typeface="Times New Roman" panose="02020603050405020304" pitchFamily="18" charset="0"/>
                  <a:cs typeface="Times New Roman" panose="02020603050405020304" pitchFamily="18" charset="0"/>
                </a:endParaRPr>
              </a:p>
              <a:p>
                <a:pPr algn="just">
                  <a:lnSpc>
                    <a:spcPct val="120000"/>
                  </a:lnSpc>
                </a:pPr>
                <a:endParaRPr lang="en-US" sz="2700" dirty="0">
                  <a:latin typeface="Times New Roman" panose="02020603050405020304" pitchFamily="18" charset="0"/>
                  <a:cs typeface="Times New Roman" panose="02020603050405020304" pitchFamily="18" charset="0"/>
                </a:endParaRPr>
              </a:p>
              <a:p>
                <a:pPr algn="just">
                  <a:lnSpc>
                    <a:spcPct val="120000"/>
                  </a:lnSpc>
                </a:pPr>
                <a:endParaRPr lang="en-US" sz="2700" dirty="0">
                  <a:latin typeface="Times New Roman" panose="02020603050405020304" pitchFamily="18" charset="0"/>
                  <a:cs typeface="Times New Roman" panose="02020603050405020304" pitchFamily="18" charset="0"/>
                </a:endParaRPr>
              </a:p>
              <a:p>
                <a:pPr algn="just">
                  <a:lnSpc>
                    <a:spcPct val="120000"/>
                  </a:lnSpc>
                </a:pPr>
                <a:endParaRPr lang="en-US" sz="2700" dirty="0">
                  <a:latin typeface="Times New Roman" panose="02020603050405020304" pitchFamily="18" charset="0"/>
                  <a:cs typeface="Times New Roman" panose="02020603050405020304" pitchFamily="18" charset="0"/>
                </a:endParaRPr>
              </a:p>
              <a:p>
                <a:pPr algn="just">
                  <a:lnSpc>
                    <a:spcPct val="120000"/>
                  </a:lnSpc>
                </a:pPr>
                <a:endParaRPr lang="en-US" sz="2700" dirty="0">
                  <a:latin typeface="Times New Roman" panose="02020603050405020304" pitchFamily="18" charset="0"/>
                  <a:cs typeface="Times New Roman" panose="02020603050405020304" pitchFamily="18" charset="0"/>
                </a:endParaRPr>
              </a:p>
              <a:p>
                <a:pPr algn="just">
                  <a:lnSpc>
                    <a:spcPct val="120000"/>
                  </a:lnSpc>
                </a:pPr>
                <a:endParaRPr lang="en-US" sz="2700" dirty="0">
                  <a:latin typeface="Times New Roman" panose="02020603050405020304" pitchFamily="18" charset="0"/>
                  <a:cs typeface="Times New Roman" panose="02020603050405020304" pitchFamily="18" charset="0"/>
                </a:endParaRPr>
              </a:p>
              <a:p>
                <a:pPr algn="just">
                  <a:lnSpc>
                    <a:spcPct val="120000"/>
                  </a:lnSpc>
                </a:pPr>
                <a:endParaRPr lang="en-US" sz="2700" dirty="0">
                  <a:latin typeface="Times New Roman" panose="02020603050405020304" pitchFamily="18" charset="0"/>
                  <a:cs typeface="Times New Roman" panose="02020603050405020304" pitchFamily="18" charset="0"/>
                </a:endParaRPr>
              </a:p>
              <a:p>
                <a:pPr algn="just">
                  <a:lnSpc>
                    <a:spcPct val="120000"/>
                  </a:lnSpc>
                </a:pPr>
                <a:endParaRPr lang="en-US" sz="2700" dirty="0">
                  <a:latin typeface="Times New Roman" panose="02020603050405020304" pitchFamily="18" charset="0"/>
                  <a:cs typeface="Times New Roman" panose="02020603050405020304" pitchFamily="18" charset="0"/>
                </a:endParaRPr>
              </a:p>
              <a:p>
                <a:pPr algn="just">
                  <a:lnSpc>
                    <a:spcPct val="120000"/>
                  </a:lnSpc>
                </a:pPr>
                <a:endParaRPr lang="en-US" sz="2700" dirty="0">
                  <a:latin typeface="Times New Roman" panose="02020603050405020304" pitchFamily="18" charset="0"/>
                  <a:cs typeface="Times New Roman" panose="02020603050405020304" pitchFamily="18" charset="0"/>
                </a:endParaRPr>
              </a:p>
              <a:p>
                <a:pPr algn="just">
                  <a:lnSpc>
                    <a:spcPct val="120000"/>
                  </a:lnSpc>
                </a:pPr>
                <a:endParaRPr lang="en-US" sz="2700" dirty="0">
                  <a:latin typeface="Times New Roman" panose="02020603050405020304" pitchFamily="18" charset="0"/>
                  <a:cs typeface="Times New Roman" panose="02020603050405020304" pitchFamily="18" charset="0"/>
                </a:endParaRPr>
              </a:p>
              <a:p>
                <a:pPr algn="just">
                  <a:lnSpc>
                    <a:spcPct val="120000"/>
                  </a:lnSpc>
                </a:pPr>
                <a:r>
                  <a:rPr lang="en-US" sz="2700" dirty="0">
                    <a:latin typeface="Times New Roman" panose="02020603050405020304" pitchFamily="18" charset="0"/>
                    <a:cs typeface="Times New Roman" panose="02020603050405020304" pitchFamily="18" charset="0"/>
                  </a:rPr>
                  <a:t>Even though P and Q have well defined means, the quantity </a:t>
                </a:r>
                <a14:m>
                  <m:oMath xmlns:m="http://schemas.openxmlformats.org/officeDocument/2006/math">
                    <m:f>
                      <m:fPr>
                        <m:ctrlPr>
                          <a:rPr lang="en-US" sz="2800" i="1">
                            <a:latin typeface="Cambria Math" panose="02040503050406030204" pitchFamily="18" charset="0"/>
                            <a:cs typeface="Times New Roman" panose="02020603050405020304" pitchFamily="18" charset="0"/>
                          </a:rPr>
                        </m:ctrlPr>
                      </m:fPr>
                      <m:num>
                        <m:r>
                          <a:rPr lang="en-US" sz="2800" i="1">
                            <a:latin typeface="Cambria Math" panose="02040503050406030204" pitchFamily="18" charset="0"/>
                            <a:cs typeface="Times New Roman" panose="02020603050405020304" pitchFamily="18" charset="0"/>
                          </a:rPr>
                          <m:t>𝑄</m:t>
                        </m:r>
                      </m:num>
                      <m:den>
                        <m:r>
                          <a:rPr lang="en-US" sz="2800" i="1">
                            <a:latin typeface="Cambria Math" panose="02040503050406030204" pitchFamily="18" charset="0"/>
                            <a:cs typeface="Times New Roman" panose="02020603050405020304" pitchFamily="18" charset="0"/>
                          </a:rPr>
                          <m:t>𝑃</m:t>
                        </m:r>
                        <m:r>
                          <a:rPr lang="en-US" sz="2800" i="1">
                            <a:latin typeface="Cambria Math" panose="02040503050406030204" pitchFamily="18" charset="0"/>
                            <a:cs typeface="Times New Roman" panose="02020603050405020304" pitchFamily="18" charset="0"/>
                          </a:rPr>
                          <m:t>−</m:t>
                        </m:r>
                        <m:r>
                          <a:rPr lang="en-US" sz="2800" i="1">
                            <a:latin typeface="Cambria Math" panose="02040503050406030204" pitchFamily="18" charset="0"/>
                            <a:cs typeface="Times New Roman" panose="02020603050405020304" pitchFamily="18" charset="0"/>
                          </a:rPr>
                          <m:t>𝑘𝑄</m:t>
                        </m:r>
                      </m:den>
                    </m:f>
                  </m:oMath>
                </a14:m>
                <a:r>
                  <a:rPr lang="en-US" sz="2700" dirty="0">
                    <a:latin typeface="Times New Roman" panose="02020603050405020304" pitchFamily="18" charset="0"/>
                    <a:cs typeface="Times New Roman" panose="02020603050405020304" pitchFamily="18" charset="0"/>
                  </a:rPr>
                  <a:t> does not – analytically or numerically. </a:t>
                </a:r>
              </a:p>
              <a:p>
                <a:pPr algn="just">
                  <a:lnSpc>
                    <a:spcPct val="120000"/>
                  </a:lnSpc>
                </a:pPr>
                <a:endParaRPr lang="en-US" sz="2700" dirty="0">
                  <a:latin typeface="Times New Roman" panose="02020603050405020304" pitchFamily="18" charset="0"/>
                  <a:cs typeface="Times New Roman" panose="02020603050405020304" pitchFamily="18" charset="0"/>
                </a:endParaRPr>
              </a:p>
              <a:p>
                <a:pPr algn="just">
                  <a:lnSpc>
                    <a:spcPct val="120000"/>
                  </a:lnSpc>
                </a:pPr>
                <a:endParaRPr lang="en-US" sz="2700" dirty="0">
                  <a:latin typeface="Times New Roman" panose="02020603050405020304" pitchFamily="18" charset="0"/>
                  <a:cs typeface="Times New Roman" panose="02020603050405020304" pitchFamily="18" charset="0"/>
                </a:endParaRPr>
              </a:p>
              <a:p>
                <a:pPr algn="just">
                  <a:lnSpc>
                    <a:spcPct val="120000"/>
                  </a:lnSpc>
                </a:pPr>
                <a:endParaRPr lang="en-US" sz="2700" dirty="0">
                  <a:latin typeface="Times New Roman" panose="02020603050405020304" pitchFamily="18" charset="0"/>
                  <a:cs typeface="Times New Roman" panose="02020603050405020304" pitchFamily="18" charset="0"/>
                </a:endParaRPr>
              </a:p>
              <a:p>
                <a:pPr algn="just">
                  <a:lnSpc>
                    <a:spcPct val="120000"/>
                  </a:lnSpc>
                </a:pPr>
                <a:r>
                  <a:rPr lang="en-US" sz="2700" dirty="0" err="1">
                    <a:latin typeface="Times New Roman" panose="02020603050405020304" pitchFamily="18" charset="0"/>
                    <a:cs typeface="Times New Roman" panose="02020603050405020304" pitchFamily="18" charset="0"/>
                  </a:rPr>
                  <a:t>meanP</a:t>
                </a:r>
                <a:r>
                  <a:rPr lang="en-US" sz="2700" dirty="0">
                    <a:latin typeface="Times New Roman" panose="02020603050405020304" pitchFamily="18" charset="0"/>
                    <a:cs typeface="Times New Roman" panose="02020603050405020304" pitchFamily="18" charset="0"/>
                  </a:rPr>
                  <a:t> = 100</a:t>
                </a:r>
              </a:p>
              <a:p>
                <a:pPr algn="just">
                  <a:lnSpc>
                    <a:spcPct val="120000"/>
                  </a:lnSpc>
                </a:pPr>
                <a:r>
                  <a:rPr lang="en-US" sz="2700" dirty="0" err="1">
                    <a:latin typeface="Times New Roman" panose="02020603050405020304" pitchFamily="18" charset="0"/>
                    <a:cs typeface="Times New Roman" panose="02020603050405020304" pitchFamily="18" charset="0"/>
                  </a:rPr>
                  <a:t>sdP</a:t>
                </a:r>
                <a:r>
                  <a:rPr lang="en-US" sz="2700" dirty="0">
                    <a:latin typeface="Times New Roman" panose="02020603050405020304" pitchFamily="18" charset="0"/>
                    <a:cs typeface="Times New Roman" panose="02020603050405020304" pitchFamily="18" charset="0"/>
                  </a:rPr>
                  <a:t> = 1</a:t>
                </a:r>
              </a:p>
              <a:p>
                <a:pPr algn="just">
                  <a:lnSpc>
                    <a:spcPct val="120000"/>
                  </a:lnSpc>
                </a:pPr>
                <a:r>
                  <a:rPr lang="en-US" sz="2700" dirty="0" err="1">
                    <a:latin typeface="Times New Roman" panose="02020603050405020304" pitchFamily="18" charset="0"/>
                    <a:cs typeface="Times New Roman" panose="02020603050405020304" pitchFamily="18" charset="0"/>
                  </a:rPr>
                  <a:t>meanQ</a:t>
                </a:r>
                <a:r>
                  <a:rPr lang="en-US" sz="2700" dirty="0">
                    <a:latin typeface="Times New Roman" panose="02020603050405020304" pitchFamily="18" charset="0"/>
                    <a:cs typeface="Times New Roman" panose="02020603050405020304" pitchFamily="18" charset="0"/>
                  </a:rPr>
                  <a:t> = 10</a:t>
                </a:r>
              </a:p>
              <a:p>
                <a:pPr algn="just">
                  <a:lnSpc>
                    <a:spcPct val="120000"/>
                  </a:lnSpc>
                </a:pPr>
                <a:r>
                  <a:rPr lang="en-US" sz="2700" dirty="0" err="1">
                    <a:latin typeface="Times New Roman" panose="02020603050405020304" pitchFamily="18" charset="0"/>
                    <a:cs typeface="Times New Roman" panose="02020603050405020304" pitchFamily="18" charset="0"/>
                  </a:rPr>
                  <a:t>sdQ</a:t>
                </a:r>
                <a:r>
                  <a:rPr lang="en-US" sz="2700" dirty="0">
                    <a:latin typeface="Times New Roman" panose="02020603050405020304" pitchFamily="18" charset="0"/>
                    <a:cs typeface="Times New Roman" panose="02020603050405020304" pitchFamily="18" charset="0"/>
                  </a:rPr>
                  <a:t> = 1</a:t>
                </a:r>
              </a:p>
              <a:p>
                <a:pPr algn="just">
                  <a:lnSpc>
                    <a:spcPct val="120000"/>
                  </a:lnSpc>
                </a:pPr>
                <a:r>
                  <a:rPr lang="en-US" sz="2700" dirty="0">
                    <a:latin typeface="Times New Roman" panose="02020603050405020304" pitchFamily="18" charset="0"/>
                    <a:cs typeface="Times New Roman" panose="02020603050405020304" pitchFamily="18" charset="0"/>
                  </a:rPr>
                  <a:t>k = 1</a:t>
                </a:r>
              </a:p>
              <a:p>
                <a:pPr algn="just">
                  <a:lnSpc>
                    <a:spcPct val="120000"/>
                  </a:lnSpc>
                </a:pPr>
                <a:endParaRPr lang="en-US" sz="2700" dirty="0">
                  <a:latin typeface="Times New Roman" panose="02020603050405020304" pitchFamily="18" charset="0"/>
                  <a:cs typeface="Times New Roman" panose="02020603050405020304" pitchFamily="18" charset="0"/>
                </a:endParaRPr>
              </a:p>
              <a:p>
                <a:pPr algn="just">
                  <a:lnSpc>
                    <a:spcPct val="120000"/>
                  </a:lnSpc>
                </a:pPr>
                <a:endParaRPr lang="en-US" sz="2700" dirty="0">
                  <a:latin typeface="Times New Roman" panose="02020603050405020304" pitchFamily="18" charset="0"/>
                  <a:cs typeface="Times New Roman" panose="02020603050405020304" pitchFamily="18" charset="0"/>
                </a:endParaRPr>
              </a:p>
              <a:p>
                <a:pPr algn="just">
                  <a:lnSpc>
                    <a:spcPct val="120000"/>
                  </a:lnSpc>
                </a:pPr>
                <a:endParaRPr lang="en-US" sz="2700" dirty="0">
                  <a:latin typeface="Times New Roman" panose="02020603050405020304" pitchFamily="18" charset="0"/>
                  <a:cs typeface="Times New Roman" panose="02020603050405020304" pitchFamily="18" charset="0"/>
                </a:endParaRPr>
              </a:p>
              <a:p>
                <a:pPr algn="just">
                  <a:lnSpc>
                    <a:spcPct val="120000"/>
                  </a:lnSpc>
                </a:pPr>
                <a:r>
                  <a:rPr lang="en-US" sz="2700" dirty="0" err="1">
                    <a:latin typeface="Times New Roman" panose="02020603050405020304" pitchFamily="18" charset="0"/>
                    <a:cs typeface="Times New Roman" panose="02020603050405020304" pitchFamily="18" charset="0"/>
                  </a:rPr>
                  <a:t>meanP</a:t>
                </a:r>
                <a:r>
                  <a:rPr lang="en-US" sz="2700" dirty="0">
                    <a:latin typeface="Times New Roman" panose="02020603050405020304" pitchFamily="18" charset="0"/>
                    <a:cs typeface="Times New Roman" panose="02020603050405020304" pitchFamily="18" charset="0"/>
                  </a:rPr>
                  <a:t> = 10</a:t>
                </a:r>
              </a:p>
              <a:p>
                <a:pPr algn="just">
                  <a:lnSpc>
                    <a:spcPct val="120000"/>
                  </a:lnSpc>
                </a:pPr>
                <a:r>
                  <a:rPr lang="en-US" sz="2700" dirty="0" err="1">
                    <a:latin typeface="Times New Roman" panose="02020603050405020304" pitchFamily="18" charset="0"/>
                    <a:cs typeface="Times New Roman" panose="02020603050405020304" pitchFamily="18" charset="0"/>
                  </a:rPr>
                  <a:t>sdP</a:t>
                </a:r>
                <a:r>
                  <a:rPr lang="en-US" sz="2700" dirty="0">
                    <a:latin typeface="Times New Roman" panose="02020603050405020304" pitchFamily="18" charset="0"/>
                    <a:cs typeface="Times New Roman" panose="02020603050405020304" pitchFamily="18" charset="0"/>
                  </a:rPr>
                  <a:t> = 1</a:t>
                </a:r>
              </a:p>
              <a:p>
                <a:pPr algn="just">
                  <a:lnSpc>
                    <a:spcPct val="120000"/>
                  </a:lnSpc>
                </a:pPr>
                <a:r>
                  <a:rPr lang="en-US" sz="2700" dirty="0" err="1">
                    <a:latin typeface="Times New Roman" panose="02020603050405020304" pitchFamily="18" charset="0"/>
                    <a:cs typeface="Times New Roman" panose="02020603050405020304" pitchFamily="18" charset="0"/>
                  </a:rPr>
                  <a:t>meanQ</a:t>
                </a:r>
                <a:r>
                  <a:rPr lang="en-US" sz="2700" dirty="0">
                    <a:latin typeface="Times New Roman" panose="02020603050405020304" pitchFamily="18" charset="0"/>
                    <a:cs typeface="Times New Roman" panose="02020603050405020304" pitchFamily="18" charset="0"/>
                  </a:rPr>
                  <a:t> = 10</a:t>
                </a:r>
              </a:p>
              <a:p>
                <a:pPr algn="just">
                  <a:lnSpc>
                    <a:spcPct val="120000"/>
                  </a:lnSpc>
                </a:pPr>
                <a:r>
                  <a:rPr lang="en-US" sz="2700" dirty="0" err="1">
                    <a:latin typeface="Times New Roman" panose="02020603050405020304" pitchFamily="18" charset="0"/>
                    <a:cs typeface="Times New Roman" panose="02020603050405020304" pitchFamily="18" charset="0"/>
                  </a:rPr>
                  <a:t>sdQ</a:t>
                </a:r>
                <a:r>
                  <a:rPr lang="en-US" sz="2700" dirty="0">
                    <a:latin typeface="Times New Roman" panose="02020603050405020304" pitchFamily="18" charset="0"/>
                    <a:cs typeface="Times New Roman" panose="02020603050405020304" pitchFamily="18" charset="0"/>
                  </a:rPr>
                  <a:t> = 1</a:t>
                </a:r>
              </a:p>
              <a:p>
                <a:pPr algn="just">
                  <a:lnSpc>
                    <a:spcPct val="120000"/>
                  </a:lnSpc>
                </a:pPr>
                <a:r>
                  <a:rPr lang="en-US" sz="2700" dirty="0">
                    <a:latin typeface="Times New Roman" panose="02020603050405020304" pitchFamily="18" charset="0"/>
                    <a:cs typeface="Times New Roman" panose="02020603050405020304" pitchFamily="18" charset="0"/>
                  </a:rPr>
                  <a:t>k = 1</a:t>
                </a:r>
              </a:p>
              <a:p>
                <a:pPr algn="just">
                  <a:lnSpc>
                    <a:spcPct val="120000"/>
                  </a:lnSpc>
                </a:pPr>
                <a:endParaRPr lang="en-US" sz="2700" dirty="0">
                  <a:latin typeface="Times New Roman" panose="02020603050405020304" pitchFamily="18" charset="0"/>
                  <a:cs typeface="Times New Roman" panose="02020603050405020304" pitchFamily="18" charset="0"/>
                </a:endParaRPr>
              </a:p>
              <a:p>
                <a:pPr algn="just">
                  <a:lnSpc>
                    <a:spcPct val="120000"/>
                  </a:lnSpc>
                </a:pPr>
                <a:endParaRPr lang="en-US" sz="2700" b="1" dirty="0">
                  <a:solidFill>
                    <a:srgbClr val="0070C0"/>
                  </a:solidFill>
                  <a:latin typeface="Times New Roman" panose="02020603050405020304" pitchFamily="18" charset="0"/>
                  <a:cs typeface="Times New Roman" panose="02020603050405020304" pitchFamily="18" charset="0"/>
                </a:endParaRPr>
              </a:p>
              <a:p>
                <a:pPr algn="just">
                  <a:lnSpc>
                    <a:spcPct val="120000"/>
                  </a:lnSpc>
                </a:pPr>
                <a:endParaRPr lang="en-US" sz="2700" b="1" dirty="0">
                  <a:solidFill>
                    <a:srgbClr val="0070C0"/>
                  </a:solidFill>
                  <a:latin typeface="Times New Roman" panose="02020603050405020304" pitchFamily="18" charset="0"/>
                  <a:cs typeface="Times New Roman" panose="02020603050405020304" pitchFamily="18" charset="0"/>
                </a:endParaRPr>
              </a:p>
              <a:p>
                <a:pPr algn="just">
                  <a:lnSpc>
                    <a:spcPct val="120000"/>
                  </a:lnSpc>
                </a:pPr>
                <a:r>
                  <a:rPr lang="en-US" sz="2700" b="1" dirty="0">
                    <a:solidFill>
                      <a:srgbClr val="0070C0"/>
                    </a:solidFill>
                    <a:latin typeface="Times New Roman" panose="02020603050405020304" pitchFamily="18" charset="0"/>
                    <a:cs typeface="Times New Roman" panose="02020603050405020304" pitchFamily="18" charset="0"/>
                  </a:rPr>
                  <a:t>DISCUSSION</a:t>
                </a:r>
              </a:p>
              <a:p>
                <a:pPr algn="just">
                  <a:lnSpc>
                    <a:spcPct val="120000"/>
                  </a:lnSpc>
                </a:pPr>
                <a:r>
                  <a:rPr lang="en-US" sz="2700" dirty="0">
                    <a:latin typeface="Times New Roman" panose="02020603050405020304" pitchFamily="18" charset="0"/>
                    <a:cs typeface="Times New Roman" panose="02020603050405020304" pitchFamily="18" charset="0"/>
                  </a:rPr>
                  <a:t>We have calculated the analytic distribution for … However, the distribution does not have a mean and therefore shouldn’t theoretically follow the Central Limit Theorem. This suggests that the Dark Matter community should reconsider reporting yield as the measured quantity</a:t>
                </a:r>
              </a:p>
            </p:txBody>
          </p:sp>
        </mc:Choice>
        <mc:Fallback>
          <p:sp>
            <p:nvSpPr>
              <p:cNvPr id="3" name="TextBox 2">
                <a:extLst>
                  <a:ext uri="{FF2B5EF4-FFF2-40B4-BE49-F238E27FC236}">
                    <a16:creationId xmlns:a16="http://schemas.microsoft.com/office/drawing/2014/main" id="{8E35B311-3C19-412C-ADE6-EB2E4158F366}"/>
                  </a:ext>
                </a:extLst>
              </p:cNvPr>
              <p:cNvSpPr txBox="1">
                <a:spLocks noRot="1" noChangeAspect="1" noMove="1" noResize="1" noEditPoints="1" noAdjustHandles="1" noChangeArrowheads="1" noChangeShapeType="1" noTextEdit="1"/>
              </p:cNvSpPr>
              <p:nvPr/>
            </p:nvSpPr>
            <p:spPr>
              <a:xfrm>
                <a:off x="396473" y="3823847"/>
                <a:ext cx="8200217" cy="28465100"/>
              </a:xfrm>
              <a:prstGeom prst="rect">
                <a:avLst/>
              </a:prstGeom>
              <a:blipFill>
                <a:blip r:embed="rId4"/>
                <a:stretch>
                  <a:fillRect l="-1413" t="-43" r="-141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DB244B05-C5D7-4580-8933-5B2F47EB56B0}"/>
              </a:ext>
            </a:extLst>
          </p:cNvPr>
          <p:cNvSpPr txBox="1"/>
          <p:nvPr/>
        </p:nvSpPr>
        <p:spPr>
          <a:xfrm>
            <a:off x="396475" y="369572"/>
            <a:ext cx="6861629" cy="1962076"/>
          </a:xfrm>
          <a:prstGeom prst="rect">
            <a:avLst/>
          </a:prstGeom>
          <a:noFill/>
        </p:spPr>
        <p:txBody>
          <a:bodyPr wrap="square" rtlCol="0">
            <a:spAutoFit/>
          </a:bodyPr>
          <a:lstStyle/>
          <a:p>
            <a:r>
              <a:rPr lang="en-US" sz="4050" b="1" dirty="0">
                <a:solidFill>
                  <a:srgbClr val="00B0F0"/>
                </a:solidFill>
                <a:latin typeface="Times New Roman" panose="02020603050405020304" pitchFamily="18" charset="0"/>
                <a:cs typeface="Times New Roman" panose="02020603050405020304" pitchFamily="18" charset="0"/>
              </a:rPr>
              <a:t>Title:</a:t>
            </a:r>
            <a:r>
              <a:rPr lang="en-US" sz="4050" b="1" i="1" dirty="0">
                <a:latin typeface="Lato" panose="020F0502020204030203" pitchFamily="34" charset="0"/>
                <a:cs typeface="Lato" panose="020F0502020204030203" pitchFamily="34" charset="0"/>
              </a:rPr>
              <a:t> </a:t>
            </a:r>
            <a:r>
              <a:rPr lang="en-US" sz="4050" b="1" i="1" dirty="0">
                <a:solidFill>
                  <a:srgbClr val="00B0F0"/>
                </a:solidFill>
                <a:latin typeface="Times New Roman" panose="02020603050405020304" pitchFamily="18" charset="0"/>
                <a:cs typeface="Times New Roman" panose="02020603050405020304" pitchFamily="18" charset="0"/>
              </a:rPr>
              <a:t>Mathematical Distributions for Dark Matter Detection</a:t>
            </a:r>
            <a:endParaRPr lang="en-US" sz="4050" i="1" dirty="0">
              <a:solidFill>
                <a:srgbClr val="00B0F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4F9E57F-C64F-4827-8C49-BB9DBDC073C7}"/>
              </a:ext>
            </a:extLst>
          </p:cNvPr>
          <p:cNvSpPr txBox="1"/>
          <p:nvPr/>
        </p:nvSpPr>
        <p:spPr>
          <a:xfrm>
            <a:off x="1651697" y="2777601"/>
            <a:ext cx="4351183" cy="600293"/>
          </a:xfrm>
          <a:prstGeom prst="rect">
            <a:avLst/>
          </a:prstGeom>
          <a:noFill/>
        </p:spPr>
        <p:txBody>
          <a:bodyPr wrap="square" rtlCol="0">
            <a:spAutoFit/>
          </a:bodyPr>
          <a:lstStyle/>
          <a:p>
            <a:r>
              <a:rPr lang="en-US" sz="3301" b="1" dirty="0">
                <a:solidFill>
                  <a:srgbClr val="0070C0"/>
                </a:solidFill>
                <a:latin typeface="Times New Roman" panose="02020603050405020304" pitchFamily="18" charset="0"/>
                <a:cs typeface="Times New Roman" panose="02020603050405020304" pitchFamily="18" charset="0"/>
              </a:rPr>
              <a:t>Arvind Srinivasan</a:t>
            </a:r>
          </a:p>
        </p:txBody>
      </p:sp>
      <p:sp>
        <p:nvSpPr>
          <p:cNvPr id="7" name="TextBox 6">
            <a:extLst>
              <a:ext uri="{FF2B5EF4-FFF2-40B4-BE49-F238E27FC236}">
                <a16:creationId xmlns:a16="http://schemas.microsoft.com/office/drawing/2014/main" id="{FCAC4B58-8623-4DBE-951A-DDF821787031}"/>
              </a:ext>
            </a:extLst>
          </p:cNvPr>
          <p:cNvSpPr txBox="1"/>
          <p:nvPr/>
        </p:nvSpPr>
        <p:spPr>
          <a:xfrm>
            <a:off x="35571004" y="369572"/>
            <a:ext cx="7642451" cy="30409863"/>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resultant distribution of yield is numerically tested against the CLT using sampling with the given parameters.</a:t>
            </a:r>
          </a:p>
          <a:p>
            <a:pPr algn="just"/>
            <a:endParaRPr lang="en-US" sz="2880" b="1" dirty="0">
              <a:solidFill>
                <a:srgbClr val="0070C0"/>
              </a:solidFill>
              <a:latin typeface="Times New Roman" panose="02020603050405020304" pitchFamily="18" charset="0"/>
              <a:cs typeface="Times New Roman" panose="02020603050405020304" pitchFamily="18" charset="0"/>
            </a:endParaRPr>
          </a:p>
          <a:p>
            <a:pPr algn="just"/>
            <a:r>
              <a:rPr lang="en-US" sz="2880" b="1" dirty="0">
                <a:solidFill>
                  <a:srgbClr val="0070C0"/>
                </a:solidFill>
                <a:latin typeface="Times New Roman" panose="02020603050405020304" pitchFamily="18" charset="0"/>
                <a:cs typeface="Times New Roman" panose="02020603050405020304" pitchFamily="18" charset="0"/>
              </a:rPr>
              <a:t>DISCUSSION (Continued)</a:t>
            </a:r>
            <a:endParaRPr lang="en-US" sz="2880" dirty="0">
              <a:latin typeface="Times New Roman" panose="02020603050405020304" pitchFamily="18" charset="0"/>
              <a:cs typeface="Times New Roman" panose="02020603050405020304" pitchFamily="18" charset="0"/>
            </a:endParaRPr>
          </a:p>
          <a:p>
            <a:pPr algn="just"/>
            <a:r>
              <a:rPr lang="en-US" sz="2880" dirty="0">
                <a:latin typeface="Times New Roman" panose="02020603050405020304" pitchFamily="18" charset="0"/>
                <a:cs typeface="Times New Roman" panose="02020603050405020304" pitchFamily="18" charset="0"/>
              </a:rPr>
              <a:t>Preliminarily, in simulation the distribution seems to follow the CLT under certain parametrization, however, this phenomena can be explained with truncated evaluation. </a:t>
            </a:r>
          </a:p>
          <a:p>
            <a:pPr algn="just"/>
            <a:endParaRPr lang="en-US" sz="2880" dirty="0">
              <a:latin typeface="Times New Roman" panose="02020603050405020304" pitchFamily="18" charset="0"/>
              <a:cs typeface="Times New Roman" panose="02020603050405020304" pitchFamily="18" charset="0"/>
            </a:endParaRPr>
          </a:p>
          <a:p>
            <a:pPr algn="just">
              <a:lnSpc>
                <a:spcPct val="120000"/>
              </a:lnSpc>
            </a:pPr>
            <a:r>
              <a:rPr lang="en-US" sz="3200" b="1" dirty="0">
                <a:solidFill>
                  <a:srgbClr val="00B0F0"/>
                </a:solidFill>
                <a:latin typeface="Times New Roman" panose="02020603050405020304" pitchFamily="18" charset="0"/>
                <a:cs typeface="Times New Roman" panose="02020603050405020304" pitchFamily="18" charset="0"/>
              </a:rPr>
              <a:t>RESULTS</a:t>
            </a:r>
          </a:p>
          <a:p>
            <a:pPr marL="617220" indent="-617220" algn="just">
              <a:lnSpc>
                <a:spcPct val="12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Simulated Data follows the theoretical plot closely for all inputs (one example follows). </a:t>
            </a:r>
          </a:p>
          <a:p>
            <a:pPr marL="617220" indent="-617220" algn="just">
              <a:lnSpc>
                <a:spcPct val="120000"/>
              </a:lnSpc>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algn="just">
              <a:lnSpc>
                <a:spcPct val="120000"/>
              </a:lnSpc>
            </a:pPr>
            <a:endParaRPr lang="en-US" sz="3200" dirty="0">
              <a:latin typeface="Times New Roman" panose="02020603050405020304" pitchFamily="18" charset="0"/>
              <a:cs typeface="Times New Roman" panose="02020603050405020304" pitchFamily="18" charset="0"/>
            </a:endParaRPr>
          </a:p>
          <a:p>
            <a:pPr algn="just">
              <a:lnSpc>
                <a:spcPct val="120000"/>
              </a:lnSpc>
            </a:pPr>
            <a:endParaRPr lang="en-US" sz="3200" dirty="0">
              <a:latin typeface="Times New Roman" panose="02020603050405020304" pitchFamily="18" charset="0"/>
              <a:cs typeface="Times New Roman" panose="02020603050405020304" pitchFamily="18" charset="0"/>
            </a:endParaRPr>
          </a:p>
          <a:p>
            <a:pPr algn="just">
              <a:lnSpc>
                <a:spcPct val="120000"/>
              </a:lnSpc>
            </a:pPr>
            <a:endParaRPr lang="en-US" sz="3200" dirty="0">
              <a:latin typeface="Times New Roman" panose="02020603050405020304" pitchFamily="18" charset="0"/>
              <a:cs typeface="Times New Roman" panose="02020603050405020304" pitchFamily="18" charset="0"/>
            </a:endParaRPr>
          </a:p>
          <a:p>
            <a:pPr marL="617220" indent="-617220" algn="just">
              <a:lnSpc>
                <a:spcPct val="12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mean and variance cannot exist  for the theoretical yield</a:t>
            </a:r>
          </a:p>
          <a:p>
            <a:pPr marL="617220" indent="-617220" algn="just">
              <a:lnSpc>
                <a:spcPct val="12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With certain parameters the distribution clearly doesn’t follow the CLT; however, this isn’t as clear with different parameters.</a:t>
            </a:r>
          </a:p>
          <a:p>
            <a:pPr algn="just"/>
            <a:endParaRPr lang="en-US" sz="2880" dirty="0">
              <a:latin typeface="Times New Roman" panose="02020603050405020304" pitchFamily="18" charset="0"/>
              <a:cs typeface="Times New Roman" panose="02020603050405020304" pitchFamily="18" charset="0"/>
            </a:endParaRPr>
          </a:p>
          <a:p>
            <a:pPr algn="just"/>
            <a:endParaRPr lang="en-US" sz="2880" dirty="0">
              <a:latin typeface="Times New Roman" panose="02020603050405020304" pitchFamily="18" charset="0"/>
              <a:cs typeface="Times New Roman" panose="02020603050405020304" pitchFamily="18" charset="0"/>
            </a:endParaRPr>
          </a:p>
          <a:p>
            <a:pPr algn="just"/>
            <a:r>
              <a:rPr lang="en-US" sz="2880" b="1" dirty="0">
                <a:solidFill>
                  <a:srgbClr val="00B0F0"/>
                </a:solidFill>
                <a:latin typeface="Times New Roman" panose="02020603050405020304" pitchFamily="18" charset="0"/>
                <a:cs typeface="Times New Roman" panose="02020603050405020304" pitchFamily="18" charset="0"/>
              </a:rPr>
              <a:t>ADDITIONAL TESTS</a:t>
            </a:r>
          </a:p>
          <a:p>
            <a:pPr algn="just"/>
            <a:r>
              <a:rPr lang="en-US" sz="2880" dirty="0">
                <a:latin typeface="Times New Roman" panose="02020603050405020304" pitchFamily="18" charset="0"/>
                <a:cs typeface="Times New Roman" panose="02020603050405020304" pitchFamily="18" charset="0"/>
              </a:rPr>
              <a:t>The data shouldn’t theoretically follow the CLT, and this is illustrated clearly for most choices of parameters. The following plots show an example of where the CLT is not followed using a histogram and Q-Q plot.</a:t>
            </a:r>
          </a:p>
          <a:p>
            <a:pPr algn="just"/>
            <a:endParaRPr lang="en-US" sz="2880" b="1" dirty="0">
              <a:solidFill>
                <a:srgbClr val="00B0F0"/>
              </a:solidFill>
              <a:latin typeface="Times New Roman" panose="02020603050405020304" pitchFamily="18" charset="0"/>
              <a:cs typeface="Times New Roman" panose="02020603050405020304" pitchFamily="18" charset="0"/>
            </a:endParaRPr>
          </a:p>
          <a:p>
            <a:pPr algn="just"/>
            <a:endParaRPr lang="en-US" sz="2880" b="1" dirty="0">
              <a:solidFill>
                <a:srgbClr val="00B0F0"/>
              </a:solidFill>
              <a:latin typeface="Times New Roman" panose="02020603050405020304" pitchFamily="18" charset="0"/>
              <a:cs typeface="Times New Roman" panose="02020603050405020304" pitchFamily="18" charset="0"/>
            </a:endParaRPr>
          </a:p>
          <a:p>
            <a:pPr algn="just"/>
            <a:endParaRPr lang="en-US" sz="2880" b="1" dirty="0">
              <a:solidFill>
                <a:srgbClr val="00B0F0"/>
              </a:solidFill>
              <a:latin typeface="Times New Roman" panose="02020603050405020304" pitchFamily="18" charset="0"/>
              <a:cs typeface="Times New Roman" panose="02020603050405020304" pitchFamily="18" charset="0"/>
            </a:endParaRPr>
          </a:p>
          <a:p>
            <a:pPr algn="just"/>
            <a:endParaRPr lang="en-US" sz="2880" b="1" dirty="0">
              <a:solidFill>
                <a:srgbClr val="00B0F0"/>
              </a:solidFill>
              <a:latin typeface="Times New Roman" panose="02020603050405020304" pitchFamily="18" charset="0"/>
              <a:cs typeface="Times New Roman" panose="02020603050405020304" pitchFamily="18" charset="0"/>
            </a:endParaRPr>
          </a:p>
          <a:p>
            <a:pPr algn="just"/>
            <a:endParaRPr lang="en-US" sz="2880" b="1" dirty="0">
              <a:solidFill>
                <a:srgbClr val="00B0F0"/>
              </a:solidFill>
              <a:latin typeface="Times New Roman" panose="02020603050405020304" pitchFamily="18" charset="0"/>
              <a:cs typeface="Times New Roman" panose="02020603050405020304" pitchFamily="18" charset="0"/>
            </a:endParaRPr>
          </a:p>
          <a:p>
            <a:pPr algn="just"/>
            <a:endParaRPr lang="en-US" sz="2880" b="1" dirty="0">
              <a:solidFill>
                <a:srgbClr val="00B0F0"/>
              </a:solidFill>
              <a:latin typeface="Times New Roman" panose="02020603050405020304" pitchFamily="18" charset="0"/>
              <a:cs typeface="Times New Roman" panose="02020603050405020304" pitchFamily="18" charset="0"/>
            </a:endParaRPr>
          </a:p>
          <a:p>
            <a:pPr algn="just"/>
            <a:endParaRPr lang="en-US" sz="2880" b="1" dirty="0">
              <a:solidFill>
                <a:srgbClr val="00B0F0"/>
              </a:solidFill>
              <a:latin typeface="Times New Roman" panose="02020603050405020304" pitchFamily="18" charset="0"/>
              <a:cs typeface="Times New Roman" panose="02020603050405020304" pitchFamily="18" charset="0"/>
            </a:endParaRPr>
          </a:p>
          <a:p>
            <a:pPr algn="just"/>
            <a:r>
              <a:rPr lang="en-US" sz="2880" dirty="0">
                <a:latin typeface="Times New Roman" panose="02020603050405020304" pitchFamily="18" charset="0"/>
                <a:cs typeface="Times New Roman" panose="02020603050405020304" pitchFamily="18" charset="0"/>
              </a:rPr>
              <a:t>With simulated data (of a finite sample size), there seems to be certain parametrizations in which the distribution follows the CLT. </a:t>
            </a:r>
          </a:p>
          <a:p>
            <a:pPr algn="just"/>
            <a:endParaRPr lang="en-US" sz="2880" dirty="0">
              <a:latin typeface="Times New Roman" panose="02020603050405020304" pitchFamily="18" charset="0"/>
              <a:cs typeface="Times New Roman" panose="02020603050405020304" pitchFamily="18" charset="0"/>
            </a:endParaRPr>
          </a:p>
          <a:p>
            <a:pPr algn="just"/>
            <a:endParaRPr lang="en-US" sz="2880" dirty="0">
              <a:latin typeface="Times New Roman" panose="02020603050405020304" pitchFamily="18" charset="0"/>
              <a:cs typeface="Times New Roman" panose="02020603050405020304" pitchFamily="18" charset="0"/>
            </a:endParaRPr>
          </a:p>
          <a:p>
            <a:pPr algn="just"/>
            <a:endParaRPr lang="en-US" sz="2880" dirty="0">
              <a:latin typeface="Times New Roman" panose="02020603050405020304" pitchFamily="18" charset="0"/>
              <a:cs typeface="Times New Roman" panose="02020603050405020304" pitchFamily="18" charset="0"/>
            </a:endParaRPr>
          </a:p>
          <a:p>
            <a:pPr algn="just"/>
            <a:endParaRPr lang="en-US" sz="2880" dirty="0">
              <a:latin typeface="Times New Roman" panose="02020603050405020304" pitchFamily="18" charset="0"/>
              <a:cs typeface="Times New Roman" panose="02020603050405020304" pitchFamily="18" charset="0"/>
            </a:endParaRPr>
          </a:p>
          <a:p>
            <a:pPr algn="just"/>
            <a:endParaRPr lang="en-US" sz="2880" dirty="0">
              <a:latin typeface="Times New Roman" panose="02020603050405020304" pitchFamily="18" charset="0"/>
              <a:cs typeface="Times New Roman" panose="02020603050405020304" pitchFamily="18" charset="0"/>
            </a:endParaRPr>
          </a:p>
          <a:p>
            <a:pPr algn="just"/>
            <a:endParaRPr lang="en-US" sz="2880" dirty="0">
              <a:latin typeface="Times New Roman" panose="02020603050405020304" pitchFamily="18" charset="0"/>
              <a:cs typeface="Times New Roman" panose="02020603050405020304" pitchFamily="18" charset="0"/>
            </a:endParaRPr>
          </a:p>
          <a:p>
            <a:pPr algn="just"/>
            <a:endParaRPr lang="en-US" sz="2880" dirty="0">
              <a:latin typeface="Times New Roman" panose="02020603050405020304" pitchFamily="18" charset="0"/>
              <a:cs typeface="Times New Roman" panose="02020603050405020304" pitchFamily="18" charset="0"/>
            </a:endParaRPr>
          </a:p>
          <a:p>
            <a:pPr algn="just"/>
            <a:endParaRPr lang="en-US" sz="2880" dirty="0">
              <a:latin typeface="Times New Roman" panose="02020603050405020304" pitchFamily="18" charset="0"/>
              <a:cs typeface="Times New Roman" panose="02020603050405020304" pitchFamily="18" charset="0"/>
            </a:endParaRPr>
          </a:p>
          <a:p>
            <a:pPr algn="just"/>
            <a:r>
              <a:rPr lang="en-US" sz="2880" dirty="0">
                <a:latin typeface="Times New Roman" panose="02020603050405020304" pitchFamily="18" charset="0"/>
                <a:cs typeface="Times New Roman" panose="02020603050405020304" pitchFamily="18" charset="0"/>
              </a:rPr>
              <a:t>This, however, is an artifact of the fact that there is a very small probability that the denominator of the ratio goes to zero. Because this model of yield uses normal variables, there is always a non-zero probability of being arbitrarily close to 0. This results in the fact that the distribution can never follow the CLT. If the desired result is that the ratio distribution follows the CLT, then a method of allowing this and having an accurate ratio distribution is truncation. The truncation can either limit the denominator of the ratio to not approach 0 or the resultant ratio distribution for outliers.</a:t>
            </a:r>
            <a:endParaRPr lang="en-US" sz="2880" b="1" dirty="0">
              <a:solidFill>
                <a:srgbClr val="00B0F0"/>
              </a:solidFill>
              <a:latin typeface="Times New Roman" panose="02020603050405020304" pitchFamily="18" charset="0"/>
              <a:cs typeface="Times New Roman" panose="02020603050405020304" pitchFamily="18" charset="0"/>
            </a:endParaRPr>
          </a:p>
          <a:p>
            <a:pPr algn="just"/>
            <a:endParaRPr lang="en-US" sz="4050" dirty="0">
              <a:latin typeface="Lato" panose="020F0502020204030203" pitchFamily="34" charset="0"/>
              <a:cs typeface="Arial" panose="020B0604020202020204" pitchFamily="34" charset="0"/>
            </a:endParaRPr>
          </a:p>
        </p:txBody>
      </p:sp>
      <p:pic>
        <p:nvPicPr>
          <p:cNvPr id="13" name="Picture 12">
            <a:extLst>
              <a:ext uri="{FF2B5EF4-FFF2-40B4-BE49-F238E27FC236}">
                <a16:creationId xmlns:a16="http://schemas.microsoft.com/office/drawing/2014/main" id="{CDB5C0A9-48EF-4957-80A2-5853678941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62020" y="26824889"/>
            <a:ext cx="2832714" cy="1645920"/>
          </a:xfrm>
          <a:prstGeom prst="rect">
            <a:avLst/>
          </a:prstGeom>
        </p:spPr>
      </p:pic>
      <p:pic>
        <p:nvPicPr>
          <p:cNvPr id="14" name="Picture 13">
            <a:extLst>
              <a:ext uri="{FF2B5EF4-FFF2-40B4-BE49-F238E27FC236}">
                <a16:creationId xmlns:a16="http://schemas.microsoft.com/office/drawing/2014/main" id="{9E6B78B5-B976-4187-99CD-9F7FF80A5C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72356" y="11252873"/>
            <a:ext cx="3819874" cy="2565036"/>
          </a:xfrm>
          <a:prstGeom prst="rect">
            <a:avLst/>
          </a:prstGeom>
        </p:spPr>
      </p:pic>
      <p:pic>
        <p:nvPicPr>
          <p:cNvPr id="17" name="Picture 16">
            <a:extLst>
              <a:ext uri="{FF2B5EF4-FFF2-40B4-BE49-F238E27FC236}">
                <a16:creationId xmlns:a16="http://schemas.microsoft.com/office/drawing/2014/main" id="{ED3799F9-D13C-4650-B6BB-866587E6A2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976200" y="9970355"/>
            <a:ext cx="3635338" cy="2565036"/>
          </a:xfrm>
          <a:prstGeom prst="rect">
            <a:avLst/>
          </a:prstGeom>
        </p:spPr>
      </p:pic>
      <p:pic>
        <p:nvPicPr>
          <p:cNvPr id="19" name="Picture 18">
            <a:extLst>
              <a:ext uri="{FF2B5EF4-FFF2-40B4-BE49-F238E27FC236}">
                <a16:creationId xmlns:a16="http://schemas.microsoft.com/office/drawing/2014/main" id="{87C57ABA-F50E-4D84-BB21-DEA9C98AB23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729212" y="15725750"/>
            <a:ext cx="3506162" cy="2565036"/>
          </a:xfrm>
          <a:prstGeom prst="rect">
            <a:avLst/>
          </a:prstGeom>
        </p:spPr>
      </p:pic>
      <p:pic>
        <p:nvPicPr>
          <p:cNvPr id="22" name="Picture 21">
            <a:extLst>
              <a:ext uri="{FF2B5EF4-FFF2-40B4-BE49-F238E27FC236}">
                <a16:creationId xmlns:a16="http://schemas.microsoft.com/office/drawing/2014/main" id="{1368A0AD-1F17-4464-A0B2-1B275A3FC1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392230" y="15725750"/>
            <a:ext cx="3579977" cy="2565036"/>
          </a:xfrm>
          <a:prstGeom prst="rect">
            <a:avLst/>
          </a:prstGeom>
        </p:spPr>
      </p:pic>
      <p:pic>
        <p:nvPicPr>
          <p:cNvPr id="26" name="Picture 25">
            <a:extLst>
              <a:ext uri="{FF2B5EF4-FFF2-40B4-BE49-F238E27FC236}">
                <a16:creationId xmlns:a16="http://schemas.microsoft.com/office/drawing/2014/main" id="{C5ED1B5E-6A57-4683-BDAF-C0F2566C9D3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78351" y="24581409"/>
            <a:ext cx="4903317" cy="3201129"/>
          </a:xfrm>
          <a:prstGeom prst="rect">
            <a:avLst/>
          </a:prstGeom>
        </p:spPr>
      </p:pic>
      <p:pic>
        <p:nvPicPr>
          <p:cNvPr id="28" name="Picture 27">
            <a:extLst>
              <a:ext uri="{FF2B5EF4-FFF2-40B4-BE49-F238E27FC236}">
                <a16:creationId xmlns:a16="http://schemas.microsoft.com/office/drawing/2014/main" id="{58ABE709-5680-4489-A729-6E60BFAE3C4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16916" y="20772187"/>
            <a:ext cx="4928723" cy="3201129"/>
          </a:xfrm>
          <a:prstGeom prst="rect">
            <a:avLst/>
          </a:prstGeom>
        </p:spPr>
      </p:pic>
      <p:grpSp>
        <p:nvGrpSpPr>
          <p:cNvPr id="31" name="Group 30">
            <a:extLst>
              <a:ext uri="{FF2B5EF4-FFF2-40B4-BE49-F238E27FC236}">
                <a16:creationId xmlns:a16="http://schemas.microsoft.com/office/drawing/2014/main" id="{B6653510-D58D-4FED-901C-FB62A4D195EA}"/>
              </a:ext>
            </a:extLst>
          </p:cNvPr>
          <p:cNvGrpSpPr/>
          <p:nvPr/>
        </p:nvGrpSpPr>
        <p:grpSpPr>
          <a:xfrm>
            <a:off x="131245" y="11902208"/>
            <a:ext cx="8604648" cy="5854922"/>
            <a:chOff x="115203" y="11902208"/>
            <a:chExt cx="8604648" cy="5854922"/>
          </a:xfrm>
        </p:grpSpPr>
        <p:pic>
          <p:nvPicPr>
            <p:cNvPr id="24" name="Picture 23">
              <a:extLst>
                <a:ext uri="{FF2B5EF4-FFF2-40B4-BE49-F238E27FC236}">
                  <a16:creationId xmlns:a16="http://schemas.microsoft.com/office/drawing/2014/main" id="{ED69BF92-6871-4577-93A8-EB3EEF98FF9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6470" y="11902208"/>
              <a:ext cx="8323381" cy="5593312"/>
            </a:xfrm>
            <a:prstGeom prst="rect">
              <a:avLst/>
            </a:prstGeom>
          </p:spPr>
        </p:pic>
        <p:sp>
          <p:nvSpPr>
            <p:cNvPr id="30" name="TextBox 29">
              <a:extLst>
                <a:ext uri="{FF2B5EF4-FFF2-40B4-BE49-F238E27FC236}">
                  <a16:creationId xmlns:a16="http://schemas.microsoft.com/office/drawing/2014/main" id="{FF5FF5EE-A1FC-455D-857A-DACFA7805239}"/>
                </a:ext>
              </a:extLst>
            </p:cNvPr>
            <p:cNvSpPr txBox="1"/>
            <p:nvPr/>
          </p:nvSpPr>
          <p:spPr>
            <a:xfrm>
              <a:off x="3851182" y="17233910"/>
              <a:ext cx="14859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Yield</a:t>
              </a:r>
              <a:r>
                <a:rPr lang="en-US" dirty="0"/>
                <a:t> </a:t>
              </a:r>
            </a:p>
          </p:txBody>
        </p:sp>
        <p:sp>
          <p:nvSpPr>
            <p:cNvPr id="32" name="TextBox 31">
              <a:extLst>
                <a:ext uri="{FF2B5EF4-FFF2-40B4-BE49-F238E27FC236}">
                  <a16:creationId xmlns:a16="http://schemas.microsoft.com/office/drawing/2014/main" id="{6C53F4EB-856F-4375-A801-B4883C11BBEE}"/>
                </a:ext>
              </a:extLst>
            </p:cNvPr>
            <p:cNvSpPr txBox="1"/>
            <p:nvPr/>
          </p:nvSpPr>
          <p:spPr>
            <a:xfrm rot="16200000">
              <a:off x="-604225" y="13734158"/>
              <a:ext cx="1962076"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Probability</a:t>
              </a:r>
              <a:r>
                <a:rPr lang="en-US" dirty="0"/>
                <a:t> </a:t>
              </a:r>
            </a:p>
          </p:txBody>
        </p:sp>
      </p:grpSp>
      <p:sp>
        <p:nvSpPr>
          <p:cNvPr id="34" name="TextBox 33">
            <a:extLst>
              <a:ext uri="{FF2B5EF4-FFF2-40B4-BE49-F238E27FC236}">
                <a16:creationId xmlns:a16="http://schemas.microsoft.com/office/drawing/2014/main" id="{19B375C4-9EA5-40A8-B279-800424A9F47F}"/>
              </a:ext>
            </a:extLst>
          </p:cNvPr>
          <p:cNvSpPr txBox="1"/>
          <p:nvPr/>
        </p:nvSpPr>
        <p:spPr>
          <a:xfrm>
            <a:off x="4513166" y="23918502"/>
            <a:ext cx="195497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Sample Size</a:t>
            </a:r>
            <a:r>
              <a:rPr lang="en-US" dirty="0"/>
              <a:t> </a:t>
            </a:r>
          </a:p>
        </p:txBody>
      </p:sp>
      <p:sp>
        <p:nvSpPr>
          <p:cNvPr id="35" name="TextBox 34">
            <a:extLst>
              <a:ext uri="{FF2B5EF4-FFF2-40B4-BE49-F238E27FC236}">
                <a16:creationId xmlns:a16="http://schemas.microsoft.com/office/drawing/2014/main" id="{4836502D-8E7F-4AD0-8D47-669BD75EAD4C}"/>
              </a:ext>
            </a:extLst>
          </p:cNvPr>
          <p:cNvSpPr txBox="1"/>
          <p:nvPr/>
        </p:nvSpPr>
        <p:spPr>
          <a:xfrm>
            <a:off x="4352520" y="27660615"/>
            <a:ext cx="195497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Sample Size</a:t>
            </a:r>
            <a:r>
              <a:rPr lang="en-US" dirty="0"/>
              <a:t> </a:t>
            </a:r>
          </a:p>
        </p:txBody>
      </p:sp>
      <p:sp>
        <p:nvSpPr>
          <p:cNvPr id="36" name="TextBox 35">
            <a:extLst>
              <a:ext uri="{FF2B5EF4-FFF2-40B4-BE49-F238E27FC236}">
                <a16:creationId xmlns:a16="http://schemas.microsoft.com/office/drawing/2014/main" id="{9FD271E5-1EB8-4565-96A5-4B39A4138DC0}"/>
              </a:ext>
            </a:extLst>
          </p:cNvPr>
          <p:cNvSpPr txBox="1"/>
          <p:nvPr/>
        </p:nvSpPr>
        <p:spPr>
          <a:xfrm rot="16200000">
            <a:off x="1489756" y="21902614"/>
            <a:ext cx="245784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Running Mean</a:t>
            </a:r>
            <a:r>
              <a:rPr lang="en-US" dirty="0"/>
              <a:t> </a:t>
            </a:r>
          </a:p>
        </p:txBody>
      </p:sp>
      <p:sp>
        <p:nvSpPr>
          <p:cNvPr id="37" name="TextBox 36">
            <a:extLst>
              <a:ext uri="{FF2B5EF4-FFF2-40B4-BE49-F238E27FC236}">
                <a16:creationId xmlns:a16="http://schemas.microsoft.com/office/drawing/2014/main" id="{E6FCA8DD-3C49-43A1-8262-D433DD33D5EF}"/>
              </a:ext>
            </a:extLst>
          </p:cNvPr>
          <p:cNvSpPr txBox="1"/>
          <p:nvPr/>
        </p:nvSpPr>
        <p:spPr>
          <a:xfrm rot="16200000">
            <a:off x="1489756" y="25759451"/>
            <a:ext cx="245784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Running Mean</a:t>
            </a:r>
            <a:r>
              <a:rPr lang="en-US" dirty="0"/>
              <a:t> </a:t>
            </a:r>
          </a:p>
        </p:txBody>
      </p:sp>
    </p:spTree>
    <p:extLst>
      <p:ext uri="{BB962C8B-B14F-4D97-AF65-F5344CB8AC3E}">
        <p14:creationId xmlns:p14="http://schemas.microsoft.com/office/powerpoint/2010/main" val="12638565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329</TotalTime>
  <Words>590</Words>
  <Application>Microsoft Office PowerPoint</Application>
  <PresentationFormat>Custom</PresentationFormat>
  <Paragraphs>92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Lato</vt:lpstr>
      <vt:lpstr>Times New Roman</vt:lpstr>
      <vt:lpstr>Office Theme</vt:lpstr>
      <vt:lpstr>For normally distributed variables P and Q, the quantity Q/(P-kQ) is analytically calculable and can behave pathologically.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finding goes here, translated into plain English. Emphasize the important words.</dc:title>
  <dc:creator>Arvind Srinivasan</dc:creator>
  <cp:lastModifiedBy>Arvind Srinivasan</cp:lastModifiedBy>
  <cp:revision>23</cp:revision>
  <dcterms:created xsi:type="dcterms:W3CDTF">2019-04-23T14:32:34Z</dcterms:created>
  <dcterms:modified xsi:type="dcterms:W3CDTF">2019-04-25T21:14:44Z</dcterms:modified>
</cp:coreProperties>
</file>