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3"/>
  </p:notesMasterIdLst>
  <p:sldIdLst>
    <p:sldId id="268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6" d="100"/>
          <a:sy n="26" d="100"/>
        </p:scale>
        <p:origin x="-684" y="-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66252-C44C-46D6-892F-9AFB5556A1D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1042B-8D47-410C-B7B4-F80BDABF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3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7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7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B399-8BB3-4B46-B004-39C2E12C77C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D289-8009-4FAF-B355-10DAFAA8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osf.io/hb89p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4898026" y="-51447"/>
            <a:ext cx="8993174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135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350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DDC4359A-7BBB-495A-96DE-65574C0C88E6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2040183" y="3332264"/>
                <a:ext cx="19810833" cy="10944175"/>
              </a:xfrm>
            </p:spPr>
            <p:txBody>
              <a:bodyPr anchor="t">
                <a:no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sz="10422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For normally distributed variables P and Q, the quantity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9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num>
                      <m:den>
                        <m:r>
                          <a:rPr lang="en-US" sz="9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US" sz="9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9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𝒌𝑸</m:t>
                        </m:r>
                      </m:den>
                    </m:f>
                  </m:oMath>
                </a14:m>
                <a:r>
                  <a:rPr lang="en-US" sz="10422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 is analytically calculable and can behave pathologically.</a:t>
                </a:r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DDC4359A-7BBB-495A-96DE-65574C0C8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2040183" y="3332264"/>
                <a:ext cx="19810833" cy="10944175"/>
              </a:xfrm>
              <a:blipFill>
                <a:blip r:embed="rId3"/>
                <a:stretch>
                  <a:fillRect l="-3538" r="-4985" b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0C5B857-0E51-4898-BAEF-B471D5E63813}"/>
              </a:ext>
            </a:extLst>
          </p:cNvPr>
          <p:cNvSpPr/>
          <p:nvPr/>
        </p:nvSpPr>
        <p:spPr>
          <a:xfrm>
            <a:off x="0" y="0"/>
            <a:ext cx="8993171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35B311-3C19-412C-ADE6-EB2E4158F366}"/>
                  </a:ext>
                </a:extLst>
              </p:cNvPr>
              <p:cNvSpPr txBox="1"/>
              <p:nvPr/>
            </p:nvSpPr>
            <p:spPr>
              <a:xfrm>
                <a:off x="353502" y="3064859"/>
                <a:ext cx="8200217" cy="29483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27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Cryogenic Dark Matter Search experiment calculates a yield quantity that gives information about the interaction in the detector. The distribution is given by the following:</a:t>
                </a:r>
                <a:endParaRPr lang="en-US" sz="7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7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7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𝑘𝑄</m:t>
                          </m:r>
                        </m:den>
                      </m:f>
                    </m:oMath>
                  </m:oMathPara>
                </a14:m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func>
                      <m:funcPr>
                        <m:ctrlPr>
                          <a:rPr 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7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Normal</m:t>
                        </m:r>
                      </m:fName>
                      <m:e>
                        <m:d>
                          <m:dPr>
                            <m:ctrlPr>
                              <a:rPr 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sub>
                            </m:sSub>
                            <m:r>
                              <a:rPr 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sub>
                              <m:sup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US" sz="27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func>
                      <m:func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Normal</m:t>
                        </m:r>
                      </m:fName>
                      <m:e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2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sub>
                              <m:sup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constant</a:t>
                </a: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7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US" sz="27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 SOLUTION</a:t>
                </a:r>
                <a:r>
                  <a:rPr lang="en-US" sz="27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yield quantity is given by calculating the algebra of random variables using statistical theory. The theoretical model is tested against sampling from the distribution and matches well</a:t>
                </a: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 though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well defined means, the quantity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𝑘𝑄</m:t>
                        </m:r>
                      </m:den>
                    </m:f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does not – analytically or numerically. </a:t>
                </a: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7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7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DISCUSSION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analytic distribution was calculated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𝑘𝑄</m:t>
                        </m:r>
                      </m:den>
                    </m:f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However, the distribution does not have a mean and therefore shouldn’t theoretically follow the Central Limit Theorem. This suggests that the Dark Matter community should reconsider reporting yield as the measured quantity.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35B311-3C19-412C-ADE6-EB2E4158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02" y="3064859"/>
                <a:ext cx="8200217" cy="29483969"/>
              </a:xfrm>
              <a:prstGeom prst="rect">
                <a:avLst/>
              </a:prstGeom>
              <a:blipFill>
                <a:blip r:embed="rId4"/>
                <a:stretch>
                  <a:fillRect l="-1413" t="-62" r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B244B05-C5D7-4580-8933-5B2F47EB56B0}"/>
              </a:ext>
            </a:extLst>
          </p:cNvPr>
          <p:cNvSpPr txBox="1"/>
          <p:nvPr/>
        </p:nvSpPr>
        <p:spPr>
          <a:xfrm>
            <a:off x="396475" y="369572"/>
            <a:ext cx="6861629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4050" b="1" i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5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Distributions for Dark Matter Detection</a:t>
            </a:r>
            <a:endParaRPr lang="en-US" sz="405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9E57F-C64F-4827-8C49-BB9DBDC073C7}"/>
              </a:ext>
            </a:extLst>
          </p:cNvPr>
          <p:cNvSpPr txBox="1"/>
          <p:nvPr/>
        </p:nvSpPr>
        <p:spPr>
          <a:xfrm>
            <a:off x="512194" y="2321587"/>
            <a:ext cx="4351183" cy="600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Arvind Srinivasan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35571004" y="369572"/>
            <a:ext cx="7642451" cy="2206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Limit Theorem states that sometimes the sum of independent random variables tends to a normal distribution, even when the original distribution was not normal. This implies that the sample mean is distributed normally for certain distributions.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Normal Distribution, when tested for normality, has the following graphical results on a histogram and a Q-Q Plot.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normally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yield distribution is numerically tested against the Central Limit Theorem using sampling.</a:t>
            </a: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</a:t>
            </a: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means</a:t>
            </a: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aren’t normally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distributed,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that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yield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follow the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Limit Theorem.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B5C0A9-48EF-4957-80A2-585367894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107" y="30902908"/>
            <a:ext cx="2832714" cy="1645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3799F9-D13C-4650-B6BB-866587E6A2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884" y="16404657"/>
            <a:ext cx="5123059" cy="36147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C57ABA-F50E-4D84-BB21-DEA9C98AB2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004" y="22946203"/>
            <a:ext cx="4589929" cy="33578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68A0AD-1F17-4464-A0B2-1B275A3FC1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411" y="26598619"/>
            <a:ext cx="5039531" cy="3610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5ED1B5E-6A57-4683-BDAF-C0F2566C9D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51" y="24581409"/>
            <a:ext cx="4903317" cy="32011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ABE709-5680-4489-A729-6E60BFAE3C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16" y="20772187"/>
            <a:ext cx="4928723" cy="320112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6653510-D58D-4FED-901C-FB62A4D195EA}"/>
              </a:ext>
            </a:extLst>
          </p:cNvPr>
          <p:cNvGrpSpPr/>
          <p:nvPr/>
        </p:nvGrpSpPr>
        <p:grpSpPr>
          <a:xfrm>
            <a:off x="151286" y="12292012"/>
            <a:ext cx="8604648" cy="5854922"/>
            <a:chOff x="115203" y="11902208"/>
            <a:chExt cx="8604648" cy="58549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D69BF92-6871-4577-93A8-EB3EEF98F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470" y="11902208"/>
              <a:ext cx="8323381" cy="559331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5FF5EE-A1FC-455D-857A-DACFA7805239}"/>
                </a:ext>
              </a:extLst>
            </p:cNvPr>
            <p:cNvSpPr txBox="1"/>
            <p:nvPr/>
          </p:nvSpPr>
          <p:spPr>
            <a:xfrm>
              <a:off x="3851182" y="17233910"/>
              <a:ext cx="1485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Yield</a:t>
              </a:r>
              <a:r>
                <a:rPr lang="en-US" dirty="0"/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53F4EB-856F-4375-A801-B4883C11BBEE}"/>
                </a:ext>
              </a:extLst>
            </p:cNvPr>
            <p:cNvSpPr txBox="1"/>
            <p:nvPr/>
          </p:nvSpPr>
          <p:spPr>
            <a:xfrm rot="16200000">
              <a:off x="-604225" y="13734158"/>
              <a:ext cx="19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</a:t>
              </a:r>
              <a:r>
                <a:rPr lang="en-US" dirty="0"/>
                <a:t> 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9B375C4-9EA5-40A8-B279-800424A9F47F}"/>
              </a:ext>
            </a:extLst>
          </p:cNvPr>
          <p:cNvSpPr txBox="1"/>
          <p:nvPr/>
        </p:nvSpPr>
        <p:spPr>
          <a:xfrm>
            <a:off x="4403788" y="23973316"/>
            <a:ext cx="1954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</a:t>
            </a:r>
            <a:r>
              <a:rPr lang="en-US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36502D-8E7F-4AD0-8D47-669BD75EAD4C}"/>
              </a:ext>
            </a:extLst>
          </p:cNvPr>
          <p:cNvSpPr txBox="1"/>
          <p:nvPr/>
        </p:nvSpPr>
        <p:spPr>
          <a:xfrm>
            <a:off x="4455232" y="27782538"/>
            <a:ext cx="1954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</a:t>
            </a:r>
            <a:r>
              <a:rPr lang="en-US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D271E5-1EB8-4565-96A5-4B39A4138DC0}"/>
              </a:ext>
            </a:extLst>
          </p:cNvPr>
          <p:cNvSpPr txBox="1"/>
          <p:nvPr/>
        </p:nvSpPr>
        <p:spPr>
          <a:xfrm rot="16200000">
            <a:off x="1489756" y="21902614"/>
            <a:ext cx="245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Mean</a:t>
            </a:r>
            <a:r>
              <a:rPr 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FCA8DD-3C49-43A1-8262-D433DD33D5EF}"/>
              </a:ext>
            </a:extLst>
          </p:cNvPr>
          <p:cNvSpPr txBox="1"/>
          <p:nvPr/>
        </p:nvSpPr>
        <p:spPr>
          <a:xfrm rot="16200000">
            <a:off x="1489756" y="25759451"/>
            <a:ext cx="245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Mean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365BE-3A31-4235-B44C-E75D490C3B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15" y="27283411"/>
            <a:ext cx="2857500" cy="285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B2EA15-3A53-48B2-9B4C-D6C5BF819D97}"/>
              </a:ext>
            </a:extLst>
          </p:cNvPr>
          <p:cNvSpPr txBox="1"/>
          <p:nvPr/>
        </p:nvSpPr>
        <p:spPr>
          <a:xfrm>
            <a:off x="12949215" y="25698051"/>
            <a:ext cx="32879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details on the analytic solution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https://osf.io/hb89p/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2ED8F-CE3E-4E3C-8618-7BB26D78D7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004" y="5546316"/>
            <a:ext cx="4579836" cy="3082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D3D216-CC69-4318-83A2-95F5E65618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412" y="8628442"/>
            <a:ext cx="5045043" cy="36147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77D80F-5D67-4A6C-8737-3D13B90939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004" y="13404534"/>
            <a:ext cx="4589929" cy="30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5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462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Lato</vt:lpstr>
      <vt:lpstr>Times New Roman</vt:lpstr>
      <vt:lpstr>Office Theme</vt:lpstr>
      <vt:lpstr>For normally distributed variables P and Q, the quantity Q/(P-kQ) is analytically calculable and can behave pathologically.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finding goes here, translated into plain English. Emphasize the important words.</dc:title>
  <dc:creator>Arvind Srinivasan</dc:creator>
  <cp:lastModifiedBy>Arvind Srinivasan</cp:lastModifiedBy>
  <cp:revision>35</cp:revision>
  <dcterms:created xsi:type="dcterms:W3CDTF">2019-04-23T14:32:34Z</dcterms:created>
  <dcterms:modified xsi:type="dcterms:W3CDTF">2019-04-26T01:59:57Z</dcterms:modified>
</cp:coreProperties>
</file>