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59" r:id="rId6"/>
    <p:sldId id="260" r:id="rId7"/>
    <p:sldId id="266" r:id="rId8"/>
    <p:sldId id="274" r:id="rId9"/>
    <p:sldId id="275" r:id="rId10"/>
    <p:sldId id="267" r:id="rId11"/>
    <p:sldId id="271" r:id="rId12"/>
    <p:sldId id="261" r:id="rId13"/>
    <p:sldId id="262" r:id="rId14"/>
    <p:sldId id="263" r:id="rId15"/>
    <p:sldId id="264" r:id="rId16"/>
    <p:sldId id="265" r:id="rId17"/>
    <p:sldId id="269" r:id="rId18"/>
    <p:sldId id="276" r:id="rId19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Subhash Babu" userId="c39da6bb7252c001" providerId="LiveId" clId="{6ED451AF-913B-4BC8-B0EE-01C802E353D9}"/>
    <pc:docChg chg="undo custSel modSld">
      <pc:chgData name="Arvind Subhash Babu" userId="c39da6bb7252c001" providerId="LiveId" clId="{6ED451AF-913B-4BC8-B0EE-01C802E353D9}" dt="2024-11-06T19:57:25.331" v="11" actId="1076"/>
      <pc:docMkLst>
        <pc:docMk/>
      </pc:docMkLst>
      <pc:sldChg chg="modSp mod">
        <pc:chgData name="Arvind Subhash Babu" userId="c39da6bb7252c001" providerId="LiveId" clId="{6ED451AF-913B-4BC8-B0EE-01C802E353D9}" dt="2024-11-06T19:57:25.331" v="11" actId="1076"/>
        <pc:sldMkLst>
          <pc:docMk/>
          <pc:sldMk cId="3490420606" sldId="256"/>
        </pc:sldMkLst>
        <pc:spChg chg="mod">
          <ac:chgData name="Arvind Subhash Babu" userId="c39da6bb7252c001" providerId="LiveId" clId="{6ED451AF-913B-4BC8-B0EE-01C802E353D9}" dt="2024-11-06T19:57:00.909" v="4" actId="20577"/>
          <ac:spMkLst>
            <pc:docMk/>
            <pc:sldMk cId="3490420606" sldId="256"/>
            <ac:spMk id="2" creationId="{1827A55B-EF4A-FED0-10CF-B53AB2826D0A}"/>
          </ac:spMkLst>
        </pc:spChg>
        <pc:spChg chg="mod">
          <ac:chgData name="Arvind Subhash Babu" userId="c39da6bb7252c001" providerId="LiveId" clId="{6ED451AF-913B-4BC8-B0EE-01C802E353D9}" dt="2024-11-06T19:57:25.331" v="11" actId="1076"/>
          <ac:spMkLst>
            <pc:docMk/>
            <pc:sldMk cId="3490420606" sldId="256"/>
            <ac:spMk id="3" creationId="{66D484AA-C42C-BF53-9B3B-1074A1AC0B38}"/>
          </ac:spMkLst>
        </pc:spChg>
        <pc:picChg chg="mod">
          <ac:chgData name="Arvind Subhash Babu" userId="c39da6bb7252c001" providerId="LiveId" clId="{6ED451AF-913B-4BC8-B0EE-01C802E353D9}" dt="2024-11-06T19:57:19.277" v="10" actId="1076"/>
          <ac:picMkLst>
            <pc:docMk/>
            <pc:sldMk cId="3490420606" sldId="256"/>
            <ac:picMk id="5" creationId="{884F97A7-CB1C-9AD2-9FD1-585F078EC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EF789-ED03-4814-AD84-DE94540EEA44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9247-B4C8-4925-A6FD-51D44E506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4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C9247-B4C8-4925-A6FD-51D44E5061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2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0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0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3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1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F980-FAC9-4DEB-B966-E1FD151083C2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2C01-C6DC-42F1-99F2-A5C08B0F3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5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884F97A7-CB1C-9AD2-9FD1-585F078E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61" r="-1" b="10515"/>
          <a:stretch/>
        </p:blipFill>
        <p:spPr>
          <a:xfrm>
            <a:off x="21" y="1"/>
            <a:ext cx="17610117" cy="9905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7A55B-EF4A-FED0-10CF-B53AB2826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267" y="1621189"/>
            <a:ext cx="13207603" cy="4189637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ACQUISITION AND VISUALIZATION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484AA-C42C-BF53-9B3B-1074A1AC0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713" y="6731360"/>
            <a:ext cx="5418709" cy="59748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ARVIND SUBHASH BABU</a:t>
            </a:r>
          </a:p>
        </p:txBody>
      </p:sp>
    </p:spTree>
    <p:extLst>
      <p:ext uri="{BB962C8B-B14F-4D97-AF65-F5344CB8AC3E}">
        <p14:creationId xmlns:p14="http://schemas.microsoft.com/office/powerpoint/2010/main" val="349042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805071" cy="9906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89714" cy="9906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64F4C-ED76-364B-EB34-B679B1F3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66" y="1241552"/>
            <a:ext cx="6980504" cy="1796288"/>
          </a:xfrm>
        </p:spPr>
        <p:txBody>
          <a:bodyPr>
            <a:normAutofit/>
          </a:bodyPr>
          <a:lstStyle/>
          <a:p>
            <a:r>
              <a:rPr lang="en-IN" sz="4900"/>
              <a:t>MODEL BUILDING – LOGISTIC REGRESSION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4208"/>
            <a:ext cx="184906" cy="94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64" y="3156200"/>
            <a:ext cx="7198144" cy="264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9FF2-82D8-FADE-06F8-B7D1FC70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64" y="3629327"/>
            <a:ext cx="6980506" cy="5292951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  <a:highlight>
                  <a:srgbClr val="FFFFFF"/>
                </a:highlight>
                <a:latin typeface="+mj-lt"/>
              </a:rPr>
              <a:t>Logistic regression is a statistical technique used to model the probability of a binary outcome based on one or more predictor variables.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variables are selected by stepwise selection method.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variables used are 'Income’, 'Family’, 'CD Account’, 'Mortgage’, 'Online',’ Education’ and '</a:t>
            </a:r>
            <a:r>
              <a:rPr lang="en-US" altLang="en-US" sz="2800" dirty="0" err="1">
                <a:latin typeface="+mj-lt"/>
              </a:rPr>
              <a:t>CCAvg</a:t>
            </a:r>
            <a:r>
              <a:rPr lang="en-US" altLang="en-US" sz="2800" dirty="0">
                <a:latin typeface="+mj-lt"/>
              </a:rPr>
              <a:t>’.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model showed an accuracy of 0.945 or 94.5%</a:t>
            </a:r>
          </a:p>
          <a:p>
            <a:pPr algn="just"/>
            <a:endParaRPr lang="en-US" sz="2800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just"/>
            <a:endParaRPr lang="en-IN" sz="28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8054B-1657-DD43-5232-CD79229B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44019" y="634370"/>
            <a:ext cx="6046177" cy="555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84F2E-929B-C2AB-E32A-04FA02FA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586" y="6957680"/>
            <a:ext cx="6229610" cy="24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41419"/>
            <a:ext cx="17610137" cy="1063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A9AE7-07C4-2BC8-1876-517E9793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55" y="929452"/>
            <a:ext cx="16193072" cy="1075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 – ROC CURVE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457C2E-64F4-A9D6-463C-9BEC9E6931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0100" y="2419772"/>
            <a:ext cx="8269937" cy="63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4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805071" cy="9906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7" name="Freeform: Shape 309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89714" cy="9906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83E0F-43DD-3192-21B8-FF357BC8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66" y="1241552"/>
            <a:ext cx="6980504" cy="1796288"/>
          </a:xfrm>
        </p:spPr>
        <p:txBody>
          <a:bodyPr>
            <a:normAutofit/>
          </a:bodyPr>
          <a:lstStyle/>
          <a:p>
            <a:r>
              <a:rPr lang="en-US" sz="4900"/>
              <a:t>MODEL BUILDING – DECISION TREE ANALYSIS</a:t>
            </a:r>
            <a:endParaRPr lang="en-IN" sz="4900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4208"/>
            <a:ext cx="184906" cy="94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64" y="3156200"/>
            <a:ext cx="7198144" cy="264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8929-FBBF-7B00-EE19-D1D32481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64" y="3629327"/>
            <a:ext cx="6980506" cy="5292951"/>
          </a:xfrm>
        </p:spPr>
        <p:txBody>
          <a:bodyPr>
            <a:norm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Decision tree analysis is a method used in machine learning where decisions are made based on conditions or rules that branch out like a tree, helping to classify or predict outcomes.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variables are selected by stepwise selection method.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variables used are 'Income’, 'Family’, 'CD Account’, 'Mortgage’, 'Online',’ Education’ and '</a:t>
            </a:r>
            <a:r>
              <a:rPr lang="en-US" altLang="en-US" sz="2800" dirty="0" err="1">
                <a:latin typeface="+mj-lt"/>
              </a:rPr>
              <a:t>CCAvg</a:t>
            </a:r>
            <a:r>
              <a:rPr lang="en-US" altLang="en-US" sz="2800" dirty="0">
                <a:latin typeface="+mj-lt"/>
              </a:rPr>
              <a:t>’.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model showed an accuracy of 0.986 or 98.6%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ECED92-5E92-D07B-BDA5-CE20A422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07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br>
              <a:rPr lang="en-US" altLang="en-US">
                <a:solidFill>
                  <a:srgbClr val="000000"/>
                </a:solidFill>
                <a:latin typeface="Söhne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D35855-AEF4-A0A2-65B8-CB37994C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296" y="323166"/>
            <a:ext cx="7195590" cy="56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03C08-231C-EBAA-2C11-D0627C50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750" y="6317804"/>
            <a:ext cx="8023706" cy="30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2CC3-1B54-C481-9DAA-01A7C244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97" y="139946"/>
            <a:ext cx="15188744" cy="191470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DECISION TREE – GRAPHICAL REPRESENTATION</a:t>
            </a:r>
            <a:endParaRPr lang="en-IN" sz="6000" dirty="0"/>
          </a:p>
        </p:txBody>
      </p:sp>
      <p:pic>
        <p:nvPicPr>
          <p:cNvPr id="5" name="Content Placeholder 4" descr="A black background with many small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2D044179-D718-ADEE-F1FB-E44BDC19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36" y="1642820"/>
            <a:ext cx="13981705" cy="8263180"/>
          </a:xfrm>
        </p:spPr>
      </p:pic>
    </p:spTree>
    <p:extLst>
      <p:ext uri="{BB962C8B-B14F-4D97-AF65-F5344CB8AC3E}">
        <p14:creationId xmlns:p14="http://schemas.microsoft.com/office/powerpoint/2010/main" val="24372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Freeform: Shape 512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805071" cy="9906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Freeform: Shape 513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89714" cy="9906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3CAD-3A16-C22B-29E6-C9AFEF52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66" y="1241552"/>
            <a:ext cx="6980504" cy="1796288"/>
          </a:xfrm>
        </p:spPr>
        <p:txBody>
          <a:bodyPr>
            <a:normAutofit/>
          </a:bodyPr>
          <a:lstStyle/>
          <a:p>
            <a:r>
              <a:rPr lang="en-US" sz="4900"/>
              <a:t>MODEL BUILDING – RANDOM FOREST</a:t>
            </a:r>
            <a:endParaRPr lang="en-IN" sz="490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4208"/>
            <a:ext cx="184906" cy="94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64" y="3156200"/>
            <a:ext cx="7198144" cy="264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9ABB-9040-C5F6-322E-BD49FFBF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64" y="3629327"/>
            <a:ext cx="6980506" cy="5292951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+mj-lt"/>
              </a:rPr>
              <a:t>Random Forest is an ensemble learning technique in machine learning that constructs multiple decision trees and combines their predictions to improve accuracy and robustness.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variables are selected by stepwise selection method.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variables used are 'Income’, 'Family’, 'CD Account’, 'Mortgage’, 'Online',’ Education’ and '</a:t>
            </a:r>
            <a:r>
              <a:rPr lang="en-US" altLang="en-US" sz="2800" dirty="0" err="1">
                <a:latin typeface="+mj-lt"/>
              </a:rPr>
              <a:t>CCAvg</a:t>
            </a:r>
            <a:r>
              <a:rPr lang="en-US" altLang="en-US" sz="2800" dirty="0">
                <a:latin typeface="+mj-lt"/>
              </a:rPr>
              <a:t>’.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The model showed an accuracy of 0.99 or 99%</a:t>
            </a:r>
          </a:p>
          <a:p>
            <a:endParaRPr lang="en-US" sz="2600" dirty="0"/>
          </a:p>
          <a:p>
            <a:endParaRPr lang="en-IN" sz="2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53FF47-04C0-6920-6320-4F65C9B4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0132" y="747643"/>
            <a:ext cx="6844043" cy="53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048C1-F10D-4A36-B01D-B55D0F48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064" y="6676276"/>
            <a:ext cx="6489099" cy="2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1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8F31-F688-EA1A-3035-022F95FE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146413"/>
          </a:xfrm>
        </p:spPr>
        <p:txBody>
          <a:bodyPr>
            <a:normAutofit/>
          </a:bodyPr>
          <a:lstStyle/>
          <a:p>
            <a:r>
              <a:rPr lang="en-US" sz="5400" dirty="0"/>
              <a:t>RANDOM FOREST – GRAPHICAL REPRESENTATION</a:t>
            </a:r>
            <a:endParaRPr lang="en-IN" sz="5400" dirty="0"/>
          </a:p>
        </p:txBody>
      </p:sp>
      <p:pic>
        <p:nvPicPr>
          <p:cNvPr id="4" name="Picture 3" descr="A black background with many small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26DFEBD-B60D-00B0-66E0-1B4E5022C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" y="1487634"/>
            <a:ext cx="17047945" cy="84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7" name="Freeform: Shape 615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805071" cy="9906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9" name="Freeform: Shape 615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89714" cy="9906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319C-DE94-7196-7B57-461F1CE4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66" y="1241552"/>
            <a:ext cx="6980504" cy="1796288"/>
          </a:xfrm>
        </p:spPr>
        <p:txBody>
          <a:bodyPr>
            <a:normAutofit/>
          </a:bodyPr>
          <a:lstStyle/>
          <a:p>
            <a:r>
              <a:rPr lang="en-US" sz="4900"/>
              <a:t>MODEL BUILDING – KNN CLASSIFICATION MODEL</a:t>
            </a:r>
            <a:endParaRPr lang="en-IN" sz="4900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4208"/>
            <a:ext cx="184906" cy="94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64" y="3156200"/>
            <a:ext cx="7198144" cy="264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3829-C9A9-451F-9A52-C54F7DBA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64" y="3629327"/>
            <a:ext cx="6980506" cy="5292951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+mj-lt"/>
              </a:rPr>
              <a:t>K-Nearest Neighbors (KNN) classification is a simple algorithm that makes predictions by finding the majority class among the K nearest data points in a feature space.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600" dirty="0">
                <a:latin typeface="+mj-lt"/>
              </a:rPr>
              <a:t>The variables are selected by stepwise selection method.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600" dirty="0">
                <a:latin typeface="+mj-lt"/>
              </a:rPr>
              <a:t>The variables used are 'Income’, 'Family’, 'CD Account’, 'Mortgage’, 'Online',’ Education’ and '</a:t>
            </a:r>
            <a:r>
              <a:rPr lang="en-US" altLang="en-US" sz="2600" dirty="0" err="1">
                <a:latin typeface="+mj-lt"/>
              </a:rPr>
              <a:t>CCAvg</a:t>
            </a:r>
            <a:r>
              <a:rPr lang="en-US" altLang="en-US" sz="2600" dirty="0">
                <a:latin typeface="+mj-lt"/>
              </a:rPr>
              <a:t>’.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600" dirty="0">
                <a:latin typeface="+mj-lt"/>
              </a:rPr>
              <a:t>The accuracy of the model is 0.938 0r 93.8%</a:t>
            </a:r>
          </a:p>
          <a:p>
            <a:endParaRPr lang="en-IN" sz="2600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B3FE614-9A20-E94B-D494-880B1584B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7903" y="480669"/>
            <a:ext cx="6788589" cy="56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D150E-6261-5FEA-953E-16B787FD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924" y="6633256"/>
            <a:ext cx="6601569" cy="25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7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99" y="527402"/>
            <a:ext cx="16130272" cy="3017903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B1035-5FF6-0E14-32BA-7625D21E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921" y="927116"/>
            <a:ext cx="5217003" cy="2218472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600" kern="1200" dirty="0">
                <a:latin typeface="+mj-lt"/>
                <a:ea typeface="+mj-ea"/>
                <a:cs typeface="+mj-cs"/>
              </a:rPr>
              <a:t>DECIDING THE</a:t>
            </a:r>
            <a:r>
              <a:rPr lang="en-US" sz="4600" dirty="0"/>
              <a:t> BEST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345" y="1527845"/>
            <a:ext cx="184907" cy="1017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9343" y="2023144"/>
            <a:ext cx="2113280" cy="26415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A0CD695-DFFF-420B-71FE-C0C11A36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49" y="927116"/>
            <a:ext cx="8743191" cy="2218472"/>
          </a:xfrm>
        </p:spPr>
        <p:txBody>
          <a:bodyPr anchor="ctr">
            <a:normAutofit/>
          </a:bodyPr>
          <a:lstStyle/>
          <a:p>
            <a:pPr algn="just"/>
            <a:r>
              <a:rPr lang="en-US" sz="2600" dirty="0"/>
              <a:t>By comparing the performance measures such as accuracy, overall error rate, precision and f1 score, it is clear that ‘Random Forest’ model shows the highest performance.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FAB3E-08D7-50EB-9C87-B7D90D1C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469"/>
          <a:stretch/>
        </p:blipFill>
        <p:spPr>
          <a:xfrm>
            <a:off x="800799" y="3945019"/>
            <a:ext cx="16130272" cy="50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05734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C859-EECD-F49B-09B7-54099216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96" y="651994"/>
            <a:ext cx="15184342" cy="5873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9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696" y="6815748"/>
            <a:ext cx="7814499" cy="26416"/>
          </a:xfrm>
          <a:custGeom>
            <a:avLst/>
            <a:gdLst>
              <a:gd name="connsiteX0" fmla="*/ 0 w 7814499"/>
              <a:gd name="connsiteY0" fmla="*/ 0 h 26416"/>
              <a:gd name="connsiteX1" fmla="*/ 416773 w 7814499"/>
              <a:gd name="connsiteY1" fmla="*/ 0 h 26416"/>
              <a:gd name="connsiteX2" fmla="*/ 1146127 w 7814499"/>
              <a:gd name="connsiteY2" fmla="*/ 0 h 26416"/>
              <a:gd name="connsiteX3" fmla="*/ 1562900 w 7814499"/>
              <a:gd name="connsiteY3" fmla="*/ 0 h 26416"/>
              <a:gd name="connsiteX4" fmla="*/ 2135963 w 7814499"/>
              <a:gd name="connsiteY4" fmla="*/ 0 h 26416"/>
              <a:gd name="connsiteX5" fmla="*/ 2943461 w 7814499"/>
              <a:gd name="connsiteY5" fmla="*/ 0 h 26416"/>
              <a:gd name="connsiteX6" fmla="*/ 3594670 w 7814499"/>
              <a:gd name="connsiteY6" fmla="*/ 0 h 26416"/>
              <a:gd name="connsiteX7" fmla="*/ 4324023 w 7814499"/>
              <a:gd name="connsiteY7" fmla="*/ 0 h 26416"/>
              <a:gd name="connsiteX8" fmla="*/ 4897086 w 7814499"/>
              <a:gd name="connsiteY8" fmla="*/ 0 h 26416"/>
              <a:gd name="connsiteX9" fmla="*/ 5548294 w 7814499"/>
              <a:gd name="connsiteY9" fmla="*/ 0 h 26416"/>
              <a:gd name="connsiteX10" fmla="*/ 6355793 w 7814499"/>
              <a:gd name="connsiteY10" fmla="*/ 0 h 26416"/>
              <a:gd name="connsiteX11" fmla="*/ 6850711 w 7814499"/>
              <a:gd name="connsiteY11" fmla="*/ 0 h 26416"/>
              <a:gd name="connsiteX12" fmla="*/ 7814499 w 7814499"/>
              <a:gd name="connsiteY12" fmla="*/ 0 h 26416"/>
              <a:gd name="connsiteX13" fmla="*/ 7814499 w 7814499"/>
              <a:gd name="connsiteY13" fmla="*/ 26416 h 26416"/>
              <a:gd name="connsiteX14" fmla="*/ 7241436 w 7814499"/>
              <a:gd name="connsiteY14" fmla="*/ 26416 h 26416"/>
              <a:gd name="connsiteX15" fmla="*/ 6824662 w 7814499"/>
              <a:gd name="connsiteY15" fmla="*/ 26416 h 26416"/>
              <a:gd name="connsiteX16" fmla="*/ 6173454 w 7814499"/>
              <a:gd name="connsiteY16" fmla="*/ 26416 h 26416"/>
              <a:gd name="connsiteX17" fmla="*/ 5678536 w 7814499"/>
              <a:gd name="connsiteY17" fmla="*/ 26416 h 26416"/>
              <a:gd name="connsiteX18" fmla="*/ 5027328 w 7814499"/>
              <a:gd name="connsiteY18" fmla="*/ 26416 h 26416"/>
              <a:gd name="connsiteX19" fmla="*/ 4376119 w 7814499"/>
              <a:gd name="connsiteY19" fmla="*/ 26416 h 26416"/>
              <a:gd name="connsiteX20" fmla="*/ 3724911 w 7814499"/>
              <a:gd name="connsiteY20" fmla="*/ 26416 h 26416"/>
              <a:gd name="connsiteX21" fmla="*/ 3073703 w 7814499"/>
              <a:gd name="connsiteY21" fmla="*/ 26416 h 26416"/>
              <a:gd name="connsiteX22" fmla="*/ 2500640 w 7814499"/>
              <a:gd name="connsiteY22" fmla="*/ 26416 h 26416"/>
              <a:gd name="connsiteX23" fmla="*/ 1771286 w 7814499"/>
              <a:gd name="connsiteY23" fmla="*/ 26416 h 26416"/>
              <a:gd name="connsiteX24" fmla="*/ 1120078 w 7814499"/>
              <a:gd name="connsiteY24" fmla="*/ 26416 h 26416"/>
              <a:gd name="connsiteX25" fmla="*/ 0 w 7814499"/>
              <a:gd name="connsiteY25" fmla="*/ 26416 h 26416"/>
              <a:gd name="connsiteX26" fmla="*/ 0 w 7814499"/>
              <a:gd name="connsiteY26" fmla="*/ 0 h 2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4499" h="26416" fill="none" extrusionOk="0">
                <a:moveTo>
                  <a:pt x="0" y="0"/>
                </a:moveTo>
                <a:cubicBezTo>
                  <a:pt x="125360" y="14599"/>
                  <a:pt x="229421" y="18408"/>
                  <a:pt x="416773" y="0"/>
                </a:cubicBezTo>
                <a:cubicBezTo>
                  <a:pt x="604125" y="-18408"/>
                  <a:pt x="874162" y="-6599"/>
                  <a:pt x="1146127" y="0"/>
                </a:cubicBezTo>
                <a:cubicBezTo>
                  <a:pt x="1418092" y="6599"/>
                  <a:pt x="1436957" y="-18096"/>
                  <a:pt x="1562900" y="0"/>
                </a:cubicBezTo>
                <a:cubicBezTo>
                  <a:pt x="1688843" y="18096"/>
                  <a:pt x="1950001" y="-5407"/>
                  <a:pt x="2135963" y="0"/>
                </a:cubicBezTo>
                <a:cubicBezTo>
                  <a:pt x="2321925" y="5407"/>
                  <a:pt x="2598742" y="5032"/>
                  <a:pt x="2943461" y="0"/>
                </a:cubicBezTo>
                <a:cubicBezTo>
                  <a:pt x="3288180" y="-5032"/>
                  <a:pt x="3422259" y="7509"/>
                  <a:pt x="3594670" y="0"/>
                </a:cubicBezTo>
                <a:cubicBezTo>
                  <a:pt x="3767081" y="-7509"/>
                  <a:pt x="4129640" y="-33832"/>
                  <a:pt x="4324023" y="0"/>
                </a:cubicBezTo>
                <a:cubicBezTo>
                  <a:pt x="4518406" y="33832"/>
                  <a:pt x="4697186" y="-25188"/>
                  <a:pt x="4897086" y="0"/>
                </a:cubicBezTo>
                <a:cubicBezTo>
                  <a:pt x="5096986" y="25188"/>
                  <a:pt x="5383730" y="17248"/>
                  <a:pt x="5548294" y="0"/>
                </a:cubicBezTo>
                <a:cubicBezTo>
                  <a:pt x="5712858" y="-17248"/>
                  <a:pt x="6160115" y="-24344"/>
                  <a:pt x="6355793" y="0"/>
                </a:cubicBezTo>
                <a:cubicBezTo>
                  <a:pt x="6551471" y="24344"/>
                  <a:pt x="6676617" y="12959"/>
                  <a:pt x="6850711" y="0"/>
                </a:cubicBezTo>
                <a:cubicBezTo>
                  <a:pt x="7024805" y="-12959"/>
                  <a:pt x="7519782" y="-33569"/>
                  <a:pt x="7814499" y="0"/>
                </a:cubicBezTo>
                <a:cubicBezTo>
                  <a:pt x="7814367" y="8296"/>
                  <a:pt x="7814896" y="19138"/>
                  <a:pt x="7814499" y="26416"/>
                </a:cubicBezTo>
                <a:cubicBezTo>
                  <a:pt x="7659873" y="32785"/>
                  <a:pt x="7509015" y="15808"/>
                  <a:pt x="7241436" y="26416"/>
                </a:cubicBezTo>
                <a:cubicBezTo>
                  <a:pt x="6973857" y="37024"/>
                  <a:pt x="6927103" y="5620"/>
                  <a:pt x="6824662" y="26416"/>
                </a:cubicBezTo>
                <a:cubicBezTo>
                  <a:pt x="6722221" y="47212"/>
                  <a:pt x="6393328" y="43685"/>
                  <a:pt x="6173454" y="26416"/>
                </a:cubicBezTo>
                <a:cubicBezTo>
                  <a:pt x="5953580" y="9147"/>
                  <a:pt x="5785997" y="7882"/>
                  <a:pt x="5678536" y="26416"/>
                </a:cubicBezTo>
                <a:cubicBezTo>
                  <a:pt x="5571075" y="44950"/>
                  <a:pt x="5188681" y="45746"/>
                  <a:pt x="5027328" y="26416"/>
                </a:cubicBezTo>
                <a:cubicBezTo>
                  <a:pt x="4865975" y="7086"/>
                  <a:pt x="4538427" y="49385"/>
                  <a:pt x="4376119" y="26416"/>
                </a:cubicBezTo>
                <a:cubicBezTo>
                  <a:pt x="4213811" y="3447"/>
                  <a:pt x="3981647" y="42067"/>
                  <a:pt x="3724911" y="26416"/>
                </a:cubicBezTo>
                <a:cubicBezTo>
                  <a:pt x="3468175" y="10765"/>
                  <a:pt x="3222601" y="28541"/>
                  <a:pt x="3073703" y="26416"/>
                </a:cubicBezTo>
                <a:cubicBezTo>
                  <a:pt x="2924805" y="24291"/>
                  <a:pt x="2627447" y="-473"/>
                  <a:pt x="2500640" y="26416"/>
                </a:cubicBezTo>
                <a:cubicBezTo>
                  <a:pt x="2373833" y="53305"/>
                  <a:pt x="2123826" y="13762"/>
                  <a:pt x="1771286" y="26416"/>
                </a:cubicBezTo>
                <a:cubicBezTo>
                  <a:pt x="1418746" y="39070"/>
                  <a:pt x="1406476" y="55182"/>
                  <a:pt x="1120078" y="26416"/>
                </a:cubicBezTo>
                <a:cubicBezTo>
                  <a:pt x="833680" y="-2350"/>
                  <a:pt x="531627" y="-17800"/>
                  <a:pt x="0" y="26416"/>
                </a:cubicBezTo>
                <a:cubicBezTo>
                  <a:pt x="-684" y="19940"/>
                  <a:pt x="747" y="11348"/>
                  <a:pt x="0" y="0"/>
                </a:cubicBezTo>
                <a:close/>
              </a:path>
              <a:path w="7814499" h="26416" stroke="0" extrusionOk="0">
                <a:moveTo>
                  <a:pt x="0" y="0"/>
                </a:moveTo>
                <a:cubicBezTo>
                  <a:pt x="240543" y="-5844"/>
                  <a:pt x="350525" y="-18429"/>
                  <a:pt x="573063" y="0"/>
                </a:cubicBezTo>
                <a:cubicBezTo>
                  <a:pt x="795601" y="18429"/>
                  <a:pt x="795073" y="4140"/>
                  <a:pt x="989837" y="0"/>
                </a:cubicBezTo>
                <a:cubicBezTo>
                  <a:pt x="1184601" y="-4140"/>
                  <a:pt x="1570959" y="36954"/>
                  <a:pt x="1797335" y="0"/>
                </a:cubicBezTo>
                <a:cubicBezTo>
                  <a:pt x="2023711" y="-36954"/>
                  <a:pt x="2235703" y="2188"/>
                  <a:pt x="2370398" y="0"/>
                </a:cubicBezTo>
                <a:cubicBezTo>
                  <a:pt x="2505093" y="-2188"/>
                  <a:pt x="2658324" y="1190"/>
                  <a:pt x="2943461" y="0"/>
                </a:cubicBezTo>
                <a:cubicBezTo>
                  <a:pt x="3228598" y="-1190"/>
                  <a:pt x="3589232" y="7941"/>
                  <a:pt x="3750960" y="0"/>
                </a:cubicBezTo>
                <a:cubicBezTo>
                  <a:pt x="3912688" y="-7941"/>
                  <a:pt x="4097871" y="12160"/>
                  <a:pt x="4245878" y="0"/>
                </a:cubicBezTo>
                <a:cubicBezTo>
                  <a:pt x="4393885" y="-12160"/>
                  <a:pt x="4695516" y="12198"/>
                  <a:pt x="5053376" y="0"/>
                </a:cubicBezTo>
                <a:cubicBezTo>
                  <a:pt x="5411236" y="-12198"/>
                  <a:pt x="5582998" y="33627"/>
                  <a:pt x="5860874" y="0"/>
                </a:cubicBezTo>
                <a:cubicBezTo>
                  <a:pt x="6138750" y="-33627"/>
                  <a:pt x="6338507" y="-13671"/>
                  <a:pt x="6512083" y="0"/>
                </a:cubicBezTo>
                <a:cubicBezTo>
                  <a:pt x="6685659" y="13671"/>
                  <a:pt x="7290411" y="-41665"/>
                  <a:pt x="7814499" y="0"/>
                </a:cubicBezTo>
                <a:cubicBezTo>
                  <a:pt x="7815323" y="6012"/>
                  <a:pt x="7813211" y="15578"/>
                  <a:pt x="7814499" y="26416"/>
                </a:cubicBezTo>
                <a:cubicBezTo>
                  <a:pt x="7719741" y="35469"/>
                  <a:pt x="7538401" y="35356"/>
                  <a:pt x="7397726" y="26416"/>
                </a:cubicBezTo>
                <a:cubicBezTo>
                  <a:pt x="7257051" y="17476"/>
                  <a:pt x="6978953" y="-13798"/>
                  <a:pt x="6590227" y="26416"/>
                </a:cubicBezTo>
                <a:cubicBezTo>
                  <a:pt x="6201501" y="66630"/>
                  <a:pt x="6319492" y="22351"/>
                  <a:pt x="6095309" y="26416"/>
                </a:cubicBezTo>
                <a:cubicBezTo>
                  <a:pt x="5871126" y="30481"/>
                  <a:pt x="5641063" y="9463"/>
                  <a:pt x="5444101" y="26416"/>
                </a:cubicBezTo>
                <a:cubicBezTo>
                  <a:pt x="5247139" y="43369"/>
                  <a:pt x="4852566" y="42993"/>
                  <a:pt x="4636603" y="26416"/>
                </a:cubicBezTo>
                <a:cubicBezTo>
                  <a:pt x="4420640" y="9839"/>
                  <a:pt x="4258624" y="30174"/>
                  <a:pt x="3985394" y="26416"/>
                </a:cubicBezTo>
                <a:cubicBezTo>
                  <a:pt x="3712164" y="22658"/>
                  <a:pt x="3728090" y="15400"/>
                  <a:pt x="3568621" y="26416"/>
                </a:cubicBezTo>
                <a:cubicBezTo>
                  <a:pt x="3409152" y="37432"/>
                  <a:pt x="3314915" y="20992"/>
                  <a:pt x="3073703" y="26416"/>
                </a:cubicBezTo>
                <a:cubicBezTo>
                  <a:pt x="2832491" y="31840"/>
                  <a:pt x="2507000" y="51736"/>
                  <a:pt x="2266205" y="26416"/>
                </a:cubicBezTo>
                <a:cubicBezTo>
                  <a:pt x="2025410" y="1096"/>
                  <a:pt x="1774987" y="40359"/>
                  <a:pt x="1614996" y="26416"/>
                </a:cubicBezTo>
                <a:cubicBezTo>
                  <a:pt x="1455005" y="12473"/>
                  <a:pt x="1262679" y="5975"/>
                  <a:pt x="1120078" y="26416"/>
                </a:cubicBezTo>
                <a:cubicBezTo>
                  <a:pt x="977477" y="46857"/>
                  <a:pt x="529958" y="13146"/>
                  <a:pt x="0" y="26416"/>
                </a:cubicBezTo>
                <a:cubicBezTo>
                  <a:pt x="1090" y="16623"/>
                  <a:pt x="-249" y="543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8C57-F4FB-2AE6-1F77-05DB669E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55" y="929452"/>
            <a:ext cx="16193072" cy="1075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GB" sz="4600" dirty="0">
                <a:solidFill>
                  <a:schemeClr val="bg1"/>
                </a:solidFill>
              </a:rPr>
              <a:t>B</a:t>
            </a:r>
            <a:r>
              <a:rPr lang="en-US" sz="4600" dirty="0">
                <a:solidFill>
                  <a:schemeClr val="bg1"/>
                </a:solidFill>
              </a:rPr>
              <a:t>USINESS CASE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Bank building">
            <a:extLst>
              <a:ext uri="{FF2B5EF4-FFF2-40B4-BE49-F238E27FC236}">
                <a16:creationId xmlns:a16="http://schemas.microsoft.com/office/drawing/2014/main" id="{C4A377DC-1669-4E48-933B-69EF4149D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1" y="2534271"/>
            <a:ext cx="8983397" cy="64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13D1A-0673-4BCF-B29B-9FA28DCE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619" y="4199298"/>
            <a:ext cx="7060205" cy="4777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047E3-5EED-DFD3-15A5-443D0D07B214}"/>
              </a:ext>
            </a:extLst>
          </p:cNvPr>
          <p:cNvSpPr txBox="1"/>
          <p:nvPr/>
        </p:nvSpPr>
        <p:spPr>
          <a:xfrm>
            <a:off x="803855" y="759417"/>
            <a:ext cx="15701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92198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41419"/>
            <a:ext cx="17610137" cy="1063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58C57-F4FB-2AE6-1F77-05DB669E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55" y="929452"/>
            <a:ext cx="16193072" cy="1075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DED32-1D1D-2386-DE91-7678E9376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24" y="3073154"/>
            <a:ext cx="15751289" cy="50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4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5593" y="2154238"/>
            <a:ext cx="4815415" cy="50541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739E-16CC-C4D1-F7CB-CA65CC27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55" y="2841606"/>
            <a:ext cx="3797186" cy="367937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99C7C-55EA-50FD-4E89-BF405C86E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360" y="1082669"/>
            <a:ext cx="9794050" cy="77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1799F-72EF-0318-E922-748ABB54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24" y="923751"/>
            <a:ext cx="4952851" cy="2483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- HEATMAP</a:t>
            </a:r>
          </a:p>
        </p:txBody>
      </p:sp>
      <p:sp>
        <p:nvSpPr>
          <p:cNvPr id="104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151" y="3717647"/>
            <a:ext cx="4701663" cy="26416"/>
          </a:xfrm>
          <a:custGeom>
            <a:avLst/>
            <a:gdLst>
              <a:gd name="connsiteX0" fmla="*/ 0 w 4701663"/>
              <a:gd name="connsiteY0" fmla="*/ 0 h 26416"/>
              <a:gd name="connsiteX1" fmla="*/ 624650 w 4701663"/>
              <a:gd name="connsiteY1" fmla="*/ 0 h 26416"/>
              <a:gd name="connsiteX2" fmla="*/ 1155266 w 4701663"/>
              <a:gd name="connsiteY2" fmla="*/ 0 h 26416"/>
              <a:gd name="connsiteX3" fmla="*/ 1732899 w 4701663"/>
              <a:gd name="connsiteY3" fmla="*/ 0 h 26416"/>
              <a:gd name="connsiteX4" fmla="*/ 2451581 w 4701663"/>
              <a:gd name="connsiteY4" fmla="*/ 0 h 26416"/>
              <a:gd name="connsiteX5" fmla="*/ 3076231 w 4701663"/>
              <a:gd name="connsiteY5" fmla="*/ 0 h 26416"/>
              <a:gd name="connsiteX6" fmla="*/ 3653864 w 4701663"/>
              <a:gd name="connsiteY6" fmla="*/ 0 h 26416"/>
              <a:gd name="connsiteX7" fmla="*/ 4701663 w 4701663"/>
              <a:gd name="connsiteY7" fmla="*/ 0 h 26416"/>
              <a:gd name="connsiteX8" fmla="*/ 4701663 w 4701663"/>
              <a:gd name="connsiteY8" fmla="*/ 26416 h 26416"/>
              <a:gd name="connsiteX9" fmla="*/ 4029997 w 4701663"/>
              <a:gd name="connsiteY9" fmla="*/ 26416 h 26416"/>
              <a:gd name="connsiteX10" fmla="*/ 3452364 w 4701663"/>
              <a:gd name="connsiteY10" fmla="*/ 26416 h 26416"/>
              <a:gd name="connsiteX11" fmla="*/ 2686665 w 4701663"/>
              <a:gd name="connsiteY11" fmla="*/ 26416 h 26416"/>
              <a:gd name="connsiteX12" fmla="*/ 2062015 w 4701663"/>
              <a:gd name="connsiteY12" fmla="*/ 26416 h 26416"/>
              <a:gd name="connsiteX13" fmla="*/ 1531399 w 4701663"/>
              <a:gd name="connsiteY13" fmla="*/ 26416 h 26416"/>
              <a:gd name="connsiteX14" fmla="*/ 812716 w 4701663"/>
              <a:gd name="connsiteY14" fmla="*/ 26416 h 26416"/>
              <a:gd name="connsiteX15" fmla="*/ 0 w 4701663"/>
              <a:gd name="connsiteY15" fmla="*/ 26416 h 26416"/>
              <a:gd name="connsiteX16" fmla="*/ 0 w 4701663"/>
              <a:gd name="connsiteY16" fmla="*/ 0 h 2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01663" h="26416" fill="none" extrusionOk="0">
                <a:moveTo>
                  <a:pt x="0" y="0"/>
                </a:moveTo>
                <a:cubicBezTo>
                  <a:pt x="267451" y="22040"/>
                  <a:pt x="446195" y="13522"/>
                  <a:pt x="624650" y="0"/>
                </a:cubicBezTo>
                <a:cubicBezTo>
                  <a:pt x="803105" y="-13522"/>
                  <a:pt x="939117" y="-14455"/>
                  <a:pt x="1155266" y="0"/>
                </a:cubicBezTo>
                <a:cubicBezTo>
                  <a:pt x="1371415" y="14455"/>
                  <a:pt x="1566904" y="-7919"/>
                  <a:pt x="1732899" y="0"/>
                </a:cubicBezTo>
                <a:cubicBezTo>
                  <a:pt x="1898894" y="7919"/>
                  <a:pt x="2110389" y="-32704"/>
                  <a:pt x="2451581" y="0"/>
                </a:cubicBezTo>
                <a:cubicBezTo>
                  <a:pt x="2792773" y="32704"/>
                  <a:pt x="2822221" y="-9961"/>
                  <a:pt x="3076231" y="0"/>
                </a:cubicBezTo>
                <a:cubicBezTo>
                  <a:pt x="3330241" y="9961"/>
                  <a:pt x="3492080" y="4315"/>
                  <a:pt x="3653864" y="0"/>
                </a:cubicBezTo>
                <a:cubicBezTo>
                  <a:pt x="3815648" y="-4315"/>
                  <a:pt x="4407964" y="-3500"/>
                  <a:pt x="4701663" y="0"/>
                </a:cubicBezTo>
                <a:cubicBezTo>
                  <a:pt x="4700436" y="6345"/>
                  <a:pt x="4701643" y="17907"/>
                  <a:pt x="4701663" y="26416"/>
                </a:cubicBezTo>
                <a:cubicBezTo>
                  <a:pt x="4471604" y="-330"/>
                  <a:pt x="4190248" y="48636"/>
                  <a:pt x="4029997" y="26416"/>
                </a:cubicBezTo>
                <a:cubicBezTo>
                  <a:pt x="3869746" y="4196"/>
                  <a:pt x="3621292" y="49946"/>
                  <a:pt x="3452364" y="26416"/>
                </a:cubicBezTo>
                <a:cubicBezTo>
                  <a:pt x="3283436" y="2886"/>
                  <a:pt x="3046630" y="34607"/>
                  <a:pt x="2686665" y="26416"/>
                </a:cubicBezTo>
                <a:cubicBezTo>
                  <a:pt x="2326700" y="18225"/>
                  <a:pt x="2367002" y="-375"/>
                  <a:pt x="2062015" y="26416"/>
                </a:cubicBezTo>
                <a:cubicBezTo>
                  <a:pt x="1757028" y="53207"/>
                  <a:pt x="1758949" y="50792"/>
                  <a:pt x="1531399" y="26416"/>
                </a:cubicBezTo>
                <a:cubicBezTo>
                  <a:pt x="1303849" y="2040"/>
                  <a:pt x="1148118" y="58829"/>
                  <a:pt x="812716" y="26416"/>
                </a:cubicBezTo>
                <a:cubicBezTo>
                  <a:pt x="477314" y="-5997"/>
                  <a:pt x="168873" y="51946"/>
                  <a:pt x="0" y="26416"/>
                </a:cubicBezTo>
                <a:cubicBezTo>
                  <a:pt x="-794" y="19389"/>
                  <a:pt x="760" y="6455"/>
                  <a:pt x="0" y="0"/>
                </a:cubicBezTo>
                <a:close/>
              </a:path>
              <a:path w="4701663" h="26416" stroke="0" extrusionOk="0">
                <a:moveTo>
                  <a:pt x="0" y="0"/>
                </a:moveTo>
                <a:cubicBezTo>
                  <a:pt x="191007" y="-20921"/>
                  <a:pt x="493877" y="24030"/>
                  <a:pt x="624650" y="0"/>
                </a:cubicBezTo>
                <a:cubicBezTo>
                  <a:pt x="755423" y="-24030"/>
                  <a:pt x="1004620" y="13871"/>
                  <a:pt x="1155266" y="0"/>
                </a:cubicBezTo>
                <a:cubicBezTo>
                  <a:pt x="1305912" y="-13871"/>
                  <a:pt x="1691121" y="-34090"/>
                  <a:pt x="1920965" y="0"/>
                </a:cubicBezTo>
                <a:cubicBezTo>
                  <a:pt x="2150809" y="34090"/>
                  <a:pt x="2275535" y="-22935"/>
                  <a:pt x="2545615" y="0"/>
                </a:cubicBezTo>
                <a:cubicBezTo>
                  <a:pt x="2815695" y="22935"/>
                  <a:pt x="2928894" y="-12552"/>
                  <a:pt x="3170264" y="0"/>
                </a:cubicBezTo>
                <a:cubicBezTo>
                  <a:pt x="3411634" y="12552"/>
                  <a:pt x="3568559" y="16096"/>
                  <a:pt x="3935964" y="0"/>
                </a:cubicBezTo>
                <a:cubicBezTo>
                  <a:pt x="4303369" y="-16096"/>
                  <a:pt x="4422552" y="-28854"/>
                  <a:pt x="4701663" y="0"/>
                </a:cubicBezTo>
                <a:cubicBezTo>
                  <a:pt x="4700370" y="11737"/>
                  <a:pt x="4700655" y="17513"/>
                  <a:pt x="4701663" y="26416"/>
                </a:cubicBezTo>
                <a:cubicBezTo>
                  <a:pt x="4456312" y="25401"/>
                  <a:pt x="4407982" y="34637"/>
                  <a:pt x="4124030" y="26416"/>
                </a:cubicBezTo>
                <a:cubicBezTo>
                  <a:pt x="3840078" y="18195"/>
                  <a:pt x="3779530" y="33891"/>
                  <a:pt x="3452364" y="26416"/>
                </a:cubicBezTo>
                <a:cubicBezTo>
                  <a:pt x="3125198" y="18941"/>
                  <a:pt x="3033315" y="-740"/>
                  <a:pt x="2780698" y="26416"/>
                </a:cubicBezTo>
                <a:cubicBezTo>
                  <a:pt x="2528081" y="53572"/>
                  <a:pt x="2326383" y="50531"/>
                  <a:pt x="2156048" y="26416"/>
                </a:cubicBezTo>
                <a:cubicBezTo>
                  <a:pt x="1985713" y="2302"/>
                  <a:pt x="1609120" y="-2814"/>
                  <a:pt x="1390349" y="26416"/>
                </a:cubicBezTo>
                <a:cubicBezTo>
                  <a:pt x="1171578" y="55646"/>
                  <a:pt x="919018" y="-8707"/>
                  <a:pt x="624650" y="26416"/>
                </a:cubicBezTo>
                <a:cubicBezTo>
                  <a:pt x="330282" y="61539"/>
                  <a:pt x="161376" y="10078"/>
                  <a:pt x="0" y="26416"/>
                </a:cubicBezTo>
                <a:cubicBezTo>
                  <a:pt x="1074" y="15441"/>
                  <a:pt x="374" y="1296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80E7-2569-81DB-9FF1-FA785A75DEEA}"/>
              </a:ext>
            </a:extLst>
          </p:cNvPr>
          <p:cNvSpPr txBox="1"/>
          <p:nvPr/>
        </p:nvSpPr>
        <p:spPr>
          <a:xfrm>
            <a:off x="449452" y="4054856"/>
            <a:ext cx="6013342" cy="5496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This heatmap shows the correlation between 'personal loan' and other independent variables.</a:t>
            </a:r>
          </a:p>
          <a:p>
            <a:pPr marL="457200" indent="-4572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Income has the highest correlation with 'personal loan’.</a:t>
            </a:r>
          </a:p>
          <a:p>
            <a:pPr marL="457200" indent="-4572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It has a correlation of 0.32 between 'CD Account' and 'Personal Loan' and a correlation of 0.37 with '</a:t>
            </a:r>
            <a:r>
              <a:rPr lang="en-US" sz="2800" dirty="0" err="1">
                <a:highlight>
                  <a:srgbClr val="FFFFFF"/>
                </a:highlight>
                <a:latin typeface="+mj-lt"/>
              </a:rPr>
              <a:t>CCAvg</a:t>
            </a:r>
            <a:r>
              <a:rPr lang="en-US" sz="2800" dirty="0">
                <a:highlight>
                  <a:srgbClr val="FFFFFF"/>
                </a:highlight>
                <a:latin typeface="+mj-lt"/>
              </a:rPr>
              <a:t>’.</a:t>
            </a:r>
          </a:p>
          <a:p>
            <a:pPr marL="457200" indent="-4572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There exists a correlation of 0.14 between 'education' and 'personal loan'. Same for 'mortgage and 'personal loan'.</a:t>
            </a:r>
            <a:endParaRPr lang="en-US" sz="2800" dirty="0">
              <a:latin typeface="+mj-lt"/>
            </a:endParaRPr>
          </a:p>
        </p:txBody>
      </p:sp>
      <p:pic>
        <p:nvPicPr>
          <p:cNvPr id="1026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048F4356-E49F-AFD3-4030-E34FD23E2A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802"/>
          <a:stretch/>
        </p:blipFill>
        <p:spPr bwMode="auto">
          <a:xfrm>
            <a:off x="6722669" y="1028326"/>
            <a:ext cx="9971741" cy="784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1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11CA6726-6071-461E-8A94-86FD36CBF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3" name="Rectangle 2082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9275" y="915227"/>
            <a:ext cx="6530010" cy="7938558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F000B-FD78-B19F-6479-AD30454F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462" y="1413256"/>
            <a:ext cx="5375495" cy="1598168"/>
          </a:xfrm>
        </p:spPr>
        <p:txBody>
          <a:bodyPr>
            <a:normAutofit/>
          </a:bodyPr>
          <a:lstStyle/>
          <a:p>
            <a:r>
              <a:rPr lang="en-US" sz="4000"/>
              <a:t>VISUALIZATION - HISTOGRAM</a:t>
            </a:r>
            <a:endParaRPr lang="en-IN" sz="4000"/>
          </a:p>
        </p:txBody>
      </p:sp>
      <p:pic>
        <p:nvPicPr>
          <p:cNvPr id="2058" name="Picture 10" descr="A graph of pink bars&#10;&#10;Description automatically generated">
            <a:extLst>
              <a:ext uri="{FF2B5EF4-FFF2-40B4-BE49-F238E27FC236}">
                <a16:creationId xmlns:a16="http://schemas.microsoft.com/office/drawing/2014/main" id="{DCEEE5CB-2C68-383E-E96B-A84615C9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89" y="1042272"/>
            <a:ext cx="4688699" cy="36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FC695CFF-5B06-C14F-0092-887CA7B6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708" y="1042273"/>
            <a:ext cx="4688699" cy="36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Rectangle 2084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6820" y="1706663"/>
            <a:ext cx="184907" cy="1017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55084" y="3156712"/>
            <a:ext cx="5320000" cy="1320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D6882A1-B955-02A4-EFEC-9CD97764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87" y="5095334"/>
            <a:ext cx="4688698" cy="363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green bar graph with black border&#10;&#10;Description automatically generated">
            <a:extLst>
              <a:ext uri="{FF2B5EF4-FFF2-40B4-BE49-F238E27FC236}">
                <a16:creationId xmlns:a16="http://schemas.microsoft.com/office/drawing/2014/main" id="{00407EDF-10DF-2C04-1351-0D392512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708" y="5097677"/>
            <a:ext cx="4688699" cy="36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Content Placeholder 2061">
            <a:extLst>
              <a:ext uri="{FF2B5EF4-FFF2-40B4-BE49-F238E27FC236}">
                <a16:creationId xmlns:a16="http://schemas.microsoft.com/office/drawing/2014/main" id="{1EF3DBEF-A29B-B98D-E869-24978730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6462" y="3420872"/>
            <a:ext cx="5375495" cy="505866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+mj-lt"/>
              </a:rPr>
              <a:t>The distribution of ‘Credit Card’ is skewed to right.</a:t>
            </a:r>
          </a:p>
          <a:p>
            <a:pPr algn="just"/>
            <a:r>
              <a:rPr lang="en-US" sz="2800" dirty="0">
                <a:latin typeface="+mj-lt"/>
              </a:rPr>
              <a:t>The distribution of income is skewed to right.</a:t>
            </a:r>
          </a:p>
          <a:p>
            <a:pPr algn="just"/>
            <a:r>
              <a:rPr lang="en-US" sz="2800" dirty="0">
                <a:latin typeface="+mj-lt"/>
              </a:rPr>
              <a:t>The distribution of age is almost normally distributed but shows some characteristics of uniform distribution</a:t>
            </a:r>
          </a:p>
          <a:p>
            <a:pPr algn="just"/>
            <a:r>
              <a:rPr lang="en-US" sz="2800" dirty="0">
                <a:latin typeface="+mj-lt"/>
              </a:rPr>
              <a:t>The distribution of years of personal experience is almost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4233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63" y="440269"/>
            <a:ext cx="16029023" cy="2272326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CAB92-49A9-90B3-8AEE-1F772711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10" y="585831"/>
            <a:ext cx="13220695" cy="198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200" dirty="0"/>
              <a:t>VISUALIZATION – PIE &amp; BAR CHART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666" y="1104168"/>
            <a:ext cx="184906" cy="94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69823" y="1548208"/>
            <a:ext cx="1475439" cy="1320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1D866A-98BA-585F-A070-00DC26E82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059" y="3022513"/>
            <a:ext cx="7845317" cy="60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CD01CA-5D11-8F2E-3311-688EDDC0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1764" y="3056849"/>
            <a:ext cx="7845316" cy="598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1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0271D-4595-0837-CAC9-644E862C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24" y="924560"/>
            <a:ext cx="15191415" cy="2139696"/>
          </a:xfrm>
        </p:spPr>
        <p:txBody>
          <a:bodyPr anchor="b">
            <a:normAutofit/>
          </a:bodyPr>
          <a:lstStyle/>
          <a:p>
            <a:r>
              <a:rPr lang="en-US" sz="4300" dirty="0"/>
              <a:t>Hypothesis Testing (Income between Accepted and Not Accepted Loans):</a:t>
            </a:r>
            <a:endParaRPr lang="en-CA" sz="43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151" y="3427476"/>
            <a:ext cx="4701663" cy="26416"/>
          </a:xfrm>
          <a:custGeom>
            <a:avLst/>
            <a:gdLst>
              <a:gd name="connsiteX0" fmla="*/ 0 w 4701663"/>
              <a:gd name="connsiteY0" fmla="*/ 0 h 26416"/>
              <a:gd name="connsiteX1" fmla="*/ 624650 w 4701663"/>
              <a:gd name="connsiteY1" fmla="*/ 0 h 26416"/>
              <a:gd name="connsiteX2" fmla="*/ 1155266 w 4701663"/>
              <a:gd name="connsiteY2" fmla="*/ 0 h 26416"/>
              <a:gd name="connsiteX3" fmla="*/ 1732899 w 4701663"/>
              <a:gd name="connsiteY3" fmla="*/ 0 h 26416"/>
              <a:gd name="connsiteX4" fmla="*/ 2451581 w 4701663"/>
              <a:gd name="connsiteY4" fmla="*/ 0 h 26416"/>
              <a:gd name="connsiteX5" fmla="*/ 3076231 w 4701663"/>
              <a:gd name="connsiteY5" fmla="*/ 0 h 26416"/>
              <a:gd name="connsiteX6" fmla="*/ 3653864 w 4701663"/>
              <a:gd name="connsiteY6" fmla="*/ 0 h 26416"/>
              <a:gd name="connsiteX7" fmla="*/ 4701663 w 4701663"/>
              <a:gd name="connsiteY7" fmla="*/ 0 h 26416"/>
              <a:gd name="connsiteX8" fmla="*/ 4701663 w 4701663"/>
              <a:gd name="connsiteY8" fmla="*/ 26416 h 26416"/>
              <a:gd name="connsiteX9" fmla="*/ 4029997 w 4701663"/>
              <a:gd name="connsiteY9" fmla="*/ 26416 h 26416"/>
              <a:gd name="connsiteX10" fmla="*/ 3452364 w 4701663"/>
              <a:gd name="connsiteY10" fmla="*/ 26416 h 26416"/>
              <a:gd name="connsiteX11" fmla="*/ 2686665 w 4701663"/>
              <a:gd name="connsiteY11" fmla="*/ 26416 h 26416"/>
              <a:gd name="connsiteX12" fmla="*/ 2062015 w 4701663"/>
              <a:gd name="connsiteY12" fmla="*/ 26416 h 26416"/>
              <a:gd name="connsiteX13" fmla="*/ 1531399 w 4701663"/>
              <a:gd name="connsiteY13" fmla="*/ 26416 h 26416"/>
              <a:gd name="connsiteX14" fmla="*/ 812716 w 4701663"/>
              <a:gd name="connsiteY14" fmla="*/ 26416 h 26416"/>
              <a:gd name="connsiteX15" fmla="*/ 0 w 4701663"/>
              <a:gd name="connsiteY15" fmla="*/ 26416 h 26416"/>
              <a:gd name="connsiteX16" fmla="*/ 0 w 4701663"/>
              <a:gd name="connsiteY16" fmla="*/ 0 h 2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01663" h="26416" fill="none" extrusionOk="0">
                <a:moveTo>
                  <a:pt x="0" y="0"/>
                </a:moveTo>
                <a:cubicBezTo>
                  <a:pt x="267451" y="22040"/>
                  <a:pt x="446195" y="13522"/>
                  <a:pt x="624650" y="0"/>
                </a:cubicBezTo>
                <a:cubicBezTo>
                  <a:pt x="803105" y="-13522"/>
                  <a:pt x="939117" y="-14455"/>
                  <a:pt x="1155266" y="0"/>
                </a:cubicBezTo>
                <a:cubicBezTo>
                  <a:pt x="1371415" y="14455"/>
                  <a:pt x="1566904" y="-7919"/>
                  <a:pt x="1732899" y="0"/>
                </a:cubicBezTo>
                <a:cubicBezTo>
                  <a:pt x="1898894" y="7919"/>
                  <a:pt x="2110389" y="-32704"/>
                  <a:pt x="2451581" y="0"/>
                </a:cubicBezTo>
                <a:cubicBezTo>
                  <a:pt x="2792773" y="32704"/>
                  <a:pt x="2822221" y="-9961"/>
                  <a:pt x="3076231" y="0"/>
                </a:cubicBezTo>
                <a:cubicBezTo>
                  <a:pt x="3330241" y="9961"/>
                  <a:pt x="3492080" y="4315"/>
                  <a:pt x="3653864" y="0"/>
                </a:cubicBezTo>
                <a:cubicBezTo>
                  <a:pt x="3815648" y="-4315"/>
                  <a:pt x="4407964" y="-3500"/>
                  <a:pt x="4701663" y="0"/>
                </a:cubicBezTo>
                <a:cubicBezTo>
                  <a:pt x="4700436" y="6345"/>
                  <a:pt x="4701643" y="17907"/>
                  <a:pt x="4701663" y="26416"/>
                </a:cubicBezTo>
                <a:cubicBezTo>
                  <a:pt x="4471604" y="-330"/>
                  <a:pt x="4190248" y="48636"/>
                  <a:pt x="4029997" y="26416"/>
                </a:cubicBezTo>
                <a:cubicBezTo>
                  <a:pt x="3869746" y="4196"/>
                  <a:pt x="3621292" y="49946"/>
                  <a:pt x="3452364" y="26416"/>
                </a:cubicBezTo>
                <a:cubicBezTo>
                  <a:pt x="3283436" y="2886"/>
                  <a:pt x="3046630" y="34607"/>
                  <a:pt x="2686665" y="26416"/>
                </a:cubicBezTo>
                <a:cubicBezTo>
                  <a:pt x="2326700" y="18225"/>
                  <a:pt x="2367002" y="-375"/>
                  <a:pt x="2062015" y="26416"/>
                </a:cubicBezTo>
                <a:cubicBezTo>
                  <a:pt x="1757028" y="53207"/>
                  <a:pt x="1758949" y="50792"/>
                  <a:pt x="1531399" y="26416"/>
                </a:cubicBezTo>
                <a:cubicBezTo>
                  <a:pt x="1303849" y="2040"/>
                  <a:pt x="1148118" y="58829"/>
                  <a:pt x="812716" y="26416"/>
                </a:cubicBezTo>
                <a:cubicBezTo>
                  <a:pt x="477314" y="-5997"/>
                  <a:pt x="168873" y="51946"/>
                  <a:pt x="0" y="26416"/>
                </a:cubicBezTo>
                <a:cubicBezTo>
                  <a:pt x="-794" y="19389"/>
                  <a:pt x="760" y="6455"/>
                  <a:pt x="0" y="0"/>
                </a:cubicBezTo>
                <a:close/>
              </a:path>
              <a:path w="4701663" h="26416" stroke="0" extrusionOk="0">
                <a:moveTo>
                  <a:pt x="0" y="0"/>
                </a:moveTo>
                <a:cubicBezTo>
                  <a:pt x="191007" y="-20921"/>
                  <a:pt x="493877" y="24030"/>
                  <a:pt x="624650" y="0"/>
                </a:cubicBezTo>
                <a:cubicBezTo>
                  <a:pt x="755423" y="-24030"/>
                  <a:pt x="1004620" y="13871"/>
                  <a:pt x="1155266" y="0"/>
                </a:cubicBezTo>
                <a:cubicBezTo>
                  <a:pt x="1305912" y="-13871"/>
                  <a:pt x="1691121" y="-34090"/>
                  <a:pt x="1920965" y="0"/>
                </a:cubicBezTo>
                <a:cubicBezTo>
                  <a:pt x="2150809" y="34090"/>
                  <a:pt x="2275535" y="-22935"/>
                  <a:pt x="2545615" y="0"/>
                </a:cubicBezTo>
                <a:cubicBezTo>
                  <a:pt x="2815695" y="22935"/>
                  <a:pt x="2928894" y="-12552"/>
                  <a:pt x="3170264" y="0"/>
                </a:cubicBezTo>
                <a:cubicBezTo>
                  <a:pt x="3411634" y="12552"/>
                  <a:pt x="3568559" y="16096"/>
                  <a:pt x="3935964" y="0"/>
                </a:cubicBezTo>
                <a:cubicBezTo>
                  <a:pt x="4303369" y="-16096"/>
                  <a:pt x="4422552" y="-28854"/>
                  <a:pt x="4701663" y="0"/>
                </a:cubicBezTo>
                <a:cubicBezTo>
                  <a:pt x="4700370" y="11737"/>
                  <a:pt x="4700655" y="17513"/>
                  <a:pt x="4701663" y="26416"/>
                </a:cubicBezTo>
                <a:cubicBezTo>
                  <a:pt x="4456312" y="25401"/>
                  <a:pt x="4407982" y="34637"/>
                  <a:pt x="4124030" y="26416"/>
                </a:cubicBezTo>
                <a:cubicBezTo>
                  <a:pt x="3840078" y="18195"/>
                  <a:pt x="3779530" y="33891"/>
                  <a:pt x="3452364" y="26416"/>
                </a:cubicBezTo>
                <a:cubicBezTo>
                  <a:pt x="3125198" y="18941"/>
                  <a:pt x="3033315" y="-740"/>
                  <a:pt x="2780698" y="26416"/>
                </a:cubicBezTo>
                <a:cubicBezTo>
                  <a:pt x="2528081" y="53572"/>
                  <a:pt x="2326383" y="50531"/>
                  <a:pt x="2156048" y="26416"/>
                </a:cubicBezTo>
                <a:cubicBezTo>
                  <a:pt x="1985713" y="2302"/>
                  <a:pt x="1609120" y="-2814"/>
                  <a:pt x="1390349" y="26416"/>
                </a:cubicBezTo>
                <a:cubicBezTo>
                  <a:pt x="1171578" y="55646"/>
                  <a:pt x="919018" y="-8707"/>
                  <a:pt x="624650" y="26416"/>
                </a:cubicBezTo>
                <a:cubicBezTo>
                  <a:pt x="330282" y="61539"/>
                  <a:pt x="161376" y="10078"/>
                  <a:pt x="0" y="26416"/>
                </a:cubicBezTo>
                <a:cubicBezTo>
                  <a:pt x="1074" y="15441"/>
                  <a:pt x="374" y="1296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A2E7-A137-33AE-4D4E-D1EEBC9A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73" y="3698506"/>
            <a:ext cx="6960407" cy="5282934"/>
          </a:xfrm>
        </p:spPr>
        <p:txBody>
          <a:bodyPr anchor="t">
            <a:normAutofit/>
          </a:bodyPr>
          <a:lstStyle/>
          <a:p>
            <a:pPr algn="just"/>
            <a:endParaRPr lang="en-US" sz="2500" dirty="0"/>
          </a:p>
          <a:p>
            <a:pPr algn="just"/>
            <a:endParaRPr lang="en-US" sz="2500" dirty="0"/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Null Hypothesis : There is no significant difference between the mean income of people who accepted the loan and people who didn’t.</a:t>
            </a:r>
          </a:p>
          <a:p>
            <a:pPr marL="0" indent="0" algn="just">
              <a:buNone/>
            </a:pPr>
            <a:endParaRPr lang="en-US" sz="2500" dirty="0"/>
          </a:p>
          <a:p>
            <a:pPr algn="just"/>
            <a:r>
              <a:rPr lang="en-US" sz="2500" dirty="0"/>
              <a:t>Alternate Hypothesis: There is a significant difference between the mean income of people who accepted the loan and people who don't.</a:t>
            </a:r>
            <a:endParaRPr lang="en-CA" sz="2500" dirty="0"/>
          </a:p>
        </p:txBody>
      </p:sp>
      <p:pic>
        <p:nvPicPr>
          <p:cNvPr id="8" name="Picture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4DDE4C69-3644-7B42-0A93-B5CBC279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57" y="4092852"/>
            <a:ext cx="10027872" cy="48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610137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5934D-526B-2B97-A78F-40C8BD7A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24" y="924560"/>
            <a:ext cx="6960407" cy="2139696"/>
          </a:xfrm>
        </p:spPr>
        <p:txBody>
          <a:bodyPr anchor="b">
            <a:normAutofit/>
          </a:bodyPr>
          <a:lstStyle/>
          <a:p>
            <a:r>
              <a:rPr lang="en-CA" sz="7200"/>
              <a:t>Interpretation and Conclusion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151" y="3427476"/>
            <a:ext cx="4701663" cy="26416"/>
          </a:xfrm>
          <a:custGeom>
            <a:avLst/>
            <a:gdLst>
              <a:gd name="connsiteX0" fmla="*/ 0 w 4701663"/>
              <a:gd name="connsiteY0" fmla="*/ 0 h 26416"/>
              <a:gd name="connsiteX1" fmla="*/ 624650 w 4701663"/>
              <a:gd name="connsiteY1" fmla="*/ 0 h 26416"/>
              <a:gd name="connsiteX2" fmla="*/ 1155266 w 4701663"/>
              <a:gd name="connsiteY2" fmla="*/ 0 h 26416"/>
              <a:gd name="connsiteX3" fmla="*/ 1732899 w 4701663"/>
              <a:gd name="connsiteY3" fmla="*/ 0 h 26416"/>
              <a:gd name="connsiteX4" fmla="*/ 2451581 w 4701663"/>
              <a:gd name="connsiteY4" fmla="*/ 0 h 26416"/>
              <a:gd name="connsiteX5" fmla="*/ 3076231 w 4701663"/>
              <a:gd name="connsiteY5" fmla="*/ 0 h 26416"/>
              <a:gd name="connsiteX6" fmla="*/ 3653864 w 4701663"/>
              <a:gd name="connsiteY6" fmla="*/ 0 h 26416"/>
              <a:gd name="connsiteX7" fmla="*/ 4701663 w 4701663"/>
              <a:gd name="connsiteY7" fmla="*/ 0 h 26416"/>
              <a:gd name="connsiteX8" fmla="*/ 4701663 w 4701663"/>
              <a:gd name="connsiteY8" fmla="*/ 26416 h 26416"/>
              <a:gd name="connsiteX9" fmla="*/ 4029997 w 4701663"/>
              <a:gd name="connsiteY9" fmla="*/ 26416 h 26416"/>
              <a:gd name="connsiteX10" fmla="*/ 3452364 w 4701663"/>
              <a:gd name="connsiteY10" fmla="*/ 26416 h 26416"/>
              <a:gd name="connsiteX11" fmla="*/ 2686665 w 4701663"/>
              <a:gd name="connsiteY11" fmla="*/ 26416 h 26416"/>
              <a:gd name="connsiteX12" fmla="*/ 2062015 w 4701663"/>
              <a:gd name="connsiteY12" fmla="*/ 26416 h 26416"/>
              <a:gd name="connsiteX13" fmla="*/ 1531399 w 4701663"/>
              <a:gd name="connsiteY13" fmla="*/ 26416 h 26416"/>
              <a:gd name="connsiteX14" fmla="*/ 812716 w 4701663"/>
              <a:gd name="connsiteY14" fmla="*/ 26416 h 26416"/>
              <a:gd name="connsiteX15" fmla="*/ 0 w 4701663"/>
              <a:gd name="connsiteY15" fmla="*/ 26416 h 26416"/>
              <a:gd name="connsiteX16" fmla="*/ 0 w 4701663"/>
              <a:gd name="connsiteY16" fmla="*/ 0 h 2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01663" h="26416" fill="none" extrusionOk="0">
                <a:moveTo>
                  <a:pt x="0" y="0"/>
                </a:moveTo>
                <a:cubicBezTo>
                  <a:pt x="267451" y="22040"/>
                  <a:pt x="446195" y="13522"/>
                  <a:pt x="624650" y="0"/>
                </a:cubicBezTo>
                <a:cubicBezTo>
                  <a:pt x="803105" y="-13522"/>
                  <a:pt x="939117" y="-14455"/>
                  <a:pt x="1155266" y="0"/>
                </a:cubicBezTo>
                <a:cubicBezTo>
                  <a:pt x="1371415" y="14455"/>
                  <a:pt x="1566904" y="-7919"/>
                  <a:pt x="1732899" y="0"/>
                </a:cubicBezTo>
                <a:cubicBezTo>
                  <a:pt x="1898894" y="7919"/>
                  <a:pt x="2110389" y="-32704"/>
                  <a:pt x="2451581" y="0"/>
                </a:cubicBezTo>
                <a:cubicBezTo>
                  <a:pt x="2792773" y="32704"/>
                  <a:pt x="2822221" y="-9961"/>
                  <a:pt x="3076231" y="0"/>
                </a:cubicBezTo>
                <a:cubicBezTo>
                  <a:pt x="3330241" y="9961"/>
                  <a:pt x="3492080" y="4315"/>
                  <a:pt x="3653864" y="0"/>
                </a:cubicBezTo>
                <a:cubicBezTo>
                  <a:pt x="3815648" y="-4315"/>
                  <a:pt x="4407964" y="-3500"/>
                  <a:pt x="4701663" y="0"/>
                </a:cubicBezTo>
                <a:cubicBezTo>
                  <a:pt x="4700436" y="6345"/>
                  <a:pt x="4701643" y="17907"/>
                  <a:pt x="4701663" y="26416"/>
                </a:cubicBezTo>
                <a:cubicBezTo>
                  <a:pt x="4471604" y="-330"/>
                  <a:pt x="4190248" y="48636"/>
                  <a:pt x="4029997" y="26416"/>
                </a:cubicBezTo>
                <a:cubicBezTo>
                  <a:pt x="3869746" y="4196"/>
                  <a:pt x="3621292" y="49946"/>
                  <a:pt x="3452364" y="26416"/>
                </a:cubicBezTo>
                <a:cubicBezTo>
                  <a:pt x="3283436" y="2886"/>
                  <a:pt x="3046630" y="34607"/>
                  <a:pt x="2686665" y="26416"/>
                </a:cubicBezTo>
                <a:cubicBezTo>
                  <a:pt x="2326700" y="18225"/>
                  <a:pt x="2367002" y="-375"/>
                  <a:pt x="2062015" y="26416"/>
                </a:cubicBezTo>
                <a:cubicBezTo>
                  <a:pt x="1757028" y="53207"/>
                  <a:pt x="1758949" y="50792"/>
                  <a:pt x="1531399" y="26416"/>
                </a:cubicBezTo>
                <a:cubicBezTo>
                  <a:pt x="1303849" y="2040"/>
                  <a:pt x="1148118" y="58829"/>
                  <a:pt x="812716" y="26416"/>
                </a:cubicBezTo>
                <a:cubicBezTo>
                  <a:pt x="477314" y="-5997"/>
                  <a:pt x="168873" y="51946"/>
                  <a:pt x="0" y="26416"/>
                </a:cubicBezTo>
                <a:cubicBezTo>
                  <a:pt x="-794" y="19389"/>
                  <a:pt x="760" y="6455"/>
                  <a:pt x="0" y="0"/>
                </a:cubicBezTo>
                <a:close/>
              </a:path>
              <a:path w="4701663" h="26416" stroke="0" extrusionOk="0">
                <a:moveTo>
                  <a:pt x="0" y="0"/>
                </a:moveTo>
                <a:cubicBezTo>
                  <a:pt x="191007" y="-20921"/>
                  <a:pt x="493877" y="24030"/>
                  <a:pt x="624650" y="0"/>
                </a:cubicBezTo>
                <a:cubicBezTo>
                  <a:pt x="755423" y="-24030"/>
                  <a:pt x="1004620" y="13871"/>
                  <a:pt x="1155266" y="0"/>
                </a:cubicBezTo>
                <a:cubicBezTo>
                  <a:pt x="1305912" y="-13871"/>
                  <a:pt x="1691121" y="-34090"/>
                  <a:pt x="1920965" y="0"/>
                </a:cubicBezTo>
                <a:cubicBezTo>
                  <a:pt x="2150809" y="34090"/>
                  <a:pt x="2275535" y="-22935"/>
                  <a:pt x="2545615" y="0"/>
                </a:cubicBezTo>
                <a:cubicBezTo>
                  <a:pt x="2815695" y="22935"/>
                  <a:pt x="2928894" y="-12552"/>
                  <a:pt x="3170264" y="0"/>
                </a:cubicBezTo>
                <a:cubicBezTo>
                  <a:pt x="3411634" y="12552"/>
                  <a:pt x="3568559" y="16096"/>
                  <a:pt x="3935964" y="0"/>
                </a:cubicBezTo>
                <a:cubicBezTo>
                  <a:pt x="4303369" y="-16096"/>
                  <a:pt x="4422552" y="-28854"/>
                  <a:pt x="4701663" y="0"/>
                </a:cubicBezTo>
                <a:cubicBezTo>
                  <a:pt x="4700370" y="11737"/>
                  <a:pt x="4700655" y="17513"/>
                  <a:pt x="4701663" y="26416"/>
                </a:cubicBezTo>
                <a:cubicBezTo>
                  <a:pt x="4456312" y="25401"/>
                  <a:pt x="4407982" y="34637"/>
                  <a:pt x="4124030" y="26416"/>
                </a:cubicBezTo>
                <a:cubicBezTo>
                  <a:pt x="3840078" y="18195"/>
                  <a:pt x="3779530" y="33891"/>
                  <a:pt x="3452364" y="26416"/>
                </a:cubicBezTo>
                <a:cubicBezTo>
                  <a:pt x="3125198" y="18941"/>
                  <a:pt x="3033315" y="-740"/>
                  <a:pt x="2780698" y="26416"/>
                </a:cubicBezTo>
                <a:cubicBezTo>
                  <a:pt x="2528081" y="53572"/>
                  <a:pt x="2326383" y="50531"/>
                  <a:pt x="2156048" y="26416"/>
                </a:cubicBezTo>
                <a:cubicBezTo>
                  <a:pt x="1985713" y="2302"/>
                  <a:pt x="1609120" y="-2814"/>
                  <a:pt x="1390349" y="26416"/>
                </a:cubicBezTo>
                <a:cubicBezTo>
                  <a:pt x="1171578" y="55646"/>
                  <a:pt x="919018" y="-8707"/>
                  <a:pt x="624650" y="26416"/>
                </a:cubicBezTo>
                <a:cubicBezTo>
                  <a:pt x="330282" y="61539"/>
                  <a:pt x="161376" y="10078"/>
                  <a:pt x="0" y="26416"/>
                </a:cubicBezTo>
                <a:cubicBezTo>
                  <a:pt x="1074" y="15441"/>
                  <a:pt x="374" y="1296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CFB2-7F76-247F-4512-D02BC16F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24" y="3843528"/>
            <a:ext cx="8511645" cy="5124704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endParaRPr lang="en-CA" sz="3200" dirty="0"/>
          </a:p>
          <a:p>
            <a:pPr algn="just"/>
            <a:r>
              <a:rPr lang="en-CA" sz="3200" dirty="0"/>
              <a:t>Interpretation:</a:t>
            </a:r>
          </a:p>
          <a:p>
            <a:pPr marL="0" indent="0" algn="just">
              <a:buNone/>
            </a:pPr>
            <a:r>
              <a:rPr lang="en-US" sz="3200" dirty="0"/>
              <a:t>Since the p-values are much smaller than 0.05 (our chosen significance level), we reject the null hypothesis. </a:t>
            </a:r>
          </a:p>
          <a:p>
            <a:pPr algn="just"/>
            <a:r>
              <a:rPr lang="en-CA" sz="3200" dirty="0"/>
              <a:t>Conclusion: </a:t>
            </a: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There is strong evidence to suggest that the mean income of customers who accepted loans is significantly different from the mean income of customers who did not accept loans.</a:t>
            </a:r>
            <a:endParaRPr lang="en-CA" sz="3200" dirty="0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7176C8A9-C876-4EB5-AA24-4C9DD21D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341" y="1083293"/>
            <a:ext cx="7884939" cy="78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6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535</TotalTime>
  <Words>601</Words>
  <Application>Microsoft Office PowerPoint</Application>
  <PresentationFormat>Custom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Söhne</vt:lpstr>
      <vt:lpstr>Office 2013 - 2022 Theme</vt:lpstr>
      <vt:lpstr> DATA ACQUISITION AND VISUALIZATION ANALYSIS</vt:lpstr>
      <vt:lpstr>BUSINESS CASE</vt:lpstr>
      <vt:lpstr>ABOUT THE DATA</vt:lpstr>
      <vt:lpstr>DESCRIPTIVE STATISTICS</vt:lpstr>
      <vt:lpstr>VISUALIZATION - HEATMAP</vt:lpstr>
      <vt:lpstr>VISUALIZATION - HISTOGRAM</vt:lpstr>
      <vt:lpstr>VISUALIZATION – PIE &amp; BAR CHART</vt:lpstr>
      <vt:lpstr>Hypothesis Testing (Income between Accepted and Not Accepted Loans):</vt:lpstr>
      <vt:lpstr>Interpretation and Conclusion</vt:lpstr>
      <vt:lpstr>MODEL BUILDING – LOGISTIC REGRESSION</vt:lpstr>
      <vt:lpstr>LOGISTIC REGRESSION – ROC CURVE</vt:lpstr>
      <vt:lpstr>MODEL BUILDING – DECISION TREE ANALYSIS</vt:lpstr>
      <vt:lpstr>DECISION TREE – GRAPHICAL REPRESENTATION</vt:lpstr>
      <vt:lpstr>MODEL BUILDING – RANDOM FOREST</vt:lpstr>
      <vt:lpstr>RANDOM FOREST – GRAPHICAL REPRESENTATION</vt:lpstr>
      <vt:lpstr>MODEL BUILDING – KNN CLASSIFICATION MODEL</vt:lpstr>
      <vt:lpstr>DECIDING THE BEST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P Nair</dc:creator>
  <cp:lastModifiedBy>Arvind Subhash Babu</cp:lastModifiedBy>
  <cp:revision>12</cp:revision>
  <dcterms:created xsi:type="dcterms:W3CDTF">2022-11-22T23:59:15Z</dcterms:created>
  <dcterms:modified xsi:type="dcterms:W3CDTF">2024-11-06T19:57:50Z</dcterms:modified>
</cp:coreProperties>
</file>