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Lst>
  <p:notesMasterIdLst>
    <p:notesMasterId r:id="rId42"/>
  </p:notesMasterIdLst>
  <p:handoutMasterIdLst>
    <p:handoutMasterId r:id="rId43"/>
  </p:handoutMasterIdLst>
  <p:sldIdLst>
    <p:sldId id="1486" r:id="rId5"/>
    <p:sldId id="1502" r:id="rId6"/>
    <p:sldId id="1518" r:id="rId7"/>
    <p:sldId id="1504" r:id="rId8"/>
    <p:sldId id="1520" r:id="rId9"/>
    <p:sldId id="1573" r:id="rId10"/>
    <p:sldId id="1552" r:id="rId11"/>
    <p:sldId id="1553" r:id="rId12"/>
    <p:sldId id="1557" r:id="rId13"/>
    <p:sldId id="1554" r:id="rId14"/>
    <p:sldId id="1574" r:id="rId15"/>
    <p:sldId id="1575" r:id="rId16"/>
    <p:sldId id="1548" r:id="rId17"/>
    <p:sldId id="1565" r:id="rId18"/>
    <p:sldId id="1567" r:id="rId19"/>
    <p:sldId id="1568" r:id="rId20"/>
    <p:sldId id="1569" r:id="rId21"/>
    <p:sldId id="1521" r:id="rId22"/>
    <p:sldId id="1560" r:id="rId23"/>
    <p:sldId id="1561" r:id="rId24"/>
    <p:sldId id="1522" r:id="rId25"/>
    <p:sldId id="1562" r:id="rId26"/>
    <p:sldId id="1549" r:id="rId27"/>
    <p:sldId id="1584" r:id="rId28"/>
    <p:sldId id="1585" r:id="rId29"/>
    <p:sldId id="1586" r:id="rId30"/>
    <p:sldId id="1587" r:id="rId31"/>
    <p:sldId id="1588" r:id="rId32"/>
    <p:sldId id="1589" r:id="rId33"/>
    <p:sldId id="1590" r:id="rId34"/>
    <p:sldId id="1591" r:id="rId35"/>
    <p:sldId id="1592" r:id="rId36"/>
    <p:sldId id="1511" r:id="rId37"/>
    <p:sldId id="1559" r:id="rId38"/>
    <p:sldId id="1583" r:id="rId39"/>
    <p:sldId id="1532" r:id="rId40"/>
    <p:sldId id="1516" r:id="rId4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chine Learning, Analytics &amp; Data Science Conference Template" id="{E1C8FB21-FF75-44A0-8090-B2FB240B014B}">
          <p14:sldIdLst>
            <p14:sldId id="1486"/>
            <p14:sldId id="1502"/>
            <p14:sldId id="1518"/>
            <p14:sldId id="1504"/>
          </p14:sldIdLst>
        </p14:section>
        <p14:section name="Introduction" id="{BF7EC0C7-0486-450A-BF83-D58469FE38EF}">
          <p14:sldIdLst>
            <p14:sldId id="1520"/>
            <p14:sldId id="1573"/>
            <p14:sldId id="1552"/>
            <p14:sldId id="1553"/>
            <p14:sldId id="1557"/>
            <p14:sldId id="1554"/>
            <p14:sldId id="1574"/>
            <p14:sldId id="1575"/>
            <p14:sldId id="1548"/>
            <p14:sldId id="1565"/>
            <p14:sldId id="1567"/>
            <p14:sldId id="1568"/>
            <p14:sldId id="1569"/>
          </p14:sldIdLst>
        </p14:section>
        <p14:section name="HandsOn-Setup" id="{8EA85439-5DCC-4B6C-A1A2-85B4B0B1EF7F}">
          <p14:sldIdLst>
            <p14:sldId id="1521"/>
            <p14:sldId id="1560"/>
            <p14:sldId id="1561"/>
          </p14:sldIdLst>
        </p14:section>
        <p14:section name="HandsOn-O16-DSVM" id="{FF881266-CE34-45E1-8277-AAEDC045E4AF}">
          <p14:sldIdLst>
            <p14:sldId id="1522"/>
            <p14:sldId id="1562"/>
            <p14:sldId id="1549"/>
          </p14:sldIdLst>
        </p14:section>
        <p14:section name="Demo-O16N-HDI" id="{6E9DF348-6997-439C-8042-BE7F6D7F9483}">
          <p14:sldIdLst>
            <p14:sldId id="1584"/>
            <p14:sldId id="1585"/>
            <p14:sldId id="1586"/>
            <p14:sldId id="1587"/>
            <p14:sldId id="1588"/>
            <p14:sldId id="1589"/>
            <p14:sldId id="1590"/>
            <p14:sldId id="1591"/>
            <p14:sldId id="1592"/>
          </p14:sldIdLst>
        </p14:section>
        <p14:section name="HadsOn-Swagger" id="{D3A0852E-B8B9-4B40-A734-0013E7C9EE18}">
          <p14:sldIdLst>
            <p14:sldId id="1511"/>
            <p14:sldId id="1559"/>
            <p14:sldId id="1583"/>
            <p14:sldId id="1532"/>
            <p14:sldId id="151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FFFF"/>
    <a:srgbClr val="0078D7"/>
    <a:srgbClr val="000000"/>
    <a:srgbClr val="FF8C00"/>
    <a:srgbClr val="D83B01"/>
    <a:srgbClr val="FFB900"/>
    <a:srgbClr val="107C10"/>
    <a:srgbClr val="35353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353" autoAdjust="0"/>
    <p:restoredTop sz="96441" autoAdjust="0"/>
  </p:normalViewPr>
  <p:slideViewPr>
    <p:cSldViewPr>
      <p:cViewPr varScale="1">
        <p:scale>
          <a:sx n="81" d="100"/>
          <a:sy n="81" d="100"/>
        </p:scale>
        <p:origin x="60" y="79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1206"/>
    </p:cViewPr>
  </p:sorterViewPr>
  <p:notesViewPr>
    <p:cSldViewPr showGuides="1">
      <p:cViewPr varScale="1">
        <p:scale>
          <a:sx n="60" d="100"/>
          <a:sy n="60" d="100"/>
        </p:scale>
        <p:origin x="2333" y="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50"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Atherton" userId="38682eda-0348-479f-a96e-7a1094f695ad" providerId="ADAL" clId="{5E770A56-85B6-45E3-A406-95AD9CA0A545}"/>
    <pc:docChg chg="modSld">
      <pc:chgData name="Mark Atherton" userId="38682eda-0348-479f-a96e-7a1094f695ad" providerId="ADAL" clId="{5E770A56-85B6-45E3-A406-95AD9CA0A545}" dt="2017-04-12T05:44:17.975" v="54" actId="20577"/>
      <pc:docMkLst>
        <pc:docMk/>
      </pc:docMkLst>
      <pc:sldChg chg="modSp">
        <pc:chgData name="Mark Atherton" userId="38682eda-0348-479f-a96e-7a1094f695ad" providerId="ADAL" clId="{5E770A56-85B6-45E3-A406-95AD9CA0A545}" dt="2017-04-12T05:44:17.975" v="54" actId="20577"/>
        <pc:sldMkLst>
          <pc:docMk/>
          <pc:sldMk cId="3788647698" sldId="1502"/>
        </pc:sldMkLst>
        <pc:spChg chg="mod">
          <ac:chgData name="Mark Atherton" userId="38682eda-0348-479f-a96e-7a1094f695ad" providerId="ADAL" clId="{5E770A56-85B6-45E3-A406-95AD9CA0A545}" dt="2017-04-12T05:44:09.833" v="41" actId="20577"/>
          <ac:spMkLst>
            <pc:docMk/>
            <pc:sldMk cId="3788647698" sldId="1502"/>
            <ac:spMk id="4" creationId="{00000000-0000-0000-0000-000000000000}"/>
          </ac:spMkLst>
        </pc:spChg>
        <pc:spChg chg="mod">
          <ac:chgData name="Mark Atherton" userId="38682eda-0348-479f-a96e-7a1094f695ad" providerId="ADAL" clId="{5E770A56-85B6-45E3-A406-95AD9CA0A545}" dt="2017-04-12T05:44:17.975" v="54" actId="20577"/>
          <ac:spMkLst>
            <pc:docMk/>
            <pc:sldMk cId="3788647698" sldId="1502"/>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Machine Learning, Analytics, &amp; Data Science Conference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6/7/2017 4:27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Machine Learning, Analytics, &amp; Data Science Conference</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6/7/2017 4:27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3D530-3419-45A5-AB8A-2242E8FDFF4E}" type="datetime8">
              <a:rPr lang="en-US" smtClean="0"/>
              <a:t>6/7/2017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90969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6/7/2017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04615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6/7/2017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517969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6/7/2017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220317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13</a:t>
            </a:fld>
            <a:endParaRPr lang="en-US" dirty="0"/>
          </a:p>
        </p:txBody>
      </p:sp>
    </p:spTree>
    <p:extLst>
      <p:ext uri="{BB962C8B-B14F-4D97-AF65-F5344CB8AC3E}">
        <p14:creationId xmlns:p14="http://schemas.microsoft.com/office/powerpoint/2010/main" val="3377064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14</a:t>
            </a:fld>
            <a:endParaRPr lang="en-US" dirty="0"/>
          </a:p>
        </p:txBody>
      </p:sp>
    </p:spTree>
    <p:extLst>
      <p:ext uri="{BB962C8B-B14F-4D97-AF65-F5344CB8AC3E}">
        <p14:creationId xmlns:p14="http://schemas.microsoft.com/office/powerpoint/2010/main" val="1416120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15</a:t>
            </a:fld>
            <a:endParaRPr lang="en-US" dirty="0"/>
          </a:p>
        </p:txBody>
      </p:sp>
    </p:spTree>
    <p:extLst>
      <p:ext uri="{BB962C8B-B14F-4D97-AF65-F5344CB8AC3E}">
        <p14:creationId xmlns:p14="http://schemas.microsoft.com/office/powerpoint/2010/main" val="1978535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16</a:t>
            </a:fld>
            <a:endParaRPr lang="en-US" dirty="0"/>
          </a:p>
        </p:txBody>
      </p:sp>
    </p:spTree>
    <p:extLst>
      <p:ext uri="{BB962C8B-B14F-4D97-AF65-F5344CB8AC3E}">
        <p14:creationId xmlns:p14="http://schemas.microsoft.com/office/powerpoint/2010/main" val="2360055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17</a:t>
            </a:fld>
            <a:endParaRPr lang="en-US" dirty="0"/>
          </a:p>
        </p:txBody>
      </p:sp>
    </p:spTree>
    <p:extLst>
      <p:ext uri="{BB962C8B-B14F-4D97-AF65-F5344CB8AC3E}">
        <p14:creationId xmlns:p14="http://schemas.microsoft.com/office/powerpoint/2010/main" val="3751414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6/7/2017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151783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19</a:t>
            </a:fld>
            <a:endParaRPr lang="en-US" dirty="0"/>
          </a:p>
        </p:txBody>
      </p:sp>
    </p:spTree>
    <p:extLst>
      <p:ext uri="{BB962C8B-B14F-4D97-AF65-F5344CB8AC3E}">
        <p14:creationId xmlns:p14="http://schemas.microsoft.com/office/powerpoint/2010/main" val="1119445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13C66B-7AF5-40BA-8933-D16874FF94CC}" type="datetime8">
              <a:rPr lang="en-US" smtClean="0"/>
              <a:t>6/7/2017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222412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Snapshot functions are very useful for remote execution scenarios. It can save the whole workspace and working directory so that you can pick up from exactly where you left last time. Thank about saving and loading a game.</a:t>
            </a:r>
          </a:p>
          <a:p>
            <a:endParaRPr lang="en-US" dirty="0"/>
          </a:p>
          <a:p>
            <a:r>
              <a:rPr lang="en-US" dirty="0"/>
              <a:t>It can also be used when publish a web service to help you handle the environment dependencies. But it might impact the performance of the Request-Response time. </a:t>
            </a:r>
            <a:r>
              <a:rPr lang="en-US" sz="1200" kern="1200" dirty="0">
                <a:solidFill>
                  <a:schemeClr val="tx1"/>
                </a:solidFill>
                <a:effectLst/>
                <a:latin typeface="+mn-lt"/>
                <a:ea typeface="+mn-ea"/>
                <a:cs typeface="+mn-cs"/>
              </a:rPr>
              <a:t>For optimal performance, consider the size of the snapshot carefully. Before creating a snapshot, ensure that keep only those workspace objects you need and purge the rest.  And, in the event that you only need a single object, consider passing that object alone itself instead of using a snapshot.</a:t>
            </a:r>
            <a:endParaRPr lang="en-US" dirty="0"/>
          </a:p>
        </p:txBody>
      </p:sp>
      <p:sp>
        <p:nvSpPr>
          <p:cNvPr id="4" name="Slide Number Placeholder 3"/>
          <p:cNvSpPr>
            <a:spLocks noGrp="1"/>
          </p:cNvSpPr>
          <p:nvPr>
            <p:ph type="sldNum" sz="quarter" idx="10"/>
          </p:nvPr>
        </p:nvSpPr>
        <p:spPr/>
        <p:txBody>
          <a:bodyPr/>
          <a:lstStyle/>
          <a:p>
            <a:fld id="{F8B4F111-1CFF-449D-AEC7-E248FCC5D817}" type="slidenum">
              <a:rPr lang="en-US" smtClean="0"/>
              <a:t>20</a:t>
            </a:fld>
            <a:endParaRPr lang="en-US"/>
          </a:p>
        </p:txBody>
      </p:sp>
    </p:spTree>
    <p:extLst>
      <p:ext uri="{BB962C8B-B14F-4D97-AF65-F5344CB8AC3E}">
        <p14:creationId xmlns:p14="http://schemas.microsoft.com/office/powerpoint/2010/main" val="2600239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6/7/2017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668336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6/7/2017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623835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version is not specified, a temp </a:t>
            </a:r>
            <a:r>
              <a:rPr lang="en-US" dirty="0" err="1"/>
              <a:t>guid</a:t>
            </a:r>
            <a:r>
              <a:rPr lang="en-US" dirty="0"/>
              <a:t> endpoint is created – this is mainly for development phase and sharing among team members privately. </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902FD40-36A5-4F3A-9D07-62800BE1FB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71650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6/7/2017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1700935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6/7/2017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380562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6468" indent="-456468">
              <a:lnSpc>
                <a:spcPct val="110000"/>
              </a:lnSpc>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F90B58A7-4721-4E96-841F-E2F566DBA112}"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046493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6/7/2017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6780986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6/7/2017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1043671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6/7/2017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097708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900"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6/7/2017 4:27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6917037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6/7/2017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765685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6/7/2017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508082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 uses simulated data, which can easily be configured to use your own organization’s data, to model the acquisition campaign response. The model uses predictors such as demographics, historical campaign performance and product details. The solution predicts the probability of a lead conversion from each channel, at various times of the day and days of the week, for every lead in the database. </a:t>
            </a:r>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6/7/2017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42311525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6/7/2017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091483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last experience I am going to demo is how to easily integrate this web service with a C# app. We leverage Swagger to achieve this goal. Swagger is the most popular open source API framework. It greatly simplifies the consumption of RESTful web services. By adding the Swagger description to our RESTful web services, developers can generate the codes easily.</a:t>
            </a:r>
          </a:p>
          <a:p>
            <a:r>
              <a:rPr lang="en-US" sz="1200" kern="1200" dirty="0">
                <a:solidFill>
                  <a:schemeClr val="tx1"/>
                </a:solidFill>
                <a:effectLst/>
                <a:latin typeface="+mn-lt"/>
                <a:ea typeface="+mn-ea"/>
                <a:cs typeface="+mn-cs"/>
              </a:rPr>
              <a:t>It took 3 very easy steps to integrate the web service to an application. </a:t>
            </a:r>
          </a:p>
          <a:p>
            <a:pPr lvl="0"/>
            <a:r>
              <a:rPr lang="en-US" sz="1200" kern="1200" dirty="0">
                <a:solidFill>
                  <a:schemeClr val="tx1"/>
                </a:solidFill>
                <a:effectLst/>
                <a:latin typeface="+mn-lt"/>
                <a:ea typeface="+mn-ea"/>
                <a:cs typeface="+mn-cs"/>
              </a:rPr>
              <a:t>First, data scientist generates the swagger doc, with 2 line of </a:t>
            </a:r>
            <a:r>
              <a:rPr lang="en-US" sz="1200" kern="1200">
                <a:solidFill>
                  <a:schemeClr val="tx1"/>
                </a:solidFill>
                <a:effectLst/>
                <a:latin typeface="+mn-lt"/>
                <a:ea typeface="+mn-ea"/>
                <a:cs typeface="+mn-cs"/>
              </a:rPr>
              <a:t>code.</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Second, developer uses open source tools such as </a:t>
            </a:r>
            <a:r>
              <a:rPr lang="en-US" sz="1200" kern="1200" dirty="0" err="1">
                <a:solidFill>
                  <a:schemeClr val="tx1"/>
                </a:solidFill>
                <a:effectLst/>
                <a:latin typeface="+mn-lt"/>
                <a:ea typeface="+mn-ea"/>
                <a:cs typeface="+mn-cs"/>
              </a:rPr>
              <a:t>AutoRest</a:t>
            </a:r>
            <a:r>
              <a:rPr lang="en-US" sz="1200" kern="1200" dirty="0">
                <a:solidFill>
                  <a:schemeClr val="tx1"/>
                </a:solidFill>
                <a:effectLst/>
                <a:latin typeface="+mn-lt"/>
                <a:ea typeface="+mn-ea"/>
                <a:cs typeface="+mn-cs"/>
              </a:rPr>
              <a:t> to generate the sample code for the web services.</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Last step, developer writes a few line of C# codes to consume the service. They will use the </a:t>
            </a:r>
            <a:r>
              <a:rPr lang="en-US" sz="1200" kern="1200" dirty="0" err="1">
                <a:solidFill>
                  <a:schemeClr val="tx1"/>
                </a:solidFill>
                <a:effectLst/>
                <a:latin typeface="+mn-lt"/>
                <a:ea typeface="+mn-ea"/>
                <a:cs typeface="+mn-cs"/>
              </a:rPr>
              <a:t>autogenerated</a:t>
            </a:r>
            <a:r>
              <a:rPr lang="en-US" sz="1200" kern="1200" dirty="0">
                <a:solidFill>
                  <a:schemeClr val="tx1"/>
                </a:solidFill>
                <a:effectLst/>
                <a:latin typeface="+mn-lt"/>
                <a:ea typeface="+mn-ea"/>
                <a:cs typeface="+mn-cs"/>
              </a:rPr>
              <a:t> code.  You can see that during the whole process the developers don’t need to see R code at all.</a:t>
            </a:r>
          </a:p>
          <a:p>
            <a:pPr lvl="0"/>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That’s all for today’s demo. Easy deployment, easy consumption from R and easy integration with Apps. Thank you!</a:t>
            </a:r>
          </a:p>
          <a:p>
            <a:endParaRPr lang="en-US" dirty="0"/>
          </a:p>
        </p:txBody>
      </p:sp>
      <p:sp>
        <p:nvSpPr>
          <p:cNvPr id="4" name="Slide Number Placeholder 3"/>
          <p:cNvSpPr>
            <a:spLocks noGrp="1"/>
          </p:cNvSpPr>
          <p:nvPr>
            <p:ph type="sldNum" sz="quarter" idx="10"/>
          </p:nvPr>
        </p:nvSpPr>
        <p:spPr/>
        <p:txBody>
          <a:bodyPr/>
          <a:lstStyle/>
          <a:p>
            <a:fld id="{F8B4F111-1CFF-449D-AEC7-E248FCC5D817}" type="slidenum">
              <a:rPr lang="en-US" smtClean="0"/>
              <a:t>34</a:t>
            </a:fld>
            <a:endParaRPr lang="en-US"/>
          </a:p>
        </p:txBody>
      </p:sp>
    </p:spTree>
    <p:extLst>
      <p:ext uri="{BB962C8B-B14F-4D97-AF65-F5344CB8AC3E}">
        <p14:creationId xmlns:p14="http://schemas.microsoft.com/office/powerpoint/2010/main" val="39905948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6/7/2017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9793356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6/7/2017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9749679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a:solidFill>
                  <a:prstClr val="black"/>
                </a:solidFill>
              </a:rPr>
              <a:t>Machine Learning, Analytics, &amp; Data Science Conference</a:t>
            </a: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6/7/2017 4:27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57329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6/7/2017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21044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6/7/2017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00208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6/7/2017 4:27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09169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6/7/2017 4:27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089817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traditional deployment process: after the model is built, it took a long time to convert it and integration with business apps in production. </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C598E46D-3A63-49B3-B1D5-4F1DA8EB3B2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839799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R’s greatness in modeling, and its weakness in operationalization. </a:t>
            </a:r>
          </a:p>
        </p:txBody>
      </p:sp>
      <p:sp>
        <p:nvSpPr>
          <p:cNvPr id="4" name="Slide Number Placeholder 3"/>
          <p:cNvSpPr>
            <a:spLocks noGrp="1"/>
          </p:cNvSpPr>
          <p:nvPr>
            <p:ph type="sldNum" sz="quarter" idx="10"/>
          </p:nvPr>
        </p:nvSpPr>
        <p:spPr/>
        <p:txBody>
          <a:bodyPr/>
          <a:lstStyle/>
          <a:p>
            <a:fld id="{F8B4F111-1CFF-449D-AEC7-E248FCC5D817}" type="slidenum">
              <a:rPr lang="en-US" smtClean="0"/>
              <a:t>9</a:t>
            </a:fld>
            <a:endParaRPr lang="en-US"/>
          </a:p>
        </p:txBody>
      </p:sp>
    </p:spTree>
    <p:extLst>
      <p:ext uri="{BB962C8B-B14F-4D97-AF65-F5344CB8AC3E}">
        <p14:creationId xmlns:p14="http://schemas.microsoft.com/office/powerpoint/2010/main" val="2500321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bwMode="auto">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ltGray">
          <a:xfrm>
            <a:off x="882" y="0"/>
            <a:ext cx="12434711" cy="6994525"/>
          </a:xfrm>
          <a:prstGeom prst="rect">
            <a:avLst/>
          </a:prstGeom>
        </p:spPr>
      </p:pic>
      <p:pic>
        <p:nvPicPr>
          <p:cNvPr id="6" name="MS logo white - EMF"/>
          <p:cNvPicPr>
            <a:picLocks noChangeAspect="1"/>
          </p:cNvPicPr>
          <p:nvPr userDrawn="1"/>
        </p:nvPicPr>
        <p:blipFill>
          <a:blip r:embed="rId3"/>
          <a:stretch>
            <a:fillRect/>
          </a:stretch>
        </p:blipFill>
        <p:spPr bwMode="white">
          <a:xfrm>
            <a:off x="460688" y="479425"/>
            <a:ext cx="1451843" cy="310896"/>
          </a:xfrm>
          <a:prstGeom prst="rect">
            <a:avLst/>
          </a:prstGeom>
        </p:spPr>
      </p:pic>
      <p:sp>
        <p:nvSpPr>
          <p:cNvPr id="8" name="TextBox 7"/>
          <p:cNvSpPr txBox="1"/>
          <p:nvPr userDrawn="1"/>
        </p:nvSpPr>
        <p:spPr bwMode="white">
          <a:xfrm>
            <a:off x="294215" y="2136421"/>
            <a:ext cx="11887200" cy="1625060"/>
          </a:xfrm>
          <a:prstGeom prst="rect">
            <a:avLst/>
          </a:prstGeom>
          <a:noFill/>
        </p:spPr>
        <p:txBody>
          <a:bodyPr wrap="square" lIns="137160" tIns="146304" rIns="137160" bIns="146304" rtlCol="0">
            <a:spAutoFit/>
          </a:bodyPr>
          <a:lstStyle/>
          <a:p>
            <a:pPr>
              <a:lnSpc>
                <a:spcPct val="90000"/>
              </a:lnSpc>
              <a:spcAft>
                <a:spcPts val="600"/>
              </a:spcAft>
            </a:pPr>
            <a:r>
              <a:rPr lang="en-US" sz="4800" dirty="0">
                <a:gradFill>
                  <a:gsLst>
                    <a:gs pos="2917">
                      <a:srgbClr val="FFFFFF"/>
                    </a:gs>
                    <a:gs pos="30000">
                      <a:srgbClr val="FFFFFF"/>
                    </a:gs>
                  </a:gsLst>
                  <a:lin ang="5400000" scaled="0"/>
                </a:gradFill>
                <a:latin typeface="Segoe UI Light"/>
              </a:rPr>
              <a:t>Machine Learning,</a:t>
            </a:r>
            <a:r>
              <a:rPr lang="en-US" sz="4800" baseline="0" dirty="0">
                <a:gradFill>
                  <a:gsLst>
                    <a:gs pos="2917">
                      <a:srgbClr val="FFFFFF"/>
                    </a:gs>
                    <a:gs pos="30000">
                      <a:srgbClr val="FFFFFF"/>
                    </a:gs>
                  </a:gsLst>
                  <a:lin ang="5400000" scaled="0"/>
                </a:gradFill>
                <a:latin typeface="Segoe UI Light"/>
              </a:rPr>
              <a:t> Analytics,</a:t>
            </a:r>
            <a:br>
              <a:rPr lang="en-US" sz="4800" baseline="0" dirty="0">
                <a:gradFill>
                  <a:gsLst>
                    <a:gs pos="2917">
                      <a:srgbClr val="FFFFFF"/>
                    </a:gs>
                    <a:gs pos="30000">
                      <a:srgbClr val="FFFFFF"/>
                    </a:gs>
                  </a:gsLst>
                  <a:lin ang="5400000" scaled="0"/>
                </a:gradFill>
                <a:latin typeface="Segoe UI Light"/>
              </a:rPr>
            </a:br>
            <a:r>
              <a:rPr lang="en-US" sz="4800" baseline="0" dirty="0">
                <a:gradFill>
                  <a:gsLst>
                    <a:gs pos="2917">
                      <a:srgbClr val="FFFFFF"/>
                    </a:gs>
                    <a:gs pos="30000">
                      <a:srgbClr val="FFFFFF"/>
                    </a:gs>
                  </a:gsLst>
                  <a:lin ang="5400000" scaled="0"/>
                </a:gradFill>
                <a:latin typeface="Segoe UI Light"/>
              </a:rPr>
              <a:t>&amp; </a:t>
            </a:r>
            <a:r>
              <a:rPr lang="en-US" sz="4800" dirty="0">
                <a:gradFill>
                  <a:gsLst>
                    <a:gs pos="2917">
                      <a:srgbClr val="FFFFFF"/>
                    </a:gs>
                    <a:gs pos="30000">
                      <a:srgbClr val="FFFFFF"/>
                    </a:gs>
                  </a:gsLst>
                  <a:lin ang="5400000" scaled="0"/>
                </a:gradFill>
                <a:latin typeface="Segoe UI Light"/>
              </a:rPr>
              <a:t>Data Science Conference</a:t>
            </a:r>
            <a:endParaRPr lang="en-US" sz="6000" dirty="0">
              <a:gradFill>
                <a:gsLst>
                  <a:gs pos="2917">
                    <a:srgbClr val="FFFFFF"/>
                  </a:gs>
                  <a:gs pos="30000">
                    <a:srgbClr val="FFFFFF"/>
                  </a:gs>
                </a:gsLst>
                <a:lin ang="5400000" scaled="0"/>
              </a:gradFill>
              <a:latin typeface="Segoe UI Light"/>
            </a:endParaRPr>
          </a:p>
        </p:txBody>
      </p:sp>
      <p:sp>
        <p:nvSpPr>
          <p:cNvPr id="10" name="TextBox 9"/>
          <p:cNvSpPr txBox="1"/>
          <p:nvPr userDrawn="1"/>
        </p:nvSpPr>
        <p:spPr bwMode="white">
          <a:xfrm>
            <a:off x="294215" y="3714215"/>
            <a:ext cx="10195024" cy="738664"/>
          </a:xfrm>
          <a:prstGeom prst="rect">
            <a:avLst/>
          </a:prstGeom>
          <a:noFill/>
        </p:spPr>
        <p:txBody>
          <a:bodyPr wrap="square" lIns="137160" tIns="146304" rIns="137160" bIns="146304" rtlCol="0">
            <a:spAutoFit/>
          </a:bodyPr>
          <a:lstStyle/>
          <a:p>
            <a:pPr>
              <a:lnSpc>
                <a:spcPct val="90000"/>
              </a:lnSpc>
              <a:spcAft>
                <a:spcPts val="600"/>
              </a:spcAft>
            </a:pPr>
            <a:r>
              <a:rPr lang="en-US" sz="3200" dirty="0">
                <a:gradFill>
                  <a:gsLst>
                    <a:gs pos="2917">
                      <a:srgbClr val="FFFFFF"/>
                    </a:gs>
                    <a:gs pos="30000">
                      <a:srgbClr val="FFFFFF"/>
                    </a:gs>
                  </a:gsLst>
                  <a:lin ang="5400000" scaled="0"/>
                </a:gradFill>
                <a:latin typeface="Segoe UI Light"/>
              </a:rPr>
              <a:t>June 8–9</a:t>
            </a:r>
            <a:r>
              <a:rPr lang="en-US" sz="3200" baseline="0" dirty="0">
                <a:gradFill>
                  <a:gsLst>
                    <a:gs pos="2917">
                      <a:srgbClr val="FFFFFF"/>
                    </a:gs>
                    <a:gs pos="30000">
                      <a:srgbClr val="FFFFFF"/>
                    </a:gs>
                  </a:gsLst>
                  <a:lin ang="5400000" scaled="0"/>
                </a:gradFill>
                <a:latin typeface="Segoe UI Light"/>
              </a:rPr>
              <a:t> </a:t>
            </a:r>
            <a:r>
              <a:rPr lang="en-US" sz="3200" dirty="0">
                <a:gradFill>
                  <a:gsLst>
                    <a:gs pos="2917">
                      <a:srgbClr val="FFFFFF"/>
                    </a:gs>
                    <a:gs pos="30000">
                      <a:srgbClr val="FFFFFF"/>
                    </a:gs>
                  </a:gsLst>
                  <a:lin ang="5400000" scaled="0"/>
                </a:gradFill>
                <a:latin typeface="Segoe UI Light"/>
              </a:rPr>
              <a:t>| MSCC, Redmond, WA</a:t>
            </a:r>
          </a:p>
        </p:txBody>
      </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97938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7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3"/>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212850"/>
            <a:ext cx="11887200" cy="2363339"/>
          </a:xfrm>
        </p:spPr>
        <p:txBody>
          <a:bodyPr>
            <a:spAutoFit/>
          </a:bodyPr>
          <a:lstStyle>
            <a:lvl1pPr>
              <a:defRPr sz="399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277433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31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578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88636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09193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92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7315200"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6166"/>
            <a:ext cx="7314043"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7588681" y="0"/>
            <a:ext cx="4847793" cy="6994525"/>
          </a:xfrm>
          <a:prstGeom prst="rect">
            <a:avLst/>
          </a:prstGeom>
        </p:spPr>
      </p:pic>
      <p:sp>
        <p:nvSpPr>
          <p:cNvPr id="7" name="Rectangle 6"/>
          <p:cNvSpPr/>
          <p:nvPr userDrawn="1"/>
        </p:nvSpPr>
        <p:spPr bwMode="auto">
          <a:xfrm>
            <a:off x="7588681" y="0"/>
            <a:ext cx="2744311" cy="6994525"/>
          </a:xfrm>
          <a:prstGeom prst="rect">
            <a:avLst/>
          </a:prstGeom>
          <a:gradFill flip="none" rotWithShape="1">
            <a:gsLst>
              <a:gs pos="0">
                <a:srgbClr val="E6E6E6">
                  <a:alpha val="5000"/>
                </a:srgbClr>
              </a:gs>
              <a:gs pos="100000">
                <a:srgbClr val="E6E6E6">
                  <a:alpha val="0"/>
                </a:srgb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7314042"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7588681" y="0"/>
            <a:ext cx="4847793" cy="6994525"/>
          </a:xfrm>
          <a:prstGeom prst="rect">
            <a:avLst/>
          </a:prstGeom>
        </p:spPr>
      </p:pic>
      <p:sp>
        <p:nvSpPr>
          <p:cNvPr id="4" name="Rectangle 3"/>
          <p:cNvSpPr/>
          <p:nvPr userDrawn="1"/>
        </p:nvSpPr>
        <p:spPr bwMode="auto">
          <a:xfrm>
            <a:off x="7588681" y="0"/>
            <a:ext cx="2744311" cy="6994525"/>
          </a:xfrm>
          <a:prstGeom prst="rect">
            <a:avLst/>
          </a:prstGeom>
          <a:gradFill flip="none" rotWithShape="1">
            <a:gsLst>
              <a:gs pos="0">
                <a:srgbClr val="E6E6E6">
                  <a:alpha val="5000"/>
                </a:srgbClr>
              </a:gs>
              <a:gs pos="100000">
                <a:srgbClr val="E6E6E6">
                  <a:alpha val="0"/>
                </a:srgb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0"/>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8" r:id="rId2"/>
    <p:sldLayoutId id="2147484480" r:id="rId3"/>
    <p:sldLayoutId id="2147484481" r:id="rId4"/>
    <p:sldLayoutId id="2147484482" r:id="rId5"/>
    <p:sldLayoutId id="2147484483" r:id="rId6"/>
    <p:sldLayoutId id="2147484484" r:id="rId7"/>
    <p:sldLayoutId id="2147484485" r:id="rId8"/>
    <p:sldLayoutId id="2147484486" r:id="rId9"/>
    <p:sldLayoutId id="2147484487" r:id="rId10"/>
    <p:sldLayoutId id="2147484488" r:id="rId11"/>
    <p:sldLayoutId id="2147484489" r:id="rId12"/>
    <p:sldLayoutId id="2147484490" r:id="rId13"/>
    <p:sldLayoutId id="2147484491" r:id="rId14"/>
    <p:sldLayoutId id="2147484492" r:id="rId15"/>
    <p:sldLayoutId id="2147484493" r:id="rId16"/>
    <p:sldLayoutId id="2147484494" r:id="rId17"/>
    <p:sldLayoutId id="2147484495"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shinyapps.io/"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sense.io/" TargetMode="External"/><Relationship Id="rId5" Type="http://schemas.openxmlformats.org/officeDocument/2006/relationships/hyperlink" Target="https://www.dominodatalab.com/" TargetMode="External"/><Relationship Id="rId4" Type="http://schemas.openxmlformats.org/officeDocument/2006/relationships/hyperlink" Target="https://www.yhat.co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hyperlink" Target="https://docs.microsoft.com/en-us/azure/hdinsight/hdinsight-hadoop-r-server-get-started#how-to-scale-microsoft-r-server-operationalization-compute-nodes-on-hdinsight-worker-nodes"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hyperlink" Target="http://tinyurl.com/Strata2017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microsoft.github.io/r-server-campaign-optimization/" TargetMode="External"/><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hyperlink" Target="http://swagger.io/swagger-codegen/" TargetMode="External"/><Relationship Id="rId4" Type="http://schemas.openxmlformats.org/officeDocument/2006/relationships/hyperlink" Target="https://github.com/Azure/autorest"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blogs.msdn.microsoft.com/microsoftrservertigerteam/2017/02/22/rest-calls-using-postman-for-r-server-o16n/" TargetMode="External"/><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027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0D95-3952-4CFE-AEB9-CE1A0C903DD3}"/>
              </a:ext>
            </a:extLst>
          </p:cNvPr>
          <p:cNvSpPr>
            <a:spLocks noGrp="1"/>
          </p:cNvSpPr>
          <p:nvPr>
            <p:ph type="title"/>
          </p:nvPr>
        </p:nvSpPr>
        <p:spPr>
          <a:xfrm>
            <a:off x="503237" y="296862"/>
            <a:ext cx="11660966" cy="917575"/>
          </a:xfrm>
        </p:spPr>
        <p:txBody>
          <a:bodyPr/>
          <a:lstStyle/>
          <a:p>
            <a:r>
              <a:rPr lang="en-US" sz="3800" dirty="0" err="1"/>
              <a:t>Mrsdeploy</a:t>
            </a:r>
            <a:r>
              <a:rPr lang="en-US" sz="3800" dirty="0"/>
              <a:t> supplants existing deployment options for R</a:t>
            </a:r>
          </a:p>
        </p:txBody>
      </p:sp>
      <p:graphicFrame>
        <p:nvGraphicFramePr>
          <p:cNvPr id="4" name="Table 3">
            <a:extLst>
              <a:ext uri="{FF2B5EF4-FFF2-40B4-BE49-F238E27FC236}">
                <a16:creationId xmlns:a16="http://schemas.microsoft.com/office/drawing/2014/main" id="{4D65575A-CB0B-4087-A3F3-220ECA5730CD}"/>
              </a:ext>
            </a:extLst>
          </p:cNvPr>
          <p:cNvGraphicFramePr>
            <a:graphicFrameLocks noGrp="1"/>
          </p:cNvGraphicFramePr>
          <p:nvPr>
            <p:extLst>
              <p:ext uri="{D42A27DB-BD31-4B8C-83A1-F6EECF244321}">
                <p14:modId xmlns:p14="http://schemas.microsoft.com/office/powerpoint/2010/main" val="3046632267"/>
              </p:ext>
            </p:extLst>
          </p:nvPr>
        </p:nvGraphicFramePr>
        <p:xfrm>
          <a:off x="693737" y="1363662"/>
          <a:ext cx="7886700" cy="529209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634593454"/>
                    </a:ext>
                  </a:extLst>
                </a:gridCol>
                <a:gridCol w="2628900">
                  <a:extLst>
                    <a:ext uri="{9D8B030D-6E8A-4147-A177-3AD203B41FA5}">
                      <a16:colId xmlns:a16="http://schemas.microsoft.com/office/drawing/2014/main" val="1114075423"/>
                    </a:ext>
                  </a:extLst>
                </a:gridCol>
                <a:gridCol w="2628900">
                  <a:extLst>
                    <a:ext uri="{9D8B030D-6E8A-4147-A177-3AD203B41FA5}">
                      <a16:colId xmlns:a16="http://schemas.microsoft.com/office/drawing/2014/main" val="1963522327"/>
                    </a:ext>
                  </a:extLst>
                </a:gridCol>
              </a:tblGrid>
              <a:tr h="628650">
                <a:tc>
                  <a:txBody>
                    <a:bodyPr/>
                    <a:lstStyle/>
                    <a:p>
                      <a:pPr algn="ctr"/>
                      <a:r>
                        <a:rPr lang="en-US" dirty="0" err="1"/>
                        <a:t>AzureML</a:t>
                      </a:r>
                      <a:endParaRPr lang="en-US" dirty="0"/>
                    </a:p>
                  </a:txBody>
                  <a:tcPr anchor="ctr"/>
                </a:tc>
                <a:tc>
                  <a:txBody>
                    <a:bodyPr/>
                    <a:lstStyle/>
                    <a:p>
                      <a:pPr algn="ctr"/>
                      <a:r>
                        <a:rPr lang="en-US" dirty="0"/>
                        <a:t>Shiny (</a:t>
                      </a:r>
                      <a:r>
                        <a:rPr lang="en-US" dirty="0" err="1"/>
                        <a:t>Rstudio</a:t>
                      </a:r>
                      <a:r>
                        <a:rPr lang="en-US" dirty="0"/>
                        <a:t>)</a:t>
                      </a:r>
                    </a:p>
                  </a:txBody>
                  <a:tcPr anchor="ctr"/>
                </a:tc>
                <a:tc>
                  <a:txBody>
                    <a:bodyPr/>
                    <a:lstStyle/>
                    <a:p>
                      <a:pPr algn="ctr"/>
                      <a:r>
                        <a:rPr lang="en-US" dirty="0" err="1"/>
                        <a:t>OpenCPU</a:t>
                      </a:r>
                      <a:endParaRPr lang="en-US" dirty="0"/>
                    </a:p>
                  </a:txBody>
                  <a:tcPr anchor="ctr"/>
                </a:tc>
                <a:extLst>
                  <a:ext uri="{0D108BD9-81ED-4DB2-BD59-A6C34878D82A}">
                    <a16:rowId xmlns:a16="http://schemas.microsoft.com/office/drawing/2014/main" val="341872967"/>
                  </a:ext>
                </a:extLst>
              </a:tr>
              <a:tr h="628650">
                <a:tc>
                  <a:txBody>
                    <a:bodyPr/>
                    <a:lstStyle/>
                    <a:p>
                      <a:pPr marL="171450" indent="-171450">
                        <a:buFontTx/>
                        <a:buChar char="-"/>
                      </a:pPr>
                      <a:r>
                        <a:rPr lang="en-US" sz="1200" kern="1200" dirty="0" err="1">
                          <a:solidFill>
                            <a:schemeClr val="dk1"/>
                          </a:solidFill>
                          <a:latin typeface="+mn-lt"/>
                          <a:ea typeface="+mn-ea"/>
                          <a:cs typeface="+mn-cs"/>
                        </a:rPr>
                        <a:t>AzureML</a:t>
                      </a:r>
                      <a:r>
                        <a:rPr lang="en-US" sz="1200" kern="1200" dirty="0">
                          <a:solidFill>
                            <a:schemeClr val="dk1"/>
                          </a:solidFill>
                          <a:latin typeface="+mn-lt"/>
                          <a:ea typeface="+mn-ea"/>
                          <a:cs typeface="+mn-cs"/>
                        </a:rPr>
                        <a:t> package provides an interface to publish web services on Microsoft Azure Machine </a:t>
                      </a:r>
                      <a:r>
                        <a:rPr lang="en-US" sz="1200" kern="1200" dirty="0" err="1">
                          <a:solidFill>
                            <a:schemeClr val="dk1"/>
                          </a:solidFill>
                          <a:latin typeface="+mn-lt"/>
                          <a:ea typeface="+mn-ea"/>
                          <a:cs typeface="+mn-cs"/>
                        </a:rPr>
                        <a:t>Learnig</a:t>
                      </a:r>
                      <a:r>
                        <a:rPr lang="en-US" sz="1200" kern="1200" dirty="0">
                          <a:solidFill>
                            <a:schemeClr val="dk1"/>
                          </a:solidFill>
                          <a:latin typeface="+mn-lt"/>
                          <a:ea typeface="+mn-ea"/>
                          <a:cs typeface="+mn-cs"/>
                        </a:rPr>
                        <a:t> (AML) from your local R environment. </a:t>
                      </a:r>
                    </a:p>
                    <a:p>
                      <a:pPr marL="171450" indent="-171450">
                        <a:buFontTx/>
                        <a:buChar char="-"/>
                      </a:pPr>
                      <a:endParaRPr lang="en-US" sz="1200" kern="1200" dirty="0">
                        <a:solidFill>
                          <a:schemeClr val="dk1"/>
                        </a:solidFill>
                        <a:latin typeface="+mn-lt"/>
                        <a:ea typeface="+mn-ea"/>
                        <a:cs typeface="+mn-cs"/>
                      </a:endParaRPr>
                    </a:p>
                    <a:p>
                      <a:pPr marL="171450" indent="-171450">
                        <a:buFontTx/>
                        <a:buChar char="-"/>
                      </a:pPr>
                      <a:r>
                        <a:rPr lang="en-US" sz="1200" kern="1200" dirty="0" err="1">
                          <a:solidFill>
                            <a:schemeClr val="dk1"/>
                          </a:solidFill>
                          <a:latin typeface="+mn-lt"/>
                          <a:ea typeface="+mn-ea"/>
                          <a:cs typeface="+mn-cs"/>
                        </a:rPr>
                        <a:t>AzureML</a:t>
                      </a:r>
                      <a:r>
                        <a:rPr lang="en-US" sz="1200" kern="1200" dirty="0">
                          <a:solidFill>
                            <a:schemeClr val="dk1"/>
                          </a:solidFill>
                          <a:latin typeface="+mn-lt"/>
                          <a:ea typeface="+mn-ea"/>
                          <a:cs typeface="+mn-cs"/>
                        </a:rPr>
                        <a:t> is open source (but a subscription to AML is paid)</a:t>
                      </a:r>
                    </a:p>
                    <a:p>
                      <a:pPr marL="171450" indent="-171450">
                        <a:buFontTx/>
                        <a:buChar char="-"/>
                      </a:pPr>
                      <a:endParaRPr lang="en-US" sz="1200" kern="1200" dirty="0">
                        <a:solidFill>
                          <a:schemeClr val="dk1"/>
                        </a:solidFill>
                        <a:latin typeface="+mn-lt"/>
                        <a:ea typeface="+mn-ea"/>
                        <a:cs typeface="+mn-cs"/>
                      </a:endParaRPr>
                    </a:p>
                    <a:p>
                      <a:pPr marL="171450" indent="-171450">
                        <a:buFontTx/>
                        <a:buChar char="-"/>
                      </a:pPr>
                      <a:r>
                        <a:rPr lang="en-US" sz="1200" kern="1200" dirty="0">
                          <a:solidFill>
                            <a:schemeClr val="dk1"/>
                          </a:solidFill>
                          <a:latin typeface="+mn-lt"/>
                          <a:ea typeface="+mn-ea"/>
                          <a:cs typeface="+mn-cs"/>
                        </a:rPr>
                        <a:t>The main functions in the package cover:</a:t>
                      </a:r>
                    </a:p>
                    <a:p>
                      <a:pPr marL="171450" indent="-171450">
                        <a:buFontTx/>
                        <a:buChar char="-"/>
                      </a:pPr>
                      <a:endParaRPr lang="en-US" sz="1200" kern="1200" dirty="0">
                        <a:solidFill>
                          <a:schemeClr val="dk1"/>
                        </a:solidFill>
                        <a:latin typeface="+mn-lt"/>
                        <a:ea typeface="+mn-ea"/>
                        <a:cs typeface="+mn-cs"/>
                      </a:endParaRPr>
                    </a:p>
                    <a:p>
                      <a:pPr marL="285750" indent="-285750">
                        <a:buFont typeface="Arial" panose="020B0604020202020204" pitchFamily="34" charset="0"/>
                        <a:buChar char="•"/>
                      </a:pPr>
                      <a:r>
                        <a:rPr lang="en-US" sz="1200" b="1" kern="1200" dirty="0">
                          <a:solidFill>
                            <a:schemeClr val="dk1"/>
                          </a:solidFill>
                          <a:latin typeface="+mn-lt"/>
                          <a:ea typeface="+mn-ea"/>
                          <a:cs typeface="+mn-cs"/>
                        </a:rPr>
                        <a:t>Workspace</a:t>
                      </a:r>
                      <a:r>
                        <a:rPr lang="en-US" sz="1200" kern="1200" dirty="0">
                          <a:solidFill>
                            <a:schemeClr val="dk1"/>
                          </a:solidFill>
                          <a:latin typeface="+mn-lt"/>
                          <a:ea typeface="+mn-ea"/>
                          <a:cs typeface="+mn-cs"/>
                        </a:rPr>
                        <a:t>: connect to and manage </a:t>
                      </a:r>
                      <a:r>
                        <a:rPr lang="en-US" sz="1200" kern="1200" dirty="0" err="1">
                          <a:solidFill>
                            <a:schemeClr val="dk1"/>
                          </a:solidFill>
                          <a:latin typeface="+mn-lt"/>
                          <a:ea typeface="+mn-ea"/>
                          <a:cs typeface="+mn-cs"/>
                        </a:rPr>
                        <a:t>AzureML</a:t>
                      </a:r>
                      <a:r>
                        <a:rPr lang="en-US" sz="1200" kern="1200" dirty="0">
                          <a:solidFill>
                            <a:schemeClr val="dk1"/>
                          </a:solidFill>
                          <a:latin typeface="+mn-lt"/>
                          <a:ea typeface="+mn-ea"/>
                          <a:cs typeface="+mn-cs"/>
                        </a:rPr>
                        <a:t> workspaces</a:t>
                      </a:r>
                    </a:p>
                    <a:p>
                      <a:pPr marL="285750" indent="-285750">
                        <a:buFont typeface="Arial" panose="020B0604020202020204" pitchFamily="34" charset="0"/>
                        <a:buChar char="•"/>
                      </a:pPr>
                      <a:r>
                        <a:rPr lang="en-US" sz="1200" b="1" kern="1200" dirty="0">
                          <a:solidFill>
                            <a:schemeClr val="dk1"/>
                          </a:solidFill>
                          <a:latin typeface="+mn-lt"/>
                          <a:ea typeface="+mn-ea"/>
                          <a:cs typeface="+mn-cs"/>
                        </a:rPr>
                        <a:t>Datasets</a:t>
                      </a:r>
                      <a:r>
                        <a:rPr lang="en-US" sz="1200" kern="1200" dirty="0">
                          <a:solidFill>
                            <a:schemeClr val="dk1"/>
                          </a:solidFill>
                          <a:latin typeface="+mn-lt"/>
                          <a:ea typeface="+mn-ea"/>
                          <a:cs typeface="+mn-cs"/>
                        </a:rPr>
                        <a:t>: upload and download datasets to and from </a:t>
                      </a:r>
                      <a:r>
                        <a:rPr lang="en-US" sz="1200" kern="1200" dirty="0" err="1">
                          <a:solidFill>
                            <a:schemeClr val="dk1"/>
                          </a:solidFill>
                          <a:latin typeface="+mn-lt"/>
                          <a:ea typeface="+mn-ea"/>
                          <a:cs typeface="+mn-cs"/>
                        </a:rPr>
                        <a:t>AzureML</a:t>
                      </a:r>
                      <a:r>
                        <a:rPr lang="en-US" sz="1200" kern="1200" dirty="0">
                          <a:solidFill>
                            <a:schemeClr val="dk1"/>
                          </a:solidFill>
                          <a:latin typeface="+mn-lt"/>
                          <a:ea typeface="+mn-ea"/>
                          <a:cs typeface="+mn-cs"/>
                        </a:rPr>
                        <a:t> workspaces</a:t>
                      </a:r>
                    </a:p>
                    <a:p>
                      <a:pPr marL="285750" indent="-285750">
                        <a:buFont typeface="Arial" panose="020B0604020202020204" pitchFamily="34" charset="0"/>
                        <a:buChar char="•"/>
                      </a:pPr>
                      <a:r>
                        <a:rPr lang="en-US" sz="1200" b="1" kern="1200" dirty="0">
                          <a:solidFill>
                            <a:srgbClr val="C00000"/>
                          </a:solidFill>
                          <a:latin typeface="+mn-lt"/>
                          <a:ea typeface="+mn-ea"/>
                          <a:cs typeface="+mn-cs"/>
                        </a:rPr>
                        <a:t>Publish: define a custom function or train a model and publish it as an Azure Web Service</a:t>
                      </a:r>
                    </a:p>
                    <a:p>
                      <a:pPr marL="285750" indent="-285750">
                        <a:buFont typeface="Arial" panose="020B0604020202020204" pitchFamily="34" charset="0"/>
                        <a:buChar char="•"/>
                      </a:pPr>
                      <a:r>
                        <a:rPr lang="en-US" sz="1200" b="1" kern="1200" dirty="0">
                          <a:solidFill>
                            <a:schemeClr val="dk1"/>
                          </a:solidFill>
                          <a:latin typeface="+mn-lt"/>
                          <a:ea typeface="+mn-ea"/>
                          <a:cs typeface="+mn-cs"/>
                        </a:rPr>
                        <a:t>Consume</a:t>
                      </a:r>
                      <a:r>
                        <a:rPr lang="en-US" sz="1200" kern="1200" dirty="0">
                          <a:solidFill>
                            <a:schemeClr val="dk1"/>
                          </a:solidFill>
                          <a:latin typeface="+mn-lt"/>
                          <a:ea typeface="+mn-ea"/>
                          <a:cs typeface="+mn-cs"/>
                        </a:rPr>
                        <a:t>: use available web services from R in a variety of convenient formats</a:t>
                      </a:r>
                    </a:p>
                    <a:p>
                      <a:endParaRPr lang="en-US" sz="1200" dirty="0"/>
                    </a:p>
                  </a:txBody>
                  <a:tcPr/>
                </a:tc>
                <a:tc>
                  <a:txBody>
                    <a:bodyPr/>
                    <a:lstStyle/>
                    <a:p>
                      <a:pPr marL="171450" indent="-171450">
                        <a:buFontTx/>
                        <a:buChar char="-"/>
                      </a:pPr>
                      <a:r>
                        <a:rPr lang="en-US" sz="1200" dirty="0"/>
                        <a:t>Open source R package from </a:t>
                      </a:r>
                      <a:r>
                        <a:rPr lang="en-US" sz="1200" dirty="0" err="1"/>
                        <a:t>Rstudio</a:t>
                      </a:r>
                      <a:r>
                        <a:rPr lang="en-US" sz="1200" dirty="0"/>
                        <a:t> that creates interactive web applications around your R analyses and visualizations.</a:t>
                      </a:r>
                    </a:p>
                    <a:p>
                      <a:endParaRPr lang="en-US" sz="1200" dirty="0"/>
                    </a:p>
                    <a:p>
                      <a:pPr marL="171450" indent="-171450">
                        <a:buFontTx/>
                        <a:buChar char="-"/>
                      </a:pPr>
                      <a:r>
                        <a:rPr lang="en-US" sz="1200" dirty="0"/>
                        <a:t>No HTML/CSS/</a:t>
                      </a:r>
                      <a:r>
                        <a:rPr lang="en-US" sz="1200" dirty="0" err="1"/>
                        <a:t>Javascript</a:t>
                      </a:r>
                      <a:r>
                        <a:rPr lang="en-US" sz="1200" dirty="0"/>
                        <a:t> knowledge required to implement, but fully customizable with HTML/CSS/JavaScript</a:t>
                      </a:r>
                    </a:p>
                    <a:p>
                      <a:pPr marL="171450" indent="-171450">
                        <a:buFontTx/>
                        <a:buChar char="-"/>
                      </a:pPr>
                      <a:endParaRPr lang="en-US" sz="1200" dirty="0"/>
                    </a:p>
                    <a:p>
                      <a:pPr marL="171450" indent="-171450">
                        <a:buFontTx/>
                        <a:buChar char="-"/>
                      </a:pPr>
                      <a:r>
                        <a:rPr lang="en-US" sz="1200" dirty="0"/>
                        <a:t>Deploying Shiny Apps can happen in diﬀerent ways: </a:t>
                      </a:r>
                    </a:p>
                    <a:p>
                      <a:pPr marL="171450" indent="-171450">
                        <a:buFontTx/>
                        <a:buChar char="-"/>
                      </a:pPr>
                      <a:endParaRPr lang="en-US" sz="1200" dirty="0"/>
                    </a:p>
                    <a:p>
                      <a:pPr marL="171450" indent="-171450">
                        <a:buFont typeface="Arial" panose="020B0604020202020204" pitchFamily="34" charset="0"/>
                        <a:buChar char="•"/>
                      </a:pPr>
                      <a:r>
                        <a:rPr lang="en-US" sz="1200" dirty="0"/>
                        <a:t>Shiny Server</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Shiny Server ”Pro” (commercial)</a:t>
                      </a:r>
                    </a:p>
                    <a:p>
                      <a:pPr marL="0" indent="0">
                        <a:buFont typeface="Arial" panose="020B0604020202020204" pitchFamily="34" charset="0"/>
                        <a:buNone/>
                      </a:pPr>
                      <a:r>
                        <a:rPr lang="en-US" sz="1200" dirty="0"/>
                        <a:t> </a:t>
                      </a:r>
                    </a:p>
                    <a:p>
                      <a:pPr marL="171450" indent="-171450">
                        <a:buFont typeface="Arial" panose="020B0604020202020204" pitchFamily="34" charset="0"/>
                        <a:buChar char="•"/>
                      </a:pPr>
                      <a:r>
                        <a:rPr lang="en-US" sz="1200" dirty="0"/>
                        <a:t>Shiny hosting on rstudio.com </a:t>
                      </a:r>
                      <a:r>
                        <a:rPr lang="en-US" sz="1200" dirty="0">
                          <a:hlinkClick r:id="rId3"/>
                        </a:rPr>
                        <a:t>http://www.shinyapps.io</a:t>
                      </a:r>
                      <a:r>
                        <a:rPr lang="en-US" sz="1200" dirty="0"/>
                        <a:t> (Free and Paid Version)</a:t>
                      </a:r>
                    </a:p>
                    <a:p>
                      <a:endParaRPr lang="en-US" dirty="0"/>
                    </a:p>
                  </a:txBody>
                  <a:tcPr/>
                </a:tc>
                <a:tc>
                  <a:txBody>
                    <a:bodyPr/>
                    <a:lstStyle/>
                    <a:p>
                      <a:pPr marL="171450" indent="-171450">
                        <a:buFontTx/>
                        <a:buChar char="-"/>
                      </a:pPr>
                      <a:r>
                        <a:rPr lang="en-US" sz="1200" kern="1200" dirty="0" err="1">
                          <a:solidFill>
                            <a:schemeClr val="dk1"/>
                          </a:solidFill>
                          <a:latin typeface="+mn-lt"/>
                          <a:ea typeface="+mn-ea"/>
                          <a:cs typeface="+mn-cs"/>
                        </a:rPr>
                        <a:t>OpenCPU</a:t>
                      </a:r>
                      <a:r>
                        <a:rPr lang="en-US" sz="1200" kern="1200" dirty="0">
                          <a:solidFill>
                            <a:schemeClr val="dk1"/>
                          </a:solidFill>
                          <a:latin typeface="+mn-lt"/>
                          <a:ea typeface="+mn-ea"/>
                          <a:cs typeface="+mn-cs"/>
                        </a:rPr>
                        <a:t> is an open source solution for embedded R computing. </a:t>
                      </a:r>
                    </a:p>
                    <a:p>
                      <a:pPr marL="171450" indent="-171450">
                        <a:buFontTx/>
                        <a:buChar char="-"/>
                      </a:pPr>
                      <a:endParaRPr lang="en-US" sz="1200" kern="1200" dirty="0">
                        <a:solidFill>
                          <a:schemeClr val="dk1"/>
                        </a:solidFill>
                        <a:latin typeface="+mn-lt"/>
                        <a:ea typeface="+mn-ea"/>
                        <a:cs typeface="+mn-cs"/>
                      </a:endParaRPr>
                    </a:p>
                    <a:p>
                      <a:pPr marL="171450" indent="-171450">
                        <a:buFontTx/>
                        <a:buChar char="-"/>
                      </a:pPr>
                      <a:r>
                        <a:rPr lang="en-US" sz="1200" kern="1200" dirty="0">
                          <a:solidFill>
                            <a:schemeClr val="dk1"/>
                          </a:solidFill>
                          <a:latin typeface="+mn-lt"/>
                          <a:ea typeface="+mn-ea"/>
                          <a:cs typeface="+mn-cs"/>
                        </a:rPr>
                        <a:t>The</a:t>
                      </a:r>
                      <a:r>
                        <a:rPr lang="en-US" sz="1200" dirty="0"/>
                        <a:t> software can be freely used, </a:t>
                      </a:r>
                      <a:r>
                        <a:rPr lang="en-US" sz="1200" kern="1200" dirty="0">
                          <a:solidFill>
                            <a:schemeClr val="dk1"/>
                          </a:solidFill>
                          <a:latin typeface="+mn-lt"/>
                          <a:ea typeface="+mn-ea"/>
                          <a:cs typeface="+mn-cs"/>
                        </a:rPr>
                        <a:t>modified</a:t>
                      </a:r>
                      <a:r>
                        <a:rPr lang="en-US" sz="1200" dirty="0"/>
                        <a:t> and redistributed for both open source and proprietary projects in academia or industry.</a:t>
                      </a:r>
                    </a:p>
                    <a:p>
                      <a:pPr marL="0" indent="0">
                        <a:buFontTx/>
                        <a:buNone/>
                      </a:pPr>
                      <a:r>
                        <a:rPr lang="en-US" sz="1200" dirty="0"/>
                        <a:t> </a:t>
                      </a:r>
                    </a:p>
                    <a:p>
                      <a:pPr marL="171450" indent="-171450">
                        <a:buFontTx/>
                        <a:buChar char="-"/>
                      </a:pPr>
                      <a:r>
                        <a:rPr lang="en-US" sz="1200" dirty="0"/>
                        <a:t>All parts of </a:t>
                      </a:r>
                      <a:r>
                        <a:rPr lang="en-US" sz="1200" dirty="0" err="1"/>
                        <a:t>OpenCPU</a:t>
                      </a:r>
                      <a:r>
                        <a:rPr lang="en-US" sz="1200" dirty="0"/>
                        <a:t> are released under the Apache2 license. </a:t>
                      </a:r>
                    </a:p>
                    <a:p>
                      <a:pPr marL="0" indent="0">
                        <a:buFontTx/>
                        <a:buNone/>
                      </a:pPr>
                      <a:endParaRPr lang="en-US" sz="1200" dirty="0"/>
                    </a:p>
                    <a:p>
                      <a:pPr marL="171450" indent="-171450">
                        <a:buFontTx/>
                        <a:buChar char="-"/>
                      </a:pPr>
                      <a:r>
                        <a:rPr lang="en-US" sz="1200" dirty="0"/>
                        <a:t>The free </a:t>
                      </a:r>
                      <a:r>
                        <a:rPr lang="en-US" sz="1200" dirty="0" err="1"/>
                        <a:t>OpenCPU</a:t>
                      </a:r>
                      <a:r>
                        <a:rPr lang="en-US" sz="1200" dirty="0"/>
                        <a:t> framework provides a reliable and interoperable HTTP API for R data analysis. </a:t>
                      </a:r>
                    </a:p>
                    <a:p>
                      <a:pPr marL="0" indent="0">
                        <a:buFontTx/>
                        <a:buNone/>
                      </a:pPr>
                      <a:endParaRPr lang="en-US" sz="1200" dirty="0"/>
                    </a:p>
                    <a:p>
                      <a:pPr marL="171450" indent="-171450">
                        <a:buFontTx/>
                        <a:buChar char="-"/>
                      </a:pPr>
                      <a:r>
                        <a:rPr lang="en-US" sz="1200" dirty="0"/>
                        <a:t>You can either call the public servers or download and install </a:t>
                      </a:r>
                      <a:r>
                        <a:rPr lang="en-US" sz="1200" dirty="0" err="1"/>
                        <a:t>OpenCPU’s</a:t>
                      </a:r>
                      <a:r>
                        <a:rPr lang="en-US" sz="1200" dirty="0"/>
                        <a:t> code on your own servers.</a:t>
                      </a:r>
                    </a:p>
                  </a:txBody>
                  <a:tcPr/>
                </a:tc>
                <a:extLst>
                  <a:ext uri="{0D108BD9-81ED-4DB2-BD59-A6C34878D82A}">
                    <a16:rowId xmlns:a16="http://schemas.microsoft.com/office/drawing/2014/main" val="2518843099"/>
                  </a:ext>
                </a:extLst>
              </a:tr>
            </a:tbl>
          </a:graphicData>
        </a:graphic>
      </p:graphicFrame>
      <p:sp>
        <p:nvSpPr>
          <p:cNvPr id="7" name="TextBox 6">
            <a:extLst>
              <a:ext uri="{FF2B5EF4-FFF2-40B4-BE49-F238E27FC236}">
                <a16:creationId xmlns:a16="http://schemas.microsoft.com/office/drawing/2014/main" id="{774161F5-6F8B-49B6-BCF9-CB5490C3345C}"/>
              </a:ext>
            </a:extLst>
          </p:cNvPr>
          <p:cNvSpPr txBox="1"/>
          <p:nvPr/>
        </p:nvSpPr>
        <p:spPr>
          <a:xfrm>
            <a:off x="8885237" y="2382414"/>
            <a:ext cx="3048000" cy="2022092"/>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Other commercial REST API-based deployment options:</a:t>
            </a:r>
          </a:p>
          <a:p>
            <a:pPr marL="342900" indent="-342900">
              <a:lnSpc>
                <a:spcPct val="90000"/>
              </a:lnSpc>
              <a:spcAft>
                <a:spcPts val="600"/>
              </a:spcAft>
              <a:buFontTx/>
              <a:buChar char="-"/>
            </a:pPr>
            <a:r>
              <a:rPr lang="en-US" dirty="0">
                <a:gradFill>
                  <a:gsLst>
                    <a:gs pos="2917">
                      <a:schemeClr val="tx1"/>
                    </a:gs>
                    <a:gs pos="30000">
                      <a:schemeClr val="tx1"/>
                    </a:gs>
                  </a:gsLst>
                  <a:lin ang="5400000" scaled="0"/>
                </a:gradFill>
                <a:hlinkClick r:id="rId4"/>
              </a:rPr>
              <a:t>Yhat</a:t>
            </a:r>
            <a:endParaRPr lang="en-US" dirty="0">
              <a:gradFill>
                <a:gsLst>
                  <a:gs pos="2917">
                    <a:schemeClr val="tx1"/>
                  </a:gs>
                  <a:gs pos="30000">
                    <a:schemeClr val="tx1"/>
                  </a:gs>
                </a:gsLst>
                <a:lin ang="5400000" scaled="0"/>
              </a:gradFill>
            </a:endParaRPr>
          </a:p>
          <a:p>
            <a:pPr marL="342900" indent="-342900">
              <a:lnSpc>
                <a:spcPct val="90000"/>
              </a:lnSpc>
              <a:spcAft>
                <a:spcPts val="600"/>
              </a:spcAft>
              <a:buFontTx/>
              <a:buChar char="-"/>
            </a:pPr>
            <a:r>
              <a:rPr lang="en-US" dirty="0">
                <a:gradFill>
                  <a:gsLst>
                    <a:gs pos="2917">
                      <a:schemeClr val="tx1"/>
                    </a:gs>
                    <a:gs pos="30000">
                      <a:schemeClr val="tx1"/>
                    </a:gs>
                  </a:gsLst>
                  <a:lin ang="5400000" scaled="0"/>
                </a:gradFill>
                <a:hlinkClick r:id="rId5"/>
              </a:rPr>
              <a:t>Domino</a:t>
            </a:r>
            <a:endParaRPr lang="en-US" dirty="0">
              <a:gradFill>
                <a:gsLst>
                  <a:gs pos="2917">
                    <a:schemeClr val="tx1"/>
                  </a:gs>
                  <a:gs pos="30000">
                    <a:schemeClr val="tx1"/>
                  </a:gs>
                </a:gsLst>
                <a:lin ang="5400000" scaled="0"/>
              </a:gradFill>
            </a:endParaRPr>
          </a:p>
          <a:p>
            <a:pPr marL="342900" indent="-342900">
              <a:lnSpc>
                <a:spcPct val="90000"/>
              </a:lnSpc>
              <a:spcAft>
                <a:spcPts val="600"/>
              </a:spcAft>
              <a:buFontTx/>
              <a:buChar char="-"/>
            </a:pPr>
            <a:r>
              <a:rPr lang="en-US" dirty="0">
                <a:gradFill>
                  <a:gsLst>
                    <a:gs pos="2917">
                      <a:schemeClr val="tx1"/>
                    </a:gs>
                    <a:gs pos="30000">
                      <a:schemeClr val="tx1"/>
                    </a:gs>
                  </a:gsLst>
                  <a:lin ang="5400000" scaled="0"/>
                </a:gradFill>
                <a:hlinkClick r:id="rId6"/>
              </a:rPr>
              <a:t>Sense.io</a:t>
            </a:r>
            <a:endParaRPr lang="en-US"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466486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err="1"/>
              <a:t>mrsdeploy</a:t>
            </a:r>
            <a:endParaRPr lang="en-US" sz="7200" dirty="0"/>
          </a:p>
        </p:txBody>
      </p:sp>
    </p:spTree>
    <p:extLst>
      <p:ext uri="{BB962C8B-B14F-4D97-AF65-F5344CB8AC3E}">
        <p14:creationId xmlns:p14="http://schemas.microsoft.com/office/powerpoint/2010/main" val="428943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525B1-7F3E-420B-ABA9-1812FFB322E8}"/>
              </a:ext>
            </a:extLst>
          </p:cNvPr>
          <p:cNvSpPr>
            <a:spLocks noGrp="1"/>
          </p:cNvSpPr>
          <p:nvPr>
            <p:ph type="title"/>
          </p:nvPr>
        </p:nvSpPr>
        <p:spPr/>
        <p:txBody>
          <a:bodyPr/>
          <a:lstStyle/>
          <a:p>
            <a:r>
              <a:rPr lang="en-US" dirty="0" err="1"/>
              <a:t>mrsdeploy</a:t>
            </a:r>
            <a:br>
              <a:rPr lang="en-US" dirty="0"/>
            </a:br>
            <a:r>
              <a:rPr lang="en-US" sz="4000" dirty="0"/>
              <a:t>Microsoft R Server deployment feature</a:t>
            </a:r>
          </a:p>
        </p:txBody>
      </p:sp>
      <p:sp>
        <p:nvSpPr>
          <p:cNvPr id="3" name="Text Placeholder 2">
            <a:extLst>
              <a:ext uri="{FF2B5EF4-FFF2-40B4-BE49-F238E27FC236}">
                <a16:creationId xmlns:a16="http://schemas.microsoft.com/office/drawing/2014/main" id="{DB4551ED-ACA1-4C48-9D35-8AB8982867C3}"/>
              </a:ext>
            </a:extLst>
          </p:cNvPr>
          <p:cNvSpPr>
            <a:spLocks noGrp="1"/>
          </p:cNvSpPr>
          <p:nvPr>
            <p:ph type="body" sz="quarter" idx="10"/>
          </p:nvPr>
        </p:nvSpPr>
        <p:spPr>
          <a:xfrm>
            <a:off x="274638" y="1973262"/>
            <a:ext cx="11888787" cy="4471993"/>
          </a:xfrm>
        </p:spPr>
        <p:txBody>
          <a:bodyPr/>
          <a:lstStyle/>
          <a:p>
            <a:pPr marL="571500" indent="-571500">
              <a:buFontTx/>
              <a:buChar char="-"/>
            </a:pPr>
            <a:r>
              <a:rPr lang="en-US" sz="2600" dirty="0"/>
              <a:t>Instant deployment</a:t>
            </a:r>
          </a:p>
          <a:p>
            <a:pPr marL="800100" lvl="1" indent="-571500">
              <a:buFontTx/>
              <a:buChar char="-"/>
            </a:pPr>
            <a:r>
              <a:rPr lang="en-US" sz="2000" dirty="0"/>
              <a:t>Turn R analytics to web services in one line of code</a:t>
            </a:r>
          </a:p>
          <a:p>
            <a:pPr marL="800100" lvl="1" indent="-571500">
              <a:buFontTx/>
              <a:buChar char="-"/>
            </a:pPr>
            <a:r>
              <a:rPr lang="en-US" sz="2000" dirty="0"/>
              <a:t>Swagger-based REST APIs, easy to consume with any programming language</a:t>
            </a:r>
          </a:p>
          <a:p>
            <a:pPr marL="800100" lvl="1" indent="-571500">
              <a:buFontTx/>
              <a:buChar char="-"/>
            </a:pPr>
            <a:endParaRPr lang="en-US" sz="2000" dirty="0"/>
          </a:p>
          <a:p>
            <a:pPr marL="571500" indent="-571500">
              <a:buFontTx/>
              <a:buChar char="-"/>
            </a:pPr>
            <a:r>
              <a:rPr lang="en-US" sz="2600" dirty="0"/>
              <a:t>Deploy to anywhere</a:t>
            </a:r>
          </a:p>
          <a:p>
            <a:pPr marL="800100" lvl="1" indent="-571500">
              <a:buFontTx/>
              <a:buChar char="-"/>
            </a:pPr>
            <a:r>
              <a:rPr lang="en-US" sz="2000" dirty="0"/>
              <a:t>Deploying web service server to any platform: Windows, SQL, Linux/Hadoop</a:t>
            </a:r>
          </a:p>
          <a:p>
            <a:pPr marL="800100" lvl="1" indent="-571500">
              <a:buFontTx/>
              <a:buChar char="-"/>
            </a:pPr>
            <a:r>
              <a:rPr lang="en-US" sz="2000" dirty="0"/>
              <a:t>On-premises or in cloud</a:t>
            </a:r>
          </a:p>
          <a:p>
            <a:pPr marL="571500" indent="-571500">
              <a:buFontTx/>
              <a:buChar char="-"/>
            </a:pPr>
            <a:endParaRPr lang="en-US" sz="2000" dirty="0">
              <a:latin typeface="+mn-lt"/>
            </a:endParaRPr>
          </a:p>
          <a:p>
            <a:pPr marL="571500" indent="-571500">
              <a:buFontTx/>
              <a:buChar char="-"/>
            </a:pPr>
            <a:r>
              <a:rPr lang="en-US" sz="2600" dirty="0"/>
              <a:t>Fast and scalable</a:t>
            </a:r>
          </a:p>
          <a:p>
            <a:pPr marL="800100" lvl="1" indent="-571500">
              <a:buFontTx/>
              <a:buChar char="-"/>
            </a:pPr>
            <a:r>
              <a:rPr lang="en-US" sz="2000" dirty="0"/>
              <a:t>Fast scoring, real time and batch</a:t>
            </a:r>
          </a:p>
          <a:p>
            <a:pPr marL="800100" lvl="1" indent="-571500">
              <a:buFontTx/>
              <a:buChar char="-"/>
            </a:pPr>
            <a:r>
              <a:rPr lang="en-US" sz="2000" dirty="0"/>
              <a:t>Scaling to a grid for powerful computing with load balancing</a:t>
            </a:r>
          </a:p>
          <a:p>
            <a:pPr marL="800100" lvl="1" indent="-571500">
              <a:buFontTx/>
              <a:buChar char="-"/>
            </a:pPr>
            <a:r>
              <a:rPr lang="en-US" sz="2000" dirty="0"/>
              <a:t>Diagnostic and capacity evaluation tools</a:t>
            </a:r>
            <a:endParaRPr lang="en-US" sz="2600" dirty="0"/>
          </a:p>
        </p:txBody>
      </p:sp>
    </p:spTree>
    <p:extLst>
      <p:ext uri="{BB962C8B-B14F-4D97-AF65-F5344CB8AC3E}">
        <p14:creationId xmlns:p14="http://schemas.microsoft.com/office/powerpoint/2010/main" val="2485812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88" dirty="0"/>
              <a:t>Deployment Experience</a:t>
            </a:r>
          </a:p>
        </p:txBody>
      </p:sp>
      <p:grpSp>
        <p:nvGrpSpPr>
          <p:cNvPr id="45" name="Group 44"/>
          <p:cNvGrpSpPr/>
          <p:nvPr/>
        </p:nvGrpSpPr>
        <p:grpSpPr>
          <a:xfrm>
            <a:off x="436871" y="2120267"/>
            <a:ext cx="1160897" cy="934782"/>
            <a:chOff x="1" y="770872"/>
            <a:chExt cx="1219200" cy="981728"/>
          </a:xfrm>
        </p:grpSpPr>
        <p:sp>
          <p:nvSpPr>
            <p:cNvPr id="46" name="TextBox 45"/>
            <p:cNvSpPr txBox="1"/>
            <p:nvPr/>
          </p:nvSpPr>
          <p:spPr>
            <a:xfrm>
              <a:off x="1" y="1404235"/>
              <a:ext cx="1219200" cy="348365"/>
            </a:xfrm>
            <a:prstGeom prst="rect">
              <a:avLst/>
            </a:prstGeom>
            <a:noFill/>
          </p:spPr>
          <p:txBody>
            <a:bodyPr wrap="square" lIns="0" tIns="0" rIns="0" bIns="0" rtlCol="0">
              <a:noAutofit/>
            </a:bodyPr>
            <a:lstStyle/>
            <a:p>
              <a:pPr algn="ctr" defTabSz="950425"/>
              <a:r>
                <a:rPr lang="en-US" sz="1428" b="1" dirty="0">
                  <a:latin typeface="Segoe UI Light" panose="020B0502040204020203" pitchFamily="34" charset="0"/>
                  <a:cs typeface="Segoe UI Light" panose="020B0502040204020203" pitchFamily="34" charset="0"/>
                </a:rPr>
                <a:t>Data Scientist</a:t>
              </a:r>
            </a:p>
          </p:txBody>
        </p:sp>
        <p:grpSp>
          <p:nvGrpSpPr>
            <p:cNvPr id="47" name="Group 46"/>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48" name="Oval 47"/>
              <p:cNvSpPr/>
              <p:nvPr/>
            </p:nvSpPr>
            <p:spPr>
              <a:xfrm>
                <a:off x="6881217" y="1674658"/>
                <a:ext cx="2210082" cy="2210082"/>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49" name="Freeform 48"/>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0" name="Freeform 49"/>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1" name="Freeform 50"/>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2" name="Rounded Rectangle 51"/>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3" name="Freeform 52"/>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grpSp>
      </p:grpSp>
      <p:grpSp>
        <p:nvGrpSpPr>
          <p:cNvPr id="61" name="Group 60"/>
          <p:cNvGrpSpPr/>
          <p:nvPr/>
        </p:nvGrpSpPr>
        <p:grpSpPr>
          <a:xfrm>
            <a:off x="8189361" y="5817598"/>
            <a:ext cx="1832341" cy="1026109"/>
            <a:chOff x="5004633" y="4648754"/>
            <a:chExt cx="2331508" cy="1134424"/>
          </a:xfrm>
        </p:grpSpPr>
        <p:sp>
          <p:nvSpPr>
            <p:cNvPr id="62" name="TextBox 61"/>
            <p:cNvSpPr txBox="1"/>
            <p:nvPr/>
          </p:nvSpPr>
          <p:spPr>
            <a:xfrm>
              <a:off x="5004633" y="5316876"/>
              <a:ext cx="2331508" cy="466302"/>
            </a:xfrm>
            <a:prstGeom prst="rect">
              <a:avLst/>
            </a:prstGeom>
            <a:noFill/>
          </p:spPr>
          <p:txBody>
            <a:bodyPr wrap="square" lIns="0" tIns="0" rIns="0" bIns="0" rtlCol="0">
              <a:noAutofit/>
            </a:bodyPr>
            <a:lstStyle/>
            <a:p>
              <a:pPr algn="ctr" defTabSz="950425">
                <a:defRPr/>
              </a:pPr>
              <a:r>
                <a:rPr lang="en-US" sz="1428" b="1" kern="0" dirty="0">
                  <a:latin typeface="Segoe UI Light" panose="020B0502040204020203" pitchFamily="34" charset="0"/>
                  <a:cs typeface="Segoe UI Light" panose="020B0502040204020203" pitchFamily="34" charset="0"/>
                </a:rPr>
                <a:t>Developer</a:t>
              </a:r>
            </a:p>
          </p:txBody>
        </p:sp>
        <p:grpSp>
          <p:nvGrpSpPr>
            <p:cNvPr id="64" name="Group 63"/>
            <p:cNvGrpSpPr>
              <a:grpSpLocks noChangeAspect="1"/>
            </p:cNvGrpSpPr>
            <p:nvPr/>
          </p:nvGrpSpPr>
          <p:grpSpPr>
            <a:xfrm>
              <a:off x="5847038" y="4648754"/>
              <a:ext cx="573865" cy="594357"/>
              <a:chOff x="3666777" y="2914650"/>
              <a:chExt cx="637627" cy="660397"/>
            </a:xfrm>
            <a:solidFill>
              <a:srgbClr val="003963"/>
            </a:solidFill>
          </p:grpSpPr>
          <p:sp>
            <p:nvSpPr>
              <p:cNvPr id="65" name="Oval 64"/>
              <p:cNvSpPr/>
              <p:nvPr/>
            </p:nvSpPr>
            <p:spPr>
              <a:xfrm>
                <a:off x="3913881" y="2914650"/>
                <a:ext cx="273051" cy="273050"/>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sp>
            <p:nvSpPr>
              <p:cNvPr id="66" name="Freeform 65"/>
              <p:cNvSpPr/>
              <p:nvPr/>
            </p:nvSpPr>
            <p:spPr>
              <a:xfrm>
                <a:off x="3747717" y="3201605"/>
                <a:ext cx="556687" cy="373442"/>
              </a:xfrm>
              <a:custGeom>
                <a:avLst/>
                <a:gdLst>
                  <a:gd name="connsiteX0" fmla="*/ 34925 w 558800"/>
                  <a:gd name="connsiteY0" fmla="*/ 266700 h 371475"/>
                  <a:gd name="connsiteX1" fmla="*/ 203200 w 558800"/>
                  <a:gd name="connsiteY1" fmla="*/ 250825 h 371475"/>
                  <a:gd name="connsiteX2" fmla="*/ 260350 w 558800"/>
                  <a:gd name="connsiteY2" fmla="*/ 73025 h 371475"/>
                  <a:gd name="connsiteX3" fmla="*/ 320675 w 558800"/>
                  <a:gd name="connsiteY3" fmla="*/ 15875 h 371475"/>
                  <a:gd name="connsiteX4" fmla="*/ 419100 w 558800"/>
                  <a:gd name="connsiteY4" fmla="*/ 0 h 371475"/>
                  <a:gd name="connsiteX5" fmla="*/ 501650 w 558800"/>
                  <a:gd name="connsiteY5" fmla="*/ 44450 h 371475"/>
                  <a:gd name="connsiteX6" fmla="*/ 536575 w 558800"/>
                  <a:gd name="connsiteY6" fmla="*/ 98425 h 371475"/>
                  <a:gd name="connsiteX7" fmla="*/ 558800 w 558800"/>
                  <a:gd name="connsiteY7" fmla="*/ 346075 h 371475"/>
                  <a:gd name="connsiteX8" fmla="*/ 349250 w 558800"/>
                  <a:gd name="connsiteY8" fmla="*/ 355600 h 371475"/>
                  <a:gd name="connsiteX9" fmla="*/ 346075 w 558800"/>
                  <a:gd name="connsiteY9" fmla="*/ 349250 h 371475"/>
                  <a:gd name="connsiteX10" fmla="*/ 415925 w 558800"/>
                  <a:gd name="connsiteY10" fmla="*/ 196850 h 371475"/>
                  <a:gd name="connsiteX11" fmla="*/ 412750 w 558800"/>
                  <a:gd name="connsiteY11" fmla="*/ 184150 h 371475"/>
                  <a:gd name="connsiteX12" fmla="*/ 381000 w 558800"/>
                  <a:gd name="connsiteY12" fmla="*/ 187325 h 371475"/>
                  <a:gd name="connsiteX13" fmla="*/ 301625 w 558800"/>
                  <a:gd name="connsiteY13" fmla="*/ 365125 h 371475"/>
                  <a:gd name="connsiteX14" fmla="*/ 28575 w 558800"/>
                  <a:gd name="connsiteY14" fmla="*/ 371475 h 371475"/>
                  <a:gd name="connsiteX15" fmla="*/ 0 w 558800"/>
                  <a:gd name="connsiteY15" fmla="*/ 336550 h 371475"/>
                  <a:gd name="connsiteX16" fmla="*/ 34925 w 558800"/>
                  <a:gd name="connsiteY16" fmla="*/ 266700 h 371475"/>
                  <a:gd name="connsiteX0" fmla="*/ 34925 w 558800"/>
                  <a:gd name="connsiteY0" fmla="*/ 266700 h 371475"/>
                  <a:gd name="connsiteX1" fmla="*/ 203200 w 558800"/>
                  <a:gd name="connsiteY1" fmla="*/ 250825 h 371475"/>
                  <a:gd name="connsiteX2" fmla="*/ 260350 w 558800"/>
                  <a:gd name="connsiteY2" fmla="*/ 73025 h 371475"/>
                  <a:gd name="connsiteX3" fmla="*/ 419100 w 558800"/>
                  <a:gd name="connsiteY3" fmla="*/ 0 h 371475"/>
                  <a:gd name="connsiteX4" fmla="*/ 501650 w 558800"/>
                  <a:gd name="connsiteY4" fmla="*/ 44450 h 371475"/>
                  <a:gd name="connsiteX5" fmla="*/ 536575 w 558800"/>
                  <a:gd name="connsiteY5" fmla="*/ 98425 h 371475"/>
                  <a:gd name="connsiteX6" fmla="*/ 558800 w 558800"/>
                  <a:gd name="connsiteY6" fmla="*/ 346075 h 371475"/>
                  <a:gd name="connsiteX7" fmla="*/ 349250 w 558800"/>
                  <a:gd name="connsiteY7" fmla="*/ 355600 h 371475"/>
                  <a:gd name="connsiteX8" fmla="*/ 346075 w 558800"/>
                  <a:gd name="connsiteY8" fmla="*/ 349250 h 371475"/>
                  <a:gd name="connsiteX9" fmla="*/ 415925 w 558800"/>
                  <a:gd name="connsiteY9" fmla="*/ 196850 h 371475"/>
                  <a:gd name="connsiteX10" fmla="*/ 412750 w 558800"/>
                  <a:gd name="connsiteY10" fmla="*/ 184150 h 371475"/>
                  <a:gd name="connsiteX11" fmla="*/ 381000 w 558800"/>
                  <a:gd name="connsiteY11" fmla="*/ 187325 h 371475"/>
                  <a:gd name="connsiteX12" fmla="*/ 301625 w 558800"/>
                  <a:gd name="connsiteY12" fmla="*/ 365125 h 371475"/>
                  <a:gd name="connsiteX13" fmla="*/ 28575 w 558800"/>
                  <a:gd name="connsiteY13" fmla="*/ 371475 h 371475"/>
                  <a:gd name="connsiteX14" fmla="*/ 0 w 558800"/>
                  <a:gd name="connsiteY14" fmla="*/ 336550 h 371475"/>
                  <a:gd name="connsiteX15" fmla="*/ 34925 w 558800"/>
                  <a:gd name="connsiteY15" fmla="*/ 266700 h 371475"/>
                  <a:gd name="connsiteX0" fmla="*/ 34925 w 558800"/>
                  <a:gd name="connsiteY0" fmla="*/ 222250 h 327025"/>
                  <a:gd name="connsiteX1" fmla="*/ 203200 w 558800"/>
                  <a:gd name="connsiteY1" fmla="*/ 206375 h 327025"/>
                  <a:gd name="connsiteX2" fmla="*/ 260350 w 558800"/>
                  <a:gd name="connsiteY2" fmla="*/ 28575 h 327025"/>
                  <a:gd name="connsiteX3" fmla="*/ 501650 w 558800"/>
                  <a:gd name="connsiteY3" fmla="*/ 0 h 327025"/>
                  <a:gd name="connsiteX4" fmla="*/ 536575 w 558800"/>
                  <a:gd name="connsiteY4" fmla="*/ 53975 h 327025"/>
                  <a:gd name="connsiteX5" fmla="*/ 558800 w 558800"/>
                  <a:gd name="connsiteY5" fmla="*/ 301625 h 327025"/>
                  <a:gd name="connsiteX6" fmla="*/ 349250 w 558800"/>
                  <a:gd name="connsiteY6" fmla="*/ 311150 h 327025"/>
                  <a:gd name="connsiteX7" fmla="*/ 346075 w 558800"/>
                  <a:gd name="connsiteY7" fmla="*/ 304800 h 327025"/>
                  <a:gd name="connsiteX8" fmla="*/ 415925 w 558800"/>
                  <a:gd name="connsiteY8" fmla="*/ 152400 h 327025"/>
                  <a:gd name="connsiteX9" fmla="*/ 412750 w 558800"/>
                  <a:gd name="connsiteY9" fmla="*/ 139700 h 327025"/>
                  <a:gd name="connsiteX10" fmla="*/ 381000 w 558800"/>
                  <a:gd name="connsiteY10" fmla="*/ 142875 h 327025"/>
                  <a:gd name="connsiteX11" fmla="*/ 301625 w 558800"/>
                  <a:gd name="connsiteY11" fmla="*/ 320675 h 327025"/>
                  <a:gd name="connsiteX12" fmla="*/ 28575 w 558800"/>
                  <a:gd name="connsiteY12" fmla="*/ 327025 h 327025"/>
                  <a:gd name="connsiteX13" fmla="*/ 0 w 558800"/>
                  <a:gd name="connsiteY13" fmla="*/ 292100 h 327025"/>
                  <a:gd name="connsiteX14" fmla="*/ 34925 w 558800"/>
                  <a:gd name="connsiteY14" fmla="*/ 222250 h 327025"/>
                  <a:gd name="connsiteX0" fmla="*/ 34925 w 558800"/>
                  <a:gd name="connsiteY0" fmla="*/ 246288 h 351063"/>
                  <a:gd name="connsiteX1" fmla="*/ 203200 w 558800"/>
                  <a:gd name="connsiteY1" fmla="*/ 230413 h 351063"/>
                  <a:gd name="connsiteX2" fmla="*/ 260350 w 558800"/>
                  <a:gd name="connsiteY2" fmla="*/ 52613 h 351063"/>
                  <a:gd name="connsiteX3" fmla="*/ 501650 w 558800"/>
                  <a:gd name="connsiteY3" fmla="*/ 24038 h 351063"/>
                  <a:gd name="connsiteX4" fmla="*/ 536575 w 558800"/>
                  <a:gd name="connsiteY4" fmla="*/ 78013 h 351063"/>
                  <a:gd name="connsiteX5" fmla="*/ 558800 w 558800"/>
                  <a:gd name="connsiteY5" fmla="*/ 325663 h 351063"/>
                  <a:gd name="connsiteX6" fmla="*/ 349250 w 558800"/>
                  <a:gd name="connsiteY6" fmla="*/ 335188 h 351063"/>
                  <a:gd name="connsiteX7" fmla="*/ 346075 w 558800"/>
                  <a:gd name="connsiteY7" fmla="*/ 328838 h 351063"/>
                  <a:gd name="connsiteX8" fmla="*/ 415925 w 558800"/>
                  <a:gd name="connsiteY8" fmla="*/ 176438 h 351063"/>
                  <a:gd name="connsiteX9" fmla="*/ 412750 w 558800"/>
                  <a:gd name="connsiteY9" fmla="*/ 163738 h 351063"/>
                  <a:gd name="connsiteX10" fmla="*/ 381000 w 558800"/>
                  <a:gd name="connsiteY10" fmla="*/ 166913 h 351063"/>
                  <a:gd name="connsiteX11" fmla="*/ 301625 w 558800"/>
                  <a:gd name="connsiteY11" fmla="*/ 344713 h 351063"/>
                  <a:gd name="connsiteX12" fmla="*/ 28575 w 558800"/>
                  <a:gd name="connsiteY12" fmla="*/ 351063 h 351063"/>
                  <a:gd name="connsiteX13" fmla="*/ 0 w 558800"/>
                  <a:gd name="connsiteY13" fmla="*/ 316138 h 351063"/>
                  <a:gd name="connsiteX14" fmla="*/ 34925 w 558800"/>
                  <a:gd name="connsiteY14" fmla="*/ 246288 h 35106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36575 w 558800"/>
                  <a:gd name="connsiteY4" fmla="*/ 95653 h 368703"/>
                  <a:gd name="connsiteX5" fmla="*/ 558800 w 558800"/>
                  <a:gd name="connsiteY5" fmla="*/ 343303 h 368703"/>
                  <a:gd name="connsiteX6" fmla="*/ 349250 w 558800"/>
                  <a:gd name="connsiteY6" fmla="*/ 352828 h 368703"/>
                  <a:gd name="connsiteX7" fmla="*/ 346075 w 558800"/>
                  <a:gd name="connsiteY7" fmla="*/ 346478 h 368703"/>
                  <a:gd name="connsiteX8" fmla="*/ 415925 w 558800"/>
                  <a:gd name="connsiteY8" fmla="*/ 194078 h 368703"/>
                  <a:gd name="connsiteX9" fmla="*/ 412750 w 558800"/>
                  <a:gd name="connsiteY9" fmla="*/ 181378 h 368703"/>
                  <a:gd name="connsiteX10" fmla="*/ 381000 w 558800"/>
                  <a:gd name="connsiteY10" fmla="*/ 184553 h 368703"/>
                  <a:gd name="connsiteX11" fmla="*/ 301625 w 558800"/>
                  <a:gd name="connsiteY11" fmla="*/ 362353 h 368703"/>
                  <a:gd name="connsiteX12" fmla="*/ 28575 w 558800"/>
                  <a:gd name="connsiteY12" fmla="*/ 368703 h 368703"/>
                  <a:gd name="connsiteX13" fmla="*/ 0 w 558800"/>
                  <a:gd name="connsiteY13" fmla="*/ 333778 h 368703"/>
                  <a:gd name="connsiteX14" fmla="*/ 34925 w 558800"/>
                  <a:gd name="connsiteY14"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381000 w 558800"/>
                  <a:gd name="connsiteY8" fmla="*/ 184553 h 368703"/>
                  <a:gd name="connsiteX9" fmla="*/ 301625 w 558800"/>
                  <a:gd name="connsiteY9" fmla="*/ 362353 h 368703"/>
                  <a:gd name="connsiteX10" fmla="*/ 28575 w 558800"/>
                  <a:gd name="connsiteY10" fmla="*/ 368703 h 368703"/>
                  <a:gd name="connsiteX11" fmla="*/ 0 w 558800"/>
                  <a:gd name="connsiteY11" fmla="*/ 333778 h 368703"/>
                  <a:gd name="connsiteX12" fmla="*/ 34925 w 558800"/>
                  <a:gd name="connsiteY12" fmla="*/ 263928 h 368703"/>
                  <a:gd name="connsiteX0" fmla="*/ 6350 w 530225"/>
                  <a:gd name="connsiteY0" fmla="*/ 263928 h 368703"/>
                  <a:gd name="connsiteX1" fmla="*/ 174625 w 530225"/>
                  <a:gd name="connsiteY1" fmla="*/ 248053 h 368703"/>
                  <a:gd name="connsiteX2" fmla="*/ 231775 w 530225"/>
                  <a:gd name="connsiteY2" fmla="*/ 70253 h 368703"/>
                  <a:gd name="connsiteX3" fmla="*/ 473075 w 530225"/>
                  <a:gd name="connsiteY3" fmla="*/ 41678 h 368703"/>
                  <a:gd name="connsiteX4" fmla="*/ 530225 w 530225"/>
                  <a:gd name="connsiteY4" fmla="*/ 343303 h 368703"/>
                  <a:gd name="connsiteX5" fmla="*/ 320675 w 530225"/>
                  <a:gd name="connsiteY5" fmla="*/ 352828 h 368703"/>
                  <a:gd name="connsiteX6" fmla="*/ 317500 w 530225"/>
                  <a:gd name="connsiteY6" fmla="*/ 346478 h 368703"/>
                  <a:gd name="connsiteX7" fmla="*/ 387350 w 530225"/>
                  <a:gd name="connsiteY7" fmla="*/ 194078 h 368703"/>
                  <a:gd name="connsiteX8" fmla="*/ 352425 w 530225"/>
                  <a:gd name="connsiteY8" fmla="*/ 184553 h 368703"/>
                  <a:gd name="connsiteX9" fmla="*/ 273050 w 530225"/>
                  <a:gd name="connsiteY9" fmla="*/ 362353 h 368703"/>
                  <a:gd name="connsiteX10" fmla="*/ 0 w 530225"/>
                  <a:gd name="connsiteY10" fmla="*/ 368703 h 368703"/>
                  <a:gd name="connsiteX11" fmla="*/ 6350 w 530225"/>
                  <a:gd name="connsiteY11" fmla="*/ 263928 h 368703"/>
                  <a:gd name="connsiteX0" fmla="*/ 28984 w 552859"/>
                  <a:gd name="connsiteY0" fmla="*/ 263928 h 368703"/>
                  <a:gd name="connsiteX1" fmla="*/ 197259 w 552859"/>
                  <a:gd name="connsiteY1" fmla="*/ 248053 h 368703"/>
                  <a:gd name="connsiteX2" fmla="*/ 254409 w 552859"/>
                  <a:gd name="connsiteY2" fmla="*/ 70253 h 368703"/>
                  <a:gd name="connsiteX3" fmla="*/ 495709 w 552859"/>
                  <a:gd name="connsiteY3" fmla="*/ 41678 h 368703"/>
                  <a:gd name="connsiteX4" fmla="*/ 552859 w 552859"/>
                  <a:gd name="connsiteY4" fmla="*/ 343303 h 368703"/>
                  <a:gd name="connsiteX5" fmla="*/ 343309 w 552859"/>
                  <a:gd name="connsiteY5" fmla="*/ 352828 h 368703"/>
                  <a:gd name="connsiteX6" fmla="*/ 340134 w 552859"/>
                  <a:gd name="connsiteY6" fmla="*/ 346478 h 368703"/>
                  <a:gd name="connsiteX7" fmla="*/ 409984 w 552859"/>
                  <a:gd name="connsiteY7" fmla="*/ 194078 h 368703"/>
                  <a:gd name="connsiteX8" fmla="*/ 375059 w 552859"/>
                  <a:gd name="connsiteY8" fmla="*/ 184553 h 368703"/>
                  <a:gd name="connsiteX9" fmla="*/ 295684 w 552859"/>
                  <a:gd name="connsiteY9" fmla="*/ 362353 h 368703"/>
                  <a:gd name="connsiteX10" fmla="*/ 22634 w 552859"/>
                  <a:gd name="connsiteY10" fmla="*/ 368703 h 368703"/>
                  <a:gd name="connsiteX11" fmla="*/ 28984 w 552859"/>
                  <a:gd name="connsiteY11" fmla="*/ 263928 h 368703"/>
                  <a:gd name="connsiteX0" fmla="*/ 35058 w 558933"/>
                  <a:gd name="connsiteY0" fmla="*/ 263928 h 369620"/>
                  <a:gd name="connsiteX1" fmla="*/ 203333 w 558933"/>
                  <a:gd name="connsiteY1" fmla="*/ 248053 h 369620"/>
                  <a:gd name="connsiteX2" fmla="*/ 260483 w 558933"/>
                  <a:gd name="connsiteY2" fmla="*/ 70253 h 369620"/>
                  <a:gd name="connsiteX3" fmla="*/ 501783 w 558933"/>
                  <a:gd name="connsiteY3" fmla="*/ 41678 h 369620"/>
                  <a:gd name="connsiteX4" fmla="*/ 558933 w 558933"/>
                  <a:gd name="connsiteY4" fmla="*/ 343303 h 369620"/>
                  <a:gd name="connsiteX5" fmla="*/ 349383 w 558933"/>
                  <a:gd name="connsiteY5" fmla="*/ 352828 h 369620"/>
                  <a:gd name="connsiteX6" fmla="*/ 346208 w 558933"/>
                  <a:gd name="connsiteY6" fmla="*/ 346478 h 369620"/>
                  <a:gd name="connsiteX7" fmla="*/ 416058 w 558933"/>
                  <a:gd name="connsiteY7" fmla="*/ 194078 h 369620"/>
                  <a:gd name="connsiteX8" fmla="*/ 381133 w 558933"/>
                  <a:gd name="connsiteY8" fmla="*/ 184553 h 369620"/>
                  <a:gd name="connsiteX9" fmla="*/ 301758 w 558933"/>
                  <a:gd name="connsiteY9" fmla="*/ 362353 h 369620"/>
                  <a:gd name="connsiteX10" fmla="*/ 28708 w 558933"/>
                  <a:gd name="connsiteY10" fmla="*/ 368703 h 369620"/>
                  <a:gd name="connsiteX11" fmla="*/ 35058 w 558933"/>
                  <a:gd name="connsiteY11" fmla="*/ 263928 h 369620"/>
                  <a:gd name="connsiteX0" fmla="*/ 38101 w 561976"/>
                  <a:gd name="connsiteY0" fmla="*/ 263928 h 368703"/>
                  <a:gd name="connsiteX1" fmla="*/ 206376 w 561976"/>
                  <a:gd name="connsiteY1" fmla="*/ 248053 h 368703"/>
                  <a:gd name="connsiteX2" fmla="*/ 263526 w 561976"/>
                  <a:gd name="connsiteY2" fmla="*/ 70253 h 368703"/>
                  <a:gd name="connsiteX3" fmla="*/ 504826 w 561976"/>
                  <a:gd name="connsiteY3" fmla="*/ 41678 h 368703"/>
                  <a:gd name="connsiteX4" fmla="*/ 561976 w 561976"/>
                  <a:gd name="connsiteY4" fmla="*/ 343303 h 368703"/>
                  <a:gd name="connsiteX5" fmla="*/ 352426 w 561976"/>
                  <a:gd name="connsiteY5" fmla="*/ 352828 h 368703"/>
                  <a:gd name="connsiteX6" fmla="*/ 349251 w 561976"/>
                  <a:gd name="connsiteY6" fmla="*/ 346478 h 368703"/>
                  <a:gd name="connsiteX7" fmla="*/ 419101 w 561976"/>
                  <a:gd name="connsiteY7" fmla="*/ 194078 h 368703"/>
                  <a:gd name="connsiteX8" fmla="*/ 384176 w 561976"/>
                  <a:gd name="connsiteY8" fmla="*/ 184553 h 368703"/>
                  <a:gd name="connsiteX9" fmla="*/ 304801 w 561976"/>
                  <a:gd name="connsiteY9" fmla="*/ 362353 h 368703"/>
                  <a:gd name="connsiteX10" fmla="*/ 31751 w 561976"/>
                  <a:gd name="connsiteY10" fmla="*/ 368703 h 368703"/>
                  <a:gd name="connsiteX11" fmla="*/ 38101 w 561976"/>
                  <a:gd name="connsiteY11" fmla="*/ 263928 h 368703"/>
                  <a:gd name="connsiteX0" fmla="*/ 35796 w 559671"/>
                  <a:gd name="connsiteY0" fmla="*/ 263928 h 368703"/>
                  <a:gd name="connsiteX1" fmla="*/ 204071 w 559671"/>
                  <a:gd name="connsiteY1" fmla="*/ 248053 h 368703"/>
                  <a:gd name="connsiteX2" fmla="*/ 261221 w 559671"/>
                  <a:gd name="connsiteY2" fmla="*/ 70253 h 368703"/>
                  <a:gd name="connsiteX3" fmla="*/ 502521 w 559671"/>
                  <a:gd name="connsiteY3" fmla="*/ 41678 h 368703"/>
                  <a:gd name="connsiteX4" fmla="*/ 559671 w 559671"/>
                  <a:gd name="connsiteY4" fmla="*/ 343303 h 368703"/>
                  <a:gd name="connsiteX5" fmla="*/ 350121 w 559671"/>
                  <a:gd name="connsiteY5" fmla="*/ 352828 h 368703"/>
                  <a:gd name="connsiteX6" fmla="*/ 346946 w 559671"/>
                  <a:gd name="connsiteY6" fmla="*/ 346478 h 368703"/>
                  <a:gd name="connsiteX7" fmla="*/ 416796 w 559671"/>
                  <a:gd name="connsiteY7" fmla="*/ 194078 h 368703"/>
                  <a:gd name="connsiteX8" fmla="*/ 381871 w 559671"/>
                  <a:gd name="connsiteY8" fmla="*/ 184553 h 368703"/>
                  <a:gd name="connsiteX9" fmla="*/ 302496 w 559671"/>
                  <a:gd name="connsiteY9" fmla="*/ 362353 h 368703"/>
                  <a:gd name="connsiteX10" fmla="*/ 29446 w 559671"/>
                  <a:gd name="connsiteY10" fmla="*/ 368703 h 368703"/>
                  <a:gd name="connsiteX11" fmla="*/ 35796 w 559671"/>
                  <a:gd name="connsiteY11" fmla="*/ 263928 h 368703"/>
                  <a:gd name="connsiteX0" fmla="*/ 33802 w 557677"/>
                  <a:gd name="connsiteY0" fmla="*/ 263928 h 368703"/>
                  <a:gd name="connsiteX1" fmla="*/ 202077 w 557677"/>
                  <a:gd name="connsiteY1" fmla="*/ 248053 h 368703"/>
                  <a:gd name="connsiteX2" fmla="*/ 259227 w 557677"/>
                  <a:gd name="connsiteY2" fmla="*/ 70253 h 368703"/>
                  <a:gd name="connsiteX3" fmla="*/ 500527 w 557677"/>
                  <a:gd name="connsiteY3" fmla="*/ 41678 h 368703"/>
                  <a:gd name="connsiteX4" fmla="*/ 557677 w 557677"/>
                  <a:gd name="connsiteY4" fmla="*/ 343303 h 368703"/>
                  <a:gd name="connsiteX5" fmla="*/ 348127 w 557677"/>
                  <a:gd name="connsiteY5" fmla="*/ 352828 h 368703"/>
                  <a:gd name="connsiteX6" fmla="*/ 344952 w 557677"/>
                  <a:gd name="connsiteY6" fmla="*/ 346478 h 368703"/>
                  <a:gd name="connsiteX7" fmla="*/ 414802 w 557677"/>
                  <a:gd name="connsiteY7" fmla="*/ 194078 h 368703"/>
                  <a:gd name="connsiteX8" fmla="*/ 379877 w 557677"/>
                  <a:gd name="connsiteY8" fmla="*/ 184553 h 368703"/>
                  <a:gd name="connsiteX9" fmla="*/ 300502 w 557677"/>
                  <a:gd name="connsiteY9" fmla="*/ 362353 h 368703"/>
                  <a:gd name="connsiteX10" fmla="*/ 27452 w 557677"/>
                  <a:gd name="connsiteY10" fmla="*/ 368703 h 368703"/>
                  <a:gd name="connsiteX11" fmla="*/ 33802 w 55767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343962 w 556687"/>
                  <a:gd name="connsiteY6" fmla="*/ 346478 h 368703"/>
                  <a:gd name="connsiteX7" fmla="*/ 413812 w 556687"/>
                  <a:gd name="connsiteY7" fmla="*/ 194078 h 368703"/>
                  <a:gd name="connsiteX8" fmla="*/ 378887 w 556687"/>
                  <a:gd name="connsiteY8" fmla="*/ 184553 h 368703"/>
                  <a:gd name="connsiteX9" fmla="*/ 299512 w 556687"/>
                  <a:gd name="connsiteY9" fmla="*/ 362353 h 368703"/>
                  <a:gd name="connsiteX10" fmla="*/ 26462 w 556687"/>
                  <a:gd name="connsiteY10" fmla="*/ 368703 h 368703"/>
                  <a:gd name="connsiteX11" fmla="*/ 32812 w 55668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0508 h 365283"/>
                  <a:gd name="connsiteX1" fmla="*/ 201087 w 556687"/>
                  <a:gd name="connsiteY1" fmla="*/ 244633 h 365283"/>
                  <a:gd name="connsiteX2" fmla="*/ 258237 w 556687"/>
                  <a:gd name="connsiteY2" fmla="*/ 66833 h 365283"/>
                  <a:gd name="connsiteX3" fmla="*/ 426512 w 556687"/>
                  <a:gd name="connsiteY3" fmla="*/ 7302 h 365283"/>
                  <a:gd name="connsiteX4" fmla="*/ 499537 w 556687"/>
                  <a:gd name="connsiteY4" fmla="*/ 38258 h 365283"/>
                  <a:gd name="connsiteX5" fmla="*/ 556687 w 556687"/>
                  <a:gd name="connsiteY5" fmla="*/ 339883 h 365283"/>
                  <a:gd name="connsiteX6" fmla="*/ 347137 w 556687"/>
                  <a:gd name="connsiteY6" fmla="*/ 349408 h 365283"/>
                  <a:gd name="connsiteX7" fmla="*/ 413812 w 556687"/>
                  <a:gd name="connsiteY7" fmla="*/ 190658 h 365283"/>
                  <a:gd name="connsiteX8" fmla="*/ 378887 w 556687"/>
                  <a:gd name="connsiteY8" fmla="*/ 181133 h 365283"/>
                  <a:gd name="connsiteX9" fmla="*/ 299512 w 556687"/>
                  <a:gd name="connsiteY9" fmla="*/ 358933 h 365283"/>
                  <a:gd name="connsiteX10" fmla="*/ 26462 w 556687"/>
                  <a:gd name="connsiteY10" fmla="*/ 365283 h 365283"/>
                  <a:gd name="connsiteX11" fmla="*/ 32812 w 556687"/>
                  <a:gd name="connsiteY11" fmla="*/ 260508 h 365283"/>
                  <a:gd name="connsiteX0" fmla="*/ 32812 w 557953"/>
                  <a:gd name="connsiteY0" fmla="*/ 268685 h 373460"/>
                  <a:gd name="connsiteX1" fmla="*/ 201087 w 557953"/>
                  <a:gd name="connsiteY1" fmla="*/ 252810 h 373460"/>
                  <a:gd name="connsiteX2" fmla="*/ 258237 w 557953"/>
                  <a:gd name="connsiteY2" fmla="*/ 75010 h 373460"/>
                  <a:gd name="connsiteX3" fmla="*/ 426512 w 557953"/>
                  <a:gd name="connsiteY3" fmla="*/ 15479 h 373460"/>
                  <a:gd name="connsiteX4" fmla="*/ 556687 w 557953"/>
                  <a:gd name="connsiteY4" fmla="*/ 348060 h 373460"/>
                  <a:gd name="connsiteX5" fmla="*/ 347137 w 557953"/>
                  <a:gd name="connsiteY5" fmla="*/ 357585 h 373460"/>
                  <a:gd name="connsiteX6" fmla="*/ 413812 w 557953"/>
                  <a:gd name="connsiteY6" fmla="*/ 198835 h 373460"/>
                  <a:gd name="connsiteX7" fmla="*/ 378887 w 557953"/>
                  <a:gd name="connsiteY7" fmla="*/ 189310 h 373460"/>
                  <a:gd name="connsiteX8" fmla="*/ 299512 w 557953"/>
                  <a:gd name="connsiteY8" fmla="*/ 367110 h 373460"/>
                  <a:gd name="connsiteX9" fmla="*/ 26462 w 557953"/>
                  <a:gd name="connsiteY9" fmla="*/ 373460 h 373460"/>
                  <a:gd name="connsiteX10" fmla="*/ 32812 w 557953"/>
                  <a:gd name="connsiteY10" fmla="*/ 268685 h 373460"/>
                  <a:gd name="connsiteX0" fmla="*/ 32812 w 557953"/>
                  <a:gd name="connsiteY0" fmla="*/ 260976 h 365751"/>
                  <a:gd name="connsiteX1" fmla="*/ 201087 w 557953"/>
                  <a:gd name="connsiteY1" fmla="*/ 245101 h 365751"/>
                  <a:gd name="connsiteX2" fmla="*/ 258237 w 557953"/>
                  <a:gd name="connsiteY2" fmla="*/ 67301 h 365751"/>
                  <a:gd name="connsiteX3" fmla="*/ 426512 w 557953"/>
                  <a:gd name="connsiteY3" fmla="*/ 7770 h 365751"/>
                  <a:gd name="connsiteX4" fmla="*/ 556687 w 557953"/>
                  <a:gd name="connsiteY4" fmla="*/ 340351 h 365751"/>
                  <a:gd name="connsiteX5" fmla="*/ 347137 w 557953"/>
                  <a:gd name="connsiteY5" fmla="*/ 349876 h 365751"/>
                  <a:gd name="connsiteX6" fmla="*/ 413812 w 557953"/>
                  <a:gd name="connsiteY6" fmla="*/ 191126 h 365751"/>
                  <a:gd name="connsiteX7" fmla="*/ 378887 w 557953"/>
                  <a:gd name="connsiteY7" fmla="*/ 181601 h 365751"/>
                  <a:gd name="connsiteX8" fmla="*/ 299512 w 557953"/>
                  <a:gd name="connsiteY8" fmla="*/ 359401 h 365751"/>
                  <a:gd name="connsiteX9" fmla="*/ 26462 w 557953"/>
                  <a:gd name="connsiteY9" fmla="*/ 365751 h 365751"/>
                  <a:gd name="connsiteX10" fmla="*/ 32812 w 557953"/>
                  <a:gd name="connsiteY10" fmla="*/ 260976 h 365751"/>
                  <a:gd name="connsiteX0" fmla="*/ 32812 w 558115"/>
                  <a:gd name="connsiteY0" fmla="*/ 269583 h 374358"/>
                  <a:gd name="connsiteX1" fmla="*/ 201087 w 558115"/>
                  <a:gd name="connsiteY1" fmla="*/ 253708 h 374358"/>
                  <a:gd name="connsiteX2" fmla="*/ 258237 w 558115"/>
                  <a:gd name="connsiteY2" fmla="*/ 75908 h 374358"/>
                  <a:gd name="connsiteX3" fmla="*/ 438418 w 558115"/>
                  <a:gd name="connsiteY3" fmla="*/ 6852 h 374358"/>
                  <a:gd name="connsiteX4" fmla="*/ 556687 w 558115"/>
                  <a:gd name="connsiteY4" fmla="*/ 348958 h 374358"/>
                  <a:gd name="connsiteX5" fmla="*/ 347137 w 558115"/>
                  <a:gd name="connsiteY5" fmla="*/ 358483 h 374358"/>
                  <a:gd name="connsiteX6" fmla="*/ 413812 w 558115"/>
                  <a:gd name="connsiteY6" fmla="*/ 199733 h 374358"/>
                  <a:gd name="connsiteX7" fmla="*/ 378887 w 558115"/>
                  <a:gd name="connsiteY7" fmla="*/ 190208 h 374358"/>
                  <a:gd name="connsiteX8" fmla="*/ 299512 w 558115"/>
                  <a:gd name="connsiteY8" fmla="*/ 368008 h 374358"/>
                  <a:gd name="connsiteX9" fmla="*/ 26462 w 558115"/>
                  <a:gd name="connsiteY9" fmla="*/ 374358 h 374358"/>
                  <a:gd name="connsiteX10" fmla="*/ 32812 w 558115"/>
                  <a:gd name="connsiteY10" fmla="*/ 269583 h 374358"/>
                  <a:gd name="connsiteX0" fmla="*/ 32812 w 558706"/>
                  <a:gd name="connsiteY0" fmla="*/ 269583 h 374358"/>
                  <a:gd name="connsiteX1" fmla="*/ 201087 w 558706"/>
                  <a:gd name="connsiteY1" fmla="*/ 253708 h 374358"/>
                  <a:gd name="connsiteX2" fmla="*/ 258237 w 558706"/>
                  <a:gd name="connsiteY2" fmla="*/ 75908 h 374358"/>
                  <a:gd name="connsiteX3" fmla="*/ 438418 w 558706"/>
                  <a:gd name="connsiteY3" fmla="*/ 6852 h 374358"/>
                  <a:gd name="connsiteX4" fmla="*/ 556687 w 558706"/>
                  <a:gd name="connsiteY4" fmla="*/ 348958 h 374358"/>
                  <a:gd name="connsiteX5" fmla="*/ 347137 w 558706"/>
                  <a:gd name="connsiteY5" fmla="*/ 358483 h 374358"/>
                  <a:gd name="connsiteX6" fmla="*/ 413812 w 558706"/>
                  <a:gd name="connsiteY6" fmla="*/ 199733 h 374358"/>
                  <a:gd name="connsiteX7" fmla="*/ 378887 w 558706"/>
                  <a:gd name="connsiteY7" fmla="*/ 190208 h 374358"/>
                  <a:gd name="connsiteX8" fmla="*/ 299512 w 558706"/>
                  <a:gd name="connsiteY8" fmla="*/ 368008 h 374358"/>
                  <a:gd name="connsiteX9" fmla="*/ 26462 w 558706"/>
                  <a:gd name="connsiteY9" fmla="*/ 374358 h 374358"/>
                  <a:gd name="connsiteX10" fmla="*/ 32812 w 558706"/>
                  <a:gd name="connsiteY10" fmla="*/ 269583 h 374358"/>
                  <a:gd name="connsiteX0" fmla="*/ 32812 w 558706"/>
                  <a:gd name="connsiteY0" fmla="*/ 265576 h 370351"/>
                  <a:gd name="connsiteX1" fmla="*/ 201087 w 558706"/>
                  <a:gd name="connsiteY1" fmla="*/ 249701 h 370351"/>
                  <a:gd name="connsiteX2" fmla="*/ 258237 w 558706"/>
                  <a:gd name="connsiteY2" fmla="*/ 71901 h 370351"/>
                  <a:gd name="connsiteX3" fmla="*/ 438418 w 558706"/>
                  <a:gd name="connsiteY3" fmla="*/ 2845 h 370351"/>
                  <a:gd name="connsiteX4" fmla="*/ 556687 w 558706"/>
                  <a:gd name="connsiteY4" fmla="*/ 344951 h 370351"/>
                  <a:gd name="connsiteX5" fmla="*/ 347137 w 558706"/>
                  <a:gd name="connsiteY5" fmla="*/ 354476 h 370351"/>
                  <a:gd name="connsiteX6" fmla="*/ 413812 w 558706"/>
                  <a:gd name="connsiteY6" fmla="*/ 195726 h 370351"/>
                  <a:gd name="connsiteX7" fmla="*/ 378887 w 558706"/>
                  <a:gd name="connsiteY7" fmla="*/ 186201 h 370351"/>
                  <a:gd name="connsiteX8" fmla="*/ 299512 w 558706"/>
                  <a:gd name="connsiteY8" fmla="*/ 364001 h 370351"/>
                  <a:gd name="connsiteX9" fmla="*/ 26462 w 558706"/>
                  <a:gd name="connsiteY9" fmla="*/ 370351 h 370351"/>
                  <a:gd name="connsiteX10" fmla="*/ 32812 w 558706"/>
                  <a:gd name="connsiteY10" fmla="*/ 265576 h 370351"/>
                  <a:gd name="connsiteX0" fmla="*/ 32812 w 558706"/>
                  <a:gd name="connsiteY0" fmla="*/ 268667 h 373442"/>
                  <a:gd name="connsiteX1" fmla="*/ 201087 w 558706"/>
                  <a:gd name="connsiteY1" fmla="*/ 252792 h 373442"/>
                  <a:gd name="connsiteX2" fmla="*/ 258237 w 558706"/>
                  <a:gd name="connsiteY2" fmla="*/ 74992 h 373442"/>
                  <a:gd name="connsiteX3" fmla="*/ 438418 w 558706"/>
                  <a:gd name="connsiteY3" fmla="*/ 5936 h 373442"/>
                  <a:gd name="connsiteX4" fmla="*/ 556687 w 558706"/>
                  <a:gd name="connsiteY4" fmla="*/ 348042 h 373442"/>
                  <a:gd name="connsiteX5" fmla="*/ 347137 w 558706"/>
                  <a:gd name="connsiteY5" fmla="*/ 357567 h 373442"/>
                  <a:gd name="connsiteX6" fmla="*/ 413812 w 558706"/>
                  <a:gd name="connsiteY6" fmla="*/ 198817 h 373442"/>
                  <a:gd name="connsiteX7" fmla="*/ 378887 w 558706"/>
                  <a:gd name="connsiteY7" fmla="*/ 189292 h 373442"/>
                  <a:gd name="connsiteX8" fmla="*/ 299512 w 558706"/>
                  <a:gd name="connsiteY8" fmla="*/ 367092 h 373442"/>
                  <a:gd name="connsiteX9" fmla="*/ 26462 w 558706"/>
                  <a:gd name="connsiteY9" fmla="*/ 373442 h 373442"/>
                  <a:gd name="connsiteX10" fmla="*/ 32812 w 558706"/>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687" h="373442">
                    <a:moveTo>
                      <a:pt x="32812" y="268667"/>
                    </a:moveTo>
                    <a:lnTo>
                      <a:pt x="201087" y="252792"/>
                    </a:lnTo>
                    <a:lnTo>
                      <a:pt x="258237" y="74992"/>
                    </a:lnTo>
                    <a:cubicBezTo>
                      <a:pt x="302951" y="-282"/>
                      <a:pt x="376770" y="-8615"/>
                      <a:pt x="438418" y="5936"/>
                    </a:cubicBezTo>
                    <a:cubicBezTo>
                      <a:pt x="516735" y="49062"/>
                      <a:pt x="546104" y="71949"/>
                      <a:pt x="556687" y="348042"/>
                    </a:cubicBezTo>
                    <a:cubicBezTo>
                      <a:pt x="479693" y="353599"/>
                      <a:pt x="416987" y="354392"/>
                      <a:pt x="347137" y="357567"/>
                    </a:cubicBezTo>
                    <a:cubicBezTo>
                      <a:pt x="357456" y="321318"/>
                      <a:pt x="389206" y="251734"/>
                      <a:pt x="413812" y="198817"/>
                    </a:cubicBezTo>
                    <a:lnTo>
                      <a:pt x="378887" y="189292"/>
                    </a:lnTo>
                    <a:lnTo>
                      <a:pt x="299512" y="367092"/>
                    </a:lnTo>
                    <a:lnTo>
                      <a:pt x="26462" y="373442"/>
                    </a:lnTo>
                    <a:cubicBezTo>
                      <a:pt x="3972" y="361535"/>
                      <a:pt x="-22485" y="302005"/>
                      <a:pt x="32812" y="268667"/>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sp>
            <p:nvSpPr>
              <p:cNvPr id="67" name="Freeform 66"/>
              <p:cNvSpPr/>
              <p:nvPr/>
            </p:nvSpPr>
            <p:spPr>
              <a:xfrm rot="20245202">
                <a:off x="3666777" y="3312921"/>
                <a:ext cx="255167" cy="149644"/>
              </a:xfrm>
              <a:custGeom>
                <a:avLst/>
                <a:gdLst>
                  <a:gd name="connsiteX0" fmla="*/ 246244 w 255167"/>
                  <a:gd name="connsiteY0" fmla="*/ 8923 h 128920"/>
                  <a:gd name="connsiteX1" fmla="*/ 255167 w 255167"/>
                  <a:gd name="connsiteY1" fmla="*/ 30466 h 128920"/>
                  <a:gd name="connsiteX2" fmla="*/ 255167 w 255167"/>
                  <a:gd name="connsiteY2" fmla="*/ 101784 h 128920"/>
                  <a:gd name="connsiteX3" fmla="*/ 246244 w 255167"/>
                  <a:gd name="connsiteY3" fmla="*/ 123327 h 128920"/>
                  <a:gd name="connsiteX4" fmla="*/ 232739 w 255167"/>
                  <a:gd name="connsiteY4" fmla="*/ 128920 h 128920"/>
                  <a:gd name="connsiteX5" fmla="*/ 232739 w 255167"/>
                  <a:gd name="connsiteY5" fmla="*/ 29639 h 128920"/>
                  <a:gd name="connsiteX6" fmla="*/ 223504 w 255167"/>
                  <a:gd name="connsiteY6" fmla="*/ 20404 h 128920"/>
                  <a:gd name="connsiteX7" fmla="*/ 31662 w 255167"/>
                  <a:gd name="connsiteY7" fmla="*/ 20404 h 128920"/>
                  <a:gd name="connsiteX8" fmla="*/ 22427 w 255167"/>
                  <a:gd name="connsiteY8" fmla="*/ 29639 h 128920"/>
                  <a:gd name="connsiteX9" fmla="*/ 22427 w 255167"/>
                  <a:gd name="connsiteY9" fmla="*/ 128920 h 128920"/>
                  <a:gd name="connsiteX10" fmla="*/ 8923 w 255167"/>
                  <a:gd name="connsiteY10" fmla="*/ 123327 h 128920"/>
                  <a:gd name="connsiteX11" fmla="*/ 0 w 255167"/>
                  <a:gd name="connsiteY11" fmla="*/ 101784 h 128920"/>
                  <a:gd name="connsiteX12" fmla="*/ 0 w 255167"/>
                  <a:gd name="connsiteY12" fmla="*/ 30466 h 128920"/>
                  <a:gd name="connsiteX13" fmla="*/ 30466 w 255167"/>
                  <a:gd name="connsiteY13" fmla="*/ 0 h 128920"/>
                  <a:gd name="connsiteX14" fmla="*/ 224701 w 255167"/>
                  <a:gd name="connsiteY14" fmla="*/ 0 h 128920"/>
                  <a:gd name="connsiteX15" fmla="*/ 246244 w 255167"/>
                  <a:gd name="connsiteY15" fmla="*/ 8923 h 1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167" h="128920">
                    <a:moveTo>
                      <a:pt x="246244" y="8923"/>
                    </a:moveTo>
                    <a:cubicBezTo>
                      <a:pt x="251757" y="14437"/>
                      <a:pt x="255167" y="22053"/>
                      <a:pt x="255167" y="30466"/>
                    </a:cubicBezTo>
                    <a:lnTo>
                      <a:pt x="255167" y="101784"/>
                    </a:lnTo>
                    <a:cubicBezTo>
                      <a:pt x="255167" y="110197"/>
                      <a:pt x="251757" y="117814"/>
                      <a:pt x="246244" y="123327"/>
                    </a:cubicBezTo>
                    <a:lnTo>
                      <a:pt x="232739" y="128920"/>
                    </a:lnTo>
                    <a:lnTo>
                      <a:pt x="232739" y="29639"/>
                    </a:lnTo>
                    <a:cubicBezTo>
                      <a:pt x="232739" y="24539"/>
                      <a:pt x="228604" y="20404"/>
                      <a:pt x="223504" y="20404"/>
                    </a:cubicBezTo>
                    <a:lnTo>
                      <a:pt x="31662" y="20404"/>
                    </a:lnTo>
                    <a:cubicBezTo>
                      <a:pt x="26562" y="20404"/>
                      <a:pt x="22427" y="24539"/>
                      <a:pt x="22427" y="29639"/>
                    </a:cubicBezTo>
                    <a:lnTo>
                      <a:pt x="22427" y="128920"/>
                    </a:lnTo>
                    <a:lnTo>
                      <a:pt x="8923" y="123327"/>
                    </a:lnTo>
                    <a:cubicBezTo>
                      <a:pt x="3410" y="117813"/>
                      <a:pt x="0" y="110197"/>
                      <a:pt x="0" y="101784"/>
                    </a:cubicBezTo>
                    <a:lnTo>
                      <a:pt x="0" y="30466"/>
                    </a:lnTo>
                    <a:cubicBezTo>
                      <a:pt x="0" y="13640"/>
                      <a:pt x="13640" y="0"/>
                      <a:pt x="30466" y="0"/>
                    </a:cubicBezTo>
                    <a:lnTo>
                      <a:pt x="224701" y="0"/>
                    </a:lnTo>
                    <a:cubicBezTo>
                      <a:pt x="233114" y="0"/>
                      <a:pt x="240731" y="3410"/>
                      <a:pt x="246244" y="8923"/>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grpSp>
      </p:grpSp>
      <p:sp>
        <p:nvSpPr>
          <p:cNvPr id="76" name="TextBox 75"/>
          <p:cNvSpPr txBox="1"/>
          <p:nvPr/>
        </p:nvSpPr>
        <p:spPr>
          <a:xfrm rot="1990396">
            <a:off x="7120278" y="4274661"/>
            <a:ext cx="1243295" cy="355250"/>
          </a:xfrm>
          <a:prstGeom prst="rect">
            <a:avLst/>
          </a:prstGeom>
          <a:noFill/>
        </p:spPr>
        <p:txBody>
          <a:bodyPr wrap="square" lIns="0" tIns="0" rIns="0" bIns="0" rtlCol="0">
            <a:noAutofit/>
          </a:bodyPr>
          <a:lstStyle/>
          <a:p>
            <a:pPr algn="ctr" defTabSz="950425"/>
            <a:r>
              <a:rPr lang="en-US" sz="1632" b="1" dirty="0">
                <a:solidFill>
                  <a:schemeClr val="accent4">
                    <a:lumMod val="60000"/>
                    <a:lumOff val="40000"/>
                  </a:schemeClr>
                </a:solidFill>
                <a:latin typeface="Segoe UI Light" panose="020B0502040204020203" pitchFamily="34" charset="0"/>
                <a:cs typeface="Segoe UI Light" panose="020B0502040204020203" pitchFamily="34" charset="0"/>
              </a:rPr>
              <a:t>REST</a:t>
            </a:r>
            <a:r>
              <a:rPr lang="en-US" sz="1428" b="1" dirty="0">
                <a:solidFill>
                  <a:schemeClr val="accent4">
                    <a:lumMod val="60000"/>
                    <a:lumOff val="40000"/>
                  </a:schemeClr>
                </a:solidFill>
                <a:latin typeface="Segoe UI Light" panose="020B0502040204020203" pitchFamily="34" charset="0"/>
                <a:cs typeface="Segoe UI Light" panose="020B0502040204020203" pitchFamily="34" charset="0"/>
              </a:rPr>
              <a:t> API calls</a:t>
            </a:r>
          </a:p>
        </p:txBody>
      </p:sp>
      <p:sp>
        <p:nvSpPr>
          <p:cNvPr id="88" name="TextBox 87"/>
          <p:cNvSpPr txBox="1"/>
          <p:nvPr/>
        </p:nvSpPr>
        <p:spPr>
          <a:xfrm>
            <a:off x="9670190" y="5578940"/>
            <a:ext cx="2364281" cy="1439930"/>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Integration</a:t>
            </a:r>
          </a:p>
          <a:p>
            <a:pPr>
              <a:lnSpc>
                <a:spcPct val="90000"/>
              </a:lnSpc>
              <a:spcAft>
                <a:spcPts val="600"/>
              </a:spcAft>
            </a:pPr>
            <a:r>
              <a:rPr lang="en-US" sz="1428" dirty="0">
                <a:gradFill>
                  <a:gsLst>
                    <a:gs pos="2917">
                      <a:schemeClr val="tx1"/>
                    </a:gs>
                    <a:gs pos="30000">
                      <a:schemeClr val="tx1"/>
                    </a:gs>
                  </a:gsLst>
                  <a:lin ang="5400000" scaled="0"/>
                </a:gradFill>
              </a:rPr>
              <a:t>Swagger-based APIs: easy to consume with any programming language</a:t>
            </a:r>
          </a:p>
        </p:txBody>
      </p:sp>
      <p:sp>
        <p:nvSpPr>
          <p:cNvPr id="97" name="TextBox 96"/>
          <p:cNvSpPr txBox="1"/>
          <p:nvPr/>
        </p:nvSpPr>
        <p:spPr>
          <a:xfrm>
            <a:off x="1543948" y="2061136"/>
            <a:ext cx="2388444" cy="1036564"/>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Deployment</a:t>
            </a:r>
          </a:p>
          <a:p>
            <a:pPr>
              <a:lnSpc>
                <a:spcPct val="90000"/>
              </a:lnSpc>
              <a:spcAft>
                <a:spcPts val="600"/>
              </a:spcAft>
            </a:pPr>
            <a:r>
              <a:rPr lang="en-US" sz="1428" dirty="0">
                <a:gradFill>
                  <a:gsLst>
                    <a:gs pos="2917">
                      <a:schemeClr val="tx1"/>
                    </a:gs>
                    <a:gs pos="30000">
                      <a:schemeClr val="tx1"/>
                    </a:gs>
                  </a:gsLst>
                  <a:lin ang="5400000" scaled="0"/>
                </a:gradFill>
              </a:rPr>
              <a:t>Turn R into web services in one line of code</a:t>
            </a:r>
          </a:p>
        </p:txBody>
      </p:sp>
      <p:sp>
        <p:nvSpPr>
          <p:cNvPr id="99" name="Rectangle 98"/>
          <p:cNvSpPr/>
          <p:nvPr/>
        </p:nvSpPr>
        <p:spPr>
          <a:xfrm>
            <a:off x="4031428" y="5082871"/>
            <a:ext cx="3431180" cy="1406811"/>
          </a:xfrm>
          <a:prstGeom prst="rect">
            <a:avLst/>
          </a:prstGeom>
        </p:spPr>
        <p:txBody>
          <a:bodyPr wrap="square">
            <a:spAutoFit/>
          </a:bodyPr>
          <a:lstStyle/>
          <a:p>
            <a:pPr defTabSz="932418">
              <a:defRPr/>
            </a:pPr>
            <a:r>
              <a:rPr lang="en-US" sz="1836" dirty="0">
                <a:solidFill>
                  <a:srgbClr val="00B0F0"/>
                </a:solidFill>
              </a:rPr>
              <a:t>Easy Setup</a:t>
            </a:r>
          </a:p>
          <a:p>
            <a:pPr defTabSz="932418">
              <a:defRPr/>
            </a:pPr>
            <a:endParaRPr lang="en-US" sz="816" dirty="0">
              <a:cs typeface="Segoe UI Semilight" panose="020B0402040204020203" pitchFamily="34" charset="0"/>
            </a:endParaRPr>
          </a:p>
          <a:p>
            <a:pPr marL="285695" indent="-285695" defTabSz="932418">
              <a:buFont typeface="Wingdings" panose="05000000000000000000" pitchFamily="2" charset="2"/>
              <a:buChar char="§"/>
              <a:defRPr/>
            </a:pPr>
            <a:r>
              <a:rPr lang="en-US" sz="1428" dirty="0">
                <a:cs typeface="Segoe UI Semilight" panose="020B0402040204020203" pitchFamily="34" charset="0"/>
              </a:rPr>
              <a:t>In-cloud or on-prem</a:t>
            </a:r>
          </a:p>
          <a:p>
            <a:pPr marL="285695" indent="-285695" defTabSz="932418">
              <a:buFont typeface="Wingdings" panose="05000000000000000000" pitchFamily="2" charset="2"/>
              <a:buChar char="§"/>
              <a:defRPr/>
            </a:pPr>
            <a:r>
              <a:rPr lang="en-US" sz="1428" dirty="0">
                <a:cs typeface="Segoe UI Semilight" panose="020B0402040204020203" pitchFamily="34" charset="0"/>
              </a:rPr>
              <a:t>Adding nodes to scale</a:t>
            </a:r>
          </a:p>
          <a:p>
            <a:pPr marL="285695" indent="-285695" defTabSz="932418">
              <a:buFont typeface="Wingdings" panose="05000000000000000000" pitchFamily="2" charset="2"/>
              <a:buChar char="§"/>
              <a:defRPr/>
            </a:pPr>
            <a:r>
              <a:rPr lang="en-US" sz="1428" dirty="0">
                <a:cs typeface="Segoe UI Semilight" panose="020B0402040204020203" pitchFamily="34" charset="0"/>
              </a:rPr>
              <a:t>High availability &amp; load balancing</a:t>
            </a:r>
          </a:p>
          <a:p>
            <a:pPr marL="285695" indent="-285695" defTabSz="932418">
              <a:buFont typeface="Wingdings" panose="05000000000000000000" pitchFamily="2" charset="2"/>
              <a:buChar char="§"/>
              <a:defRPr/>
            </a:pPr>
            <a:r>
              <a:rPr lang="en-US" sz="1428" dirty="0">
                <a:solidFill>
                  <a:srgbClr val="00B0F0"/>
                </a:solidFill>
                <a:cs typeface="Segoe UI Semilight" panose="020B0402040204020203" pitchFamily="34" charset="0"/>
                <a:sym typeface="Wingdings" panose="05000000000000000000" pitchFamily="2" charset="2"/>
              </a:rPr>
              <a:t>Remote execution server</a:t>
            </a:r>
          </a:p>
        </p:txBody>
      </p:sp>
      <p:grpSp>
        <p:nvGrpSpPr>
          <p:cNvPr id="9" name="Group 8"/>
          <p:cNvGrpSpPr/>
          <p:nvPr/>
        </p:nvGrpSpPr>
        <p:grpSpPr>
          <a:xfrm>
            <a:off x="4135477" y="2289865"/>
            <a:ext cx="2865625" cy="2692210"/>
            <a:chOff x="5290698" y="3018644"/>
            <a:chExt cx="2809691" cy="2639661"/>
          </a:xfrm>
        </p:grpSpPr>
        <p:sp>
          <p:nvSpPr>
            <p:cNvPr id="56" name="Rectangle 55"/>
            <p:cNvSpPr/>
            <p:nvPr/>
          </p:nvSpPr>
          <p:spPr>
            <a:xfrm>
              <a:off x="5290698" y="3018644"/>
              <a:ext cx="2795162" cy="2639661"/>
            </a:xfrm>
            <a:prstGeom prst="rect">
              <a:avLst/>
            </a:prstGeom>
            <a:solidFill>
              <a:srgbClr val="00B0F0"/>
            </a:solidFill>
            <a:ln w="10795" cap="flat" cmpd="sng" algn="ctr">
              <a:noFill/>
              <a:prstDash val="solid"/>
            </a:ln>
            <a:effectLst/>
          </p:spPr>
          <p:txBody>
            <a:bodyPr rot="0" spcFirstLastPara="0" vertOverflow="overflow" horzOverflow="overflow" vert="horz" wrap="square" lIns="93207" tIns="46604" rIns="93207" bIns="46604" numCol="1" spcCol="0" rtlCol="0" fromWordArt="0" anchor="b" anchorCtr="0" forceAA="0" compatLnSpc="1">
              <a:prstTxWarp prst="textNoShape">
                <a:avLst/>
              </a:prstTxWarp>
              <a:noAutofit/>
            </a:bodyPr>
            <a:lstStyle/>
            <a:p>
              <a:pPr algn="ctr" defTabSz="949677">
                <a:defRPr/>
              </a:pPr>
              <a:endParaRPr lang="en-US" sz="1224" b="1" kern="0" dirty="0">
                <a:solidFill>
                  <a:prstClr val="white"/>
                </a:solidFill>
                <a:latin typeface="Segoe UI Light" panose="020B0502040204020203" pitchFamily="34" charset="0"/>
                <a:cs typeface="Segoe UI Light" panose="020B0502040204020203" pitchFamily="34" charset="0"/>
              </a:endParaRPr>
            </a:p>
          </p:txBody>
        </p:sp>
        <p:sp>
          <p:nvSpPr>
            <p:cNvPr id="54" name="TextBox 53"/>
            <p:cNvSpPr txBox="1"/>
            <p:nvPr/>
          </p:nvSpPr>
          <p:spPr>
            <a:xfrm>
              <a:off x="5297963" y="4615182"/>
              <a:ext cx="2795162" cy="845744"/>
            </a:xfrm>
            <a:prstGeom prst="rect">
              <a:avLst/>
            </a:prstGeom>
            <a:noFill/>
          </p:spPr>
          <p:txBody>
            <a:bodyPr wrap="square" rtlCol="0">
              <a:spAutoFit/>
            </a:bodyPr>
            <a:lstStyle/>
            <a:p>
              <a:pPr algn="ctr" defTabSz="949677">
                <a:defRPr/>
              </a:pPr>
              <a:r>
                <a:rPr lang="en-US" sz="2040" b="1" kern="0" dirty="0">
                  <a:solidFill>
                    <a:prstClr val="white"/>
                  </a:solidFill>
                  <a:latin typeface="Segoe UI Light" panose="020B0502040204020203" pitchFamily="34" charset="0"/>
                  <a:cs typeface="Segoe UI Light" panose="020B0502040204020203" pitchFamily="34" charset="0"/>
                </a:rPr>
                <a:t>Microsoft R Server</a:t>
              </a:r>
            </a:p>
            <a:p>
              <a:pPr algn="ctr" defTabSz="949677">
                <a:defRPr/>
              </a:pPr>
              <a:r>
                <a:rPr lang="en-US" sz="1428" b="1" kern="0" dirty="0">
                  <a:solidFill>
                    <a:prstClr val="white"/>
                  </a:solidFill>
                  <a:latin typeface="Segoe UI Light" panose="020B0502040204020203" pitchFamily="34" charset="0"/>
                  <a:cs typeface="Segoe UI Light" panose="020B0502040204020203" pitchFamily="34" charset="0"/>
                </a:rPr>
                <a:t>configured for</a:t>
              </a:r>
            </a:p>
            <a:p>
              <a:pPr algn="ctr" defTabSz="949677">
                <a:defRPr/>
              </a:pPr>
              <a:r>
                <a:rPr lang="en-US" sz="1428" b="1" kern="0" dirty="0">
                  <a:solidFill>
                    <a:prstClr val="white"/>
                  </a:solidFill>
                  <a:latin typeface="Segoe UI Light" panose="020B0502040204020203" pitchFamily="34" charset="0"/>
                  <a:cs typeface="Segoe UI Light" panose="020B0502040204020203" pitchFamily="34" charset="0"/>
                </a:rPr>
                <a:t>operationalizing R analytics</a:t>
              </a:r>
            </a:p>
          </p:txBody>
        </p:sp>
        <p:pic>
          <p:nvPicPr>
            <p:cNvPr id="8" name="Picture 7"/>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5763960" y="3205422"/>
              <a:ext cx="996196" cy="1138510"/>
            </a:xfrm>
            <a:prstGeom prst="rect">
              <a:avLst/>
            </a:prstGeom>
          </p:spPr>
        </p:pic>
        <p:sp>
          <p:nvSpPr>
            <p:cNvPr id="11" name="TextBox 10"/>
            <p:cNvSpPr txBox="1"/>
            <p:nvPr/>
          </p:nvSpPr>
          <p:spPr>
            <a:xfrm>
              <a:off x="6690333" y="3539331"/>
              <a:ext cx="1410056" cy="747512"/>
            </a:xfrm>
            <a:prstGeom prst="rect">
              <a:avLst/>
            </a:prstGeom>
            <a:noFill/>
          </p:spPr>
          <p:txBody>
            <a:bodyPr wrap="square" lIns="186521" tIns="149217" rIns="186521" bIns="149217" rtlCol="0">
              <a:spAutoFit/>
            </a:bodyPr>
            <a:lstStyle/>
            <a:p>
              <a:pPr>
                <a:lnSpc>
                  <a:spcPct val="90000"/>
                </a:lnSpc>
                <a:spcAft>
                  <a:spcPts val="612"/>
                </a:spcAft>
              </a:pPr>
              <a:r>
                <a:rPr lang="en-US" sz="1632" dirty="0">
                  <a:gradFill>
                    <a:gsLst>
                      <a:gs pos="2917">
                        <a:schemeClr val="tx1"/>
                      </a:gs>
                      <a:gs pos="30000">
                        <a:schemeClr val="tx1"/>
                      </a:gs>
                    </a:gsLst>
                    <a:lin ang="5400000" scaled="0"/>
                  </a:gradFill>
                </a:rPr>
                <a:t>Services / Sessions</a:t>
              </a:r>
            </a:p>
          </p:txBody>
        </p:sp>
      </p:grpSp>
      <p:grpSp>
        <p:nvGrpSpPr>
          <p:cNvPr id="22" name="Group 21"/>
          <p:cNvGrpSpPr/>
          <p:nvPr/>
        </p:nvGrpSpPr>
        <p:grpSpPr>
          <a:xfrm>
            <a:off x="8870775" y="4023712"/>
            <a:ext cx="1496464" cy="1517974"/>
            <a:chOff x="9426074" y="4576906"/>
            <a:chExt cx="1520669" cy="1542527"/>
          </a:xfrm>
        </p:grpSpPr>
        <p:grpSp>
          <p:nvGrpSpPr>
            <p:cNvPr id="18" name="Group 17"/>
            <p:cNvGrpSpPr/>
            <p:nvPr/>
          </p:nvGrpSpPr>
          <p:grpSpPr>
            <a:xfrm>
              <a:off x="9426074" y="4576906"/>
              <a:ext cx="1520669" cy="1520274"/>
              <a:chOff x="9638894" y="4976320"/>
              <a:chExt cx="1097280" cy="1096995"/>
            </a:xfrm>
          </p:grpSpPr>
          <p:sp>
            <p:nvSpPr>
              <p:cNvPr id="57" name="Oval 2"/>
              <p:cNvSpPr>
                <a:spLocks noChangeAspect="1"/>
              </p:cNvSpPr>
              <p:nvPr/>
            </p:nvSpPr>
            <p:spPr bwMode="auto">
              <a:xfrm>
                <a:off x="9638894" y="4976320"/>
                <a:ext cx="1097280" cy="1096995"/>
              </a:xfrm>
              <a:prstGeom prst="ellipse">
                <a:avLst/>
              </a:prstGeom>
              <a:solidFill>
                <a:schemeClr val="bg1"/>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5117" tIns="47558" rIns="47558" bIns="95117" numCol="1" spcCol="0" rtlCol="0" fromWordArt="0" anchor="b" anchorCtr="0" forceAA="0" compatLnSpc="1">
                <a:prstTxWarp prst="textNoShape">
                  <a:avLst/>
                </a:prstTxWarp>
                <a:noAutofit/>
              </a:bodyPr>
              <a:lstStyle/>
              <a:p>
                <a:pPr algn="ctr" defTabSz="950843" fontAlgn="base">
                  <a:spcBef>
                    <a:spcPct val="0"/>
                  </a:spcBef>
                  <a:spcAft>
                    <a:spcPct val="0"/>
                  </a:spcAft>
                </a:pPr>
                <a:endParaRPr lang="en-US" sz="2081" spc="-52" dirty="0">
                  <a:solidFill>
                    <a:schemeClr val="tx1"/>
                  </a:solidFill>
                  <a:latin typeface="Segoe UI"/>
                  <a:ea typeface="Segoe UI" pitchFamily="34" charset="0"/>
                  <a:cs typeface="Segoe UI" pitchFamily="34" charset="0"/>
                </a:endParaRPr>
              </a:p>
            </p:txBody>
          </p:sp>
          <p:sp>
            <p:nvSpPr>
              <p:cNvPr id="58" name="Freeform 53"/>
              <p:cNvSpPr>
                <a:spLocks noEditPoints="1"/>
              </p:cNvSpPr>
              <p:nvPr/>
            </p:nvSpPr>
            <p:spPr bwMode="auto">
              <a:xfrm>
                <a:off x="10010231" y="5143786"/>
                <a:ext cx="451892" cy="644949"/>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3234" tIns="46616" rIns="93234" bIns="46616" numCol="1" anchor="t" anchorCtr="0" compatLnSpc="1">
                <a:prstTxWarp prst="textNoShape">
                  <a:avLst/>
                </a:prstTxWarp>
              </a:bodyPr>
              <a:lstStyle/>
              <a:p>
                <a:pPr defTabSz="950938">
                  <a:defRPr/>
                </a:pPr>
                <a:endParaRPr lang="en-US" sz="1836">
                  <a:latin typeface="Segoe UI"/>
                </a:endParaRPr>
              </a:p>
            </p:txBody>
          </p:sp>
        </p:grpSp>
        <p:sp>
          <p:nvSpPr>
            <p:cNvPr id="60" name="TextBox 59"/>
            <p:cNvSpPr txBox="1"/>
            <p:nvPr/>
          </p:nvSpPr>
          <p:spPr>
            <a:xfrm>
              <a:off x="9707930" y="5549720"/>
              <a:ext cx="993314" cy="569713"/>
            </a:xfrm>
            <a:prstGeom prst="rect">
              <a:avLst/>
            </a:prstGeom>
            <a:noFill/>
          </p:spPr>
          <p:txBody>
            <a:bodyPr wrap="square" lIns="186521" tIns="149217" rIns="186521" bIns="149217" rtlCol="0">
              <a:spAutoFit/>
            </a:bodyPr>
            <a:lstStyle/>
            <a:p>
              <a:pPr>
                <a:lnSpc>
                  <a:spcPct val="90000"/>
                </a:lnSpc>
                <a:spcAft>
                  <a:spcPts val="612"/>
                </a:spcAft>
              </a:pPr>
              <a:r>
                <a:rPr lang="en-US" sz="1836" b="1" dirty="0">
                  <a:gradFill>
                    <a:gsLst>
                      <a:gs pos="2917">
                        <a:schemeClr val="tx1"/>
                      </a:gs>
                      <a:gs pos="30000">
                        <a:schemeClr val="tx1"/>
                      </a:gs>
                    </a:gsLst>
                    <a:lin ang="5400000" scaled="0"/>
                  </a:gradFill>
                </a:rPr>
                <a:t>Apps</a:t>
              </a:r>
            </a:p>
          </p:txBody>
        </p:sp>
      </p:grpSp>
      <p:grpSp>
        <p:nvGrpSpPr>
          <p:cNvPr id="63" name="Group 62"/>
          <p:cNvGrpSpPr/>
          <p:nvPr/>
        </p:nvGrpSpPr>
        <p:grpSpPr>
          <a:xfrm>
            <a:off x="8802197" y="1833966"/>
            <a:ext cx="1962514" cy="1949339"/>
            <a:chOff x="2084627" y="1114466"/>
            <a:chExt cx="2209847" cy="2032632"/>
          </a:xfrm>
        </p:grpSpPr>
        <p:pic>
          <p:nvPicPr>
            <p:cNvPr id="77"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 name="TextBox 81"/>
            <p:cNvSpPr txBox="1"/>
            <p:nvPr/>
          </p:nvSpPr>
          <p:spPr>
            <a:xfrm>
              <a:off x="2292804" y="1600128"/>
              <a:ext cx="1858965" cy="777556"/>
            </a:xfrm>
            <a:prstGeom prst="rect">
              <a:avLst/>
            </a:prstGeom>
            <a:noFill/>
          </p:spPr>
          <p:txBody>
            <a:bodyPr wrap="square" lIns="0" tIns="0" rIns="0" bIns="0" rtlCol="0">
              <a:noAutofit/>
            </a:bodyPr>
            <a:lstStyle/>
            <a:p>
              <a:pPr algn="ctr" defTabSz="950425"/>
              <a:r>
                <a:rPr lang="en-US" sz="1632" b="1" dirty="0">
                  <a:solidFill>
                    <a:prstClr val="white"/>
                  </a:solidFill>
                  <a:latin typeface="Segoe UI Light" panose="020B0502040204020203" pitchFamily="34" charset="0"/>
                  <a:cs typeface="Segoe UI Light" panose="020B0502040204020203" pitchFamily="34" charset="0"/>
                </a:rPr>
                <a:t>Microsoft R Client</a:t>
              </a:r>
            </a:p>
            <a:p>
              <a:pPr algn="ctr" defTabSz="950425"/>
              <a:endParaRPr lang="en-US" sz="714" b="1" dirty="0">
                <a:solidFill>
                  <a:prstClr val="white"/>
                </a:solidFill>
                <a:latin typeface="Segoe UI Light" panose="020B0502040204020203" pitchFamily="34" charset="0"/>
                <a:cs typeface="Segoe UI Light" panose="020B0502040204020203" pitchFamily="34" charset="0"/>
              </a:endParaRPr>
            </a:p>
            <a:p>
              <a:pPr algn="ctr" defTabSz="950425"/>
              <a:r>
                <a:rPr lang="en-US" sz="1224"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32" b="1" dirty="0">
                  <a:solidFill>
                    <a:schemeClr val="tx2">
                      <a:lumMod val="75000"/>
                    </a:schemeClr>
                  </a:solidFill>
                  <a:latin typeface="Segoe UI Light" panose="020B0502040204020203" pitchFamily="34" charset="0"/>
                  <a:cs typeface="Segoe UI Light" panose="020B0502040204020203" pitchFamily="34" charset="0"/>
                </a:rPr>
                <a:t>)</a:t>
              </a:r>
            </a:p>
          </p:txBody>
        </p:sp>
      </p:grpSp>
      <p:grpSp>
        <p:nvGrpSpPr>
          <p:cNvPr id="83" name="Group 82"/>
          <p:cNvGrpSpPr/>
          <p:nvPr/>
        </p:nvGrpSpPr>
        <p:grpSpPr>
          <a:xfrm>
            <a:off x="8580727" y="1140777"/>
            <a:ext cx="1160897" cy="934782"/>
            <a:chOff x="-31593" y="770872"/>
            <a:chExt cx="1219200" cy="981728"/>
          </a:xfrm>
        </p:grpSpPr>
        <p:sp>
          <p:nvSpPr>
            <p:cNvPr id="84" name="TextBox 83"/>
            <p:cNvSpPr txBox="1"/>
            <p:nvPr/>
          </p:nvSpPr>
          <p:spPr>
            <a:xfrm>
              <a:off x="-31593" y="1404235"/>
              <a:ext cx="1219200" cy="348365"/>
            </a:xfrm>
            <a:prstGeom prst="rect">
              <a:avLst/>
            </a:prstGeom>
            <a:noFill/>
          </p:spPr>
          <p:txBody>
            <a:bodyPr wrap="square" lIns="0" tIns="0" rIns="0" bIns="0" rtlCol="0">
              <a:noAutofit/>
            </a:bodyPr>
            <a:lstStyle/>
            <a:p>
              <a:pPr algn="ctr" defTabSz="950425"/>
              <a:r>
                <a:rPr lang="en-US" sz="1428" b="1" dirty="0">
                  <a:latin typeface="Segoe UI Light" panose="020B0502040204020203" pitchFamily="34" charset="0"/>
                  <a:cs typeface="Segoe UI Light" panose="020B0502040204020203" pitchFamily="34" charset="0"/>
                </a:rPr>
                <a:t>Data Scientist</a:t>
              </a:r>
            </a:p>
          </p:txBody>
        </p:sp>
        <p:grpSp>
          <p:nvGrpSpPr>
            <p:cNvPr id="85" name="Group 84"/>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86" name="Oval 85"/>
              <p:cNvSpPr/>
              <p:nvPr/>
            </p:nvSpPr>
            <p:spPr>
              <a:xfrm>
                <a:off x="6881217" y="1674658"/>
                <a:ext cx="2210082" cy="2210082"/>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87" name="Freeform 86"/>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89" name="Freeform 88"/>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90" name="Freeform 89"/>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91" name="Rounded Rectangle 90"/>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92" name="Freeform 91"/>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grpSp>
      </p:grpSp>
      <p:cxnSp>
        <p:nvCxnSpPr>
          <p:cNvPr id="26" name="Straight Arrow Connector 25"/>
          <p:cNvCxnSpPr>
            <a:cxnSpLocks/>
            <a:stCxn id="56" idx="3"/>
            <a:endCxn id="57" idx="2"/>
          </p:cNvCxnSpPr>
          <p:nvPr/>
        </p:nvCxnSpPr>
        <p:spPr>
          <a:xfrm>
            <a:off x="6986283" y="3635971"/>
            <a:ext cx="1884491" cy="1135780"/>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Arrow Connector 93"/>
          <p:cNvCxnSpPr>
            <a:cxnSpLocks/>
            <a:stCxn id="56" idx="3"/>
            <a:endCxn id="77" idx="3"/>
          </p:cNvCxnSpPr>
          <p:nvPr/>
        </p:nvCxnSpPr>
        <p:spPr>
          <a:xfrm flipV="1">
            <a:off x="6986284" y="2808636"/>
            <a:ext cx="1815914" cy="827335"/>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5" name="TextBox 94"/>
          <p:cNvSpPr txBox="1"/>
          <p:nvPr/>
        </p:nvSpPr>
        <p:spPr>
          <a:xfrm>
            <a:off x="9743980" y="976254"/>
            <a:ext cx="2339032" cy="1036564"/>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Consumption</a:t>
            </a:r>
          </a:p>
          <a:p>
            <a:pPr>
              <a:lnSpc>
                <a:spcPct val="90000"/>
              </a:lnSpc>
              <a:spcAft>
                <a:spcPts val="600"/>
              </a:spcAft>
            </a:pPr>
            <a:r>
              <a:rPr lang="en-US" sz="1428" dirty="0">
                <a:gradFill>
                  <a:gsLst>
                    <a:gs pos="2917">
                      <a:schemeClr val="tx1"/>
                    </a:gs>
                    <a:gs pos="30000">
                      <a:schemeClr val="tx1"/>
                    </a:gs>
                  </a:gsLst>
                  <a:lin ang="5400000" scaled="0"/>
                </a:gradFill>
              </a:rPr>
              <a:t>Explore and consume services in R directly</a:t>
            </a:r>
          </a:p>
        </p:txBody>
      </p:sp>
      <p:sp>
        <p:nvSpPr>
          <p:cNvPr id="96" name="TextBox 95"/>
          <p:cNvSpPr txBox="1"/>
          <p:nvPr/>
        </p:nvSpPr>
        <p:spPr>
          <a:xfrm>
            <a:off x="2642897" y="3274338"/>
            <a:ext cx="1388262" cy="336654"/>
          </a:xfrm>
          <a:prstGeom prst="rect">
            <a:avLst/>
          </a:prstGeom>
          <a:noFill/>
        </p:spPr>
        <p:txBody>
          <a:bodyPr wrap="square" lIns="0" tIns="0" rIns="0" bIns="0" rtlCol="0">
            <a:noAutofit/>
          </a:bodyPr>
          <a:lstStyle/>
          <a:p>
            <a:pPr algn="ctr" defTabSz="950425"/>
            <a:r>
              <a:rPr lang="en-US" altLang="zh-CN" sz="1632" b="1" dirty="0">
                <a:solidFill>
                  <a:schemeClr val="accent4">
                    <a:lumMod val="60000"/>
                    <a:lumOff val="40000"/>
                  </a:schemeClr>
                </a:solidFill>
                <a:latin typeface="Segoe UI Light" panose="020B0502040204020203" pitchFamily="34" charset="0"/>
                <a:cs typeface="Segoe UI Light" panose="020B0502040204020203" pitchFamily="34" charset="0"/>
              </a:rPr>
              <a:t>publishService</a:t>
            </a:r>
            <a:endParaRPr lang="en-US" sz="1632" b="1" dirty="0">
              <a:solidFill>
                <a:schemeClr val="accent4">
                  <a:lumMod val="60000"/>
                  <a:lumOff val="40000"/>
                </a:schemeClr>
              </a:solidFill>
              <a:latin typeface="Segoe UI Light" panose="020B0502040204020203" pitchFamily="34" charset="0"/>
              <a:cs typeface="Segoe UI Light" panose="020B0502040204020203" pitchFamily="34" charset="0"/>
            </a:endParaRPr>
          </a:p>
        </p:txBody>
      </p:sp>
      <p:sp>
        <p:nvSpPr>
          <p:cNvPr id="98" name="TextBox 97"/>
          <p:cNvSpPr txBox="1"/>
          <p:nvPr/>
        </p:nvSpPr>
        <p:spPr>
          <a:xfrm rot="19899132">
            <a:off x="7146862" y="2816079"/>
            <a:ext cx="1243295" cy="355250"/>
          </a:xfrm>
          <a:prstGeom prst="rect">
            <a:avLst/>
          </a:prstGeom>
          <a:noFill/>
        </p:spPr>
        <p:txBody>
          <a:bodyPr wrap="square" lIns="0" tIns="0" rIns="0" bIns="0" rtlCol="0">
            <a:noAutofit/>
          </a:bodyPr>
          <a:lstStyle/>
          <a:p>
            <a:pPr algn="ctr" defTabSz="950425"/>
            <a:r>
              <a:rPr lang="en-US" sz="1632" b="1" dirty="0">
                <a:solidFill>
                  <a:schemeClr val="accent4">
                    <a:lumMod val="60000"/>
                    <a:lumOff val="40000"/>
                  </a:schemeClr>
                </a:solidFill>
                <a:latin typeface="Segoe UI Light" panose="020B0502040204020203" pitchFamily="34" charset="0"/>
                <a:cs typeface="Segoe UI Light" panose="020B0502040204020203" pitchFamily="34" charset="0"/>
              </a:rPr>
              <a:t>getService</a:t>
            </a:r>
          </a:p>
        </p:txBody>
      </p:sp>
      <p:grpSp>
        <p:nvGrpSpPr>
          <p:cNvPr id="100" name="Group 99"/>
          <p:cNvGrpSpPr/>
          <p:nvPr/>
        </p:nvGrpSpPr>
        <p:grpSpPr>
          <a:xfrm>
            <a:off x="521071" y="2939344"/>
            <a:ext cx="2021512" cy="1826382"/>
            <a:chOff x="2084627" y="1114466"/>
            <a:chExt cx="2209847" cy="2032632"/>
          </a:xfrm>
        </p:grpSpPr>
        <p:pic>
          <p:nvPicPr>
            <p:cNvPr id="101"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 name="TextBox 101"/>
            <p:cNvSpPr txBox="1"/>
            <p:nvPr/>
          </p:nvSpPr>
          <p:spPr>
            <a:xfrm>
              <a:off x="2309742" y="1600127"/>
              <a:ext cx="1858965" cy="777556"/>
            </a:xfrm>
            <a:prstGeom prst="rect">
              <a:avLst/>
            </a:prstGeom>
            <a:noFill/>
          </p:spPr>
          <p:txBody>
            <a:bodyPr wrap="square" lIns="0" tIns="0" rIns="0" bIns="0" rtlCol="0">
              <a:noAutofit/>
            </a:bodyPr>
            <a:lstStyle/>
            <a:p>
              <a:pPr algn="ctr" defTabSz="950425"/>
              <a:r>
                <a:rPr lang="en-US" sz="1632" b="1" dirty="0">
                  <a:solidFill>
                    <a:prstClr val="white"/>
                  </a:solidFill>
                  <a:latin typeface="Segoe UI Light" panose="020B0502040204020203" pitchFamily="34" charset="0"/>
                  <a:cs typeface="Segoe UI Light" panose="020B0502040204020203" pitchFamily="34" charset="0"/>
                </a:rPr>
                <a:t>Microsoft R Client</a:t>
              </a:r>
            </a:p>
            <a:p>
              <a:pPr algn="ctr" defTabSz="950425"/>
              <a:endParaRPr lang="en-US" sz="714" b="1" dirty="0">
                <a:solidFill>
                  <a:prstClr val="white"/>
                </a:solidFill>
                <a:latin typeface="Segoe UI Light" panose="020B0502040204020203" pitchFamily="34" charset="0"/>
                <a:cs typeface="Segoe UI Light" panose="020B0502040204020203" pitchFamily="34" charset="0"/>
              </a:endParaRPr>
            </a:p>
            <a:p>
              <a:pPr algn="ctr" defTabSz="950425"/>
              <a:r>
                <a:rPr lang="en-US" sz="1224"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32" b="1" dirty="0">
                  <a:solidFill>
                    <a:schemeClr val="tx2">
                      <a:lumMod val="75000"/>
                    </a:schemeClr>
                  </a:solidFill>
                  <a:latin typeface="Segoe UI Light" panose="020B0502040204020203" pitchFamily="34" charset="0"/>
                  <a:cs typeface="Segoe UI Light" panose="020B0502040204020203" pitchFamily="34" charset="0"/>
                </a:rPr>
                <a:t>)</a:t>
              </a:r>
            </a:p>
          </p:txBody>
        </p:sp>
      </p:grpSp>
      <p:cxnSp>
        <p:nvCxnSpPr>
          <p:cNvPr id="103" name="Straight Arrow Connector 102"/>
          <p:cNvCxnSpPr>
            <a:endCxn id="56" idx="1"/>
          </p:cNvCxnSpPr>
          <p:nvPr/>
        </p:nvCxnSpPr>
        <p:spPr>
          <a:xfrm>
            <a:off x="2542583" y="3635970"/>
            <a:ext cx="1592894" cy="0"/>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42327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88" dirty="0"/>
              <a:t>Deployment Experience</a:t>
            </a:r>
          </a:p>
        </p:txBody>
      </p:sp>
      <p:grpSp>
        <p:nvGrpSpPr>
          <p:cNvPr id="45" name="Group 44"/>
          <p:cNvGrpSpPr/>
          <p:nvPr/>
        </p:nvGrpSpPr>
        <p:grpSpPr>
          <a:xfrm>
            <a:off x="436871" y="2120267"/>
            <a:ext cx="1160897" cy="934782"/>
            <a:chOff x="1" y="770872"/>
            <a:chExt cx="1219200" cy="981728"/>
          </a:xfrm>
        </p:grpSpPr>
        <p:sp>
          <p:nvSpPr>
            <p:cNvPr id="46" name="TextBox 45"/>
            <p:cNvSpPr txBox="1"/>
            <p:nvPr/>
          </p:nvSpPr>
          <p:spPr>
            <a:xfrm>
              <a:off x="1" y="1404235"/>
              <a:ext cx="1219200" cy="348365"/>
            </a:xfrm>
            <a:prstGeom prst="rect">
              <a:avLst/>
            </a:prstGeom>
            <a:noFill/>
          </p:spPr>
          <p:txBody>
            <a:bodyPr wrap="square" lIns="0" tIns="0" rIns="0" bIns="0" rtlCol="0">
              <a:noAutofit/>
            </a:bodyPr>
            <a:lstStyle/>
            <a:p>
              <a:pPr algn="ctr" defTabSz="950425"/>
              <a:r>
                <a:rPr lang="en-US" sz="1428" b="1" dirty="0">
                  <a:latin typeface="Segoe UI Light" panose="020B0502040204020203" pitchFamily="34" charset="0"/>
                  <a:cs typeface="Segoe UI Light" panose="020B0502040204020203" pitchFamily="34" charset="0"/>
                </a:rPr>
                <a:t>Data Scientist</a:t>
              </a:r>
            </a:p>
          </p:txBody>
        </p:sp>
        <p:grpSp>
          <p:nvGrpSpPr>
            <p:cNvPr id="47" name="Group 46"/>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48" name="Oval 47"/>
              <p:cNvSpPr/>
              <p:nvPr/>
            </p:nvSpPr>
            <p:spPr>
              <a:xfrm>
                <a:off x="6881217" y="1674658"/>
                <a:ext cx="2210082" cy="2210082"/>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49" name="Freeform 48"/>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0" name="Freeform 49"/>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1" name="Freeform 50"/>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2" name="Rounded Rectangle 51"/>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3" name="Freeform 52"/>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grpSp>
      </p:grpSp>
      <p:grpSp>
        <p:nvGrpSpPr>
          <p:cNvPr id="61" name="Group 60"/>
          <p:cNvGrpSpPr/>
          <p:nvPr/>
        </p:nvGrpSpPr>
        <p:grpSpPr>
          <a:xfrm>
            <a:off x="8189361" y="5817598"/>
            <a:ext cx="1832341" cy="1026109"/>
            <a:chOff x="5004633" y="4648754"/>
            <a:chExt cx="2331508" cy="1134424"/>
          </a:xfrm>
        </p:grpSpPr>
        <p:sp>
          <p:nvSpPr>
            <p:cNvPr id="62" name="TextBox 61"/>
            <p:cNvSpPr txBox="1"/>
            <p:nvPr/>
          </p:nvSpPr>
          <p:spPr>
            <a:xfrm>
              <a:off x="5004633" y="5316876"/>
              <a:ext cx="2331508" cy="466302"/>
            </a:xfrm>
            <a:prstGeom prst="rect">
              <a:avLst/>
            </a:prstGeom>
            <a:noFill/>
          </p:spPr>
          <p:txBody>
            <a:bodyPr wrap="square" lIns="0" tIns="0" rIns="0" bIns="0" rtlCol="0">
              <a:noAutofit/>
            </a:bodyPr>
            <a:lstStyle/>
            <a:p>
              <a:pPr algn="ctr" defTabSz="950425">
                <a:defRPr/>
              </a:pPr>
              <a:r>
                <a:rPr lang="en-US" sz="1428" b="1" kern="0" dirty="0">
                  <a:latin typeface="Segoe UI Light" panose="020B0502040204020203" pitchFamily="34" charset="0"/>
                  <a:cs typeface="Segoe UI Light" panose="020B0502040204020203" pitchFamily="34" charset="0"/>
                </a:rPr>
                <a:t>Developer</a:t>
              </a:r>
            </a:p>
          </p:txBody>
        </p:sp>
        <p:grpSp>
          <p:nvGrpSpPr>
            <p:cNvPr id="64" name="Group 63"/>
            <p:cNvGrpSpPr>
              <a:grpSpLocks noChangeAspect="1"/>
            </p:cNvGrpSpPr>
            <p:nvPr/>
          </p:nvGrpSpPr>
          <p:grpSpPr>
            <a:xfrm>
              <a:off x="5847038" y="4648754"/>
              <a:ext cx="573865" cy="594357"/>
              <a:chOff x="3666777" y="2914650"/>
              <a:chExt cx="637627" cy="660397"/>
            </a:xfrm>
            <a:solidFill>
              <a:srgbClr val="003963"/>
            </a:solidFill>
          </p:grpSpPr>
          <p:sp>
            <p:nvSpPr>
              <p:cNvPr id="65" name="Oval 64"/>
              <p:cNvSpPr/>
              <p:nvPr/>
            </p:nvSpPr>
            <p:spPr>
              <a:xfrm>
                <a:off x="3913881" y="2914650"/>
                <a:ext cx="273051" cy="273050"/>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sp>
            <p:nvSpPr>
              <p:cNvPr id="66" name="Freeform 65"/>
              <p:cNvSpPr/>
              <p:nvPr/>
            </p:nvSpPr>
            <p:spPr>
              <a:xfrm>
                <a:off x="3747717" y="3201605"/>
                <a:ext cx="556687" cy="373442"/>
              </a:xfrm>
              <a:custGeom>
                <a:avLst/>
                <a:gdLst>
                  <a:gd name="connsiteX0" fmla="*/ 34925 w 558800"/>
                  <a:gd name="connsiteY0" fmla="*/ 266700 h 371475"/>
                  <a:gd name="connsiteX1" fmla="*/ 203200 w 558800"/>
                  <a:gd name="connsiteY1" fmla="*/ 250825 h 371475"/>
                  <a:gd name="connsiteX2" fmla="*/ 260350 w 558800"/>
                  <a:gd name="connsiteY2" fmla="*/ 73025 h 371475"/>
                  <a:gd name="connsiteX3" fmla="*/ 320675 w 558800"/>
                  <a:gd name="connsiteY3" fmla="*/ 15875 h 371475"/>
                  <a:gd name="connsiteX4" fmla="*/ 419100 w 558800"/>
                  <a:gd name="connsiteY4" fmla="*/ 0 h 371475"/>
                  <a:gd name="connsiteX5" fmla="*/ 501650 w 558800"/>
                  <a:gd name="connsiteY5" fmla="*/ 44450 h 371475"/>
                  <a:gd name="connsiteX6" fmla="*/ 536575 w 558800"/>
                  <a:gd name="connsiteY6" fmla="*/ 98425 h 371475"/>
                  <a:gd name="connsiteX7" fmla="*/ 558800 w 558800"/>
                  <a:gd name="connsiteY7" fmla="*/ 346075 h 371475"/>
                  <a:gd name="connsiteX8" fmla="*/ 349250 w 558800"/>
                  <a:gd name="connsiteY8" fmla="*/ 355600 h 371475"/>
                  <a:gd name="connsiteX9" fmla="*/ 346075 w 558800"/>
                  <a:gd name="connsiteY9" fmla="*/ 349250 h 371475"/>
                  <a:gd name="connsiteX10" fmla="*/ 415925 w 558800"/>
                  <a:gd name="connsiteY10" fmla="*/ 196850 h 371475"/>
                  <a:gd name="connsiteX11" fmla="*/ 412750 w 558800"/>
                  <a:gd name="connsiteY11" fmla="*/ 184150 h 371475"/>
                  <a:gd name="connsiteX12" fmla="*/ 381000 w 558800"/>
                  <a:gd name="connsiteY12" fmla="*/ 187325 h 371475"/>
                  <a:gd name="connsiteX13" fmla="*/ 301625 w 558800"/>
                  <a:gd name="connsiteY13" fmla="*/ 365125 h 371475"/>
                  <a:gd name="connsiteX14" fmla="*/ 28575 w 558800"/>
                  <a:gd name="connsiteY14" fmla="*/ 371475 h 371475"/>
                  <a:gd name="connsiteX15" fmla="*/ 0 w 558800"/>
                  <a:gd name="connsiteY15" fmla="*/ 336550 h 371475"/>
                  <a:gd name="connsiteX16" fmla="*/ 34925 w 558800"/>
                  <a:gd name="connsiteY16" fmla="*/ 266700 h 371475"/>
                  <a:gd name="connsiteX0" fmla="*/ 34925 w 558800"/>
                  <a:gd name="connsiteY0" fmla="*/ 266700 h 371475"/>
                  <a:gd name="connsiteX1" fmla="*/ 203200 w 558800"/>
                  <a:gd name="connsiteY1" fmla="*/ 250825 h 371475"/>
                  <a:gd name="connsiteX2" fmla="*/ 260350 w 558800"/>
                  <a:gd name="connsiteY2" fmla="*/ 73025 h 371475"/>
                  <a:gd name="connsiteX3" fmla="*/ 419100 w 558800"/>
                  <a:gd name="connsiteY3" fmla="*/ 0 h 371475"/>
                  <a:gd name="connsiteX4" fmla="*/ 501650 w 558800"/>
                  <a:gd name="connsiteY4" fmla="*/ 44450 h 371475"/>
                  <a:gd name="connsiteX5" fmla="*/ 536575 w 558800"/>
                  <a:gd name="connsiteY5" fmla="*/ 98425 h 371475"/>
                  <a:gd name="connsiteX6" fmla="*/ 558800 w 558800"/>
                  <a:gd name="connsiteY6" fmla="*/ 346075 h 371475"/>
                  <a:gd name="connsiteX7" fmla="*/ 349250 w 558800"/>
                  <a:gd name="connsiteY7" fmla="*/ 355600 h 371475"/>
                  <a:gd name="connsiteX8" fmla="*/ 346075 w 558800"/>
                  <a:gd name="connsiteY8" fmla="*/ 349250 h 371475"/>
                  <a:gd name="connsiteX9" fmla="*/ 415925 w 558800"/>
                  <a:gd name="connsiteY9" fmla="*/ 196850 h 371475"/>
                  <a:gd name="connsiteX10" fmla="*/ 412750 w 558800"/>
                  <a:gd name="connsiteY10" fmla="*/ 184150 h 371475"/>
                  <a:gd name="connsiteX11" fmla="*/ 381000 w 558800"/>
                  <a:gd name="connsiteY11" fmla="*/ 187325 h 371475"/>
                  <a:gd name="connsiteX12" fmla="*/ 301625 w 558800"/>
                  <a:gd name="connsiteY12" fmla="*/ 365125 h 371475"/>
                  <a:gd name="connsiteX13" fmla="*/ 28575 w 558800"/>
                  <a:gd name="connsiteY13" fmla="*/ 371475 h 371475"/>
                  <a:gd name="connsiteX14" fmla="*/ 0 w 558800"/>
                  <a:gd name="connsiteY14" fmla="*/ 336550 h 371475"/>
                  <a:gd name="connsiteX15" fmla="*/ 34925 w 558800"/>
                  <a:gd name="connsiteY15" fmla="*/ 266700 h 371475"/>
                  <a:gd name="connsiteX0" fmla="*/ 34925 w 558800"/>
                  <a:gd name="connsiteY0" fmla="*/ 222250 h 327025"/>
                  <a:gd name="connsiteX1" fmla="*/ 203200 w 558800"/>
                  <a:gd name="connsiteY1" fmla="*/ 206375 h 327025"/>
                  <a:gd name="connsiteX2" fmla="*/ 260350 w 558800"/>
                  <a:gd name="connsiteY2" fmla="*/ 28575 h 327025"/>
                  <a:gd name="connsiteX3" fmla="*/ 501650 w 558800"/>
                  <a:gd name="connsiteY3" fmla="*/ 0 h 327025"/>
                  <a:gd name="connsiteX4" fmla="*/ 536575 w 558800"/>
                  <a:gd name="connsiteY4" fmla="*/ 53975 h 327025"/>
                  <a:gd name="connsiteX5" fmla="*/ 558800 w 558800"/>
                  <a:gd name="connsiteY5" fmla="*/ 301625 h 327025"/>
                  <a:gd name="connsiteX6" fmla="*/ 349250 w 558800"/>
                  <a:gd name="connsiteY6" fmla="*/ 311150 h 327025"/>
                  <a:gd name="connsiteX7" fmla="*/ 346075 w 558800"/>
                  <a:gd name="connsiteY7" fmla="*/ 304800 h 327025"/>
                  <a:gd name="connsiteX8" fmla="*/ 415925 w 558800"/>
                  <a:gd name="connsiteY8" fmla="*/ 152400 h 327025"/>
                  <a:gd name="connsiteX9" fmla="*/ 412750 w 558800"/>
                  <a:gd name="connsiteY9" fmla="*/ 139700 h 327025"/>
                  <a:gd name="connsiteX10" fmla="*/ 381000 w 558800"/>
                  <a:gd name="connsiteY10" fmla="*/ 142875 h 327025"/>
                  <a:gd name="connsiteX11" fmla="*/ 301625 w 558800"/>
                  <a:gd name="connsiteY11" fmla="*/ 320675 h 327025"/>
                  <a:gd name="connsiteX12" fmla="*/ 28575 w 558800"/>
                  <a:gd name="connsiteY12" fmla="*/ 327025 h 327025"/>
                  <a:gd name="connsiteX13" fmla="*/ 0 w 558800"/>
                  <a:gd name="connsiteY13" fmla="*/ 292100 h 327025"/>
                  <a:gd name="connsiteX14" fmla="*/ 34925 w 558800"/>
                  <a:gd name="connsiteY14" fmla="*/ 222250 h 327025"/>
                  <a:gd name="connsiteX0" fmla="*/ 34925 w 558800"/>
                  <a:gd name="connsiteY0" fmla="*/ 246288 h 351063"/>
                  <a:gd name="connsiteX1" fmla="*/ 203200 w 558800"/>
                  <a:gd name="connsiteY1" fmla="*/ 230413 h 351063"/>
                  <a:gd name="connsiteX2" fmla="*/ 260350 w 558800"/>
                  <a:gd name="connsiteY2" fmla="*/ 52613 h 351063"/>
                  <a:gd name="connsiteX3" fmla="*/ 501650 w 558800"/>
                  <a:gd name="connsiteY3" fmla="*/ 24038 h 351063"/>
                  <a:gd name="connsiteX4" fmla="*/ 536575 w 558800"/>
                  <a:gd name="connsiteY4" fmla="*/ 78013 h 351063"/>
                  <a:gd name="connsiteX5" fmla="*/ 558800 w 558800"/>
                  <a:gd name="connsiteY5" fmla="*/ 325663 h 351063"/>
                  <a:gd name="connsiteX6" fmla="*/ 349250 w 558800"/>
                  <a:gd name="connsiteY6" fmla="*/ 335188 h 351063"/>
                  <a:gd name="connsiteX7" fmla="*/ 346075 w 558800"/>
                  <a:gd name="connsiteY7" fmla="*/ 328838 h 351063"/>
                  <a:gd name="connsiteX8" fmla="*/ 415925 w 558800"/>
                  <a:gd name="connsiteY8" fmla="*/ 176438 h 351063"/>
                  <a:gd name="connsiteX9" fmla="*/ 412750 w 558800"/>
                  <a:gd name="connsiteY9" fmla="*/ 163738 h 351063"/>
                  <a:gd name="connsiteX10" fmla="*/ 381000 w 558800"/>
                  <a:gd name="connsiteY10" fmla="*/ 166913 h 351063"/>
                  <a:gd name="connsiteX11" fmla="*/ 301625 w 558800"/>
                  <a:gd name="connsiteY11" fmla="*/ 344713 h 351063"/>
                  <a:gd name="connsiteX12" fmla="*/ 28575 w 558800"/>
                  <a:gd name="connsiteY12" fmla="*/ 351063 h 351063"/>
                  <a:gd name="connsiteX13" fmla="*/ 0 w 558800"/>
                  <a:gd name="connsiteY13" fmla="*/ 316138 h 351063"/>
                  <a:gd name="connsiteX14" fmla="*/ 34925 w 558800"/>
                  <a:gd name="connsiteY14" fmla="*/ 246288 h 35106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36575 w 558800"/>
                  <a:gd name="connsiteY4" fmla="*/ 95653 h 368703"/>
                  <a:gd name="connsiteX5" fmla="*/ 558800 w 558800"/>
                  <a:gd name="connsiteY5" fmla="*/ 343303 h 368703"/>
                  <a:gd name="connsiteX6" fmla="*/ 349250 w 558800"/>
                  <a:gd name="connsiteY6" fmla="*/ 352828 h 368703"/>
                  <a:gd name="connsiteX7" fmla="*/ 346075 w 558800"/>
                  <a:gd name="connsiteY7" fmla="*/ 346478 h 368703"/>
                  <a:gd name="connsiteX8" fmla="*/ 415925 w 558800"/>
                  <a:gd name="connsiteY8" fmla="*/ 194078 h 368703"/>
                  <a:gd name="connsiteX9" fmla="*/ 412750 w 558800"/>
                  <a:gd name="connsiteY9" fmla="*/ 181378 h 368703"/>
                  <a:gd name="connsiteX10" fmla="*/ 381000 w 558800"/>
                  <a:gd name="connsiteY10" fmla="*/ 184553 h 368703"/>
                  <a:gd name="connsiteX11" fmla="*/ 301625 w 558800"/>
                  <a:gd name="connsiteY11" fmla="*/ 362353 h 368703"/>
                  <a:gd name="connsiteX12" fmla="*/ 28575 w 558800"/>
                  <a:gd name="connsiteY12" fmla="*/ 368703 h 368703"/>
                  <a:gd name="connsiteX13" fmla="*/ 0 w 558800"/>
                  <a:gd name="connsiteY13" fmla="*/ 333778 h 368703"/>
                  <a:gd name="connsiteX14" fmla="*/ 34925 w 558800"/>
                  <a:gd name="connsiteY14"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381000 w 558800"/>
                  <a:gd name="connsiteY8" fmla="*/ 184553 h 368703"/>
                  <a:gd name="connsiteX9" fmla="*/ 301625 w 558800"/>
                  <a:gd name="connsiteY9" fmla="*/ 362353 h 368703"/>
                  <a:gd name="connsiteX10" fmla="*/ 28575 w 558800"/>
                  <a:gd name="connsiteY10" fmla="*/ 368703 h 368703"/>
                  <a:gd name="connsiteX11" fmla="*/ 0 w 558800"/>
                  <a:gd name="connsiteY11" fmla="*/ 333778 h 368703"/>
                  <a:gd name="connsiteX12" fmla="*/ 34925 w 558800"/>
                  <a:gd name="connsiteY12" fmla="*/ 263928 h 368703"/>
                  <a:gd name="connsiteX0" fmla="*/ 6350 w 530225"/>
                  <a:gd name="connsiteY0" fmla="*/ 263928 h 368703"/>
                  <a:gd name="connsiteX1" fmla="*/ 174625 w 530225"/>
                  <a:gd name="connsiteY1" fmla="*/ 248053 h 368703"/>
                  <a:gd name="connsiteX2" fmla="*/ 231775 w 530225"/>
                  <a:gd name="connsiteY2" fmla="*/ 70253 h 368703"/>
                  <a:gd name="connsiteX3" fmla="*/ 473075 w 530225"/>
                  <a:gd name="connsiteY3" fmla="*/ 41678 h 368703"/>
                  <a:gd name="connsiteX4" fmla="*/ 530225 w 530225"/>
                  <a:gd name="connsiteY4" fmla="*/ 343303 h 368703"/>
                  <a:gd name="connsiteX5" fmla="*/ 320675 w 530225"/>
                  <a:gd name="connsiteY5" fmla="*/ 352828 h 368703"/>
                  <a:gd name="connsiteX6" fmla="*/ 317500 w 530225"/>
                  <a:gd name="connsiteY6" fmla="*/ 346478 h 368703"/>
                  <a:gd name="connsiteX7" fmla="*/ 387350 w 530225"/>
                  <a:gd name="connsiteY7" fmla="*/ 194078 h 368703"/>
                  <a:gd name="connsiteX8" fmla="*/ 352425 w 530225"/>
                  <a:gd name="connsiteY8" fmla="*/ 184553 h 368703"/>
                  <a:gd name="connsiteX9" fmla="*/ 273050 w 530225"/>
                  <a:gd name="connsiteY9" fmla="*/ 362353 h 368703"/>
                  <a:gd name="connsiteX10" fmla="*/ 0 w 530225"/>
                  <a:gd name="connsiteY10" fmla="*/ 368703 h 368703"/>
                  <a:gd name="connsiteX11" fmla="*/ 6350 w 530225"/>
                  <a:gd name="connsiteY11" fmla="*/ 263928 h 368703"/>
                  <a:gd name="connsiteX0" fmla="*/ 28984 w 552859"/>
                  <a:gd name="connsiteY0" fmla="*/ 263928 h 368703"/>
                  <a:gd name="connsiteX1" fmla="*/ 197259 w 552859"/>
                  <a:gd name="connsiteY1" fmla="*/ 248053 h 368703"/>
                  <a:gd name="connsiteX2" fmla="*/ 254409 w 552859"/>
                  <a:gd name="connsiteY2" fmla="*/ 70253 h 368703"/>
                  <a:gd name="connsiteX3" fmla="*/ 495709 w 552859"/>
                  <a:gd name="connsiteY3" fmla="*/ 41678 h 368703"/>
                  <a:gd name="connsiteX4" fmla="*/ 552859 w 552859"/>
                  <a:gd name="connsiteY4" fmla="*/ 343303 h 368703"/>
                  <a:gd name="connsiteX5" fmla="*/ 343309 w 552859"/>
                  <a:gd name="connsiteY5" fmla="*/ 352828 h 368703"/>
                  <a:gd name="connsiteX6" fmla="*/ 340134 w 552859"/>
                  <a:gd name="connsiteY6" fmla="*/ 346478 h 368703"/>
                  <a:gd name="connsiteX7" fmla="*/ 409984 w 552859"/>
                  <a:gd name="connsiteY7" fmla="*/ 194078 h 368703"/>
                  <a:gd name="connsiteX8" fmla="*/ 375059 w 552859"/>
                  <a:gd name="connsiteY8" fmla="*/ 184553 h 368703"/>
                  <a:gd name="connsiteX9" fmla="*/ 295684 w 552859"/>
                  <a:gd name="connsiteY9" fmla="*/ 362353 h 368703"/>
                  <a:gd name="connsiteX10" fmla="*/ 22634 w 552859"/>
                  <a:gd name="connsiteY10" fmla="*/ 368703 h 368703"/>
                  <a:gd name="connsiteX11" fmla="*/ 28984 w 552859"/>
                  <a:gd name="connsiteY11" fmla="*/ 263928 h 368703"/>
                  <a:gd name="connsiteX0" fmla="*/ 35058 w 558933"/>
                  <a:gd name="connsiteY0" fmla="*/ 263928 h 369620"/>
                  <a:gd name="connsiteX1" fmla="*/ 203333 w 558933"/>
                  <a:gd name="connsiteY1" fmla="*/ 248053 h 369620"/>
                  <a:gd name="connsiteX2" fmla="*/ 260483 w 558933"/>
                  <a:gd name="connsiteY2" fmla="*/ 70253 h 369620"/>
                  <a:gd name="connsiteX3" fmla="*/ 501783 w 558933"/>
                  <a:gd name="connsiteY3" fmla="*/ 41678 h 369620"/>
                  <a:gd name="connsiteX4" fmla="*/ 558933 w 558933"/>
                  <a:gd name="connsiteY4" fmla="*/ 343303 h 369620"/>
                  <a:gd name="connsiteX5" fmla="*/ 349383 w 558933"/>
                  <a:gd name="connsiteY5" fmla="*/ 352828 h 369620"/>
                  <a:gd name="connsiteX6" fmla="*/ 346208 w 558933"/>
                  <a:gd name="connsiteY6" fmla="*/ 346478 h 369620"/>
                  <a:gd name="connsiteX7" fmla="*/ 416058 w 558933"/>
                  <a:gd name="connsiteY7" fmla="*/ 194078 h 369620"/>
                  <a:gd name="connsiteX8" fmla="*/ 381133 w 558933"/>
                  <a:gd name="connsiteY8" fmla="*/ 184553 h 369620"/>
                  <a:gd name="connsiteX9" fmla="*/ 301758 w 558933"/>
                  <a:gd name="connsiteY9" fmla="*/ 362353 h 369620"/>
                  <a:gd name="connsiteX10" fmla="*/ 28708 w 558933"/>
                  <a:gd name="connsiteY10" fmla="*/ 368703 h 369620"/>
                  <a:gd name="connsiteX11" fmla="*/ 35058 w 558933"/>
                  <a:gd name="connsiteY11" fmla="*/ 263928 h 369620"/>
                  <a:gd name="connsiteX0" fmla="*/ 38101 w 561976"/>
                  <a:gd name="connsiteY0" fmla="*/ 263928 h 368703"/>
                  <a:gd name="connsiteX1" fmla="*/ 206376 w 561976"/>
                  <a:gd name="connsiteY1" fmla="*/ 248053 h 368703"/>
                  <a:gd name="connsiteX2" fmla="*/ 263526 w 561976"/>
                  <a:gd name="connsiteY2" fmla="*/ 70253 h 368703"/>
                  <a:gd name="connsiteX3" fmla="*/ 504826 w 561976"/>
                  <a:gd name="connsiteY3" fmla="*/ 41678 h 368703"/>
                  <a:gd name="connsiteX4" fmla="*/ 561976 w 561976"/>
                  <a:gd name="connsiteY4" fmla="*/ 343303 h 368703"/>
                  <a:gd name="connsiteX5" fmla="*/ 352426 w 561976"/>
                  <a:gd name="connsiteY5" fmla="*/ 352828 h 368703"/>
                  <a:gd name="connsiteX6" fmla="*/ 349251 w 561976"/>
                  <a:gd name="connsiteY6" fmla="*/ 346478 h 368703"/>
                  <a:gd name="connsiteX7" fmla="*/ 419101 w 561976"/>
                  <a:gd name="connsiteY7" fmla="*/ 194078 h 368703"/>
                  <a:gd name="connsiteX8" fmla="*/ 384176 w 561976"/>
                  <a:gd name="connsiteY8" fmla="*/ 184553 h 368703"/>
                  <a:gd name="connsiteX9" fmla="*/ 304801 w 561976"/>
                  <a:gd name="connsiteY9" fmla="*/ 362353 h 368703"/>
                  <a:gd name="connsiteX10" fmla="*/ 31751 w 561976"/>
                  <a:gd name="connsiteY10" fmla="*/ 368703 h 368703"/>
                  <a:gd name="connsiteX11" fmla="*/ 38101 w 561976"/>
                  <a:gd name="connsiteY11" fmla="*/ 263928 h 368703"/>
                  <a:gd name="connsiteX0" fmla="*/ 35796 w 559671"/>
                  <a:gd name="connsiteY0" fmla="*/ 263928 h 368703"/>
                  <a:gd name="connsiteX1" fmla="*/ 204071 w 559671"/>
                  <a:gd name="connsiteY1" fmla="*/ 248053 h 368703"/>
                  <a:gd name="connsiteX2" fmla="*/ 261221 w 559671"/>
                  <a:gd name="connsiteY2" fmla="*/ 70253 h 368703"/>
                  <a:gd name="connsiteX3" fmla="*/ 502521 w 559671"/>
                  <a:gd name="connsiteY3" fmla="*/ 41678 h 368703"/>
                  <a:gd name="connsiteX4" fmla="*/ 559671 w 559671"/>
                  <a:gd name="connsiteY4" fmla="*/ 343303 h 368703"/>
                  <a:gd name="connsiteX5" fmla="*/ 350121 w 559671"/>
                  <a:gd name="connsiteY5" fmla="*/ 352828 h 368703"/>
                  <a:gd name="connsiteX6" fmla="*/ 346946 w 559671"/>
                  <a:gd name="connsiteY6" fmla="*/ 346478 h 368703"/>
                  <a:gd name="connsiteX7" fmla="*/ 416796 w 559671"/>
                  <a:gd name="connsiteY7" fmla="*/ 194078 h 368703"/>
                  <a:gd name="connsiteX8" fmla="*/ 381871 w 559671"/>
                  <a:gd name="connsiteY8" fmla="*/ 184553 h 368703"/>
                  <a:gd name="connsiteX9" fmla="*/ 302496 w 559671"/>
                  <a:gd name="connsiteY9" fmla="*/ 362353 h 368703"/>
                  <a:gd name="connsiteX10" fmla="*/ 29446 w 559671"/>
                  <a:gd name="connsiteY10" fmla="*/ 368703 h 368703"/>
                  <a:gd name="connsiteX11" fmla="*/ 35796 w 559671"/>
                  <a:gd name="connsiteY11" fmla="*/ 263928 h 368703"/>
                  <a:gd name="connsiteX0" fmla="*/ 33802 w 557677"/>
                  <a:gd name="connsiteY0" fmla="*/ 263928 h 368703"/>
                  <a:gd name="connsiteX1" fmla="*/ 202077 w 557677"/>
                  <a:gd name="connsiteY1" fmla="*/ 248053 h 368703"/>
                  <a:gd name="connsiteX2" fmla="*/ 259227 w 557677"/>
                  <a:gd name="connsiteY2" fmla="*/ 70253 h 368703"/>
                  <a:gd name="connsiteX3" fmla="*/ 500527 w 557677"/>
                  <a:gd name="connsiteY3" fmla="*/ 41678 h 368703"/>
                  <a:gd name="connsiteX4" fmla="*/ 557677 w 557677"/>
                  <a:gd name="connsiteY4" fmla="*/ 343303 h 368703"/>
                  <a:gd name="connsiteX5" fmla="*/ 348127 w 557677"/>
                  <a:gd name="connsiteY5" fmla="*/ 352828 h 368703"/>
                  <a:gd name="connsiteX6" fmla="*/ 344952 w 557677"/>
                  <a:gd name="connsiteY6" fmla="*/ 346478 h 368703"/>
                  <a:gd name="connsiteX7" fmla="*/ 414802 w 557677"/>
                  <a:gd name="connsiteY7" fmla="*/ 194078 h 368703"/>
                  <a:gd name="connsiteX8" fmla="*/ 379877 w 557677"/>
                  <a:gd name="connsiteY8" fmla="*/ 184553 h 368703"/>
                  <a:gd name="connsiteX9" fmla="*/ 300502 w 557677"/>
                  <a:gd name="connsiteY9" fmla="*/ 362353 h 368703"/>
                  <a:gd name="connsiteX10" fmla="*/ 27452 w 557677"/>
                  <a:gd name="connsiteY10" fmla="*/ 368703 h 368703"/>
                  <a:gd name="connsiteX11" fmla="*/ 33802 w 55767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343962 w 556687"/>
                  <a:gd name="connsiteY6" fmla="*/ 346478 h 368703"/>
                  <a:gd name="connsiteX7" fmla="*/ 413812 w 556687"/>
                  <a:gd name="connsiteY7" fmla="*/ 194078 h 368703"/>
                  <a:gd name="connsiteX8" fmla="*/ 378887 w 556687"/>
                  <a:gd name="connsiteY8" fmla="*/ 184553 h 368703"/>
                  <a:gd name="connsiteX9" fmla="*/ 299512 w 556687"/>
                  <a:gd name="connsiteY9" fmla="*/ 362353 h 368703"/>
                  <a:gd name="connsiteX10" fmla="*/ 26462 w 556687"/>
                  <a:gd name="connsiteY10" fmla="*/ 368703 h 368703"/>
                  <a:gd name="connsiteX11" fmla="*/ 32812 w 55668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0508 h 365283"/>
                  <a:gd name="connsiteX1" fmla="*/ 201087 w 556687"/>
                  <a:gd name="connsiteY1" fmla="*/ 244633 h 365283"/>
                  <a:gd name="connsiteX2" fmla="*/ 258237 w 556687"/>
                  <a:gd name="connsiteY2" fmla="*/ 66833 h 365283"/>
                  <a:gd name="connsiteX3" fmla="*/ 426512 w 556687"/>
                  <a:gd name="connsiteY3" fmla="*/ 7302 h 365283"/>
                  <a:gd name="connsiteX4" fmla="*/ 499537 w 556687"/>
                  <a:gd name="connsiteY4" fmla="*/ 38258 h 365283"/>
                  <a:gd name="connsiteX5" fmla="*/ 556687 w 556687"/>
                  <a:gd name="connsiteY5" fmla="*/ 339883 h 365283"/>
                  <a:gd name="connsiteX6" fmla="*/ 347137 w 556687"/>
                  <a:gd name="connsiteY6" fmla="*/ 349408 h 365283"/>
                  <a:gd name="connsiteX7" fmla="*/ 413812 w 556687"/>
                  <a:gd name="connsiteY7" fmla="*/ 190658 h 365283"/>
                  <a:gd name="connsiteX8" fmla="*/ 378887 w 556687"/>
                  <a:gd name="connsiteY8" fmla="*/ 181133 h 365283"/>
                  <a:gd name="connsiteX9" fmla="*/ 299512 w 556687"/>
                  <a:gd name="connsiteY9" fmla="*/ 358933 h 365283"/>
                  <a:gd name="connsiteX10" fmla="*/ 26462 w 556687"/>
                  <a:gd name="connsiteY10" fmla="*/ 365283 h 365283"/>
                  <a:gd name="connsiteX11" fmla="*/ 32812 w 556687"/>
                  <a:gd name="connsiteY11" fmla="*/ 260508 h 365283"/>
                  <a:gd name="connsiteX0" fmla="*/ 32812 w 557953"/>
                  <a:gd name="connsiteY0" fmla="*/ 268685 h 373460"/>
                  <a:gd name="connsiteX1" fmla="*/ 201087 w 557953"/>
                  <a:gd name="connsiteY1" fmla="*/ 252810 h 373460"/>
                  <a:gd name="connsiteX2" fmla="*/ 258237 w 557953"/>
                  <a:gd name="connsiteY2" fmla="*/ 75010 h 373460"/>
                  <a:gd name="connsiteX3" fmla="*/ 426512 w 557953"/>
                  <a:gd name="connsiteY3" fmla="*/ 15479 h 373460"/>
                  <a:gd name="connsiteX4" fmla="*/ 556687 w 557953"/>
                  <a:gd name="connsiteY4" fmla="*/ 348060 h 373460"/>
                  <a:gd name="connsiteX5" fmla="*/ 347137 w 557953"/>
                  <a:gd name="connsiteY5" fmla="*/ 357585 h 373460"/>
                  <a:gd name="connsiteX6" fmla="*/ 413812 w 557953"/>
                  <a:gd name="connsiteY6" fmla="*/ 198835 h 373460"/>
                  <a:gd name="connsiteX7" fmla="*/ 378887 w 557953"/>
                  <a:gd name="connsiteY7" fmla="*/ 189310 h 373460"/>
                  <a:gd name="connsiteX8" fmla="*/ 299512 w 557953"/>
                  <a:gd name="connsiteY8" fmla="*/ 367110 h 373460"/>
                  <a:gd name="connsiteX9" fmla="*/ 26462 w 557953"/>
                  <a:gd name="connsiteY9" fmla="*/ 373460 h 373460"/>
                  <a:gd name="connsiteX10" fmla="*/ 32812 w 557953"/>
                  <a:gd name="connsiteY10" fmla="*/ 268685 h 373460"/>
                  <a:gd name="connsiteX0" fmla="*/ 32812 w 557953"/>
                  <a:gd name="connsiteY0" fmla="*/ 260976 h 365751"/>
                  <a:gd name="connsiteX1" fmla="*/ 201087 w 557953"/>
                  <a:gd name="connsiteY1" fmla="*/ 245101 h 365751"/>
                  <a:gd name="connsiteX2" fmla="*/ 258237 w 557953"/>
                  <a:gd name="connsiteY2" fmla="*/ 67301 h 365751"/>
                  <a:gd name="connsiteX3" fmla="*/ 426512 w 557953"/>
                  <a:gd name="connsiteY3" fmla="*/ 7770 h 365751"/>
                  <a:gd name="connsiteX4" fmla="*/ 556687 w 557953"/>
                  <a:gd name="connsiteY4" fmla="*/ 340351 h 365751"/>
                  <a:gd name="connsiteX5" fmla="*/ 347137 w 557953"/>
                  <a:gd name="connsiteY5" fmla="*/ 349876 h 365751"/>
                  <a:gd name="connsiteX6" fmla="*/ 413812 w 557953"/>
                  <a:gd name="connsiteY6" fmla="*/ 191126 h 365751"/>
                  <a:gd name="connsiteX7" fmla="*/ 378887 w 557953"/>
                  <a:gd name="connsiteY7" fmla="*/ 181601 h 365751"/>
                  <a:gd name="connsiteX8" fmla="*/ 299512 w 557953"/>
                  <a:gd name="connsiteY8" fmla="*/ 359401 h 365751"/>
                  <a:gd name="connsiteX9" fmla="*/ 26462 w 557953"/>
                  <a:gd name="connsiteY9" fmla="*/ 365751 h 365751"/>
                  <a:gd name="connsiteX10" fmla="*/ 32812 w 557953"/>
                  <a:gd name="connsiteY10" fmla="*/ 260976 h 365751"/>
                  <a:gd name="connsiteX0" fmla="*/ 32812 w 558115"/>
                  <a:gd name="connsiteY0" fmla="*/ 269583 h 374358"/>
                  <a:gd name="connsiteX1" fmla="*/ 201087 w 558115"/>
                  <a:gd name="connsiteY1" fmla="*/ 253708 h 374358"/>
                  <a:gd name="connsiteX2" fmla="*/ 258237 w 558115"/>
                  <a:gd name="connsiteY2" fmla="*/ 75908 h 374358"/>
                  <a:gd name="connsiteX3" fmla="*/ 438418 w 558115"/>
                  <a:gd name="connsiteY3" fmla="*/ 6852 h 374358"/>
                  <a:gd name="connsiteX4" fmla="*/ 556687 w 558115"/>
                  <a:gd name="connsiteY4" fmla="*/ 348958 h 374358"/>
                  <a:gd name="connsiteX5" fmla="*/ 347137 w 558115"/>
                  <a:gd name="connsiteY5" fmla="*/ 358483 h 374358"/>
                  <a:gd name="connsiteX6" fmla="*/ 413812 w 558115"/>
                  <a:gd name="connsiteY6" fmla="*/ 199733 h 374358"/>
                  <a:gd name="connsiteX7" fmla="*/ 378887 w 558115"/>
                  <a:gd name="connsiteY7" fmla="*/ 190208 h 374358"/>
                  <a:gd name="connsiteX8" fmla="*/ 299512 w 558115"/>
                  <a:gd name="connsiteY8" fmla="*/ 368008 h 374358"/>
                  <a:gd name="connsiteX9" fmla="*/ 26462 w 558115"/>
                  <a:gd name="connsiteY9" fmla="*/ 374358 h 374358"/>
                  <a:gd name="connsiteX10" fmla="*/ 32812 w 558115"/>
                  <a:gd name="connsiteY10" fmla="*/ 269583 h 374358"/>
                  <a:gd name="connsiteX0" fmla="*/ 32812 w 558706"/>
                  <a:gd name="connsiteY0" fmla="*/ 269583 h 374358"/>
                  <a:gd name="connsiteX1" fmla="*/ 201087 w 558706"/>
                  <a:gd name="connsiteY1" fmla="*/ 253708 h 374358"/>
                  <a:gd name="connsiteX2" fmla="*/ 258237 w 558706"/>
                  <a:gd name="connsiteY2" fmla="*/ 75908 h 374358"/>
                  <a:gd name="connsiteX3" fmla="*/ 438418 w 558706"/>
                  <a:gd name="connsiteY3" fmla="*/ 6852 h 374358"/>
                  <a:gd name="connsiteX4" fmla="*/ 556687 w 558706"/>
                  <a:gd name="connsiteY4" fmla="*/ 348958 h 374358"/>
                  <a:gd name="connsiteX5" fmla="*/ 347137 w 558706"/>
                  <a:gd name="connsiteY5" fmla="*/ 358483 h 374358"/>
                  <a:gd name="connsiteX6" fmla="*/ 413812 w 558706"/>
                  <a:gd name="connsiteY6" fmla="*/ 199733 h 374358"/>
                  <a:gd name="connsiteX7" fmla="*/ 378887 w 558706"/>
                  <a:gd name="connsiteY7" fmla="*/ 190208 h 374358"/>
                  <a:gd name="connsiteX8" fmla="*/ 299512 w 558706"/>
                  <a:gd name="connsiteY8" fmla="*/ 368008 h 374358"/>
                  <a:gd name="connsiteX9" fmla="*/ 26462 w 558706"/>
                  <a:gd name="connsiteY9" fmla="*/ 374358 h 374358"/>
                  <a:gd name="connsiteX10" fmla="*/ 32812 w 558706"/>
                  <a:gd name="connsiteY10" fmla="*/ 269583 h 374358"/>
                  <a:gd name="connsiteX0" fmla="*/ 32812 w 558706"/>
                  <a:gd name="connsiteY0" fmla="*/ 265576 h 370351"/>
                  <a:gd name="connsiteX1" fmla="*/ 201087 w 558706"/>
                  <a:gd name="connsiteY1" fmla="*/ 249701 h 370351"/>
                  <a:gd name="connsiteX2" fmla="*/ 258237 w 558706"/>
                  <a:gd name="connsiteY2" fmla="*/ 71901 h 370351"/>
                  <a:gd name="connsiteX3" fmla="*/ 438418 w 558706"/>
                  <a:gd name="connsiteY3" fmla="*/ 2845 h 370351"/>
                  <a:gd name="connsiteX4" fmla="*/ 556687 w 558706"/>
                  <a:gd name="connsiteY4" fmla="*/ 344951 h 370351"/>
                  <a:gd name="connsiteX5" fmla="*/ 347137 w 558706"/>
                  <a:gd name="connsiteY5" fmla="*/ 354476 h 370351"/>
                  <a:gd name="connsiteX6" fmla="*/ 413812 w 558706"/>
                  <a:gd name="connsiteY6" fmla="*/ 195726 h 370351"/>
                  <a:gd name="connsiteX7" fmla="*/ 378887 w 558706"/>
                  <a:gd name="connsiteY7" fmla="*/ 186201 h 370351"/>
                  <a:gd name="connsiteX8" fmla="*/ 299512 w 558706"/>
                  <a:gd name="connsiteY8" fmla="*/ 364001 h 370351"/>
                  <a:gd name="connsiteX9" fmla="*/ 26462 w 558706"/>
                  <a:gd name="connsiteY9" fmla="*/ 370351 h 370351"/>
                  <a:gd name="connsiteX10" fmla="*/ 32812 w 558706"/>
                  <a:gd name="connsiteY10" fmla="*/ 265576 h 370351"/>
                  <a:gd name="connsiteX0" fmla="*/ 32812 w 558706"/>
                  <a:gd name="connsiteY0" fmla="*/ 268667 h 373442"/>
                  <a:gd name="connsiteX1" fmla="*/ 201087 w 558706"/>
                  <a:gd name="connsiteY1" fmla="*/ 252792 h 373442"/>
                  <a:gd name="connsiteX2" fmla="*/ 258237 w 558706"/>
                  <a:gd name="connsiteY2" fmla="*/ 74992 h 373442"/>
                  <a:gd name="connsiteX3" fmla="*/ 438418 w 558706"/>
                  <a:gd name="connsiteY3" fmla="*/ 5936 h 373442"/>
                  <a:gd name="connsiteX4" fmla="*/ 556687 w 558706"/>
                  <a:gd name="connsiteY4" fmla="*/ 348042 h 373442"/>
                  <a:gd name="connsiteX5" fmla="*/ 347137 w 558706"/>
                  <a:gd name="connsiteY5" fmla="*/ 357567 h 373442"/>
                  <a:gd name="connsiteX6" fmla="*/ 413812 w 558706"/>
                  <a:gd name="connsiteY6" fmla="*/ 198817 h 373442"/>
                  <a:gd name="connsiteX7" fmla="*/ 378887 w 558706"/>
                  <a:gd name="connsiteY7" fmla="*/ 189292 h 373442"/>
                  <a:gd name="connsiteX8" fmla="*/ 299512 w 558706"/>
                  <a:gd name="connsiteY8" fmla="*/ 367092 h 373442"/>
                  <a:gd name="connsiteX9" fmla="*/ 26462 w 558706"/>
                  <a:gd name="connsiteY9" fmla="*/ 373442 h 373442"/>
                  <a:gd name="connsiteX10" fmla="*/ 32812 w 558706"/>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687" h="373442">
                    <a:moveTo>
                      <a:pt x="32812" y="268667"/>
                    </a:moveTo>
                    <a:lnTo>
                      <a:pt x="201087" y="252792"/>
                    </a:lnTo>
                    <a:lnTo>
                      <a:pt x="258237" y="74992"/>
                    </a:lnTo>
                    <a:cubicBezTo>
                      <a:pt x="302951" y="-282"/>
                      <a:pt x="376770" y="-8615"/>
                      <a:pt x="438418" y="5936"/>
                    </a:cubicBezTo>
                    <a:cubicBezTo>
                      <a:pt x="516735" y="49062"/>
                      <a:pt x="546104" y="71949"/>
                      <a:pt x="556687" y="348042"/>
                    </a:cubicBezTo>
                    <a:cubicBezTo>
                      <a:pt x="479693" y="353599"/>
                      <a:pt x="416987" y="354392"/>
                      <a:pt x="347137" y="357567"/>
                    </a:cubicBezTo>
                    <a:cubicBezTo>
                      <a:pt x="357456" y="321318"/>
                      <a:pt x="389206" y="251734"/>
                      <a:pt x="413812" y="198817"/>
                    </a:cubicBezTo>
                    <a:lnTo>
                      <a:pt x="378887" y="189292"/>
                    </a:lnTo>
                    <a:lnTo>
                      <a:pt x="299512" y="367092"/>
                    </a:lnTo>
                    <a:lnTo>
                      <a:pt x="26462" y="373442"/>
                    </a:lnTo>
                    <a:cubicBezTo>
                      <a:pt x="3972" y="361535"/>
                      <a:pt x="-22485" y="302005"/>
                      <a:pt x="32812" y="268667"/>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sp>
            <p:nvSpPr>
              <p:cNvPr id="67" name="Freeform 66"/>
              <p:cNvSpPr/>
              <p:nvPr/>
            </p:nvSpPr>
            <p:spPr>
              <a:xfrm rot="20245202">
                <a:off x="3666777" y="3312921"/>
                <a:ext cx="255167" cy="149644"/>
              </a:xfrm>
              <a:custGeom>
                <a:avLst/>
                <a:gdLst>
                  <a:gd name="connsiteX0" fmla="*/ 246244 w 255167"/>
                  <a:gd name="connsiteY0" fmla="*/ 8923 h 128920"/>
                  <a:gd name="connsiteX1" fmla="*/ 255167 w 255167"/>
                  <a:gd name="connsiteY1" fmla="*/ 30466 h 128920"/>
                  <a:gd name="connsiteX2" fmla="*/ 255167 w 255167"/>
                  <a:gd name="connsiteY2" fmla="*/ 101784 h 128920"/>
                  <a:gd name="connsiteX3" fmla="*/ 246244 w 255167"/>
                  <a:gd name="connsiteY3" fmla="*/ 123327 h 128920"/>
                  <a:gd name="connsiteX4" fmla="*/ 232739 w 255167"/>
                  <a:gd name="connsiteY4" fmla="*/ 128920 h 128920"/>
                  <a:gd name="connsiteX5" fmla="*/ 232739 w 255167"/>
                  <a:gd name="connsiteY5" fmla="*/ 29639 h 128920"/>
                  <a:gd name="connsiteX6" fmla="*/ 223504 w 255167"/>
                  <a:gd name="connsiteY6" fmla="*/ 20404 h 128920"/>
                  <a:gd name="connsiteX7" fmla="*/ 31662 w 255167"/>
                  <a:gd name="connsiteY7" fmla="*/ 20404 h 128920"/>
                  <a:gd name="connsiteX8" fmla="*/ 22427 w 255167"/>
                  <a:gd name="connsiteY8" fmla="*/ 29639 h 128920"/>
                  <a:gd name="connsiteX9" fmla="*/ 22427 w 255167"/>
                  <a:gd name="connsiteY9" fmla="*/ 128920 h 128920"/>
                  <a:gd name="connsiteX10" fmla="*/ 8923 w 255167"/>
                  <a:gd name="connsiteY10" fmla="*/ 123327 h 128920"/>
                  <a:gd name="connsiteX11" fmla="*/ 0 w 255167"/>
                  <a:gd name="connsiteY11" fmla="*/ 101784 h 128920"/>
                  <a:gd name="connsiteX12" fmla="*/ 0 w 255167"/>
                  <a:gd name="connsiteY12" fmla="*/ 30466 h 128920"/>
                  <a:gd name="connsiteX13" fmla="*/ 30466 w 255167"/>
                  <a:gd name="connsiteY13" fmla="*/ 0 h 128920"/>
                  <a:gd name="connsiteX14" fmla="*/ 224701 w 255167"/>
                  <a:gd name="connsiteY14" fmla="*/ 0 h 128920"/>
                  <a:gd name="connsiteX15" fmla="*/ 246244 w 255167"/>
                  <a:gd name="connsiteY15" fmla="*/ 8923 h 1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167" h="128920">
                    <a:moveTo>
                      <a:pt x="246244" y="8923"/>
                    </a:moveTo>
                    <a:cubicBezTo>
                      <a:pt x="251757" y="14437"/>
                      <a:pt x="255167" y="22053"/>
                      <a:pt x="255167" y="30466"/>
                    </a:cubicBezTo>
                    <a:lnTo>
                      <a:pt x="255167" y="101784"/>
                    </a:lnTo>
                    <a:cubicBezTo>
                      <a:pt x="255167" y="110197"/>
                      <a:pt x="251757" y="117814"/>
                      <a:pt x="246244" y="123327"/>
                    </a:cubicBezTo>
                    <a:lnTo>
                      <a:pt x="232739" y="128920"/>
                    </a:lnTo>
                    <a:lnTo>
                      <a:pt x="232739" y="29639"/>
                    </a:lnTo>
                    <a:cubicBezTo>
                      <a:pt x="232739" y="24539"/>
                      <a:pt x="228604" y="20404"/>
                      <a:pt x="223504" y="20404"/>
                    </a:cubicBezTo>
                    <a:lnTo>
                      <a:pt x="31662" y="20404"/>
                    </a:lnTo>
                    <a:cubicBezTo>
                      <a:pt x="26562" y="20404"/>
                      <a:pt x="22427" y="24539"/>
                      <a:pt x="22427" y="29639"/>
                    </a:cubicBezTo>
                    <a:lnTo>
                      <a:pt x="22427" y="128920"/>
                    </a:lnTo>
                    <a:lnTo>
                      <a:pt x="8923" y="123327"/>
                    </a:lnTo>
                    <a:cubicBezTo>
                      <a:pt x="3410" y="117813"/>
                      <a:pt x="0" y="110197"/>
                      <a:pt x="0" y="101784"/>
                    </a:cubicBezTo>
                    <a:lnTo>
                      <a:pt x="0" y="30466"/>
                    </a:lnTo>
                    <a:cubicBezTo>
                      <a:pt x="0" y="13640"/>
                      <a:pt x="13640" y="0"/>
                      <a:pt x="30466" y="0"/>
                    </a:cubicBezTo>
                    <a:lnTo>
                      <a:pt x="224701" y="0"/>
                    </a:lnTo>
                    <a:cubicBezTo>
                      <a:pt x="233114" y="0"/>
                      <a:pt x="240731" y="3410"/>
                      <a:pt x="246244" y="8923"/>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grpSp>
      </p:grpSp>
      <p:sp>
        <p:nvSpPr>
          <p:cNvPr id="76" name="TextBox 75"/>
          <p:cNvSpPr txBox="1"/>
          <p:nvPr/>
        </p:nvSpPr>
        <p:spPr>
          <a:xfrm rot="1990396">
            <a:off x="7120278" y="4274661"/>
            <a:ext cx="1243295" cy="355250"/>
          </a:xfrm>
          <a:prstGeom prst="rect">
            <a:avLst/>
          </a:prstGeom>
          <a:noFill/>
        </p:spPr>
        <p:txBody>
          <a:bodyPr wrap="square" lIns="0" tIns="0" rIns="0" bIns="0" rtlCol="0">
            <a:noAutofit/>
          </a:bodyPr>
          <a:lstStyle/>
          <a:p>
            <a:pPr algn="ctr" defTabSz="950425"/>
            <a:r>
              <a:rPr lang="en-US" sz="1632" b="1" dirty="0">
                <a:solidFill>
                  <a:schemeClr val="accent4">
                    <a:lumMod val="60000"/>
                    <a:lumOff val="40000"/>
                  </a:schemeClr>
                </a:solidFill>
                <a:latin typeface="Segoe UI Light" panose="020B0502040204020203" pitchFamily="34" charset="0"/>
                <a:cs typeface="Segoe UI Light" panose="020B0502040204020203" pitchFamily="34" charset="0"/>
              </a:rPr>
              <a:t>REST</a:t>
            </a:r>
            <a:r>
              <a:rPr lang="en-US" sz="1428" b="1" dirty="0">
                <a:solidFill>
                  <a:schemeClr val="accent4">
                    <a:lumMod val="60000"/>
                    <a:lumOff val="40000"/>
                  </a:schemeClr>
                </a:solidFill>
                <a:latin typeface="Segoe UI Light" panose="020B0502040204020203" pitchFamily="34" charset="0"/>
                <a:cs typeface="Segoe UI Light" panose="020B0502040204020203" pitchFamily="34" charset="0"/>
              </a:rPr>
              <a:t> API calls</a:t>
            </a:r>
          </a:p>
        </p:txBody>
      </p:sp>
      <p:sp>
        <p:nvSpPr>
          <p:cNvPr id="88" name="TextBox 87"/>
          <p:cNvSpPr txBox="1"/>
          <p:nvPr/>
        </p:nvSpPr>
        <p:spPr>
          <a:xfrm>
            <a:off x="9670190" y="5578940"/>
            <a:ext cx="2364281" cy="1439930"/>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Integration</a:t>
            </a:r>
          </a:p>
          <a:p>
            <a:pPr>
              <a:lnSpc>
                <a:spcPct val="90000"/>
              </a:lnSpc>
              <a:spcAft>
                <a:spcPts val="600"/>
              </a:spcAft>
            </a:pPr>
            <a:r>
              <a:rPr lang="en-US" sz="1428" dirty="0">
                <a:gradFill>
                  <a:gsLst>
                    <a:gs pos="2917">
                      <a:schemeClr val="tx1"/>
                    </a:gs>
                    <a:gs pos="30000">
                      <a:schemeClr val="tx1"/>
                    </a:gs>
                  </a:gsLst>
                  <a:lin ang="5400000" scaled="0"/>
                </a:gradFill>
              </a:rPr>
              <a:t>Swagger-based APIs: easy to consume with any programming language</a:t>
            </a:r>
          </a:p>
        </p:txBody>
      </p:sp>
      <p:sp>
        <p:nvSpPr>
          <p:cNvPr id="97" name="TextBox 96"/>
          <p:cNvSpPr txBox="1"/>
          <p:nvPr/>
        </p:nvSpPr>
        <p:spPr>
          <a:xfrm>
            <a:off x="1543948" y="2061136"/>
            <a:ext cx="2388444" cy="1036564"/>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Deployment</a:t>
            </a:r>
          </a:p>
          <a:p>
            <a:pPr>
              <a:lnSpc>
                <a:spcPct val="90000"/>
              </a:lnSpc>
              <a:spcAft>
                <a:spcPts val="600"/>
              </a:spcAft>
            </a:pPr>
            <a:r>
              <a:rPr lang="en-US" sz="1428" dirty="0">
                <a:gradFill>
                  <a:gsLst>
                    <a:gs pos="2917">
                      <a:schemeClr val="tx1"/>
                    </a:gs>
                    <a:gs pos="30000">
                      <a:schemeClr val="tx1"/>
                    </a:gs>
                  </a:gsLst>
                  <a:lin ang="5400000" scaled="0"/>
                </a:gradFill>
              </a:rPr>
              <a:t>Turn R into web services in one line of code</a:t>
            </a:r>
          </a:p>
        </p:txBody>
      </p:sp>
      <p:sp>
        <p:nvSpPr>
          <p:cNvPr id="99" name="Rectangle 98"/>
          <p:cNvSpPr/>
          <p:nvPr/>
        </p:nvSpPr>
        <p:spPr>
          <a:xfrm>
            <a:off x="4031428" y="5082871"/>
            <a:ext cx="3431180" cy="1406811"/>
          </a:xfrm>
          <a:prstGeom prst="rect">
            <a:avLst/>
          </a:prstGeom>
        </p:spPr>
        <p:txBody>
          <a:bodyPr wrap="square">
            <a:spAutoFit/>
          </a:bodyPr>
          <a:lstStyle/>
          <a:p>
            <a:pPr defTabSz="932418">
              <a:defRPr/>
            </a:pPr>
            <a:r>
              <a:rPr lang="en-US" sz="1836" dirty="0">
                <a:solidFill>
                  <a:srgbClr val="00B0F0"/>
                </a:solidFill>
              </a:rPr>
              <a:t>Easy Setup</a:t>
            </a:r>
          </a:p>
          <a:p>
            <a:pPr defTabSz="932418">
              <a:defRPr/>
            </a:pPr>
            <a:endParaRPr lang="en-US" sz="816" dirty="0">
              <a:cs typeface="Segoe UI Semilight" panose="020B0402040204020203" pitchFamily="34" charset="0"/>
            </a:endParaRPr>
          </a:p>
          <a:p>
            <a:pPr marL="285695" indent="-285695" defTabSz="932418">
              <a:buFont typeface="Wingdings" panose="05000000000000000000" pitchFamily="2" charset="2"/>
              <a:buChar char="§"/>
              <a:defRPr/>
            </a:pPr>
            <a:r>
              <a:rPr lang="en-US" sz="1428" dirty="0">
                <a:cs typeface="Segoe UI Semilight" panose="020B0402040204020203" pitchFamily="34" charset="0"/>
              </a:rPr>
              <a:t>In-cloud or on-prem</a:t>
            </a:r>
          </a:p>
          <a:p>
            <a:pPr marL="285695" indent="-285695" defTabSz="932418">
              <a:buFont typeface="Wingdings" panose="05000000000000000000" pitchFamily="2" charset="2"/>
              <a:buChar char="§"/>
              <a:defRPr/>
            </a:pPr>
            <a:r>
              <a:rPr lang="en-US" sz="1428" dirty="0">
                <a:cs typeface="Segoe UI Semilight" panose="020B0402040204020203" pitchFamily="34" charset="0"/>
              </a:rPr>
              <a:t>Adding nodes to scale</a:t>
            </a:r>
          </a:p>
          <a:p>
            <a:pPr marL="285695" indent="-285695" defTabSz="932418">
              <a:buFont typeface="Wingdings" panose="05000000000000000000" pitchFamily="2" charset="2"/>
              <a:buChar char="§"/>
              <a:defRPr/>
            </a:pPr>
            <a:r>
              <a:rPr lang="en-US" sz="1428" dirty="0">
                <a:cs typeface="Segoe UI Semilight" panose="020B0402040204020203" pitchFamily="34" charset="0"/>
              </a:rPr>
              <a:t>High availability &amp; load balancing</a:t>
            </a:r>
          </a:p>
          <a:p>
            <a:pPr marL="285695" indent="-285695" defTabSz="932418">
              <a:buFont typeface="Wingdings" panose="05000000000000000000" pitchFamily="2" charset="2"/>
              <a:buChar char="§"/>
              <a:defRPr/>
            </a:pPr>
            <a:r>
              <a:rPr lang="en-US" sz="1428" dirty="0">
                <a:cs typeface="Segoe UI Semilight" panose="020B0402040204020203" pitchFamily="34" charset="0"/>
                <a:sym typeface="Wingdings" panose="05000000000000000000" pitchFamily="2" charset="2"/>
              </a:rPr>
              <a:t>Remote execution server</a:t>
            </a:r>
          </a:p>
        </p:txBody>
      </p:sp>
      <p:grpSp>
        <p:nvGrpSpPr>
          <p:cNvPr id="9" name="Group 8"/>
          <p:cNvGrpSpPr/>
          <p:nvPr/>
        </p:nvGrpSpPr>
        <p:grpSpPr>
          <a:xfrm>
            <a:off x="4135477" y="2289865"/>
            <a:ext cx="2865625" cy="2692210"/>
            <a:chOff x="5290698" y="3018644"/>
            <a:chExt cx="2809691" cy="2639661"/>
          </a:xfrm>
        </p:grpSpPr>
        <p:sp>
          <p:nvSpPr>
            <p:cNvPr id="56" name="Rectangle 55"/>
            <p:cNvSpPr/>
            <p:nvPr/>
          </p:nvSpPr>
          <p:spPr>
            <a:xfrm>
              <a:off x="5290698" y="3018644"/>
              <a:ext cx="2795162" cy="2639661"/>
            </a:xfrm>
            <a:prstGeom prst="rect">
              <a:avLst/>
            </a:prstGeom>
            <a:solidFill>
              <a:srgbClr val="00B0F0"/>
            </a:solidFill>
            <a:ln w="10795" cap="flat" cmpd="sng" algn="ctr">
              <a:noFill/>
              <a:prstDash val="solid"/>
            </a:ln>
            <a:effectLst/>
          </p:spPr>
          <p:txBody>
            <a:bodyPr rot="0" spcFirstLastPara="0" vertOverflow="overflow" horzOverflow="overflow" vert="horz" wrap="square" lIns="93207" tIns="46604" rIns="93207" bIns="46604" numCol="1" spcCol="0" rtlCol="0" fromWordArt="0" anchor="b" anchorCtr="0" forceAA="0" compatLnSpc="1">
              <a:prstTxWarp prst="textNoShape">
                <a:avLst/>
              </a:prstTxWarp>
              <a:noAutofit/>
            </a:bodyPr>
            <a:lstStyle/>
            <a:p>
              <a:pPr algn="ctr" defTabSz="949677">
                <a:defRPr/>
              </a:pPr>
              <a:endParaRPr lang="en-US" sz="1224" b="1" kern="0" dirty="0">
                <a:solidFill>
                  <a:prstClr val="white"/>
                </a:solidFill>
                <a:latin typeface="Segoe UI Light" panose="020B0502040204020203" pitchFamily="34" charset="0"/>
                <a:cs typeface="Segoe UI Light" panose="020B0502040204020203" pitchFamily="34" charset="0"/>
              </a:endParaRPr>
            </a:p>
          </p:txBody>
        </p:sp>
        <p:sp>
          <p:nvSpPr>
            <p:cNvPr id="54" name="TextBox 53"/>
            <p:cNvSpPr txBox="1"/>
            <p:nvPr/>
          </p:nvSpPr>
          <p:spPr>
            <a:xfrm>
              <a:off x="5297963" y="4615182"/>
              <a:ext cx="2795162" cy="845744"/>
            </a:xfrm>
            <a:prstGeom prst="rect">
              <a:avLst/>
            </a:prstGeom>
            <a:noFill/>
          </p:spPr>
          <p:txBody>
            <a:bodyPr wrap="square" rtlCol="0">
              <a:spAutoFit/>
            </a:bodyPr>
            <a:lstStyle/>
            <a:p>
              <a:pPr algn="ctr" defTabSz="949677">
                <a:defRPr/>
              </a:pPr>
              <a:r>
                <a:rPr lang="en-US" sz="2040" b="1" kern="0" dirty="0">
                  <a:solidFill>
                    <a:prstClr val="white"/>
                  </a:solidFill>
                  <a:latin typeface="Segoe UI Light" panose="020B0502040204020203" pitchFamily="34" charset="0"/>
                  <a:cs typeface="Segoe UI Light" panose="020B0502040204020203" pitchFamily="34" charset="0"/>
                </a:rPr>
                <a:t>Microsoft R Server</a:t>
              </a:r>
            </a:p>
            <a:p>
              <a:pPr algn="ctr" defTabSz="949677">
                <a:defRPr/>
              </a:pPr>
              <a:r>
                <a:rPr lang="en-US" sz="1428" b="1" kern="0" dirty="0">
                  <a:solidFill>
                    <a:prstClr val="white"/>
                  </a:solidFill>
                  <a:latin typeface="Segoe UI Light" panose="020B0502040204020203" pitchFamily="34" charset="0"/>
                  <a:cs typeface="Segoe UI Light" panose="020B0502040204020203" pitchFamily="34" charset="0"/>
                </a:rPr>
                <a:t>configured for</a:t>
              </a:r>
            </a:p>
            <a:p>
              <a:pPr algn="ctr" defTabSz="949677">
                <a:defRPr/>
              </a:pPr>
              <a:r>
                <a:rPr lang="en-US" sz="1428" b="1" kern="0" dirty="0">
                  <a:solidFill>
                    <a:prstClr val="white"/>
                  </a:solidFill>
                  <a:latin typeface="Segoe UI Light" panose="020B0502040204020203" pitchFamily="34" charset="0"/>
                  <a:cs typeface="Segoe UI Light" panose="020B0502040204020203" pitchFamily="34" charset="0"/>
                </a:rPr>
                <a:t>operationalizing R analytics</a:t>
              </a:r>
            </a:p>
          </p:txBody>
        </p:sp>
        <p:pic>
          <p:nvPicPr>
            <p:cNvPr id="8" name="Picture 7"/>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5763960" y="3205422"/>
              <a:ext cx="996196" cy="1138510"/>
            </a:xfrm>
            <a:prstGeom prst="rect">
              <a:avLst/>
            </a:prstGeom>
          </p:spPr>
        </p:pic>
        <p:sp>
          <p:nvSpPr>
            <p:cNvPr id="11" name="TextBox 10"/>
            <p:cNvSpPr txBox="1"/>
            <p:nvPr/>
          </p:nvSpPr>
          <p:spPr>
            <a:xfrm>
              <a:off x="6690333" y="3539331"/>
              <a:ext cx="1410056" cy="747512"/>
            </a:xfrm>
            <a:prstGeom prst="rect">
              <a:avLst/>
            </a:prstGeom>
            <a:noFill/>
          </p:spPr>
          <p:txBody>
            <a:bodyPr wrap="square" lIns="186521" tIns="149217" rIns="186521" bIns="149217" rtlCol="0">
              <a:spAutoFit/>
            </a:bodyPr>
            <a:lstStyle/>
            <a:p>
              <a:pPr>
                <a:lnSpc>
                  <a:spcPct val="90000"/>
                </a:lnSpc>
                <a:spcAft>
                  <a:spcPts val="612"/>
                </a:spcAft>
              </a:pPr>
              <a:r>
                <a:rPr lang="en-US" sz="1632" dirty="0">
                  <a:gradFill>
                    <a:gsLst>
                      <a:gs pos="2917">
                        <a:schemeClr val="tx1"/>
                      </a:gs>
                      <a:gs pos="30000">
                        <a:schemeClr val="tx1"/>
                      </a:gs>
                    </a:gsLst>
                    <a:lin ang="5400000" scaled="0"/>
                  </a:gradFill>
                </a:rPr>
                <a:t>Services / Sessions</a:t>
              </a:r>
            </a:p>
          </p:txBody>
        </p:sp>
      </p:grpSp>
      <p:grpSp>
        <p:nvGrpSpPr>
          <p:cNvPr id="22" name="Group 21"/>
          <p:cNvGrpSpPr/>
          <p:nvPr/>
        </p:nvGrpSpPr>
        <p:grpSpPr>
          <a:xfrm>
            <a:off x="8870775" y="4023712"/>
            <a:ext cx="1496464" cy="1517974"/>
            <a:chOff x="9426074" y="4576906"/>
            <a:chExt cx="1520669" cy="1542527"/>
          </a:xfrm>
        </p:grpSpPr>
        <p:grpSp>
          <p:nvGrpSpPr>
            <p:cNvPr id="18" name="Group 17"/>
            <p:cNvGrpSpPr/>
            <p:nvPr/>
          </p:nvGrpSpPr>
          <p:grpSpPr>
            <a:xfrm>
              <a:off x="9426074" y="4576906"/>
              <a:ext cx="1520669" cy="1520274"/>
              <a:chOff x="9638894" y="4976320"/>
              <a:chExt cx="1097280" cy="1096995"/>
            </a:xfrm>
          </p:grpSpPr>
          <p:sp>
            <p:nvSpPr>
              <p:cNvPr id="57" name="Oval 2"/>
              <p:cNvSpPr>
                <a:spLocks noChangeAspect="1"/>
              </p:cNvSpPr>
              <p:nvPr/>
            </p:nvSpPr>
            <p:spPr bwMode="auto">
              <a:xfrm>
                <a:off x="9638894" y="4976320"/>
                <a:ext cx="1097280" cy="1096995"/>
              </a:xfrm>
              <a:prstGeom prst="ellipse">
                <a:avLst/>
              </a:prstGeom>
              <a:solidFill>
                <a:schemeClr val="bg1"/>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5117" tIns="47558" rIns="47558" bIns="95117" numCol="1" spcCol="0" rtlCol="0" fromWordArt="0" anchor="b" anchorCtr="0" forceAA="0" compatLnSpc="1">
                <a:prstTxWarp prst="textNoShape">
                  <a:avLst/>
                </a:prstTxWarp>
                <a:noAutofit/>
              </a:bodyPr>
              <a:lstStyle/>
              <a:p>
                <a:pPr algn="ctr" defTabSz="950843" fontAlgn="base">
                  <a:spcBef>
                    <a:spcPct val="0"/>
                  </a:spcBef>
                  <a:spcAft>
                    <a:spcPct val="0"/>
                  </a:spcAft>
                </a:pPr>
                <a:endParaRPr lang="en-US" sz="2081" spc="-52" dirty="0">
                  <a:solidFill>
                    <a:schemeClr val="tx1"/>
                  </a:solidFill>
                  <a:latin typeface="Segoe UI"/>
                  <a:ea typeface="Segoe UI" pitchFamily="34" charset="0"/>
                  <a:cs typeface="Segoe UI" pitchFamily="34" charset="0"/>
                </a:endParaRPr>
              </a:p>
            </p:txBody>
          </p:sp>
          <p:sp>
            <p:nvSpPr>
              <p:cNvPr id="58" name="Freeform 53"/>
              <p:cNvSpPr>
                <a:spLocks noEditPoints="1"/>
              </p:cNvSpPr>
              <p:nvPr/>
            </p:nvSpPr>
            <p:spPr bwMode="auto">
              <a:xfrm>
                <a:off x="10010231" y="5143786"/>
                <a:ext cx="451892" cy="644949"/>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3234" tIns="46616" rIns="93234" bIns="46616" numCol="1" anchor="t" anchorCtr="0" compatLnSpc="1">
                <a:prstTxWarp prst="textNoShape">
                  <a:avLst/>
                </a:prstTxWarp>
              </a:bodyPr>
              <a:lstStyle/>
              <a:p>
                <a:pPr defTabSz="950938">
                  <a:defRPr/>
                </a:pPr>
                <a:endParaRPr lang="en-US" sz="1836">
                  <a:latin typeface="Segoe UI"/>
                </a:endParaRPr>
              </a:p>
            </p:txBody>
          </p:sp>
        </p:grpSp>
        <p:sp>
          <p:nvSpPr>
            <p:cNvPr id="60" name="TextBox 59"/>
            <p:cNvSpPr txBox="1"/>
            <p:nvPr/>
          </p:nvSpPr>
          <p:spPr>
            <a:xfrm>
              <a:off x="9707930" y="5549720"/>
              <a:ext cx="993314" cy="569713"/>
            </a:xfrm>
            <a:prstGeom prst="rect">
              <a:avLst/>
            </a:prstGeom>
            <a:noFill/>
          </p:spPr>
          <p:txBody>
            <a:bodyPr wrap="square" lIns="186521" tIns="149217" rIns="186521" bIns="149217" rtlCol="0">
              <a:spAutoFit/>
            </a:bodyPr>
            <a:lstStyle/>
            <a:p>
              <a:pPr>
                <a:lnSpc>
                  <a:spcPct val="90000"/>
                </a:lnSpc>
                <a:spcAft>
                  <a:spcPts val="612"/>
                </a:spcAft>
              </a:pPr>
              <a:r>
                <a:rPr lang="en-US" sz="1836" b="1" dirty="0">
                  <a:gradFill>
                    <a:gsLst>
                      <a:gs pos="2917">
                        <a:schemeClr val="tx1"/>
                      </a:gs>
                      <a:gs pos="30000">
                        <a:schemeClr val="tx1"/>
                      </a:gs>
                    </a:gsLst>
                    <a:lin ang="5400000" scaled="0"/>
                  </a:gradFill>
                </a:rPr>
                <a:t>Apps</a:t>
              </a:r>
            </a:p>
          </p:txBody>
        </p:sp>
      </p:grpSp>
      <p:grpSp>
        <p:nvGrpSpPr>
          <p:cNvPr id="63" name="Group 62"/>
          <p:cNvGrpSpPr/>
          <p:nvPr/>
        </p:nvGrpSpPr>
        <p:grpSpPr>
          <a:xfrm>
            <a:off x="8802197" y="1833966"/>
            <a:ext cx="1962514" cy="1949339"/>
            <a:chOff x="2084627" y="1114466"/>
            <a:chExt cx="2209847" cy="2032632"/>
          </a:xfrm>
        </p:grpSpPr>
        <p:pic>
          <p:nvPicPr>
            <p:cNvPr id="77"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 name="TextBox 81"/>
            <p:cNvSpPr txBox="1"/>
            <p:nvPr/>
          </p:nvSpPr>
          <p:spPr>
            <a:xfrm>
              <a:off x="2292804" y="1600128"/>
              <a:ext cx="1858965" cy="777556"/>
            </a:xfrm>
            <a:prstGeom prst="rect">
              <a:avLst/>
            </a:prstGeom>
            <a:noFill/>
          </p:spPr>
          <p:txBody>
            <a:bodyPr wrap="square" lIns="0" tIns="0" rIns="0" bIns="0" rtlCol="0">
              <a:noAutofit/>
            </a:bodyPr>
            <a:lstStyle/>
            <a:p>
              <a:pPr algn="ctr" defTabSz="950425"/>
              <a:r>
                <a:rPr lang="en-US" sz="1632" b="1" dirty="0">
                  <a:solidFill>
                    <a:prstClr val="white"/>
                  </a:solidFill>
                  <a:latin typeface="Segoe UI Light" panose="020B0502040204020203" pitchFamily="34" charset="0"/>
                  <a:cs typeface="Segoe UI Light" panose="020B0502040204020203" pitchFamily="34" charset="0"/>
                </a:rPr>
                <a:t>Microsoft R Client</a:t>
              </a:r>
            </a:p>
            <a:p>
              <a:pPr algn="ctr" defTabSz="950425"/>
              <a:endParaRPr lang="en-US" sz="714" b="1" dirty="0">
                <a:solidFill>
                  <a:prstClr val="white"/>
                </a:solidFill>
                <a:latin typeface="Segoe UI Light" panose="020B0502040204020203" pitchFamily="34" charset="0"/>
                <a:cs typeface="Segoe UI Light" panose="020B0502040204020203" pitchFamily="34" charset="0"/>
              </a:endParaRPr>
            </a:p>
            <a:p>
              <a:pPr algn="ctr" defTabSz="950425"/>
              <a:r>
                <a:rPr lang="en-US" sz="1224"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32" b="1" dirty="0">
                  <a:solidFill>
                    <a:schemeClr val="tx2">
                      <a:lumMod val="75000"/>
                    </a:schemeClr>
                  </a:solidFill>
                  <a:latin typeface="Segoe UI Light" panose="020B0502040204020203" pitchFamily="34" charset="0"/>
                  <a:cs typeface="Segoe UI Light" panose="020B0502040204020203" pitchFamily="34" charset="0"/>
                </a:rPr>
                <a:t>)</a:t>
              </a:r>
            </a:p>
          </p:txBody>
        </p:sp>
      </p:grpSp>
      <p:grpSp>
        <p:nvGrpSpPr>
          <p:cNvPr id="83" name="Group 82"/>
          <p:cNvGrpSpPr/>
          <p:nvPr/>
        </p:nvGrpSpPr>
        <p:grpSpPr>
          <a:xfrm>
            <a:off x="8580727" y="1140777"/>
            <a:ext cx="1160897" cy="934782"/>
            <a:chOff x="-31593" y="770872"/>
            <a:chExt cx="1219200" cy="981728"/>
          </a:xfrm>
        </p:grpSpPr>
        <p:sp>
          <p:nvSpPr>
            <p:cNvPr id="84" name="TextBox 83"/>
            <p:cNvSpPr txBox="1"/>
            <p:nvPr/>
          </p:nvSpPr>
          <p:spPr>
            <a:xfrm>
              <a:off x="-31593" y="1404235"/>
              <a:ext cx="1219200" cy="348365"/>
            </a:xfrm>
            <a:prstGeom prst="rect">
              <a:avLst/>
            </a:prstGeom>
            <a:noFill/>
          </p:spPr>
          <p:txBody>
            <a:bodyPr wrap="square" lIns="0" tIns="0" rIns="0" bIns="0" rtlCol="0">
              <a:noAutofit/>
            </a:bodyPr>
            <a:lstStyle/>
            <a:p>
              <a:pPr algn="ctr" defTabSz="950425"/>
              <a:r>
                <a:rPr lang="en-US" sz="1428" b="1" dirty="0">
                  <a:latin typeface="Segoe UI Light" panose="020B0502040204020203" pitchFamily="34" charset="0"/>
                  <a:cs typeface="Segoe UI Light" panose="020B0502040204020203" pitchFamily="34" charset="0"/>
                </a:rPr>
                <a:t>Data Scientist</a:t>
              </a:r>
            </a:p>
          </p:txBody>
        </p:sp>
        <p:grpSp>
          <p:nvGrpSpPr>
            <p:cNvPr id="85" name="Group 84"/>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86" name="Oval 85"/>
              <p:cNvSpPr/>
              <p:nvPr/>
            </p:nvSpPr>
            <p:spPr>
              <a:xfrm>
                <a:off x="6881217" y="1674658"/>
                <a:ext cx="2210082" cy="2210082"/>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87" name="Freeform 86"/>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89" name="Freeform 88"/>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90" name="Freeform 89"/>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91" name="Rounded Rectangle 90"/>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92" name="Freeform 91"/>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grpSp>
      </p:grpSp>
      <p:cxnSp>
        <p:nvCxnSpPr>
          <p:cNvPr id="26" name="Straight Arrow Connector 25"/>
          <p:cNvCxnSpPr>
            <a:cxnSpLocks/>
            <a:stCxn id="56" idx="3"/>
            <a:endCxn id="57" idx="2"/>
          </p:cNvCxnSpPr>
          <p:nvPr/>
        </p:nvCxnSpPr>
        <p:spPr>
          <a:xfrm>
            <a:off x="6986283" y="3635971"/>
            <a:ext cx="1884491" cy="1135780"/>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Arrow Connector 93"/>
          <p:cNvCxnSpPr>
            <a:cxnSpLocks/>
            <a:stCxn id="56" idx="3"/>
            <a:endCxn id="77" idx="3"/>
          </p:cNvCxnSpPr>
          <p:nvPr/>
        </p:nvCxnSpPr>
        <p:spPr>
          <a:xfrm flipV="1">
            <a:off x="6986284" y="2808636"/>
            <a:ext cx="1815914" cy="827335"/>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5" name="TextBox 94"/>
          <p:cNvSpPr txBox="1"/>
          <p:nvPr/>
        </p:nvSpPr>
        <p:spPr>
          <a:xfrm>
            <a:off x="9743980" y="976254"/>
            <a:ext cx="2339032" cy="1036564"/>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Consumption</a:t>
            </a:r>
          </a:p>
          <a:p>
            <a:pPr>
              <a:lnSpc>
                <a:spcPct val="90000"/>
              </a:lnSpc>
              <a:spcAft>
                <a:spcPts val="600"/>
              </a:spcAft>
            </a:pPr>
            <a:r>
              <a:rPr lang="en-US" sz="1428" dirty="0">
                <a:gradFill>
                  <a:gsLst>
                    <a:gs pos="2917">
                      <a:schemeClr val="tx1"/>
                    </a:gs>
                    <a:gs pos="30000">
                      <a:schemeClr val="tx1"/>
                    </a:gs>
                  </a:gsLst>
                  <a:lin ang="5400000" scaled="0"/>
                </a:gradFill>
              </a:rPr>
              <a:t>Explore and consume services in R directly</a:t>
            </a:r>
          </a:p>
        </p:txBody>
      </p:sp>
      <p:sp>
        <p:nvSpPr>
          <p:cNvPr id="96" name="TextBox 95"/>
          <p:cNvSpPr txBox="1"/>
          <p:nvPr/>
        </p:nvSpPr>
        <p:spPr>
          <a:xfrm>
            <a:off x="2642897" y="3274338"/>
            <a:ext cx="1388262" cy="336654"/>
          </a:xfrm>
          <a:prstGeom prst="rect">
            <a:avLst/>
          </a:prstGeom>
          <a:noFill/>
        </p:spPr>
        <p:txBody>
          <a:bodyPr wrap="square" lIns="0" tIns="0" rIns="0" bIns="0" rtlCol="0">
            <a:noAutofit/>
          </a:bodyPr>
          <a:lstStyle/>
          <a:p>
            <a:pPr algn="ctr" defTabSz="950425"/>
            <a:r>
              <a:rPr lang="en-US" altLang="zh-CN" sz="1632" b="1" dirty="0">
                <a:solidFill>
                  <a:schemeClr val="accent4">
                    <a:lumMod val="60000"/>
                    <a:lumOff val="40000"/>
                  </a:schemeClr>
                </a:solidFill>
                <a:latin typeface="Segoe UI Light" panose="020B0502040204020203" pitchFamily="34" charset="0"/>
                <a:cs typeface="Segoe UI Light" panose="020B0502040204020203" pitchFamily="34" charset="0"/>
              </a:rPr>
              <a:t>publishService</a:t>
            </a:r>
            <a:endParaRPr lang="en-US" sz="1632" b="1" dirty="0">
              <a:solidFill>
                <a:schemeClr val="accent4">
                  <a:lumMod val="60000"/>
                  <a:lumOff val="40000"/>
                </a:schemeClr>
              </a:solidFill>
              <a:latin typeface="Segoe UI Light" panose="020B0502040204020203" pitchFamily="34" charset="0"/>
              <a:cs typeface="Segoe UI Light" panose="020B0502040204020203" pitchFamily="34" charset="0"/>
            </a:endParaRPr>
          </a:p>
        </p:txBody>
      </p:sp>
      <p:sp>
        <p:nvSpPr>
          <p:cNvPr id="98" name="TextBox 97"/>
          <p:cNvSpPr txBox="1"/>
          <p:nvPr/>
        </p:nvSpPr>
        <p:spPr>
          <a:xfrm rot="19899132">
            <a:off x="7146862" y="2816079"/>
            <a:ext cx="1243295" cy="355250"/>
          </a:xfrm>
          <a:prstGeom prst="rect">
            <a:avLst/>
          </a:prstGeom>
          <a:noFill/>
        </p:spPr>
        <p:txBody>
          <a:bodyPr wrap="square" lIns="0" tIns="0" rIns="0" bIns="0" rtlCol="0">
            <a:noAutofit/>
          </a:bodyPr>
          <a:lstStyle/>
          <a:p>
            <a:pPr algn="ctr" defTabSz="950425"/>
            <a:r>
              <a:rPr lang="en-US" sz="1632" b="1" dirty="0">
                <a:solidFill>
                  <a:schemeClr val="accent4">
                    <a:lumMod val="60000"/>
                    <a:lumOff val="40000"/>
                  </a:schemeClr>
                </a:solidFill>
                <a:latin typeface="Segoe UI Light" panose="020B0502040204020203" pitchFamily="34" charset="0"/>
                <a:cs typeface="Segoe UI Light" panose="020B0502040204020203" pitchFamily="34" charset="0"/>
              </a:rPr>
              <a:t>getService</a:t>
            </a:r>
          </a:p>
        </p:txBody>
      </p:sp>
      <p:grpSp>
        <p:nvGrpSpPr>
          <p:cNvPr id="100" name="Group 99"/>
          <p:cNvGrpSpPr/>
          <p:nvPr/>
        </p:nvGrpSpPr>
        <p:grpSpPr>
          <a:xfrm>
            <a:off x="521071" y="2939344"/>
            <a:ext cx="2021512" cy="1826382"/>
            <a:chOff x="2084627" y="1114466"/>
            <a:chExt cx="2209847" cy="2032632"/>
          </a:xfrm>
        </p:grpSpPr>
        <p:pic>
          <p:nvPicPr>
            <p:cNvPr id="101"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 name="TextBox 101"/>
            <p:cNvSpPr txBox="1"/>
            <p:nvPr/>
          </p:nvSpPr>
          <p:spPr>
            <a:xfrm>
              <a:off x="2309742" y="1600127"/>
              <a:ext cx="1858965" cy="777556"/>
            </a:xfrm>
            <a:prstGeom prst="rect">
              <a:avLst/>
            </a:prstGeom>
            <a:noFill/>
          </p:spPr>
          <p:txBody>
            <a:bodyPr wrap="square" lIns="0" tIns="0" rIns="0" bIns="0" rtlCol="0">
              <a:noAutofit/>
            </a:bodyPr>
            <a:lstStyle/>
            <a:p>
              <a:pPr algn="ctr" defTabSz="950425"/>
              <a:r>
                <a:rPr lang="en-US" sz="1632" b="1" dirty="0">
                  <a:solidFill>
                    <a:prstClr val="white"/>
                  </a:solidFill>
                  <a:latin typeface="Segoe UI Light" panose="020B0502040204020203" pitchFamily="34" charset="0"/>
                  <a:cs typeface="Segoe UI Light" panose="020B0502040204020203" pitchFamily="34" charset="0"/>
                </a:rPr>
                <a:t>Microsoft R Client</a:t>
              </a:r>
            </a:p>
            <a:p>
              <a:pPr algn="ctr" defTabSz="950425"/>
              <a:endParaRPr lang="en-US" sz="714" b="1" dirty="0">
                <a:solidFill>
                  <a:prstClr val="white"/>
                </a:solidFill>
                <a:latin typeface="Segoe UI Light" panose="020B0502040204020203" pitchFamily="34" charset="0"/>
                <a:cs typeface="Segoe UI Light" panose="020B0502040204020203" pitchFamily="34" charset="0"/>
              </a:endParaRPr>
            </a:p>
            <a:p>
              <a:pPr algn="ctr" defTabSz="950425"/>
              <a:r>
                <a:rPr lang="en-US" sz="1224"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32" b="1" dirty="0">
                  <a:solidFill>
                    <a:schemeClr val="tx2">
                      <a:lumMod val="75000"/>
                    </a:schemeClr>
                  </a:solidFill>
                  <a:latin typeface="Segoe UI Light" panose="020B0502040204020203" pitchFamily="34" charset="0"/>
                  <a:cs typeface="Segoe UI Light" panose="020B0502040204020203" pitchFamily="34" charset="0"/>
                </a:rPr>
                <a:t>)</a:t>
              </a:r>
            </a:p>
          </p:txBody>
        </p:sp>
      </p:grpSp>
      <p:cxnSp>
        <p:nvCxnSpPr>
          <p:cNvPr id="103" name="Straight Arrow Connector 102"/>
          <p:cNvCxnSpPr>
            <a:endCxn id="56" idx="1"/>
          </p:cNvCxnSpPr>
          <p:nvPr/>
        </p:nvCxnSpPr>
        <p:spPr>
          <a:xfrm>
            <a:off x="2542583" y="3635970"/>
            <a:ext cx="1592894" cy="0"/>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 name="Rectangle 2">
            <a:extLst>
              <a:ext uri="{FF2B5EF4-FFF2-40B4-BE49-F238E27FC236}">
                <a16:creationId xmlns:a16="http://schemas.microsoft.com/office/drawing/2014/main" id="{09F5DE44-8461-4307-B41E-4A15BB777D95}"/>
              </a:ext>
            </a:extLst>
          </p:cNvPr>
          <p:cNvSpPr/>
          <p:nvPr/>
        </p:nvSpPr>
        <p:spPr bwMode="auto">
          <a:xfrm>
            <a:off x="3777379" y="1638103"/>
            <a:ext cx="3635009" cy="5059559"/>
          </a:xfrm>
          <a:prstGeom prst="rect">
            <a:avLst/>
          </a:prstGeom>
          <a:solidFill>
            <a:schemeClr val="tx2">
              <a:lumMod val="20000"/>
              <a:lumOff val="80000"/>
              <a:alpha val="26000"/>
            </a:schemeClr>
          </a:solidFill>
          <a:ln w="28575">
            <a:solidFill>
              <a:srgbClr val="FF5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TextBox 3">
            <a:extLst>
              <a:ext uri="{FF2B5EF4-FFF2-40B4-BE49-F238E27FC236}">
                <a16:creationId xmlns:a16="http://schemas.microsoft.com/office/drawing/2014/main" id="{FEB715D0-24AA-4BA4-B812-120928EF60C5}"/>
              </a:ext>
            </a:extLst>
          </p:cNvPr>
          <p:cNvSpPr txBox="1"/>
          <p:nvPr/>
        </p:nvSpPr>
        <p:spPr>
          <a:xfrm>
            <a:off x="3785070" y="1582878"/>
            <a:ext cx="537648" cy="780214"/>
          </a:xfrm>
          <a:prstGeom prst="rect">
            <a:avLst/>
          </a:prstGeom>
          <a:noFill/>
        </p:spPr>
        <p:txBody>
          <a:bodyPr wrap="none" lIns="182880" tIns="146304" rIns="182880" bIns="146304" rtlCol="0">
            <a:spAutoFit/>
          </a:bodyPr>
          <a:lstStyle/>
          <a:p>
            <a:pPr>
              <a:lnSpc>
                <a:spcPct val="90000"/>
              </a:lnSpc>
              <a:spcAft>
                <a:spcPts val="600"/>
              </a:spcAft>
            </a:pPr>
            <a:r>
              <a:rPr lang="en-US" sz="3500" b="1" dirty="0">
                <a:solidFill>
                  <a:schemeClr val="tx2"/>
                </a:solidFill>
              </a:rPr>
              <a:t>1</a:t>
            </a:r>
          </a:p>
        </p:txBody>
      </p:sp>
    </p:spTree>
    <p:extLst>
      <p:ext uri="{BB962C8B-B14F-4D97-AF65-F5344CB8AC3E}">
        <p14:creationId xmlns:p14="http://schemas.microsoft.com/office/powerpoint/2010/main" val="2270525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88" dirty="0"/>
              <a:t>Deployment Experience</a:t>
            </a:r>
          </a:p>
        </p:txBody>
      </p:sp>
      <p:grpSp>
        <p:nvGrpSpPr>
          <p:cNvPr id="45" name="Group 44"/>
          <p:cNvGrpSpPr/>
          <p:nvPr/>
        </p:nvGrpSpPr>
        <p:grpSpPr>
          <a:xfrm>
            <a:off x="436871" y="2120267"/>
            <a:ext cx="1160897" cy="934782"/>
            <a:chOff x="1" y="770872"/>
            <a:chExt cx="1219200" cy="981728"/>
          </a:xfrm>
        </p:grpSpPr>
        <p:sp>
          <p:nvSpPr>
            <p:cNvPr id="46" name="TextBox 45"/>
            <p:cNvSpPr txBox="1"/>
            <p:nvPr/>
          </p:nvSpPr>
          <p:spPr>
            <a:xfrm>
              <a:off x="1" y="1404235"/>
              <a:ext cx="1219200" cy="348365"/>
            </a:xfrm>
            <a:prstGeom prst="rect">
              <a:avLst/>
            </a:prstGeom>
            <a:noFill/>
          </p:spPr>
          <p:txBody>
            <a:bodyPr wrap="square" lIns="0" tIns="0" rIns="0" bIns="0" rtlCol="0">
              <a:noAutofit/>
            </a:bodyPr>
            <a:lstStyle/>
            <a:p>
              <a:pPr algn="ctr" defTabSz="950425"/>
              <a:r>
                <a:rPr lang="en-US" sz="1428" b="1" dirty="0">
                  <a:latin typeface="Segoe UI Light" panose="020B0502040204020203" pitchFamily="34" charset="0"/>
                  <a:cs typeface="Segoe UI Light" panose="020B0502040204020203" pitchFamily="34" charset="0"/>
                </a:rPr>
                <a:t>Data Scientist</a:t>
              </a:r>
            </a:p>
          </p:txBody>
        </p:sp>
        <p:grpSp>
          <p:nvGrpSpPr>
            <p:cNvPr id="47" name="Group 46"/>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48" name="Oval 47"/>
              <p:cNvSpPr/>
              <p:nvPr/>
            </p:nvSpPr>
            <p:spPr>
              <a:xfrm>
                <a:off x="6881217" y="1674658"/>
                <a:ext cx="2210082" cy="2210082"/>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49" name="Freeform 48"/>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0" name="Freeform 49"/>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1" name="Freeform 50"/>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2" name="Rounded Rectangle 51"/>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3" name="Freeform 52"/>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grpSp>
      </p:grpSp>
      <p:grpSp>
        <p:nvGrpSpPr>
          <p:cNvPr id="61" name="Group 60"/>
          <p:cNvGrpSpPr/>
          <p:nvPr/>
        </p:nvGrpSpPr>
        <p:grpSpPr>
          <a:xfrm>
            <a:off x="8189361" y="5817598"/>
            <a:ext cx="1832341" cy="1026109"/>
            <a:chOff x="5004633" y="4648754"/>
            <a:chExt cx="2331508" cy="1134424"/>
          </a:xfrm>
        </p:grpSpPr>
        <p:sp>
          <p:nvSpPr>
            <p:cNvPr id="62" name="TextBox 61"/>
            <p:cNvSpPr txBox="1"/>
            <p:nvPr/>
          </p:nvSpPr>
          <p:spPr>
            <a:xfrm>
              <a:off x="5004633" y="5316876"/>
              <a:ext cx="2331508" cy="466302"/>
            </a:xfrm>
            <a:prstGeom prst="rect">
              <a:avLst/>
            </a:prstGeom>
            <a:noFill/>
          </p:spPr>
          <p:txBody>
            <a:bodyPr wrap="square" lIns="0" tIns="0" rIns="0" bIns="0" rtlCol="0">
              <a:noAutofit/>
            </a:bodyPr>
            <a:lstStyle/>
            <a:p>
              <a:pPr algn="ctr" defTabSz="950425">
                <a:defRPr/>
              </a:pPr>
              <a:r>
                <a:rPr lang="en-US" sz="1428" b="1" kern="0" dirty="0">
                  <a:latin typeface="Segoe UI Light" panose="020B0502040204020203" pitchFamily="34" charset="0"/>
                  <a:cs typeface="Segoe UI Light" panose="020B0502040204020203" pitchFamily="34" charset="0"/>
                </a:rPr>
                <a:t>Developer</a:t>
              </a:r>
            </a:p>
          </p:txBody>
        </p:sp>
        <p:grpSp>
          <p:nvGrpSpPr>
            <p:cNvPr id="64" name="Group 63"/>
            <p:cNvGrpSpPr>
              <a:grpSpLocks noChangeAspect="1"/>
            </p:cNvGrpSpPr>
            <p:nvPr/>
          </p:nvGrpSpPr>
          <p:grpSpPr>
            <a:xfrm>
              <a:off x="5847038" y="4648754"/>
              <a:ext cx="573865" cy="594357"/>
              <a:chOff x="3666777" y="2914650"/>
              <a:chExt cx="637627" cy="660397"/>
            </a:xfrm>
            <a:solidFill>
              <a:srgbClr val="003963"/>
            </a:solidFill>
          </p:grpSpPr>
          <p:sp>
            <p:nvSpPr>
              <p:cNvPr id="65" name="Oval 64"/>
              <p:cNvSpPr/>
              <p:nvPr/>
            </p:nvSpPr>
            <p:spPr>
              <a:xfrm>
                <a:off x="3913881" y="2914650"/>
                <a:ext cx="273051" cy="273050"/>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sp>
            <p:nvSpPr>
              <p:cNvPr id="66" name="Freeform 65"/>
              <p:cNvSpPr/>
              <p:nvPr/>
            </p:nvSpPr>
            <p:spPr>
              <a:xfrm>
                <a:off x="3747717" y="3201605"/>
                <a:ext cx="556687" cy="373442"/>
              </a:xfrm>
              <a:custGeom>
                <a:avLst/>
                <a:gdLst>
                  <a:gd name="connsiteX0" fmla="*/ 34925 w 558800"/>
                  <a:gd name="connsiteY0" fmla="*/ 266700 h 371475"/>
                  <a:gd name="connsiteX1" fmla="*/ 203200 w 558800"/>
                  <a:gd name="connsiteY1" fmla="*/ 250825 h 371475"/>
                  <a:gd name="connsiteX2" fmla="*/ 260350 w 558800"/>
                  <a:gd name="connsiteY2" fmla="*/ 73025 h 371475"/>
                  <a:gd name="connsiteX3" fmla="*/ 320675 w 558800"/>
                  <a:gd name="connsiteY3" fmla="*/ 15875 h 371475"/>
                  <a:gd name="connsiteX4" fmla="*/ 419100 w 558800"/>
                  <a:gd name="connsiteY4" fmla="*/ 0 h 371475"/>
                  <a:gd name="connsiteX5" fmla="*/ 501650 w 558800"/>
                  <a:gd name="connsiteY5" fmla="*/ 44450 h 371475"/>
                  <a:gd name="connsiteX6" fmla="*/ 536575 w 558800"/>
                  <a:gd name="connsiteY6" fmla="*/ 98425 h 371475"/>
                  <a:gd name="connsiteX7" fmla="*/ 558800 w 558800"/>
                  <a:gd name="connsiteY7" fmla="*/ 346075 h 371475"/>
                  <a:gd name="connsiteX8" fmla="*/ 349250 w 558800"/>
                  <a:gd name="connsiteY8" fmla="*/ 355600 h 371475"/>
                  <a:gd name="connsiteX9" fmla="*/ 346075 w 558800"/>
                  <a:gd name="connsiteY9" fmla="*/ 349250 h 371475"/>
                  <a:gd name="connsiteX10" fmla="*/ 415925 w 558800"/>
                  <a:gd name="connsiteY10" fmla="*/ 196850 h 371475"/>
                  <a:gd name="connsiteX11" fmla="*/ 412750 w 558800"/>
                  <a:gd name="connsiteY11" fmla="*/ 184150 h 371475"/>
                  <a:gd name="connsiteX12" fmla="*/ 381000 w 558800"/>
                  <a:gd name="connsiteY12" fmla="*/ 187325 h 371475"/>
                  <a:gd name="connsiteX13" fmla="*/ 301625 w 558800"/>
                  <a:gd name="connsiteY13" fmla="*/ 365125 h 371475"/>
                  <a:gd name="connsiteX14" fmla="*/ 28575 w 558800"/>
                  <a:gd name="connsiteY14" fmla="*/ 371475 h 371475"/>
                  <a:gd name="connsiteX15" fmla="*/ 0 w 558800"/>
                  <a:gd name="connsiteY15" fmla="*/ 336550 h 371475"/>
                  <a:gd name="connsiteX16" fmla="*/ 34925 w 558800"/>
                  <a:gd name="connsiteY16" fmla="*/ 266700 h 371475"/>
                  <a:gd name="connsiteX0" fmla="*/ 34925 w 558800"/>
                  <a:gd name="connsiteY0" fmla="*/ 266700 h 371475"/>
                  <a:gd name="connsiteX1" fmla="*/ 203200 w 558800"/>
                  <a:gd name="connsiteY1" fmla="*/ 250825 h 371475"/>
                  <a:gd name="connsiteX2" fmla="*/ 260350 w 558800"/>
                  <a:gd name="connsiteY2" fmla="*/ 73025 h 371475"/>
                  <a:gd name="connsiteX3" fmla="*/ 419100 w 558800"/>
                  <a:gd name="connsiteY3" fmla="*/ 0 h 371475"/>
                  <a:gd name="connsiteX4" fmla="*/ 501650 w 558800"/>
                  <a:gd name="connsiteY4" fmla="*/ 44450 h 371475"/>
                  <a:gd name="connsiteX5" fmla="*/ 536575 w 558800"/>
                  <a:gd name="connsiteY5" fmla="*/ 98425 h 371475"/>
                  <a:gd name="connsiteX6" fmla="*/ 558800 w 558800"/>
                  <a:gd name="connsiteY6" fmla="*/ 346075 h 371475"/>
                  <a:gd name="connsiteX7" fmla="*/ 349250 w 558800"/>
                  <a:gd name="connsiteY7" fmla="*/ 355600 h 371475"/>
                  <a:gd name="connsiteX8" fmla="*/ 346075 w 558800"/>
                  <a:gd name="connsiteY8" fmla="*/ 349250 h 371475"/>
                  <a:gd name="connsiteX9" fmla="*/ 415925 w 558800"/>
                  <a:gd name="connsiteY9" fmla="*/ 196850 h 371475"/>
                  <a:gd name="connsiteX10" fmla="*/ 412750 w 558800"/>
                  <a:gd name="connsiteY10" fmla="*/ 184150 h 371475"/>
                  <a:gd name="connsiteX11" fmla="*/ 381000 w 558800"/>
                  <a:gd name="connsiteY11" fmla="*/ 187325 h 371475"/>
                  <a:gd name="connsiteX12" fmla="*/ 301625 w 558800"/>
                  <a:gd name="connsiteY12" fmla="*/ 365125 h 371475"/>
                  <a:gd name="connsiteX13" fmla="*/ 28575 w 558800"/>
                  <a:gd name="connsiteY13" fmla="*/ 371475 h 371475"/>
                  <a:gd name="connsiteX14" fmla="*/ 0 w 558800"/>
                  <a:gd name="connsiteY14" fmla="*/ 336550 h 371475"/>
                  <a:gd name="connsiteX15" fmla="*/ 34925 w 558800"/>
                  <a:gd name="connsiteY15" fmla="*/ 266700 h 371475"/>
                  <a:gd name="connsiteX0" fmla="*/ 34925 w 558800"/>
                  <a:gd name="connsiteY0" fmla="*/ 222250 h 327025"/>
                  <a:gd name="connsiteX1" fmla="*/ 203200 w 558800"/>
                  <a:gd name="connsiteY1" fmla="*/ 206375 h 327025"/>
                  <a:gd name="connsiteX2" fmla="*/ 260350 w 558800"/>
                  <a:gd name="connsiteY2" fmla="*/ 28575 h 327025"/>
                  <a:gd name="connsiteX3" fmla="*/ 501650 w 558800"/>
                  <a:gd name="connsiteY3" fmla="*/ 0 h 327025"/>
                  <a:gd name="connsiteX4" fmla="*/ 536575 w 558800"/>
                  <a:gd name="connsiteY4" fmla="*/ 53975 h 327025"/>
                  <a:gd name="connsiteX5" fmla="*/ 558800 w 558800"/>
                  <a:gd name="connsiteY5" fmla="*/ 301625 h 327025"/>
                  <a:gd name="connsiteX6" fmla="*/ 349250 w 558800"/>
                  <a:gd name="connsiteY6" fmla="*/ 311150 h 327025"/>
                  <a:gd name="connsiteX7" fmla="*/ 346075 w 558800"/>
                  <a:gd name="connsiteY7" fmla="*/ 304800 h 327025"/>
                  <a:gd name="connsiteX8" fmla="*/ 415925 w 558800"/>
                  <a:gd name="connsiteY8" fmla="*/ 152400 h 327025"/>
                  <a:gd name="connsiteX9" fmla="*/ 412750 w 558800"/>
                  <a:gd name="connsiteY9" fmla="*/ 139700 h 327025"/>
                  <a:gd name="connsiteX10" fmla="*/ 381000 w 558800"/>
                  <a:gd name="connsiteY10" fmla="*/ 142875 h 327025"/>
                  <a:gd name="connsiteX11" fmla="*/ 301625 w 558800"/>
                  <a:gd name="connsiteY11" fmla="*/ 320675 h 327025"/>
                  <a:gd name="connsiteX12" fmla="*/ 28575 w 558800"/>
                  <a:gd name="connsiteY12" fmla="*/ 327025 h 327025"/>
                  <a:gd name="connsiteX13" fmla="*/ 0 w 558800"/>
                  <a:gd name="connsiteY13" fmla="*/ 292100 h 327025"/>
                  <a:gd name="connsiteX14" fmla="*/ 34925 w 558800"/>
                  <a:gd name="connsiteY14" fmla="*/ 222250 h 327025"/>
                  <a:gd name="connsiteX0" fmla="*/ 34925 w 558800"/>
                  <a:gd name="connsiteY0" fmla="*/ 246288 h 351063"/>
                  <a:gd name="connsiteX1" fmla="*/ 203200 w 558800"/>
                  <a:gd name="connsiteY1" fmla="*/ 230413 h 351063"/>
                  <a:gd name="connsiteX2" fmla="*/ 260350 w 558800"/>
                  <a:gd name="connsiteY2" fmla="*/ 52613 h 351063"/>
                  <a:gd name="connsiteX3" fmla="*/ 501650 w 558800"/>
                  <a:gd name="connsiteY3" fmla="*/ 24038 h 351063"/>
                  <a:gd name="connsiteX4" fmla="*/ 536575 w 558800"/>
                  <a:gd name="connsiteY4" fmla="*/ 78013 h 351063"/>
                  <a:gd name="connsiteX5" fmla="*/ 558800 w 558800"/>
                  <a:gd name="connsiteY5" fmla="*/ 325663 h 351063"/>
                  <a:gd name="connsiteX6" fmla="*/ 349250 w 558800"/>
                  <a:gd name="connsiteY6" fmla="*/ 335188 h 351063"/>
                  <a:gd name="connsiteX7" fmla="*/ 346075 w 558800"/>
                  <a:gd name="connsiteY7" fmla="*/ 328838 h 351063"/>
                  <a:gd name="connsiteX8" fmla="*/ 415925 w 558800"/>
                  <a:gd name="connsiteY8" fmla="*/ 176438 h 351063"/>
                  <a:gd name="connsiteX9" fmla="*/ 412750 w 558800"/>
                  <a:gd name="connsiteY9" fmla="*/ 163738 h 351063"/>
                  <a:gd name="connsiteX10" fmla="*/ 381000 w 558800"/>
                  <a:gd name="connsiteY10" fmla="*/ 166913 h 351063"/>
                  <a:gd name="connsiteX11" fmla="*/ 301625 w 558800"/>
                  <a:gd name="connsiteY11" fmla="*/ 344713 h 351063"/>
                  <a:gd name="connsiteX12" fmla="*/ 28575 w 558800"/>
                  <a:gd name="connsiteY12" fmla="*/ 351063 h 351063"/>
                  <a:gd name="connsiteX13" fmla="*/ 0 w 558800"/>
                  <a:gd name="connsiteY13" fmla="*/ 316138 h 351063"/>
                  <a:gd name="connsiteX14" fmla="*/ 34925 w 558800"/>
                  <a:gd name="connsiteY14" fmla="*/ 246288 h 35106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36575 w 558800"/>
                  <a:gd name="connsiteY4" fmla="*/ 95653 h 368703"/>
                  <a:gd name="connsiteX5" fmla="*/ 558800 w 558800"/>
                  <a:gd name="connsiteY5" fmla="*/ 343303 h 368703"/>
                  <a:gd name="connsiteX6" fmla="*/ 349250 w 558800"/>
                  <a:gd name="connsiteY6" fmla="*/ 352828 h 368703"/>
                  <a:gd name="connsiteX7" fmla="*/ 346075 w 558800"/>
                  <a:gd name="connsiteY7" fmla="*/ 346478 h 368703"/>
                  <a:gd name="connsiteX8" fmla="*/ 415925 w 558800"/>
                  <a:gd name="connsiteY8" fmla="*/ 194078 h 368703"/>
                  <a:gd name="connsiteX9" fmla="*/ 412750 w 558800"/>
                  <a:gd name="connsiteY9" fmla="*/ 181378 h 368703"/>
                  <a:gd name="connsiteX10" fmla="*/ 381000 w 558800"/>
                  <a:gd name="connsiteY10" fmla="*/ 184553 h 368703"/>
                  <a:gd name="connsiteX11" fmla="*/ 301625 w 558800"/>
                  <a:gd name="connsiteY11" fmla="*/ 362353 h 368703"/>
                  <a:gd name="connsiteX12" fmla="*/ 28575 w 558800"/>
                  <a:gd name="connsiteY12" fmla="*/ 368703 h 368703"/>
                  <a:gd name="connsiteX13" fmla="*/ 0 w 558800"/>
                  <a:gd name="connsiteY13" fmla="*/ 333778 h 368703"/>
                  <a:gd name="connsiteX14" fmla="*/ 34925 w 558800"/>
                  <a:gd name="connsiteY14"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381000 w 558800"/>
                  <a:gd name="connsiteY8" fmla="*/ 184553 h 368703"/>
                  <a:gd name="connsiteX9" fmla="*/ 301625 w 558800"/>
                  <a:gd name="connsiteY9" fmla="*/ 362353 h 368703"/>
                  <a:gd name="connsiteX10" fmla="*/ 28575 w 558800"/>
                  <a:gd name="connsiteY10" fmla="*/ 368703 h 368703"/>
                  <a:gd name="connsiteX11" fmla="*/ 0 w 558800"/>
                  <a:gd name="connsiteY11" fmla="*/ 333778 h 368703"/>
                  <a:gd name="connsiteX12" fmla="*/ 34925 w 558800"/>
                  <a:gd name="connsiteY12" fmla="*/ 263928 h 368703"/>
                  <a:gd name="connsiteX0" fmla="*/ 6350 w 530225"/>
                  <a:gd name="connsiteY0" fmla="*/ 263928 h 368703"/>
                  <a:gd name="connsiteX1" fmla="*/ 174625 w 530225"/>
                  <a:gd name="connsiteY1" fmla="*/ 248053 h 368703"/>
                  <a:gd name="connsiteX2" fmla="*/ 231775 w 530225"/>
                  <a:gd name="connsiteY2" fmla="*/ 70253 h 368703"/>
                  <a:gd name="connsiteX3" fmla="*/ 473075 w 530225"/>
                  <a:gd name="connsiteY3" fmla="*/ 41678 h 368703"/>
                  <a:gd name="connsiteX4" fmla="*/ 530225 w 530225"/>
                  <a:gd name="connsiteY4" fmla="*/ 343303 h 368703"/>
                  <a:gd name="connsiteX5" fmla="*/ 320675 w 530225"/>
                  <a:gd name="connsiteY5" fmla="*/ 352828 h 368703"/>
                  <a:gd name="connsiteX6" fmla="*/ 317500 w 530225"/>
                  <a:gd name="connsiteY6" fmla="*/ 346478 h 368703"/>
                  <a:gd name="connsiteX7" fmla="*/ 387350 w 530225"/>
                  <a:gd name="connsiteY7" fmla="*/ 194078 h 368703"/>
                  <a:gd name="connsiteX8" fmla="*/ 352425 w 530225"/>
                  <a:gd name="connsiteY8" fmla="*/ 184553 h 368703"/>
                  <a:gd name="connsiteX9" fmla="*/ 273050 w 530225"/>
                  <a:gd name="connsiteY9" fmla="*/ 362353 h 368703"/>
                  <a:gd name="connsiteX10" fmla="*/ 0 w 530225"/>
                  <a:gd name="connsiteY10" fmla="*/ 368703 h 368703"/>
                  <a:gd name="connsiteX11" fmla="*/ 6350 w 530225"/>
                  <a:gd name="connsiteY11" fmla="*/ 263928 h 368703"/>
                  <a:gd name="connsiteX0" fmla="*/ 28984 w 552859"/>
                  <a:gd name="connsiteY0" fmla="*/ 263928 h 368703"/>
                  <a:gd name="connsiteX1" fmla="*/ 197259 w 552859"/>
                  <a:gd name="connsiteY1" fmla="*/ 248053 h 368703"/>
                  <a:gd name="connsiteX2" fmla="*/ 254409 w 552859"/>
                  <a:gd name="connsiteY2" fmla="*/ 70253 h 368703"/>
                  <a:gd name="connsiteX3" fmla="*/ 495709 w 552859"/>
                  <a:gd name="connsiteY3" fmla="*/ 41678 h 368703"/>
                  <a:gd name="connsiteX4" fmla="*/ 552859 w 552859"/>
                  <a:gd name="connsiteY4" fmla="*/ 343303 h 368703"/>
                  <a:gd name="connsiteX5" fmla="*/ 343309 w 552859"/>
                  <a:gd name="connsiteY5" fmla="*/ 352828 h 368703"/>
                  <a:gd name="connsiteX6" fmla="*/ 340134 w 552859"/>
                  <a:gd name="connsiteY6" fmla="*/ 346478 h 368703"/>
                  <a:gd name="connsiteX7" fmla="*/ 409984 w 552859"/>
                  <a:gd name="connsiteY7" fmla="*/ 194078 h 368703"/>
                  <a:gd name="connsiteX8" fmla="*/ 375059 w 552859"/>
                  <a:gd name="connsiteY8" fmla="*/ 184553 h 368703"/>
                  <a:gd name="connsiteX9" fmla="*/ 295684 w 552859"/>
                  <a:gd name="connsiteY9" fmla="*/ 362353 h 368703"/>
                  <a:gd name="connsiteX10" fmla="*/ 22634 w 552859"/>
                  <a:gd name="connsiteY10" fmla="*/ 368703 h 368703"/>
                  <a:gd name="connsiteX11" fmla="*/ 28984 w 552859"/>
                  <a:gd name="connsiteY11" fmla="*/ 263928 h 368703"/>
                  <a:gd name="connsiteX0" fmla="*/ 35058 w 558933"/>
                  <a:gd name="connsiteY0" fmla="*/ 263928 h 369620"/>
                  <a:gd name="connsiteX1" fmla="*/ 203333 w 558933"/>
                  <a:gd name="connsiteY1" fmla="*/ 248053 h 369620"/>
                  <a:gd name="connsiteX2" fmla="*/ 260483 w 558933"/>
                  <a:gd name="connsiteY2" fmla="*/ 70253 h 369620"/>
                  <a:gd name="connsiteX3" fmla="*/ 501783 w 558933"/>
                  <a:gd name="connsiteY3" fmla="*/ 41678 h 369620"/>
                  <a:gd name="connsiteX4" fmla="*/ 558933 w 558933"/>
                  <a:gd name="connsiteY4" fmla="*/ 343303 h 369620"/>
                  <a:gd name="connsiteX5" fmla="*/ 349383 w 558933"/>
                  <a:gd name="connsiteY5" fmla="*/ 352828 h 369620"/>
                  <a:gd name="connsiteX6" fmla="*/ 346208 w 558933"/>
                  <a:gd name="connsiteY6" fmla="*/ 346478 h 369620"/>
                  <a:gd name="connsiteX7" fmla="*/ 416058 w 558933"/>
                  <a:gd name="connsiteY7" fmla="*/ 194078 h 369620"/>
                  <a:gd name="connsiteX8" fmla="*/ 381133 w 558933"/>
                  <a:gd name="connsiteY8" fmla="*/ 184553 h 369620"/>
                  <a:gd name="connsiteX9" fmla="*/ 301758 w 558933"/>
                  <a:gd name="connsiteY9" fmla="*/ 362353 h 369620"/>
                  <a:gd name="connsiteX10" fmla="*/ 28708 w 558933"/>
                  <a:gd name="connsiteY10" fmla="*/ 368703 h 369620"/>
                  <a:gd name="connsiteX11" fmla="*/ 35058 w 558933"/>
                  <a:gd name="connsiteY11" fmla="*/ 263928 h 369620"/>
                  <a:gd name="connsiteX0" fmla="*/ 38101 w 561976"/>
                  <a:gd name="connsiteY0" fmla="*/ 263928 h 368703"/>
                  <a:gd name="connsiteX1" fmla="*/ 206376 w 561976"/>
                  <a:gd name="connsiteY1" fmla="*/ 248053 h 368703"/>
                  <a:gd name="connsiteX2" fmla="*/ 263526 w 561976"/>
                  <a:gd name="connsiteY2" fmla="*/ 70253 h 368703"/>
                  <a:gd name="connsiteX3" fmla="*/ 504826 w 561976"/>
                  <a:gd name="connsiteY3" fmla="*/ 41678 h 368703"/>
                  <a:gd name="connsiteX4" fmla="*/ 561976 w 561976"/>
                  <a:gd name="connsiteY4" fmla="*/ 343303 h 368703"/>
                  <a:gd name="connsiteX5" fmla="*/ 352426 w 561976"/>
                  <a:gd name="connsiteY5" fmla="*/ 352828 h 368703"/>
                  <a:gd name="connsiteX6" fmla="*/ 349251 w 561976"/>
                  <a:gd name="connsiteY6" fmla="*/ 346478 h 368703"/>
                  <a:gd name="connsiteX7" fmla="*/ 419101 w 561976"/>
                  <a:gd name="connsiteY7" fmla="*/ 194078 h 368703"/>
                  <a:gd name="connsiteX8" fmla="*/ 384176 w 561976"/>
                  <a:gd name="connsiteY8" fmla="*/ 184553 h 368703"/>
                  <a:gd name="connsiteX9" fmla="*/ 304801 w 561976"/>
                  <a:gd name="connsiteY9" fmla="*/ 362353 h 368703"/>
                  <a:gd name="connsiteX10" fmla="*/ 31751 w 561976"/>
                  <a:gd name="connsiteY10" fmla="*/ 368703 h 368703"/>
                  <a:gd name="connsiteX11" fmla="*/ 38101 w 561976"/>
                  <a:gd name="connsiteY11" fmla="*/ 263928 h 368703"/>
                  <a:gd name="connsiteX0" fmla="*/ 35796 w 559671"/>
                  <a:gd name="connsiteY0" fmla="*/ 263928 h 368703"/>
                  <a:gd name="connsiteX1" fmla="*/ 204071 w 559671"/>
                  <a:gd name="connsiteY1" fmla="*/ 248053 h 368703"/>
                  <a:gd name="connsiteX2" fmla="*/ 261221 w 559671"/>
                  <a:gd name="connsiteY2" fmla="*/ 70253 h 368703"/>
                  <a:gd name="connsiteX3" fmla="*/ 502521 w 559671"/>
                  <a:gd name="connsiteY3" fmla="*/ 41678 h 368703"/>
                  <a:gd name="connsiteX4" fmla="*/ 559671 w 559671"/>
                  <a:gd name="connsiteY4" fmla="*/ 343303 h 368703"/>
                  <a:gd name="connsiteX5" fmla="*/ 350121 w 559671"/>
                  <a:gd name="connsiteY5" fmla="*/ 352828 h 368703"/>
                  <a:gd name="connsiteX6" fmla="*/ 346946 w 559671"/>
                  <a:gd name="connsiteY6" fmla="*/ 346478 h 368703"/>
                  <a:gd name="connsiteX7" fmla="*/ 416796 w 559671"/>
                  <a:gd name="connsiteY7" fmla="*/ 194078 h 368703"/>
                  <a:gd name="connsiteX8" fmla="*/ 381871 w 559671"/>
                  <a:gd name="connsiteY8" fmla="*/ 184553 h 368703"/>
                  <a:gd name="connsiteX9" fmla="*/ 302496 w 559671"/>
                  <a:gd name="connsiteY9" fmla="*/ 362353 h 368703"/>
                  <a:gd name="connsiteX10" fmla="*/ 29446 w 559671"/>
                  <a:gd name="connsiteY10" fmla="*/ 368703 h 368703"/>
                  <a:gd name="connsiteX11" fmla="*/ 35796 w 559671"/>
                  <a:gd name="connsiteY11" fmla="*/ 263928 h 368703"/>
                  <a:gd name="connsiteX0" fmla="*/ 33802 w 557677"/>
                  <a:gd name="connsiteY0" fmla="*/ 263928 h 368703"/>
                  <a:gd name="connsiteX1" fmla="*/ 202077 w 557677"/>
                  <a:gd name="connsiteY1" fmla="*/ 248053 h 368703"/>
                  <a:gd name="connsiteX2" fmla="*/ 259227 w 557677"/>
                  <a:gd name="connsiteY2" fmla="*/ 70253 h 368703"/>
                  <a:gd name="connsiteX3" fmla="*/ 500527 w 557677"/>
                  <a:gd name="connsiteY3" fmla="*/ 41678 h 368703"/>
                  <a:gd name="connsiteX4" fmla="*/ 557677 w 557677"/>
                  <a:gd name="connsiteY4" fmla="*/ 343303 h 368703"/>
                  <a:gd name="connsiteX5" fmla="*/ 348127 w 557677"/>
                  <a:gd name="connsiteY5" fmla="*/ 352828 h 368703"/>
                  <a:gd name="connsiteX6" fmla="*/ 344952 w 557677"/>
                  <a:gd name="connsiteY6" fmla="*/ 346478 h 368703"/>
                  <a:gd name="connsiteX7" fmla="*/ 414802 w 557677"/>
                  <a:gd name="connsiteY7" fmla="*/ 194078 h 368703"/>
                  <a:gd name="connsiteX8" fmla="*/ 379877 w 557677"/>
                  <a:gd name="connsiteY8" fmla="*/ 184553 h 368703"/>
                  <a:gd name="connsiteX9" fmla="*/ 300502 w 557677"/>
                  <a:gd name="connsiteY9" fmla="*/ 362353 h 368703"/>
                  <a:gd name="connsiteX10" fmla="*/ 27452 w 557677"/>
                  <a:gd name="connsiteY10" fmla="*/ 368703 h 368703"/>
                  <a:gd name="connsiteX11" fmla="*/ 33802 w 55767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343962 w 556687"/>
                  <a:gd name="connsiteY6" fmla="*/ 346478 h 368703"/>
                  <a:gd name="connsiteX7" fmla="*/ 413812 w 556687"/>
                  <a:gd name="connsiteY7" fmla="*/ 194078 h 368703"/>
                  <a:gd name="connsiteX8" fmla="*/ 378887 w 556687"/>
                  <a:gd name="connsiteY8" fmla="*/ 184553 h 368703"/>
                  <a:gd name="connsiteX9" fmla="*/ 299512 w 556687"/>
                  <a:gd name="connsiteY9" fmla="*/ 362353 h 368703"/>
                  <a:gd name="connsiteX10" fmla="*/ 26462 w 556687"/>
                  <a:gd name="connsiteY10" fmla="*/ 368703 h 368703"/>
                  <a:gd name="connsiteX11" fmla="*/ 32812 w 55668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0508 h 365283"/>
                  <a:gd name="connsiteX1" fmla="*/ 201087 w 556687"/>
                  <a:gd name="connsiteY1" fmla="*/ 244633 h 365283"/>
                  <a:gd name="connsiteX2" fmla="*/ 258237 w 556687"/>
                  <a:gd name="connsiteY2" fmla="*/ 66833 h 365283"/>
                  <a:gd name="connsiteX3" fmla="*/ 426512 w 556687"/>
                  <a:gd name="connsiteY3" fmla="*/ 7302 h 365283"/>
                  <a:gd name="connsiteX4" fmla="*/ 499537 w 556687"/>
                  <a:gd name="connsiteY4" fmla="*/ 38258 h 365283"/>
                  <a:gd name="connsiteX5" fmla="*/ 556687 w 556687"/>
                  <a:gd name="connsiteY5" fmla="*/ 339883 h 365283"/>
                  <a:gd name="connsiteX6" fmla="*/ 347137 w 556687"/>
                  <a:gd name="connsiteY6" fmla="*/ 349408 h 365283"/>
                  <a:gd name="connsiteX7" fmla="*/ 413812 w 556687"/>
                  <a:gd name="connsiteY7" fmla="*/ 190658 h 365283"/>
                  <a:gd name="connsiteX8" fmla="*/ 378887 w 556687"/>
                  <a:gd name="connsiteY8" fmla="*/ 181133 h 365283"/>
                  <a:gd name="connsiteX9" fmla="*/ 299512 w 556687"/>
                  <a:gd name="connsiteY9" fmla="*/ 358933 h 365283"/>
                  <a:gd name="connsiteX10" fmla="*/ 26462 w 556687"/>
                  <a:gd name="connsiteY10" fmla="*/ 365283 h 365283"/>
                  <a:gd name="connsiteX11" fmla="*/ 32812 w 556687"/>
                  <a:gd name="connsiteY11" fmla="*/ 260508 h 365283"/>
                  <a:gd name="connsiteX0" fmla="*/ 32812 w 557953"/>
                  <a:gd name="connsiteY0" fmla="*/ 268685 h 373460"/>
                  <a:gd name="connsiteX1" fmla="*/ 201087 w 557953"/>
                  <a:gd name="connsiteY1" fmla="*/ 252810 h 373460"/>
                  <a:gd name="connsiteX2" fmla="*/ 258237 w 557953"/>
                  <a:gd name="connsiteY2" fmla="*/ 75010 h 373460"/>
                  <a:gd name="connsiteX3" fmla="*/ 426512 w 557953"/>
                  <a:gd name="connsiteY3" fmla="*/ 15479 h 373460"/>
                  <a:gd name="connsiteX4" fmla="*/ 556687 w 557953"/>
                  <a:gd name="connsiteY4" fmla="*/ 348060 h 373460"/>
                  <a:gd name="connsiteX5" fmla="*/ 347137 w 557953"/>
                  <a:gd name="connsiteY5" fmla="*/ 357585 h 373460"/>
                  <a:gd name="connsiteX6" fmla="*/ 413812 w 557953"/>
                  <a:gd name="connsiteY6" fmla="*/ 198835 h 373460"/>
                  <a:gd name="connsiteX7" fmla="*/ 378887 w 557953"/>
                  <a:gd name="connsiteY7" fmla="*/ 189310 h 373460"/>
                  <a:gd name="connsiteX8" fmla="*/ 299512 w 557953"/>
                  <a:gd name="connsiteY8" fmla="*/ 367110 h 373460"/>
                  <a:gd name="connsiteX9" fmla="*/ 26462 w 557953"/>
                  <a:gd name="connsiteY9" fmla="*/ 373460 h 373460"/>
                  <a:gd name="connsiteX10" fmla="*/ 32812 w 557953"/>
                  <a:gd name="connsiteY10" fmla="*/ 268685 h 373460"/>
                  <a:gd name="connsiteX0" fmla="*/ 32812 w 557953"/>
                  <a:gd name="connsiteY0" fmla="*/ 260976 h 365751"/>
                  <a:gd name="connsiteX1" fmla="*/ 201087 w 557953"/>
                  <a:gd name="connsiteY1" fmla="*/ 245101 h 365751"/>
                  <a:gd name="connsiteX2" fmla="*/ 258237 w 557953"/>
                  <a:gd name="connsiteY2" fmla="*/ 67301 h 365751"/>
                  <a:gd name="connsiteX3" fmla="*/ 426512 w 557953"/>
                  <a:gd name="connsiteY3" fmla="*/ 7770 h 365751"/>
                  <a:gd name="connsiteX4" fmla="*/ 556687 w 557953"/>
                  <a:gd name="connsiteY4" fmla="*/ 340351 h 365751"/>
                  <a:gd name="connsiteX5" fmla="*/ 347137 w 557953"/>
                  <a:gd name="connsiteY5" fmla="*/ 349876 h 365751"/>
                  <a:gd name="connsiteX6" fmla="*/ 413812 w 557953"/>
                  <a:gd name="connsiteY6" fmla="*/ 191126 h 365751"/>
                  <a:gd name="connsiteX7" fmla="*/ 378887 w 557953"/>
                  <a:gd name="connsiteY7" fmla="*/ 181601 h 365751"/>
                  <a:gd name="connsiteX8" fmla="*/ 299512 w 557953"/>
                  <a:gd name="connsiteY8" fmla="*/ 359401 h 365751"/>
                  <a:gd name="connsiteX9" fmla="*/ 26462 w 557953"/>
                  <a:gd name="connsiteY9" fmla="*/ 365751 h 365751"/>
                  <a:gd name="connsiteX10" fmla="*/ 32812 w 557953"/>
                  <a:gd name="connsiteY10" fmla="*/ 260976 h 365751"/>
                  <a:gd name="connsiteX0" fmla="*/ 32812 w 558115"/>
                  <a:gd name="connsiteY0" fmla="*/ 269583 h 374358"/>
                  <a:gd name="connsiteX1" fmla="*/ 201087 w 558115"/>
                  <a:gd name="connsiteY1" fmla="*/ 253708 h 374358"/>
                  <a:gd name="connsiteX2" fmla="*/ 258237 w 558115"/>
                  <a:gd name="connsiteY2" fmla="*/ 75908 h 374358"/>
                  <a:gd name="connsiteX3" fmla="*/ 438418 w 558115"/>
                  <a:gd name="connsiteY3" fmla="*/ 6852 h 374358"/>
                  <a:gd name="connsiteX4" fmla="*/ 556687 w 558115"/>
                  <a:gd name="connsiteY4" fmla="*/ 348958 h 374358"/>
                  <a:gd name="connsiteX5" fmla="*/ 347137 w 558115"/>
                  <a:gd name="connsiteY5" fmla="*/ 358483 h 374358"/>
                  <a:gd name="connsiteX6" fmla="*/ 413812 w 558115"/>
                  <a:gd name="connsiteY6" fmla="*/ 199733 h 374358"/>
                  <a:gd name="connsiteX7" fmla="*/ 378887 w 558115"/>
                  <a:gd name="connsiteY7" fmla="*/ 190208 h 374358"/>
                  <a:gd name="connsiteX8" fmla="*/ 299512 w 558115"/>
                  <a:gd name="connsiteY8" fmla="*/ 368008 h 374358"/>
                  <a:gd name="connsiteX9" fmla="*/ 26462 w 558115"/>
                  <a:gd name="connsiteY9" fmla="*/ 374358 h 374358"/>
                  <a:gd name="connsiteX10" fmla="*/ 32812 w 558115"/>
                  <a:gd name="connsiteY10" fmla="*/ 269583 h 374358"/>
                  <a:gd name="connsiteX0" fmla="*/ 32812 w 558706"/>
                  <a:gd name="connsiteY0" fmla="*/ 269583 h 374358"/>
                  <a:gd name="connsiteX1" fmla="*/ 201087 w 558706"/>
                  <a:gd name="connsiteY1" fmla="*/ 253708 h 374358"/>
                  <a:gd name="connsiteX2" fmla="*/ 258237 w 558706"/>
                  <a:gd name="connsiteY2" fmla="*/ 75908 h 374358"/>
                  <a:gd name="connsiteX3" fmla="*/ 438418 w 558706"/>
                  <a:gd name="connsiteY3" fmla="*/ 6852 h 374358"/>
                  <a:gd name="connsiteX4" fmla="*/ 556687 w 558706"/>
                  <a:gd name="connsiteY4" fmla="*/ 348958 h 374358"/>
                  <a:gd name="connsiteX5" fmla="*/ 347137 w 558706"/>
                  <a:gd name="connsiteY5" fmla="*/ 358483 h 374358"/>
                  <a:gd name="connsiteX6" fmla="*/ 413812 w 558706"/>
                  <a:gd name="connsiteY6" fmla="*/ 199733 h 374358"/>
                  <a:gd name="connsiteX7" fmla="*/ 378887 w 558706"/>
                  <a:gd name="connsiteY7" fmla="*/ 190208 h 374358"/>
                  <a:gd name="connsiteX8" fmla="*/ 299512 w 558706"/>
                  <a:gd name="connsiteY8" fmla="*/ 368008 h 374358"/>
                  <a:gd name="connsiteX9" fmla="*/ 26462 w 558706"/>
                  <a:gd name="connsiteY9" fmla="*/ 374358 h 374358"/>
                  <a:gd name="connsiteX10" fmla="*/ 32812 w 558706"/>
                  <a:gd name="connsiteY10" fmla="*/ 269583 h 374358"/>
                  <a:gd name="connsiteX0" fmla="*/ 32812 w 558706"/>
                  <a:gd name="connsiteY0" fmla="*/ 265576 h 370351"/>
                  <a:gd name="connsiteX1" fmla="*/ 201087 w 558706"/>
                  <a:gd name="connsiteY1" fmla="*/ 249701 h 370351"/>
                  <a:gd name="connsiteX2" fmla="*/ 258237 w 558706"/>
                  <a:gd name="connsiteY2" fmla="*/ 71901 h 370351"/>
                  <a:gd name="connsiteX3" fmla="*/ 438418 w 558706"/>
                  <a:gd name="connsiteY3" fmla="*/ 2845 h 370351"/>
                  <a:gd name="connsiteX4" fmla="*/ 556687 w 558706"/>
                  <a:gd name="connsiteY4" fmla="*/ 344951 h 370351"/>
                  <a:gd name="connsiteX5" fmla="*/ 347137 w 558706"/>
                  <a:gd name="connsiteY5" fmla="*/ 354476 h 370351"/>
                  <a:gd name="connsiteX6" fmla="*/ 413812 w 558706"/>
                  <a:gd name="connsiteY6" fmla="*/ 195726 h 370351"/>
                  <a:gd name="connsiteX7" fmla="*/ 378887 w 558706"/>
                  <a:gd name="connsiteY7" fmla="*/ 186201 h 370351"/>
                  <a:gd name="connsiteX8" fmla="*/ 299512 w 558706"/>
                  <a:gd name="connsiteY8" fmla="*/ 364001 h 370351"/>
                  <a:gd name="connsiteX9" fmla="*/ 26462 w 558706"/>
                  <a:gd name="connsiteY9" fmla="*/ 370351 h 370351"/>
                  <a:gd name="connsiteX10" fmla="*/ 32812 w 558706"/>
                  <a:gd name="connsiteY10" fmla="*/ 265576 h 370351"/>
                  <a:gd name="connsiteX0" fmla="*/ 32812 w 558706"/>
                  <a:gd name="connsiteY0" fmla="*/ 268667 h 373442"/>
                  <a:gd name="connsiteX1" fmla="*/ 201087 w 558706"/>
                  <a:gd name="connsiteY1" fmla="*/ 252792 h 373442"/>
                  <a:gd name="connsiteX2" fmla="*/ 258237 w 558706"/>
                  <a:gd name="connsiteY2" fmla="*/ 74992 h 373442"/>
                  <a:gd name="connsiteX3" fmla="*/ 438418 w 558706"/>
                  <a:gd name="connsiteY3" fmla="*/ 5936 h 373442"/>
                  <a:gd name="connsiteX4" fmla="*/ 556687 w 558706"/>
                  <a:gd name="connsiteY4" fmla="*/ 348042 h 373442"/>
                  <a:gd name="connsiteX5" fmla="*/ 347137 w 558706"/>
                  <a:gd name="connsiteY5" fmla="*/ 357567 h 373442"/>
                  <a:gd name="connsiteX6" fmla="*/ 413812 w 558706"/>
                  <a:gd name="connsiteY6" fmla="*/ 198817 h 373442"/>
                  <a:gd name="connsiteX7" fmla="*/ 378887 w 558706"/>
                  <a:gd name="connsiteY7" fmla="*/ 189292 h 373442"/>
                  <a:gd name="connsiteX8" fmla="*/ 299512 w 558706"/>
                  <a:gd name="connsiteY8" fmla="*/ 367092 h 373442"/>
                  <a:gd name="connsiteX9" fmla="*/ 26462 w 558706"/>
                  <a:gd name="connsiteY9" fmla="*/ 373442 h 373442"/>
                  <a:gd name="connsiteX10" fmla="*/ 32812 w 558706"/>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687" h="373442">
                    <a:moveTo>
                      <a:pt x="32812" y="268667"/>
                    </a:moveTo>
                    <a:lnTo>
                      <a:pt x="201087" y="252792"/>
                    </a:lnTo>
                    <a:lnTo>
                      <a:pt x="258237" y="74992"/>
                    </a:lnTo>
                    <a:cubicBezTo>
                      <a:pt x="302951" y="-282"/>
                      <a:pt x="376770" y="-8615"/>
                      <a:pt x="438418" y="5936"/>
                    </a:cubicBezTo>
                    <a:cubicBezTo>
                      <a:pt x="516735" y="49062"/>
                      <a:pt x="546104" y="71949"/>
                      <a:pt x="556687" y="348042"/>
                    </a:cubicBezTo>
                    <a:cubicBezTo>
                      <a:pt x="479693" y="353599"/>
                      <a:pt x="416987" y="354392"/>
                      <a:pt x="347137" y="357567"/>
                    </a:cubicBezTo>
                    <a:cubicBezTo>
                      <a:pt x="357456" y="321318"/>
                      <a:pt x="389206" y="251734"/>
                      <a:pt x="413812" y="198817"/>
                    </a:cubicBezTo>
                    <a:lnTo>
                      <a:pt x="378887" y="189292"/>
                    </a:lnTo>
                    <a:lnTo>
                      <a:pt x="299512" y="367092"/>
                    </a:lnTo>
                    <a:lnTo>
                      <a:pt x="26462" y="373442"/>
                    </a:lnTo>
                    <a:cubicBezTo>
                      <a:pt x="3972" y="361535"/>
                      <a:pt x="-22485" y="302005"/>
                      <a:pt x="32812" y="268667"/>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sp>
            <p:nvSpPr>
              <p:cNvPr id="67" name="Freeform 66"/>
              <p:cNvSpPr/>
              <p:nvPr/>
            </p:nvSpPr>
            <p:spPr>
              <a:xfrm rot="20245202">
                <a:off x="3666777" y="3312921"/>
                <a:ext cx="255167" cy="149644"/>
              </a:xfrm>
              <a:custGeom>
                <a:avLst/>
                <a:gdLst>
                  <a:gd name="connsiteX0" fmla="*/ 246244 w 255167"/>
                  <a:gd name="connsiteY0" fmla="*/ 8923 h 128920"/>
                  <a:gd name="connsiteX1" fmla="*/ 255167 w 255167"/>
                  <a:gd name="connsiteY1" fmla="*/ 30466 h 128920"/>
                  <a:gd name="connsiteX2" fmla="*/ 255167 w 255167"/>
                  <a:gd name="connsiteY2" fmla="*/ 101784 h 128920"/>
                  <a:gd name="connsiteX3" fmla="*/ 246244 w 255167"/>
                  <a:gd name="connsiteY3" fmla="*/ 123327 h 128920"/>
                  <a:gd name="connsiteX4" fmla="*/ 232739 w 255167"/>
                  <a:gd name="connsiteY4" fmla="*/ 128920 h 128920"/>
                  <a:gd name="connsiteX5" fmla="*/ 232739 w 255167"/>
                  <a:gd name="connsiteY5" fmla="*/ 29639 h 128920"/>
                  <a:gd name="connsiteX6" fmla="*/ 223504 w 255167"/>
                  <a:gd name="connsiteY6" fmla="*/ 20404 h 128920"/>
                  <a:gd name="connsiteX7" fmla="*/ 31662 w 255167"/>
                  <a:gd name="connsiteY7" fmla="*/ 20404 h 128920"/>
                  <a:gd name="connsiteX8" fmla="*/ 22427 w 255167"/>
                  <a:gd name="connsiteY8" fmla="*/ 29639 h 128920"/>
                  <a:gd name="connsiteX9" fmla="*/ 22427 w 255167"/>
                  <a:gd name="connsiteY9" fmla="*/ 128920 h 128920"/>
                  <a:gd name="connsiteX10" fmla="*/ 8923 w 255167"/>
                  <a:gd name="connsiteY10" fmla="*/ 123327 h 128920"/>
                  <a:gd name="connsiteX11" fmla="*/ 0 w 255167"/>
                  <a:gd name="connsiteY11" fmla="*/ 101784 h 128920"/>
                  <a:gd name="connsiteX12" fmla="*/ 0 w 255167"/>
                  <a:gd name="connsiteY12" fmla="*/ 30466 h 128920"/>
                  <a:gd name="connsiteX13" fmla="*/ 30466 w 255167"/>
                  <a:gd name="connsiteY13" fmla="*/ 0 h 128920"/>
                  <a:gd name="connsiteX14" fmla="*/ 224701 w 255167"/>
                  <a:gd name="connsiteY14" fmla="*/ 0 h 128920"/>
                  <a:gd name="connsiteX15" fmla="*/ 246244 w 255167"/>
                  <a:gd name="connsiteY15" fmla="*/ 8923 h 1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167" h="128920">
                    <a:moveTo>
                      <a:pt x="246244" y="8923"/>
                    </a:moveTo>
                    <a:cubicBezTo>
                      <a:pt x="251757" y="14437"/>
                      <a:pt x="255167" y="22053"/>
                      <a:pt x="255167" y="30466"/>
                    </a:cubicBezTo>
                    <a:lnTo>
                      <a:pt x="255167" y="101784"/>
                    </a:lnTo>
                    <a:cubicBezTo>
                      <a:pt x="255167" y="110197"/>
                      <a:pt x="251757" y="117814"/>
                      <a:pt x="246244" y="123327"/>
                    </a:cubicBezTo>
                    <a:lnTo>
                      <a:pt x="232739" y="128920"/>
                    </a:lnTo>
                    <a:lnTo>
                      <a:pt x="232739" y="29639"/>
                    </a:lnTo>
                    <a:cubicBezTo>
                      <a:pt x="232739" y="24539"/>
                      <a:pt x="228604" y="20404"/>
                      <a:pt x="223504" y="20404"/>
                    </a:cubicBezTo>
                    <a:lnTo>
                      <a:pt x="31662" y="20404"/>
                    </a:lnTo>
                    <a:cubicBezTo>
                      <a:pt x="26562" y="20404"/>
                      <a:pt x="22427" y="24539"/>
                      <a:pt x="22427" y="29639"/>
                    </a:cubicBezTo>
                    <a:lnTo>
                      <a:pt x="22427" y="128920"/>
                    </a:lnTo>
                    <a:lnTo>
                      <a:pt x="8923" y="123327"/>
                    </a:lnTo>
                    <a:cubicBezTo>
                      <a:pt x="3410" y="117813"/>
                      <a:pt x="0" y="110197"/>
                      <a:pt x="0" y="101784"/>
                    </a:cubicBezTo>
                    <a:lnTo>
                      <a:pt x="0" y="30466"/>
                    </a:lnTo>
                    <a:cubicBezTo>
                      <a:pt x="0" y="13640"/>
                      <a:pt x="13640" y="0"/>
                      <a:pt x="30466" y="0"/>
                    </a:cubicBezTo>
                    <a:lnTo>
                      <a:pt x="224701" y="0"/>
                    </a:lnTo>
                    <a:cubicBezTo>
                      <a:pt x="233114" y="0"/>
                      <a:pt x="240731" y="3410"/>
                      <a:pt x="246244" y="8923"/>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grpSp>
      </p:grpSp>
      <p:sp>
        <p:nvSpPr>
          <p:cNvPr id="76" name="TextBox 75"/>
          <p:cNvSpPr txBox="1"/>
          <p:nvPr/>
        </p:nvSpPr>
        <p:spPr>
          <a:xfrm rot="1990396">
            <a:off x="7120278" y="4274661"/>
            <a:ext cx="1243295" cy="355250"/>
          </a:xfrm>
          <a:prstGeom prst="rect">
            <a:avLst/>
          </a:prstGeom>
          <a:noFill/>
        </p:spPr>
        <p:txBody>
          <a:bodyPr wrap="square" lIns="0" tIns="0" rIns="0" bIns="0" rtlCol="0">
            <a:noAutofit/>
          </a:bodyPr>
          <a:lstStyle/>
          <a:p>
            <a:pPr algn="ctr" defTabSz="950425"/>
            <a:r>
              <a:rPr lang="en-US" sz="1632" b="1" dirty="0">
                <a:solidFill>
                  <a:schemeClr val="accent4">
                    <a:lumMod val="60000"/>
                    <a:lumOff val="40000"/>
                  </a:schemeClr>
                </a:solidFill>
                <a:latin typeface="Segoe UI Light" panose="020B0502040204020203" pitchFamily="34" charset="0"/>
                <a:cs typeface="Segoe UI Light" panose="020B0502040204020203" pitchFamily="34" charset="0"/>
              </a:rPr>
              <a:t>REST</a:t>
            </a:r>
            <a:r>
              <a:rPr lang="en-US" sz="1428" b="1" dirty="0">
                <a:solidFill>
                  <a:schemeClr val="accent4">
                    <a:lumMod val="60000"/>
                    <a:lumOff val="40000"/>
                  </a:schemeClr>
                </a:solidFill>
                <a:latin typeface="Segoe UI Light" panose="020B0502040204020203" pitchFamily="34" charset="0"/>
                <a:cs typeface="Segoe UI Light" panose="020B0502040204020203" pitchFamily="34" charset="0"/>
              </a:rPr>
              <a:t> API calls</a:t>
            </a:r>
          </a:p>
        </p:txBody>
      </p:sp>
      <p:sp>
        <p:nvSpPr>
          <p:cNvPr id="88" name="TextBox 87"/>
          <p:cNvSpPr txBox="1"/>
          <p:nvPr/>
        </p:nvSpPr>
        <p:spPr>
          <a:xfrm>
            <a:off x="9670190" y="5578940"/>
            <a:ext cx="2364281" cy="1439930"/>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Integration</a:t>
            </a:r>
          </a:p>
          <a:p>
            <a:pPr>
              <a:lnSpc>
                <a:spcPct val="90000"/>
              </a:lnSpc>
              <a:spcAft>
                <a:spcPts val="600"/>
              </a:spcAft>
            </a:pPr>
            <a:r>
              <a:rPr lang="en-US" sz="1428" dirty="0">
                <a:gradFill>
                  <a:gsLst>
                    <a:gs pos="2917">
                      <a:schemeClr val="tx1"/>
                    </a:gs>
                    <a:gs pos="30000">
                      <a:schemeClr val="tx1"/>
                    </a:gs>
                  </a:gsLst>
                  <a:lin ang="5400000" scaled="0"/>
                </a:gradFill>
              </a:rPr>
              <a:t>Swagger-based APIs: easy to consume with any programming language</a:t>
            </a:r>
          </a:p>
        </p:txBody>
      </p:sp>
      <p:sp>
        <p:nvSpPr>
          <p:cNvPr id="97" name="TextBox 96"/>
          <p:cNvSpPr txBox="1"/>
          <p:nvPr/>
        </p:nvSpPr>
        <p:spPr>
          <a:xfrm>
            <a:off x="1543948" y="2061136"/>
            <a:ext cx="2388444" cy="1036564"/>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Deployment</a:t>
            </a:r>
          </a:p>
          <a:p>
            <a:pPr>
              <a:lnSpc>
                <a:spcPct val="90000"/>
              </a:lnSpc>
              <a:spcAft>
                <a:spcPts val="600"/>
              </a:spcAft>
            </a:pPr>
            <a:r>
              <a:rPr lang="en-US" sz="1428" dirty="0">
                <a:gradFill>
                  <a:gsLst>
                    <a:gs pos="2917">
                      <a:schemeClr val="tx1"/>
                    </a:gs>
                    <a:gs pos="30000">
                      <a:schemeClr val="tx1"/>
                    </a:gs>
                  </a:gsLst>
                  <a:lin ang="5400000" scaled="0"/>
                </a:gradFill>
              </a:rPr>
              <a:t>Turn R into web services in one line of code</a:t>
            </a:r>
          </a:p>
        </p:txBody>
      </p:sp>
      <p:sp>
        <p:nvSpPr>
          <p:cNvPr id="99" name="Rectangle 98"/>
          <p:cNvSpPr/>
          <p:nvPr/>
        </p:nvSpPr>
        <p:spPr>
          <a:xfrm>
            <a:off x="4031428" y="5082871"/>
            <a:ext cx="3431180" cy="1406811"/>
          </a:xfrm>
          <a:prstGeom prst="rect">
            <a:avLst/>
          </a:prstGeom>
        </p:spPr>
        <p:txBody>
          <a:bodyPr wrap="square">
            <a:spAutoFit/>
          </a:bodyPr>
          <a:lstStyle/>
          <a:p>
            <a:pPr defTabSz="932418">
              <a:defRPr/>
            </a:pPr>
            <a:r>
              <a:rPr lang="en-US" sz="1836" dirty="0">
                <a:solidFill>
                  <a:srgbClr val="00B0F0"/>
                </a:solidFill>
              </a:rPr>
              <a:t>Easy Setup</a:t>
            </a:r>
          </a:p>
          <a:p>
            <a:pPr defTabSz="932418">
              <a:defRPr/>
            </a:pPr>
            <a:endParaRPr lang="en-US" sz="816" dirty="0">
              <a:cs typeface="Segoe UI Semilight" panose="020B0402040204020203" pitchFamily="34" charset="0"/>
            </a:endParaRPr>
          </a:p>
          <a:p>
            <a:pPr marL="285695" indent="-285695" defTabSz="932418">
              <a:buFont typeface="Wingdings" panose="05000000000000000000" pitchFamily="2" charset="2"/>
              <a:buChar char="§"/>
              <a:defRPr/>
            </a:pPr>
            <a:r>
              <a:rPr lang="en-US" sz="1428" dirty="0">
                <a:cs typeface="Segoe UI Semilight" panose="020B0402040204020203" pitchFamily="34" charset="0"/>
              </a:rPr>
              <a:t>In-cloud or on-prem</a:t>
            </a:r>
          </a:p>
          <a:p>
            <a:pPr marL="285695" indent="-285695" defTabSz="932418">
              <a:buFont typeface="Wingdings" panose="05000000000000000000" pitchFamily="2" charset="2"/>
              <a:buChar char="§"/>
              <a:defRPr/>
            </a:pPr>
            <a:r>
              <a:rPr lang="en-US" sz="1428" dirty="0">
                <a:cs typeface="Segoe UI Semilight" panose="020B0402040204020203" pitchFamily="34" charset="0"/>
              </a:rPr>
              <a:t>Adding nodes to scale</a:t>
            </a:r>
          </a:p>
          <a:p>
            <a:pPr marL="285695" indent="-285695" defTabSz="932418">
              <a:buFont typeface="Wingdings" panose="05000000000000000000" pitchFamily="2" charset="2"/>
              <a:buChar char="§"/>
              <a:defRPr/>
            </a:pPr>
            <a:r>
              <a:rPr lang="en-US" sz="1428" dirty="0">
                <a:cs typeface="Segoe UI Semilight" panose="020B0402040204020203" pitchFamily="34" charset="0"/>
              </a:rPr>
              <a:t>High availability &amp; load balancing</a:t>
            </a:r>
          </a:p>
          <a:p>
            <a:pPr marL="285695" indent="-285695" defTabSz="932418">
              <a:buFont typeface="Wingdings" panose="05000000000000000000" pitchFamily="2" charset="2"/>
              <a:buChar char="§"/>
              <a:defRPr/>
            </a:pPr>
            <a:r>
              <a:rPr lang="en-US" sz="1428" dirty="0">
                <a:cs typeface="Segoe UI Semilight" panose="020B0402040204020203" pitchFamily="34" charset="0"/>
                <a:sym typeface="Wingdings" panose="05000000000000000000" pitchFamily="2" charset="2"/>
              </a:rPr>
              <a:t>Remote execution server</a:t>
            </a:r>
          </a:p>
        </p:txBody>
      </p:sp>
      <p:grpSp>
        <p:nvGrpSpPr>
          <p:cNvPr id="9" name="Group 8"/>
          <p:cNvGrpSpPr/>
          <p:nvPr/>
        </p:nvGrpSpPr>
        <p:grpSpPr>
          <a:xfrm>
            <a:off x="4135477" y="2289865"/>
            <a:ext cx="2865625" cy="2692210"/>
            <a:chOff x="5290698" y="3018644"/>
            <a:chExt cx="2809691" cy="2639661"/>
          </a:xfrm>
        </p:grpSpPr>
        <p:sp>
          <p:nvSpPr>
            <p:cNvPr id="56" name="Rectangle 55"/>
            <p:cNvSpPr/>
            <p:nvPr/>
          </p:nvSpPr>
          <p:spPr>
            <a:xfrm>
              <a:off x="5290698" y="3018644"/>
              <a:ext cx="2795162" cy="2639661"/>
            </a:xfrm>
            <a:prstGeom prst="rect">
              <a:avLst/>
            </a:prstGeom>
            <a:solidFill>
              <a:srgbClr val="00B0F0"/>
            </a:solidFill>
            <a:ln w="10795" cap="flat" cmpd="sng" algn="ctr">
              <a:noFill/>
              <a:prstDash val="solid"/>
            </a:ln>
            <a:effectLst/>
          </p:spPr>
          <p:txBody>
            <a:bodyPr rot="0" spcFirstLastPara="0" vertOverflow="overflow" horzOverflow="overflow" vert="horz" wrap="square" lIns="93207" tIns="46604" rIns="93207" bIns="46604" numCol="1" spcCol="0" rtlCol="0" fromWordArt="0" anchor="b" anchorCtr="0" forceAA="0" compatLnSpc="1">
              <a:prstTxWarp prst="textNoShape">
                <a:avLst/>
              </a:prstTxWarp>
              <a:noAutofit/>
            </a:bodyPr>
            <a:lstStyle/>
            <a:p>
              <a:pPr algn="ctr" defTabSz="949677">
                <a:defRPr/>
              </a:pPr>
              <a:endParaRPr lang="en-US" sz="1224" b="1" kern="0" dirty="0">
                <a:solidFill>
                  <a:prstClr val="white"/>
                </a:solidFill>
                <a:latin typeface="Segoe UI Light" panose="020B0502040204020203" pitchFamily="34" charset="0"/>
                <a:cs typeface="Segoe UI Light" panose="020B0502040204020203" pitchFamily="34" charset="0"/>
              </a:endParaRPr>
            </a:p>
          </p:txBody>
        </p:sp>
        <p:sp>
          <p:nvSpPr>
            <p:cNvPr id="54" name="TextBox 53"/>
            <p:cNvSpPr txBox="1"/>
            <p:nvPr/>
          </p:nvSpPr>
          <p:spPr>
            <a:xfrm>
              <a:off x="5297963" y="4615182"/>
              <a:ext cx="2795162" cy="845744"/>
            </a:xfrm>
            <a:prstGeom prst="rect">
              <a:avLst/>
            </a:prstGeom>
            <a:noFill/>
          </p:spPr>
          <p:txBody>
            <a:bodyPr wrap="square" rtlCol="0">
              <a:spAutoFit/>
            </a:bodyPr>
            <a:lstStyle/>
            <a:p>
              <a:pPr algn="ctr" defTabSz="949677">
                <a:defRPr/>
              </a:pPr>
              <a:r>
                <a:rPr lang="en-US" sz="2040" b="1" kern="0" dirty="0">
                  <a:solidFill>
                    <a:prstClr val="white"/>
                  </a:solidFill>
                  <a:latin typeface="Segoe UI Light" panose="020B0502040204020203" pitchFamily="34" charset="0"/>
                  <a:cs typeface="Segoe UI Light" panose="020B0502040204020203" pitchFamily="34" charset="0"/>
                </a:rPr>
                <a:t>Microsoft R Server</a:t>
              </a:r>
            </a:p>
            <a:p>
              <a:pPr algn="ctr" defTabSz="949677">
                <a:defRPr/>
              </a:pPr>
              <a:r>
                <a:rPr lang="en-US" sz="1428" b="1" kern="0" dirty="0">
                  <a:solidFill>
                    <a:prstClr val="white"/>
                  </a:solidFill>
                  <a:latin typeface="Segoe UI Light" panose="020B0502040204020203" pitchFamily="34" charset="0"/>
                  <a:cs typeface="Segoe UI Light" panose="020B0502040204020203" pitchFamily="34" charset="0"/>
                </a:rPr>
                <a:t>configured for</a:t>
              </a:r>
            </a:p>
            <a:p>
              <a:pPr algn="ctr" defTabSz="949677">
                <a:defRPr/>
              </a:pPr>
              <a:r>
                <a:rPr lang="en-US" sz="1428" b="1" kern="0" dirty="0">
                  <a:solidFill>
                    <a:prstClr val="white"/>
                  </a:solidFill>
                  <a:latin typeface="Segoe UI Light" panose="020B0502040204020203" pitchFamily="34" charset="0"/>
                  <a:cs typeface="Segoe UI Light" panose="020B0502040204020203" pitchFamily="34" charset="0"/>
                </a:rPr>
                <a:t>operationalizing R analytics</a:t>
              </a:r>
            </a:p>
          </p:txBody>
        </p:sp>
        <p:pic>
          <p:nvPicPr>
            <p:cNvPr id="8" name="Picture 7"/>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5763960" y="3205422"/>
              <a:ext cx="996196" cy="1138510"/>
            </a:xfrm>
            <a:prstGeom prst="rect">
              <a:avLst/>
            </a:prstGeom>
          </p:spPr>
        </p:pic>
        <p:sp>
          <p:nvSpPr>
            <p:cNvPr id="11" name="TextBox 10"/>
            <p:cNvSpPr txBox="1"/>
            <p:nvPr/>
          </p:nvSpPr>
          <p:spPr>
            <a:xfrm>
              <a:off x="6690333" y="3539331"/>
              <a:ext cx="1410056" cy="747512"/>
            </a:xfrm>
            <a:prstGeom prst="rect">
              <a:avLst/>
            </a:prstGeom>
            <a:noFill/>
          </p:spPr>
          <p:txBody>
            <a:bodyPr wrap="square" lIns="186521" tIns="149217" rIns="186521" bIns="149217" rtlCol="0">
              <a:spAutoFit/>
            </a:bodyPr>
            <a:lstStyle/>
            <a:p>
              <a:pPr>
                <a:lnSpc>
                  <a:spcPct val="90000"/>
                </a:lnSpc>
                <a:spcAft>
                  <a:spcPts val="612"/>
                </a:spcAft>
              </a:pPr>
              <a:r>
                <a:rPr lang="en-US" sz="1632" dirty="0">
                  <a:gradFill>
                    <a:gsLst>
                      <a:gs pos="2917">
                        <a:schemeClr val="tx1"/>
                      </a:gs>
                      <a:gs pos="30000">
                        <a:schemeClr val="tx1"/>
                      </a:gs>
                    </a:gsLst>
                    <a:lin ang="5400000" scaled="0"/>
                  </a:gradFill>
                </a:rPr>
                <a:t>Services / Sessions</a:t>
              </a:r>
            </a:p>
          </p:txBody>
        </p:sp>
      </p:grpSp>
      <p:grpSp>
        <p:nvGrpSpPr>
          <p:cNvPr id="22" name="Group 21"/>
          <p:cNvGrpSpPr/>
          <p:nvPr/>
        </p:nvGrpSpPr>
        <p:grpSpPr>
          <a:xfrm>
            <a:off x="8870775" y="4023712"/>
            <a:ext cx="1496464" cy="1517974"/>
            <a:chOff x="9426074" y="4576906"/>
            <a:chExt cx="1520669" cy="1542527"/>
          </a:xfrm>
        </p:grpSpPr>
        <p:grpSp>
          <p:nvGrpSpPr>
            <p:cNvPr id="18" name="Group 17"/>
            <p:cNvGrpSpPr/>
            <p:nvPr/>
          </p:nvGrpSpPr>
          <p:grpSpPr>
            <a:xfrm>
              <a:off x="9426074" y="4576906"/>
              <a:ext cx="1520669" cy="1520274"/>
              <a:chOff x="9638894" y="4976320"/>
              <a:chExt cx="1097280" cy="1096995"/>
            </a:xfrm>
          </p:grpSpPr>
          <p:sp>
            <p:nvSpPr>
              <p:cNvPr id="57" name="Oval 2"/>
              <p:cNvSpPr>
                <a:spLocks noChangeAspect="1"/>
              </p:cNvSpPr>
              <p:nvPr/>
            </p:nvSpPr>
            <p:spPr bwMode="auto">
              <a:xfrm>
                <a:off x="9638894" y="4976320"/>
                <a:ext cx="1097280" cy="1096995"/>
              </a:xfrm>
              <a:prstGeom prst="ellipse">
                <a:avLst/>
              </a:prstGeom>
              <a:solidFill>
                <a:schemeClr val="bg1"/>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5117" tIns="47558" rIns="47558" bIns="95117" numCol="1" spcCol="0" rtlCol="0" fromWordArt="0" anchor="b" anchorCtr="0" forceAA="0" compatLnSpc="1">
                <a:prstTxWarp prst="textNoShape">
                  <a:avLst/>
                </a:prstTxWarp>
                <a:noAutofit/>
              </a:bodyPr>
              <a:lstStyle/>
              <a:p>
                <a:pPr algn="ctr" defTabSz="950843" fontAlgn="base">
                  <a:spcBef>
                    <a:spcPct val="0"/>
                  </a:spcBef>
                  <a:spcAft>
                    <a:spcPct val="0"/>
                  </a:spcAft>
                </a:pPr>
                <a:endParaRPr lang="en-US" sz="2081" spc="-52" dirty="0">
                  <a:solidFill>
                    <a:schemeClr val="tx1"/>
                  </a:solidFill>
                  <a:latin typeface="Segoe UI"/>
                  <a:ea typeface="Segoe UI" pitchFamily="34" charset="0"/>
                  <a:cs typeface="Segoe UI" pitchFamily="34" charset="0"/>
                </a:endParaRPr>
              </a:p>
            </p:txBody>
          </p:sp>
          <p:sp>
            <p:nvSpPr>
              <p:cNvPr id="58" name="Freeform 53"/>
              <p:cNvSpPr>
                <a:spLocks noEditPoints="1"/>
              </p:cNvSpPr>
              <p:nvPr/>
            </p:nvSpPr>
            <p:spPr bwMode="auto">
              <a:xfrm>
                <a:off x="10010231" y="5143786"/>
                <a:ext cx="451892" cy="644949"/>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3234" tIns="46616" rIns="93234" bIns="46616" numCol="1" anchor="t" anchorCtr="0" compatLnSpc="1">
                <a:prstTxWarp prst="textNoShape">
                  <a:avLst/>
                </a:prstTxWarp>
              </a:bodyPr>
              <a:lstStyle/>
              <a:p>
                <a:pPr defTabSz="950938">
                  <a:defRPr/>
                </a:pPr>
                <a:endParaRPr lang="en-US" sz="1836">
                  <a:latin typeface="Segoe UI"/>
                </a:endParaRPr>
              </a:p>
            </p:txBody>
          </p:sp>
        </p:grpSp>
        <p:sp>
          <p:nvSpPr>
            <p:cNvPr id="60" name="TextBox 59"/>
            <p:cNvSpPr txBox="1"/>
            <p:nvPr/>
          </p:nvSpPr>
          <p:spPr>
            <a:xfrm>
              <a:off x="9707930" y="5549720"/>
              <a:ext cx="993314" cy="569713"/>
            </a:xfrm>
            <a:prstGeom prst="rect">
              <a:avLst/>
            </a:prstGeom>
            <a:noFill/>
          </p:spPr>
          <p:txBody>
            <a:bodyPr wrap="square" lIns="186521" tIns="149217" rIns="186521" bIns="149217" rtlCol="0">
              <a:spAutoFit/>
            </a:bodyPr>
            <a:lstStyle/>
            <a:p>
              <a:pPr>
                <a:lnSpc>
                  <a:spcPct val="90000"/>
                </a:lnSpc>
                <a:spcAft>
                  <a:spcPts val="612"/>
                </a:spcAft>
              </a:pPr>
              <a:r>
                <a:rPr lang="en-US" sz="1836" b="1" dirty="0">
                  <a:gradFill>
                    <a:gsLst>
                      <a:gs pos="2917">
                        <a:schemeClr val="tx1"/>
                      </a:gs>
                      <a:gs pos="30000">
                        <a:schemeClr val="tx1"/>
                      </a:gs>
                    </a:gsLst>
                    <a:lin ang="5400000" scaled="0"/>
                  </a:gradFill>
                </a:rPr>
                <a:t>Apps</a:t>
              </a:r>
            </a:p>
          </p:txBody>
        </p:sp>
      </p:grpSp>
      <p:grpSp>
        <p:nvGrpSpPr>
          <p:cNvPr id="63" name="Group 62"/>
          <p:cNvGrpSpPr/>
          <p:nvPr/>
        </p:nvGrpSpPr>
        <p:grpSpPr>
          <a:xfrm>
            <a:off x="8802197" y="1833966"/>
            <a:ext cx="1962514" cy="1949339"/>
            <a:chOff x="2084627" y="1114466"/>
            <a:chExt cx="2209847" cy="2032632"/>
          </a:xfrm>
        </p:grpSpPr>
        <p:pic>
          <p:nvPicPr>
            <p:cNvPr id="77"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 name="TextBox 81"/>
            <p:cNvSpPr txBox="1"/>
            <p:nvPr/>
          </p:nvSpPr>
          <p:spPr>
            <a:xfrm>
              <a:off x="2292804" y="1600128"/>
              <a:ext cx="1858965" cy="777556"/>
            </a:xfrm>
            <a:prstGeom prst="rect">
              <a:avLst/>
            </a:prstGeom>
            <a:noFill/>
          </p:spPr>
          <p:txBody>
            <a:bodyPr wrap="square" lIns="0" tIns="0" rIns="0" bIns="0" rtlCol="0">
              <a:noAutofit/>
            </a:bodyPr>
            <a:lstStyle/>
            <a:p>
              <a:pPr algn="ctr" defTabSz="950425"/>
              <a:r>
                <a:rPr lang="en-US" sz="1632" b="1" dirty="0">
                  <a:solidFill>
                    <a:prstClr val="white"/>
                  </a:solidFill>
                  <a:latin typeface="Segoe UI Light" panose="020B0502040204020203" pitchFamily="34" charset="0"/>
                  <a:cs typeface="Segoe UI Light" panose="020B0502040204020203" pitchFamily="34" charset="0"/>
                </a:rPr>
                <a:t>Microsoft R Client</a:t>
              </a:r>
            </a:p>
            <a:p>
              <a:pPr algn="ctr" defTabSz="950425"/>
              <a:endParaRPr lang="en-US" sz="714" b="1" dirty="0">
                <a:solidFill>
                  <a:prstClr val="white"/>
                </a:solidFill>
                <a:latin typeface="Segoe UI Light" panose="020B0502040204020203" pitchFamily="34" charset="0"/>
                <a:cs typeface="Segoe UI Light" panose="020B0502040204020203" pitchFamily="34" charset="0"/>
              </a:endParaRPr>
            </a:p>
            <a:p>
              <a:pPr algn="ctr" defTabSz="950425"/>
              <a:r>
                <a:rPr lang="en-US" sz="1224"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32" b="1" dirty="0">
                  <a:solidFill>
                    <a:schemeClr val="tx2">
                      <a:lumMod val="75000"/>
                    </a:schemeClr>
                  </a:solidFill>
                  <a:latin typeface="Segoe UI Light" panose="020B0502040204020203" pitchFamily="34" charset="0"/>
                  <a:cs typeface="Segoe UI Light" panose="020B0502040204020203" pitchFamily="34" charset="0"/>
                </a:rPr>
                <a:t>)</a:t>
              </a:r>
            </a:p>
          </p:txBody>
        </p:sp>
      </p:grpSp>
      <p:grpSp>
        <p:nvGrpSpPr>
          <p:cNvPr id="83" name="Group 82"/>
          <p:cNvGrpSpPr/>
          <p:nvPr/>
        </p:nvGrpSpPr>
        <p:grpSpPr>
          <a:xfrm>
            <a:off x="8580727" y="1140777"/>
            <a:ext cx="1160897" cy="934782"/>
            <a:chOff x="-31593" y="770872"/>
            <a:chExt cx="1219200" cy="981728"/>
          </a:xfrm>
        </p:grpSpPr>
        <p:sp>
          <p:nvSpPr>
            <p:cNvPr id="84" name="TextBox 83"/>
            <p:cNvSpPr txBox="1"/>
            <p:nvPr/>
          </p:nvSpPr>
          <p:spPr>
            <a:xfrm>
              <a:off x="-31593" y="1404235"/>
              <a:ext cx="1219200" cy="348365"/>
            </a:xfrm>
            <a:prstGeom prst="rect">
              <a:avLst/>
            </a:prstGeom>
            <a:noFill/>
          </p:spPr>
          <p:txBody>
            <a:bodyPr wrap="square" lIns="0" tIns="0" rIns="0" bIns="0" rtlCol="0">
              <a:noAutofit/>
            </a:bodyPr>
            <a:lstStyle/>
            <a:p>
              <a:pPr algn="ctr" defTabSz="950425"/>
              <a:r>
                <a:rPr lang="en-US" sz="1428" b="1" dirty="0">
                  <a:latin typeface="Segoe UI Light" panose="020B0502040204020203" pitchFamily="34" charset="0"/>
                  <a:cs typeface="Segoe UI Light" panose="020B0502040204020203" pitchFamily="34" charset="0"/>
                </a:rPr>
                <a:t>Data Scientist</a:t>
              </a:r>
            </a:p>
          </p:txBody>
        </p:sp>
        <p:grpSp>
          <p:nvGrpSpPr>
            <p:cNvPr id="85" name="Group 84"/>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86" name="Oval 85"/>
              <p:cNvSpPr/>
              <p:nvPr/>
            </p:nvSpPr>
            <p:spPr>
              <a:xfrm>
                <a:off x="6881217" y="1674658"/>
                <a:ext cx="2210082" cy="2210082"/>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87" name="Freeform 86"/>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89" name="Freeform 88"/>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90" name="Freeform 89"/>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91" name="Rounded Rectangle 90"/>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92" name="Freeform 91"/>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grpSp>
      </p:grpSp>
      <p:cxnSp>
        <p:nvCxnSpPr>
          <p:cNvPr id="26" name="Straight Arrow Connector 25"/>
          <p:cNvCxnSpPr>
            <a:cxnSpLocks/>
            <a:stCxn id="56" idx="3"/>
            <a:endCxn id="57" idx="2"/>
          </p:cNvCxnSpPr>
          <p:nvPr/>
        </p:nvCxnSpPr>
        <p:spPr>
          <a:xfrm>
            <a:off x="6986283" y="3635971"/>
            <a:ext cx="1884491" cy="1135780"/>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Arrow Connector 93"/>
          <p:cNvCxnSpPr>
            <a:cxnSpLocks/>
            <a:stCxn id="56" idx="3"/>
            <a:endCxn id="77" idx="3"/>
          </p:cNvCxnSpPr>
          <p:nvPr/>
        </p:nvCxnSpPr>
        <p:spPr>
          <a:xfrm flipV="1">
            <a:off x="6986284" y="2808636"/>
            <a:ext cx="1815914" cy="827335"/>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5" name="TextBox 94"/>
          <p:cNvSpPr txBox="1"/>
          <p:nvPr/>
        </p:nvSpPr>
        <p:spPr>
          <a:xfrm>
            <a:off x="9743980" y="976254"/>
            <a:ext cx="2339032" cy="1036564"/>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Consumption</a:t>
            </a:r>
          </a:p>
          <a:p>
            <a:pPr>
              <a:lnSpc>
                <a:spcPct val="90000"/>
              </a:lnSpc>
              <a:spcAft>
                <a:spcPts val="600"/>
              </a:spcAft>
            </a:pPr>
            <a:r>
              <a:rPr lang="en-US" sz="1428" dirty="0">
                <a:gradFill>
                  <a:gsLst>
                    <a:gs pos="2917">
                      <a:schemeClr val="tx1"/>
                    </a:gs>
                    <a:gs pos="30000">
                      <a:schemeClr val="tx1"/>
                    </a:gs>
                  </a:gsLst>
                  <a:lin ang="5400000" scaled="0"/>
                </a:gradFill>
              </a:rPr>
              <a:t>Explore and consume services in R directly</a:t>
            </a:r>
          </a:p>
        </p:txBody>
      </p:sp>
      <p:sp>
        <p:nvSpPr>
          <p:cNvPr id="96" name="TextBox 95"/>
          <p:cNvSpPr txBox="1"/>
          <p:nvPr/>
        </p:nvSpPr>
        <p:spPr>
          <a:xfrm>
            <a:off x="2642897" y="3274338"/>
            <a:ext cx="1388262" cy="336654"/>
          </a:xfrm>
          <a:prstGeom prst="rect">
            <a:avLst/>
          </a:prstGeom>
          <a:noFill/>
        </p:spPr>
        <p:txBody>
          <a:bodyPr wrap="square" lIns="0" tIns="0" rIns="0" bIns="0" rtlCol="0">
            <a:noAutofit/>
          </a:bodyPr>
          <a:lstStyle/>
          <a:p>
            <a:pPr algn="ctr" defTabSz="950425"/>
            <a:r>
              <a:rPr lang="en-US" altLang="zh-CN" sz="1632" b="1" dirty="0">
                <a:solidFill>
                  <a:schemeClr val="accent4">
                    <a:lumMod val="60000"/>
                    <a:lumOff val="40000"/>
                  </a:schemeClr>
                </a:solidFill>
                <a:latin typeface="Segoe UI Light" panose="020B0502040204020203" pitchFamily="34" charset="0"/>
                <a:cs typeface="Segoe UI Light" panose="020B0502040204020203" pitchFamily="34" charset="0"/>
              </a:rPr>
              <a:t>publishService</a:t>
            </a:r>
            <a:endParaRPr lang="en-US" sz="1632" b="1" dirty="0">
              <a:solidFill>
                <a:schemeClr val="accent4">
                  <a:lumMod val="60000"/>
                  <a:lumOff val="40000"/>
                </a:schemeClr>
              </a:solidFill>
              <a:latin typeface="Segoe UI Light" panose="020B0502040204020203" pitchFamily="34" charset="0"/>
              <a:cs typeface="Segoe UI Light" panose="020B0502040204020203" pitchFamily="34" charset="0"/>
            </a:endParaRPr>
          </a:p>
        </p:txBody>
      </p:sp>
      <p:sp>
        <p:nvSpPr>
          <p:cNvPr id="98" name="TextBox 97"/>
          <p:cNvSpPr txBox="1"/>
          <p:nvPr/>
        </p:nvSpPr>
        <p:spPr>
          <a:xfrm rot="19899132">
            <a:off x="7146862" y="2816079"/>
            <a:ext cx="1243295" cy="355250"/>
          </a:xfrm>
          <a:prstGeom prst="rect">
            <a:avLst/>
          </a:prstGeom>
          <a:noFill/>
        </p:spPr>
        <p:txBody>
          <a:bodyPr wrap="square" lIns="0" tIns="0" rIns="0" bIns="0" rtlCol="0">
            <a:noAutofit/>
          </a:bodyPr>
          <a:lstStyle/>
          <a:p>
            <a:pPr algn="ctr" defTabSz="950425"/>
            <a:r>
              <a:rPr lang="en-US" sz="1632" b="1" dirty="0">
                <a:solidFill>
                  <a:schemeClr val="accent4">
                    <a:lumMod val="60000"/>
                    <a:lumOff val="40000"/>
                  </a:schemeClr>
                </a:solidFill>
                <a:latin typeface="Segoe UI Light" panose="020B0502040204020203" pitchFamily="34" charset="0"/>
                <a:cs typeface="Segoe UI Light" panose="020B0502040204020203" pitchFamily="34" charset="0"/>
              </a:rPr>
              <a:t>getService</a:t>
            </a:r>
          </a:p>
        </p:txBody>
      </p:sp>
      <p:grpSp>
        <p:nvGrpSpPr>
          <p:cNvPr id="100" name="Group 99"/>
          <p:cNvGrpSpPr/>
          <p:nvPr/>
        </p:nvGrpSpPr>
        <p:grpSpPr>
          <a:xfrm>
            <a:off x="521071" y="2939344"/>
            <a:ext cx="2021512" cy="1826382"/>
            <a:chOff x="2084627" y="1114466"/>
            <a:chExt cx="2209847" cy="2032632"/>
          </a:xfrm>
        </p:grpSpPr>
        <p:pic>
          <p:nvPicPr>
            <p:cNvPr id="101"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 name="TextBox 101"/>
            <p:cNvSpPr txBox="1"/>
            <p:nvPr/>
          </p:nvSpPr>
          <p:spPr>
            <a:xfrm>
              <a:off x="2309742" y="1600127"/>
              <a:ext cx="1858965" cy="777556"/>
            </a:xfrm>
            <a:prstGeom prst="rect">
              <a:avLst/>
            </a:prstGeom>
            <a:noFill/>
          </p:spPr>
          <p:txBody>
            <a:bodyPr wrap="square" lIns="0" tIns="0" rIns="0" bIns="0" rtlCol="0">
              <a:noAutofit/>
            </a:bodyPr>
            <a:lstStyle/>
            <a:p>
              <a:pPr algn="ctr" defTabSz="950425"/>
              <a:r>
                <a:rPr lang="en-US" sz="1632" b="1" dirty="0">
                  <a:solidFill>
                    <a:prstClr val="white"/>
                  </a:solidFill>
                  <a:latin typeface="Segoe UI Light" panose="020B0502040204020203" pitchFamily="34" charset="0"/>
                  <a:cs typeface="Segoe UI Light" panose="020B0502040204020203" pitchFamily="34" charset="0"/>
                </a:rPr>
                <a:t>Microsoft R Client</a:t>
              </a:r>
            </a:p>
            <a:p>
              <a:pPr algn="ctr" defTabSz="950425"/>
              <a:endParaRPr lang="en-US" sz="714" b="1" dirty="0">
                <a:solidFill>
                  <a:prstClr val="white"/>
                </a:solidFill>
                <a:latin typeface="Segoe UI Light" panose="020B0502040204020203" pitchFamily="34" charset="0"/>
                <a:cs typeface="Segoe UI Light" panose="020B0502040204020203" pitchFamily="34" charset="0"/>
              </a:endParaRPr>
            </a:p>
            <a:p>
              <a:pPr algn="ctr" defTabSz="950425"/>
              <a:r>
                <a:rPr lang="en-US" sz="1224"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32" b="1" dirty="0">
                  <a:solidFill>
                    <a:schemeClr val="tx2">
                      <a:lumMod val="75000"/>
                    </a:schemeClr>
                  </a:solidFill>
                  <a:latin typeface="Segoe UI Light" panose="020B0502040204020203" pitchFamily="34" charset="0"/>
                  <a:cs typeface="Segoe UI Light" panose="020B0502040204020203" pitchFamily="34" charset="0"/>
                </a:rPr>
                <a:t>)</a:t>
              </a:r>
            </a:p>
          </p:txBody>
        </p:sp>
      </p:grpSp>
      <p:cxnSp>
        <p:nvCxnSpPr>
          <p:cNvPr id="103" name="Straight Arrow Connector 102"/>
          <p:cNvCxnSpPr>
            <a:endCxn id="56" idx="1"/>
          </p:cNvCxnSpPr>
          <p:nvPr/>
        </p:nvCxnSpPr>
        <p:spPr>
          <a:xfrm>
            <a:off x="2542583" y="3635970"/>
            <a:ext cx="1592894" cy="0"/>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 name="Rectangle 2">
            <a:extLst>
              <a:ext uri="{FF2B5EF4-FFF2-40B4-BE49-F238E27FC236}">
                <a16:creationId xmlns:a16="http://schemas.microsoft.com/office/drawing/2014/main" id="{09F5DE44-8461-4307-B41E-4A15BB777D95}"/>
              </a:ext>
            </a:extLst>
          </p:cNvPr>
          <p:cNvSpPr/>
          <p:nvPr/>
        </p:nvSpPr>
        <p:spPr bwMode="auto">
          <a:xfrm>
            <a:off x="198438" y="1897062"/>
            <a:ext cx="3591400" cy="3234616"/>
          </a:xfrm>
          <a:prstGeom prst="rect">
            <a:avLst/>
          </a:prstGeom>
          <a:solidFill>
            <a:schemeClr val="tx2">
              <a:lumMod val="20000"/>
              <a:lumOff val="80000"/>
              <a:alpha val="26000"/>
            </a:schemeClr>
          </a:solidFill>
          <a:ln w="28575">
            <a:solidFill>
              <a:srgbClr val="FF5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 name="TextBox 54">
            <a:extLst>
              <a:ext uri="{FF2B5EF4-FFF2-40B4-BE49-F238E27FC236}">
                <a16:creationId xmlns:a16="http://schemas.microsoft.com/office/drawing/2014/main" id="{5DC45EAB-B96A-4E23-B0D1-A87F1C32492A}"/>
              </a:ext>
            </a:extLst>
          </p:cNvPr>
          <p:cNvSpPr txBox="1"/>
          <p:nvPr/>
        </p:nvSpPr>
        <p:spPr>
          <a:xfrm>
            <a:off x="100659" y="1805508"/>
            <a:ext cx="606576" cy="780214"/>
          </a:xfrm>
          <a:prstGeom prst="rect">
            <a:avLst/>
          </a:prstGeom>
          <a:noFill/>
        </p:spPr>
        <p:txBody>
          <a:bodyPr wrap="none" lIns="182880" tIns="146304" rIns="182880" bIns="146304" rtlCol="0">
            <a:spAutoFit/>
          </a:bodyPr>
          <a:lstStyle/>
          <a:p>
            <a:pPr>
              <a:lnSpc>
                <a:spcPct val="90000"/>
              </a:lnSpc>
              <a:spcAft>
                <a:spcPts val="600"/>
              </a:spcAft>
            </a:pPr>
            <a:r>
              <a:rPr lang="en-US" sz="3500" b="1" dirty="0">
                <a:solidFill>
                  <a:schemeClr val="tx2"/>
                </a:solidFill>
              </a:rPr>
              <a:t>2</a:t>
            </a:r>
          </a:p>
        </p:txBody>
      </p:sp>
    </p:spTree>
    <p:extLst>
      <p:ext uri="{BB962C8B-B14F-4D97-AF65-F5344CB8AC3E}">
        <p14:creationId xmlns:p14="http://schemas.microsoft.com/office/powerpoint/2010/main" val="2864820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88" dirty="0"/>
              <a:t>Deployment Experience</a:t>
            </a:r>
          </a:p>
        </p:txBody>
      </p:sp>
      <p:grpSp>
        <p:nvGrpSpPr>
          <p:cNvPr id="45" name="Group 44"/>
          <p:cNvGrpSpPr/>
          <p:nvPr/>
        </p:nvGrpSpPr>
        <p:grpSpPr>
          <a:xfrm>
            <a:off x="436871" y="2120267"/>
            <a:ext cx="1160897" cy="934782"/>
            <a:chOff x="1" y="770872"/>
            <a:chExt cx="1219200" cy="981728"/>
          </a:xfrm>
        </p:grpSpPr>
        <p:sp>
          <p:nvSpPr>
            <p:cNvPr id="46" name="TextBox 45"/>
            <p:cNvSpPr txBox="1"/>
            <p:nvPr/>
          </p:nvSpPr>
          <p:spPr>
            <a:xfrm>
              <a:off x="1" y="1404235"/>
              <a:ext cx="1219200" cy="348365"/>
            </a:xfrm>
            <a:prstGeom prst="rect">
              <a:avLst/>
            </a:prstGeom>
            <a:noFill/>
          </p:spPr>
          <p:txBody>
            <a:bodyPr wrap="square" lIns="0" tIns="0" rIns="0" bIns="0" rtlCol="0">
              <a:noAutofit/>
            </a:bodyPr>
            <a:lstStyle/>
            <a:p>
              <a:pPr algn="ctr" defTabSz="950425"/>
              <a:r>
                <a:rPr lang="en-US" sz="1428" b="1" dirty="0">
                  <a:latin typeface="Segoe UI Light" panose="020B0502040204020203" pitchFamily="34" charset="0"/>
                  <a:cs typeface="Segoe UI Light" panose="020B0502040204020203" pitchFamily="34" charset="0"/>
                </a:rPr>
                <a:t>Data Scientist</a:t>
              </a:r>
            </a:p>
          </p:txBody>
        </p:sp>
        <p:grpSp>
          <p:nvGrpSpPr>
            <p:cNvPr id="47" name="Group 46"/>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48" name="Oval 47"/>
              <p:cNvSpPr/>
              <p:nvPr/>
            </p:nvSpPr>
            <p:spPr>
              <a:xfrm>
                <a:off x="6881217" y="1674658"/>
                <a:ext cx="2210082" cy="2210082"/>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49" name="Freeform 48"/>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0" name="Freeform 49"/>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1" name="Freeform 50"/>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2" name="Rounded Rectangle 51"/>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3" name="Freeform 52"/>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grpSp>
      </p:grpSp>
      <p:grpSp>
        <p:nvGrpSpPr>
          <p:cNvPr id="61" name="Group 60"/>
          <p:cNvGrpSpPr/>
          <p:nvPr/>
        </p:nvGrpSpPr>
        <p:grpSpPr>
          <a:xfrm>
            <a:off x="8189361" y="5817598"/>
            <a:ext cx="1832341" cy="1026109"/>
            <a:chOff x="5004633" y="4648754"/>
            <a:chExt cx="2331508" cy="1134424"/>
          </a:xfrm>
        </p:grpSpPr>
        <p:sp>
          <p:nvSpPr>
            <p:cNvPr id="62" name="TextBox 61"/>
            <p:cNvSpPr txBox="1"/>
            <p:nvPr/>
          </p:nvSpPr>
          <p:spPr>
            <a:xfrm>
              <a:off x="5004633" y="5316876"/>
              <a:ext cx="2331508" cy="466302"/>
            </a:xfrm>
            <a:prstGeom prst="rect">
              <a:avLst/>
            </a:prstGeom>
            <a:noFill/>
          </p:spPr>
          <p:txBody>
            <a:bodyPr wrap="square" lIns="0" tIns="0" rIns="0" bIns="0" rtlCol="0">
              <a:noAutofit/>
            </a:bodyPr>
            <a:lstStyle/>
            <a:p>
              <a:pPr algn="ctr" defTabSz="950425">
                <a:defRPr/>
              </a:pPr>
              <a:r>
                <a:rPr lang="en-US" sz="1428" b="1" kern="0" dirty="0">
                  <a:latin typeface="Segoe UI Light" panose="020B0502040204020203" pitchFamily="34" charset="0"/>
                  <a:cs typeface="Segoe UI Light" panose="020B0502040204020203" pitchFamily="34" charset="0"/>
                </a:rPr>
                <a:t>Developer</a:t>
              </a:r>
            </a:p>
          </p:txBody>
        </p:sp>
        <p:grpSp>
          <p:nvGrpSpPr>
            <p:cNvPr id="64" name="Group 63"/>
            <p:cNvGrpSpPr>
              <a:grpSpLocks noChangeAspect="1"/>
            </p:cNvGrpSpPr>
            <p:nvPr/>
          </p:nvGrpSpPr>
          <p:grpSpPr>
            <a:xfrm>
              <a:off x="5847038" y="4648754"/>
              <a:ext cx="573865" cy="594357"/>
              <a:chOff x="3666777" y="2914650"/>
              <a:chExt cx="637627" cy="660397"/>
            </a:xfrm>
            <a:solidFill>
              <a:srgbClr val="003963"/>
            </a:solidFill>
          </p:grpSpPr>
          <p:sp>
            <p:nvSpPr>
              <p:cNvPr id="65" name="Oval 64"/>
              <p:cNvSpPr/>
              <p:nvPr/>
            </p:nvSpPr>
            <p:spPr>
              <a:xfrm>
                <a:off x="3913881" y="2914650"/>
                <a:ext cx="273051" cy="273050"/>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sp>
            <p:nvSpPr>
              <p:cNvPr id="66" name="Freeform 65"/>
              <p:cNvSpPr/>
              <p:nvPr/>
            </p:nvSpPr>
            <p:spPr>
              <a:xfrm>
                <a:off x="3747717" y="3201605"/>
                <a:ext cx="556687" cy="373442"/>
              </a:xfrm>
              <a:custGeom>
                <a:avLst/>
                <a:gdLst>
                  <a:gd name="connsiteX0" fmla="*/ 34925 w 558800"/>
                  <a:gd name="connsiteY0" fmla="*/ 266700 h 371475"/>
                  <a:gd name="connsiteX1" fmla="*/ 203200 w 558800"/>
                  <a:gd name="connsiteY1" fmla="*/ 250825 h 371475"/>
                  <a:gd name="connsiteX2" fmla="*/ 260350 w 558800"/>
                  <a:gd name="connsiteY2" fmla="*/ 73025 h 371475"/>
                  <a:gd name="connsiteX3" fmla="*/ 320675 w 558800"/>
                  <a:gd name="connsiteY3" fmla="*/ 15875 h 371475"/>
                  <a:gd name="connsiteX4" fmla="*/ 419100 w 558800"/>
                  <a:gd name="connsiteY4" fmla="*/ 0 h 371475"/>
                  <a:gd name="connsiteX5" fmla="*/ 501650 w 558800"/>
                  <a:gd name="connsiteY5" fmla="*/ 44450 h 371475"/>
                  <a:gd name="connsiteX6" fmla="*/ 536575 w 558800"/>
                  <a:gd name="connsiteY6" fmla="*/ 98425 h 371475"/>
                  <a:gd name="connsiteX7" fmla="*/ 558800 w 558800"/>
                  <a:gd name="connsiteY7" fmla="*/ 346075 h 371475"/>
                  <a:gd name="connsiteX8" fmla="*/ 349250 w 558800"/>
                  <a:gd name="connsiteY8" fmla="*/ 355600 h 371475"/>
                  <a:gd name="connsiteX9" fmla="*/ 346075 w 558800"/>
                  <a:gd name="connsiteY9" fmla="*/ 349250 h 371475"/>
                  <a:gd name="connsiteX10" fmla="*/ 415925 w 558800"/>
                  <a:gd name="connsiteY10" fmla="*/ 196850 h 371475"/>
                  <a:gd name="connsiteX11" fmla="*/ 412750 w 558800"/>
                  <a:gd name="connsiteY11" fmla="*/ 184150 h 371475"/>
                  <a:gd name="connsiteX12" fmla="*/ 381000 w 558800"/>
                  <a:gd name="connsiteY12" fmla="*/ 187325 h 371475"/>
                  <a:gd name="connsiteX13" fmla="*/ 301625 w 558800"/>
                  <a:gd name="connsiteY13" fmla="*/ 365125 h 371475"/>
                  <a:gd name="connsiteX14" fmla="*/ 28575 w 558800"/>
                  <a:gd name="connsiteY14" fmla="*/ 371475 h 371475"/>
                  <a:gd name="connsiteX15" fmla="*/ 0 w 558800"/>
                  <a:gd name="connsiteY15" fmla="*/ 336550 h 371475"/>
                  <a:gd name="connsiteX16" fmla="*/ 34925 w 558800"/>
                  <a:gd name="connsiteY16" fmla="*/ 266700 h 371475"/>
                  <a:gd name="connsiteX0" fmla="*/ 34925 w 558800"/>
                  <a:gd name="connsiteY0" fmla="*/ 266700 h 371475"/>
                  <a:gd name="connsiteX1" fmla="*/ 203200 w 558800"/>
                  <a:gd name="connsiteY1" fmla="*/ 250825 h 371475"/>
                  <a:gd name="connsiteX2" fmla="*/ 260350 w 558800"/>
                  <a:gd name="connsiteY2" fmla="*/ 73025 h 371475"/>
                  <a:gd name="connsiteX3" fmla="*/ 419100 w 558800"/>
                  <a:gd name="connsiteY3" fmla="*/ 0 h 371475"/>
                  <a:gd name="connsiteX4" fmla="*/ 501650 w 558800"/>
                  <a:gd name="connsiteY4" fmla="*/ 44450 h 371475"/>
                  <a:gd name="connsiteX5" fmla="*/ 536575 w 558800"/>
                  <a:gd name="connsiteY5" fmla="*/ 98425 h 371475"/>
                  <a:gd name="connsiteX6" fmla="*/ 558800 w 558800"/>
                  <a:gd name="connsiteY6" fmla="*/ 346075 h 371475"/>
                  <a:gd name="connsiteX7" fmla="*/ 349250 w 558800"/>
                  <a:gd name="connsiteY7" fmla="*/ 355600 h 371475"/>
                  <a:gd name="connsiteX8" fmla="*/ 346075 w 558800"/>
                  <a:gd name="connsiteY8" fmla="*/ 349250 h 371475"/>
                  <a:gd name="connsiteX9" fmla="*/ 415925 w 558800"/>
                  <a:gd name="connsiteY9" fmla="*/ 196850 h 371475"/>
                  <a:gd name="connsiteX10" fmla="*/ 412750 w 558800"/>
                  <a:gd name="connsiteY10" fmla="*/ 184150 h 371475"/>
                  <a:gd name="connsiteX11" fmla="*/ 381000 w 558800"/>
                  <a:gd name="connsiteY11" fmla="*/ 187325 h 371475"/>
                  <a:gd name="connsiteX12" fmla="*/ 301625 w 558800"/>
                  <a:gd name="connsiteY12" fmla="*/ 365125 h 371475"/>
                  <a:gd name="connsiteX13" fmla="*/ 28575 w 558800"/>
                  <a:gd name="connsiteY13" fmla="*/ 371475 h 371475"/>
                  <a:gd name="connsiteX14" fmla="*/ 0 w 558800"/>
                  <a:gd name="connsiteY14" fmla="*/ 336550 h 371475"/>
                  <a:gd name="connsiteX15" fmla="*/ 34925 w 558800"/>
                  <a:gd name="connsiteY15" fmla="*/ 266700 h 371475"/>
                  <a:gd name="connsiteX0" fmla="*/ 34925 w 558800"/>
                  <a:gd name="connsiteY0" fmla="*/ 222250 h 327025"/>
                  <a:gd name="connsiteX1" fmla="*/ 203200 w 558800"/>
                  <a:gd name="connsiteY1" fmla="*/ 206375 h 327025"/>
                  <a:gd name="connsiteX2" fmla="*/ 260350 w 558800"/>
                  <a:gd name="connsiteY2" fmla="*/ 28575 h 327025"/>
                  <a:gd name="connsiteX3" fmla="*/ 501650 w 558800"/>
                  <a:gd name="connsiteY3" fmla="*/ 0 h 327025"/>
                  <a:gd name="connsiteX4" fmla="*/ 536575 w 558800"/>
                  <a:gd name="connsiteY4" fmla="*/ 53975 h 327025"/>
                  <a:gd name="connsiteX5" fmla="*/ 558800 w 558800"/>
                  <a:gd name="connsiteY5" fmla="*/ 301625 h 327025"/>
                  <a:gd name="connsiteX6" fmla="*/ 349250 w 558800"/>
                  <a:gd name="connsiteY6" fmla="*/ 311150 h 327025"/>
                  <a:gd name="connsiteX7" fmla="*/ 346075 w 558800"/>
                  <a:gd name="connsiteY7" fmla="*/ 304800 h 327025"/>
                  <a:gd name="connsiteX8" fmla="*/ 415925 w 558800"/>
                  <a:gd name="connsiteY8" fmla="*/ 152400 h 327025"/>
                  <a:gd name="connsiteX9" fmla="*/ 412750 w 558800"/>
                  <a:gd name="connsiteY9" fmla="*/ 139700 h 327025"/>
                  <a:gd name="connsiteX10" fmla="*/ 381000 w 558800"/>
                  <a:gd name="connsiteY10" fmla="*/ 142875 h 327025"/>
                  <a:gd name="connsiteX11" fmla="*/ 301625 w 558800"/>
                  <a:gd name="connsiteY11" fmla="*/ 320675 h 327025"/>
                  <a:gd name="connsiteX12" fmla="*/ 28575 w 558800"/>
                  <a:gd name="connsiteY12" fmla="*/ 327025 h 327025"/>
                  <a:gd name="connsiteX13" fmla="*/ 0 w 558800"/>
                  <a:gd name="connsiteY13" fmla="*/ 292100 h 327025"/>
                  <a:gd name="connsiteX14" fmla="*/ 34925 w 558800"/>
                  <a:gd name="connsiteY14" fmla="*/ 222250 h 327025"/>
                  <a:gd name="connsiteX0" fmla="*/ 34925 w 558800"/>
                  <a:gd name="connsiteY0" fmla="*/ 246288 h 351063"/>
                  <a:gd name="connsiteX1" fmla="*/ 203200 w 558800"/>
                  <a:gd name="connsiteY1" fmla="*/ 230413 h 351063"/>
                  <a:gd name="connsiteX2" fmla="*/ 260350 w 558800"/>
                  <a:gd name="connsiteY2" fmla="*/ 52613 h 351063"/>
                  <a:gd name="connsiteX3" fmla="*/ 501650 w 558800"/>
                  <a:gd name="connsiteY3" fmla="*/ 24038 h 351063"/>
                  <a:gd name="connsiteX4" fmla="*/ 536575 w 558800"/>
                  <a:gd name="connsiteY4" fmla="*/ 78013 h 351063"/>
                  <a:gd name="connsiteX5" fmla="*/ 558800 w 558800"/>
                  <a:gd name="connsiteY5" fmla="*/ 325663 h 351063"/>
                  <a:gd name="connsiteX6" fmla="*/ 349250 w 558800"/>
                  <a:gd name="connsiteY6" fmla="*/ 335188 h 351063"/>
                  <a:gd name="connsiteX7" fmla="*/ 346075 w 558800"/>
                  <a:gd name="connsiteY7" fmla="*/ 328838 h 351063"/>
                  <a:gd name="connsiteX8" fmla="*/ 415925 w 558800"/>
                  <a:gd name="connsiteY8" fmla="*/ 176438 h 351063"/>
                  <a:gd name="connsiteX9" fmla="*/ 412750 w 558800"/>
                  <a:gd name="connsiteY9" fmla="*/ 163738 h 351063"/>
                  <a:gd name="connsiteX10" fmla="*/ 381000 w 558800"/>
                  <a:gd name="connsiteY10" fmla="*/ 166913 h 351063"/>
                  <a:gd name="connsiteX11" fmla="*/ 301625 w 558800"/>
                  <a:gd name="connsiteY11" fmla="*/ 344713 h 351063"/>
                  <a:gd name="connsiteX12" fmla="*/ 28575 w 558800"/>
                  <a:gd name="connsiteY12" fmla="*/ 351063 h 351063"/>
                  <a:gd name="connsiteX13" fmla="*/ 0 w 558800"/>
                  <a:gd name="connsiteY13" fmla="*/ 316138 h 351063"/>
                  <a:gd name="connsiteX14" fmla="*/ 34925 w 558800"/>
                  <a:gd name="connsiteY14" fmla="*/ 246288 h 35106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36575 w 558800"/>
                  <a:gd name="connsiteY4" fmla="*/ 95653 h 368703"/>
                  <a:gd name="connsiteX5" fmla="*/ 558800 w 558800"/>
                  <a:gd name="connsiteY5" fmla="*/ 343303 h 368703"/>
                  <a:gd name="connsiteX6" fmla="*/ 349250 w 558800"/>
                  <a:gd name="connsiteY6" fmla="*/ 352828 h 368703"/>
                  <a:gd name="connsiteX7" fmla="*/ 346075 w 558800"/>
                  <a:gd name="connsiteY7" fmla="*/ 346478 h 368703"/>
                  <a:gd name="connsiteX8" fmla="*/ 415925 w 558800"/>
                  <a:gd name="connsiteY8" fmla="*/ 194078 h 368703"/>
                  <a:gd name="connsiteX9" fmla="*/ 412750 w 558800"/>
                  <a:gd name="connsiteY9" fmla="*/ 181378 h 368703"/>
                  <a:gd name="connsiteX10" fmla="*/ 381000 w 558800"/>
                  <a:gd name="connsiteY10" fmla="*/ 184553 h 368703"/>
                  <a:gd name="connsiteX11" fmla="*/ 301625 w 558800"/>
                  <a:gd name="connsiteY11" fmla="*/ 362353 h 368703"/>
                  <a:gd name="connsiteX12" fmla="*/ 28575 w 558800"/>
                  <a:gd name="connsiteY12" fmla="*/ 368703 h 368703"/>
                  <a:gd name="connsiteX13" fmla="*/ 0 w 558800"/>
                  <a:gd name="connsiteY13" fmla="*/ 333778 h 368703"/>
                  <a:gd name="connsiteX14" fmla="*/ 34925 w 558800"/>
                  <a:gd name="connsiteY14"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381000 w 558800"/>
                  <a:gd name="connsiteY8" fmla="*/ 184553 h 368703"/>
                  <a:gd name="connsiteX9" fmla="*/ 301625 w 558800"/>
                  <a:gd name="connsiteY9" fmla="*/ 362353 h 368703"/>
                  <a:gd name="connsiteX10" fmla="*/ 28575 w 558800"/>
                  <a:gd name="connsiteY10" fmla="*/ 368703 h 368703"/>
                  <a:gd name="connsiteX11" fmla="*/ 0 w 558800"/>
                  <a:gd name="connsiteY11" fmla="*/ 333778 h 368703"/>
                  <a:gd name="connsiteX12" fmla="*/ 34925 w 558800"/>
                  <a:gd name="connsiteY12" fmla="*/ 263928 h 368703"/>
                  <a:gd name="connsiteX0" fmla="*/ 6350 w 530225"/>
                  <a:gd name="connsiteY0" fmla="*/ 263928 h 368703"/>
                  <a:gd name="connsiteX1" fmla="*/ 174625 w 530225"/>
                  <a:gd name="connsiteY1" fmla="*/ 248053 h 368703"/>
                  <a:gd name="connsiteX2" fmla="*/ 231775 w 530225"/>
                  <a:gd name="connsiteY2" fmla="*/ 70253 h 368703"/>
                  <a:gd name="connsiteX3" fmla="*/ 473075 w 530225"/>
                  <a:gd name="connsiteY3" fmla="*/ 41678 h 368703"/>
                  <a:gd name="connsiteX4" fmla="*/ 530225 w 530225"/>
                  <a:gd name="connsiteY4" fmla="*/ 343303 h 368703"/>
                  <a:gd name="connsiteX5" fmla="*/ 320675 w 530225"/>
                  <a:gd name="connsiteY5" fmla="*/ 352828 h 368703"/>
                  <a:gd name="connsiteX6" fmla="*/ 317500 w 530225"/>
                  <a:gd name="connsiteY6" fmla="*/ 346478 h 368703"/>
                  <a:gd name="connsiteX7" fmla="*/ 387350 w 530225"/>
                  <a:gd name="connsiteY7" fmla="*/ 194078 h 368703"/>
                  <a:gd name="connsiteX8" fmla="*/ 352425 w 530225"/>
                  <a:gd name="connsiteY8" fmla="*/ 184553 h 368703"/>
                  <a:gd name="connsiteX9" fmla="*/ 273050 w 530225"/>
                  <a:gd name="connsiteY9" fmla="*/ 362353 h 368703"/>
                  <a:gd name="connsiteX10" fmla="*/ 0 w 530225"/>
                  <a:gd name="connsiteY10" fmla="*/ 368703 h 368703"/>
                  <a:gd name="connsiteX11" fmla="*/ 6350 w 530225"/>
                  <a:gd name="connsiteY11" fmla="*/ 263928 h 368703"/>
                  <a:gd name="connsiteX0" fmla="*/ 28984 w 552859"/>
                  <a:gd name="connsiteY0" fmla="*/ 263928 h 368703"/>
                  <a:gd name="connsiteX1" fmla="*/ 197259 w 552859"/>
                  <a:gd name="connsiteY1" fmla="*/ 248053 h 368703"/>
                  <a:gd name="connsiteX2" fmla="*/ 254409 w 552859"/>
                  <a:gd name="connsiteY2" fmla="*/ 70253 h 368703"/>
                  <a:gd name="connsiteX3" fmla="*/ 495709 w 552859"/>
                  <a:gd name="connsiteY3" fmla="*/ 41678 h 368703"/>
                  <a:gd name="connsiteX4" fmla="*/ 552859 w 552859"/>
                  <a:gd name="connsiteY4" fmla="*/ 343303 h 368703"/>
                  <a:gd name="connsiteX5" fmla="*/ 343309 w 552859"/>
                  <a:gd name="connsiteY5" fmla="*/ 352828 h 368703"/>
                  <a:gd name="connsiteX6" fmla="*/ 340134 w 552859"/>
                  <a:gd name="connsiteY6" fmla="*/ 346478 h 368703"/>
                  <a:gd name="connsiteX7" fmla="*/ 409984 w 552859"/>
                  <a:gd name="connsiteY7" fmla="*/ 194078 h 368703"/>
                  <a:gd name="connsiteX8" fmla="*/ 375059 w 552859"/>
                  <a:gd name="connsiteY8" fmla="*/ 184553 h 368703"/>
                  <a:gd name="connsiteX9" fmla="*/ 295684 w 552859"/>
                  <a:gd name="connsiteY9" fmla="*/ 362353 h 368703"/>
                  <a:gd name="connsiteX10" fmla="*/ 22634 w 552859"/>
                  <a:gd name="connsiteY10" fmla="*/ 368703 h 368703"/>
                  <a:gd name="connsiteX11" fmla="*/ 28984 w 552859"/>
                  <a:gd name="connsiteY11" fmla="*/ 263928 h 368703"/>
                  <a:gd name="connsiteX0" fmla="*/ 35058 w 558933"/>
                  <a:gd name="connsiteY0" fmla="*/ 263928 h 369620"/>
                  <a:gd name="connsiteX1" fmla="*/ 203333 w 558933"/>
                  <a:gd name="connsiteY1" fmla="*/ 248053 h 369620"/>
                  <a:gd name="connsiteX2" fmla="*/ 260483 w 558933"/>
                  <a:gd name="connsiteY2" fmla="*/ 70253 h 369620"/>
                  <a:gd name="connsiteX3" fmla="*/ 501783 w 558933"/>
                  <a:gd name="connsiteY3" fmla="*/ 41678 h 369620"/>
                  <a:gd name="connsiteX4" fmla="*/ 558933 w 558933"/>
                  <a:gd name="connsiteY4" fmla="*/ 343303 h 369620"/>
                  <a:gd name="connsiteX5" fmla="*/ 349383 w 558933"/>
                  <a:gd name="connsiteY5" fmla="*/ 352828 h 369620"/>
                  <a:gd name="connsiteX6" fmla="*/ 346208 w 558933"/>
                  <a:gd name="connsiteY6" fmla="*/ 346478 h 369620"/>
                  <a:gd name="connsiteX7" fmla="*/ 416058 w 558933"/>
                  <a:gd name="connsiteY7" fmla="*/ 194078 h 369620"/>
                  <a:gd name="connsiteX8" fmla="*/ 381133 w 558933"/>
                  <a:gd name="connsiteY8" fmla="*/ 184553 h 369620"/>
                  <a:gd name="connsiteX9" fmla="*/ 301758 w 558933"/>
                  <a:gd name="connsiteY9" fmla="*/ 362353 h 369620"/>
                  <a:gd name="connsiteX10" fmla="*/ 28708 w 558933"/>
                  <a:gd name="connsiteY10" fmla="*/ 368703 h 369620"/>
                  <a:gd name="connsiteX11" fmla="*/ 35058 w 558933"/>
                  <a:gd name="connsiteY11" fmla="*/ 263928 h 369620"/>
                  <a:gd name="connsiteX0" fmla="*/ 38101 w 561976"/>
                  <a:gd name="connsiteY0" fmla="*/ 263928 h 368703"/>
                  <a:gd name="connsiteX1" fmla="*/ 206376 w 561976"/>
                  <a:gd name="connsiteY1" fmla="*/ 248053 h 368703"/>
                  <a:gd name="connsiteX2" fmla="*/ 263526 w 561976"/>
                  <a:gd name="connsiteY2" fmla="*/ 70253 h 368703"/>
                  <a:gd name="connsiteX3" fmla="*/ 504826 w 561976"/>
                  <a:gd name="connsiteY3" fmla="*/ 41678 h 368703"/>
                  <a:gd name="connsiteX4" fmla="*/ 561976 w 561976"/>
                  <a:gd name="connsiteY4" fmla="*/ 343303 h 368703"/>
                  <a:gd name="connsiteX5" fmla="*/ 352426 w 561976"/>
                  <a:gd name="connsiteY5" fmla="*/ 352828 h 368703"/>
                  <a:gd name="connsiteX6" fmla="*/ 349251 w 561976"/>
                  <a:gd name="connsiteY6" fmla="*/ 346478 h 368703"/>
                  <a:gd name="connsiteX7" fmla="*/ 419101 w 561976"/>
                  <a:gd name="connsiteY7" fmla="*/ 194078 h 368703"/>
                  <a:gd name="connsiteX8" fmla="*/ 384176 w 561976"/>
                  <a:gd name="connsiteY8" fmla="*/ 184553 h 368703"/>
                  <a:gd name="connsiteX9" fmla="*/ 304801 w 561976"/>
                  <a:gd name="connsiteY9" fmla="*/ 362353 h 368703"/>
                  <a:gd name="connsiteX10" fmla="*/ 31751 w 561976"/>
                  <a:gd name="connsiteY10" fmla="*/ 368703 h 368703"/>
                  <a:gd name="connsiteX11" fmla="*/ 38101 w 561976"/>
                  <a:gd name="connsiteY11" fmla="*/ 263928 h 368703"/>
                  <a:gd name="connsiteX0" fmla="*/ 35796 w 559671"/>
                  <a:gd name="connsiteY0" fmla="*/ 263928 h 368703"/>
                  <a:gd name="connsiteX1" fmla="*/ 204071 w 559671"/>
                  <a:gd name="connsiteY1" fmla="*/ 248053 h 368703"/>
                  <a:gd name="connsiteX2" fmla="*/ 261221 w 559671"/>
                  <a:gd name="connsiteY2" fmla="*/ 70253 h 368703"/>
                  <a:gd name="connsiteX3" fmla="*/ 502521 w 559671"/>
                  <a:gd name="connsiteY3" fmla="*/ 41678 h 368703"/>
                  <a:gd name="connsiteX4" fmla="*/ 559671 w 559671"/>
                  <a:gd name="connsiteY4" fmla="*/ 343303 h 368703"/>
                  <a:gd name="connsiteX5" fmla="*/ 350121 w 559671"/>
                  <a:gd name="connsiteY5" fmla="*/ 352828 h 368703"/>
                  <a:gd name="connsiteX6" fmla="*/ 346946 w 559671"/>
                  <a:gd name="connsiteY6" fmla="*/ 346478 h 368703"/>
                  <a:gd name="connsiteX7" fmla="*/ 416796 w 559671"/>
                  <a:gd name="connsiteY7" fmla="*/ 194078 h 368703"/>
                  <a:gd name="connsiteX8" fmla="*/ 381871 w 559671"/>
                  <a:gd name="connsiteY8" fmla="*/ 184553 h 368703"/>
                  <a:gd name="connsiteX9" fmla="*/ 302496 w 559671"/>
                  <a:gd name="connsiteY9" fmla="*/ 362353 h 368703"/>
                  <a:gd name="connsiteX10" fmla="*/ 29446 w 559671"/>
                  <a:gd name="connsiteY10" fmla="*/ 368703 h 368703"/>
                  <a:gd name="connsiteX11" fmla="*/ 35796 w 559671"/>
                  <a:gd name="connsiteY11" fmla="*/ 263928 h 368703"/>
                  <a:gd name="connsiteX0" fmla="*/ 33802 w 557677"/>
                  <a:gd name="connsiteY0" fmla="*/ 263928 h 368703"/>
                  <a:gd name="connsiteX1" fmla="*/ 202077 w 557677"/>
                  <a:gd name="connsiteY1" fmla="*/ 248053 h 368703"/>
                  <a:gd name="connsiteX2" fmla="*/ 259227 w 557677"/>
                  <a:gd name="connsiteY2" fmla="*/ 70253 h 368703"/>
                  <a:gd name="connsiteX3" fmla="*/ 500527 w 557677"/>
                  <a:gd name="connsiteY3" fmla="*/ 41678 h 368703"/>
                  <a:gd name="connsiteX4" fmla="*/ 557677 w 557677"/>
                  <a:gd name="connsiteY4" fmla="*/ 343303 h 368703"/>
                  <a:gd name="connsiteX5" fmla="*/ 348127 w 557677"/>
                  <a:gd name="connsiteY5" fmla="*/ 352828 h 368703"/>
                  <a:gd name="connsiteX6" fmla="*/ 344952 w 557677"/>
                  <a:gd name="connsiteY6" fmla="*/ 346478 h 368703"/>
                  <a:gd name="connsiteX7" fmla="*/ 414802 w 557677"/>
                  <a:gd name="connsiteY7" fmla="*/ 194078 h 368703"/>
                  <a:gd name="connsiteX8" fmla="*/ 379877 w 557677"/>
                  <a:gd name="connsiteY8" fmla="*/ 184553 h 368703"/>
                  <a:gd name="connsiteX9" fmla="*/ 300502 w 557677"/>
                  <a:gd name="connsiteY9" fmla="*/ 362353 h 368703"/>
                  <a:gd name="connsiteX10" fmla="*/ 27452 w 557677"/>
                  <a:gd name="connsiteY10" fmla="*/ 368703 h 368703"/>
                  <a:gd name="connsiteX11" fmla="*/ 33802 w 55767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343962 w 556687"/>
                  <a:gd name="connsiteY6" fmla="*/ 346478 h 368703"/>
                  <a:gd name="connsiteX7" fmla="*/ 413812 w 556687"/>
                  <a:gd name="connsiteY7" fmla="*/ 194078 h 368703"/>
                  <a:gd name="connsiteX8" fmla="*/ 378887 w 556687"/>
                  <a:gd name="connsiteY8" fmla="*/ 184553 h 368703"/>
                  <a:gd name="connsiteX9" fmla="*/ 299512 w 556687"/>
                  <a:gd name="connsiteY9" fmla="*/ 362353 h 368703"/>
                  <a:gd name="connsiteX10" fmla="*/ 26462 w 556687"/>
                  <a:gd name="connsiteY10" fmla="*/ 368703 h 368703"/>
                  <a:gd name="connsiteX11" fmla="*/ 32812 w 55668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0508 h 365283"/>
                  <a:gd name="connsiteX1" fmla="*/ 201087 w 556687"/>
                  <a:gd name="connsiteY1" fmla="*/ 244633 h 365283"/>
                  <a:gd name="connsiteX2" fmla="*/ 258237 w 556687"/>
                  <a:gd name="connsiteY2" fmla="*/ 66833 h 365283"/>
                  <a:gd name="connsiteX3" fmla="*/ 426512 w 556687"/>
                  <a:gd name="connsiteY3" fmla="*/ 7302 h 365283"/>
                  <a:gd name="connsiteX4" fmla="*/ 499537 w 556687"/>
                  <a:gd name="connsiteY4" fmla="*/ 38258 h 365283"/>
                  <a:gd name="connsiteX5" fmla="*/ 556687 w 556687"/>
                  <a:gd name="connsiteY5" fmla="*/ 339883 h 365283"/>
                  <a:gd name="connsiteX6" fmla="*/ 347137 w 556687"/>
                  <a:gd name="connsiteY6" fmla="*/ 349408 h 365283"/>
                  <a:gd name="connsiteX7" fmla="*/ 413812 w 556687"/>
                  <a:gd name="connsiteY7" fmla="*/ 190658 h 365283"/>
                  <a:gd name="connsiteX8" fmla="*/ 378887 w 556687"/>
                  <a:gd name="connsiteY8" fmla="*/ 181133 h 365283"/>
                  <a:gd name="connsiteX9" fmla="*/ 299512 w 556687"/>
                  <a:gd name="connsiteY9" fmla="*/ 358933 h 365283"/>
                  <a:gd name="connsiteX10" fmla="*/ 26462 w 556687"/>
                  <a:gd name="connsiteY10" fmla="*/ 365283 h 365283"/>
                  <a:gd name="connsiteX11" fmla="*/ 32812 w 556687"/>
                  <a:gd name="connsiteY11" fmla="*/ 260508 h 365283"/>
                  <a:gd name="connsiteX0" fmla="*/ 32812 w 557953"/>
                  <a:gd name="connsiteY0" fmla="*/ 268685 h 373460"/>
                  <a:gd name="connsiteX1" fmla="*/ 201087 w 557953"/>
                  <a:gd name="connsiteY1" fmla="*/ 252810 h 373460"/>
                  <a:gd name="connsiteX2" fmla="*/ 258237 w 557953"/>
                  <a:gd name="connsiteY2" fmla="*/ 75010 h 373460"/>
                  <a:gd name="connsiteX3" fmla="*/ 426512 w 557953"/>
                  <a:gd name="connsiteY3" fmla="*/ 15479 h 373460"/>
                  <a:gd name="connsiteX4" fmla="*/ 556687 w 557953"/>
                  <a:gd name="connsiteY4" fmla="*/ 348060 h 373460"/>
                  <a:gd name="connsiteX5" fmla="*/ 347137 w 557953"/>
                  <a:gd name="connsiteY5" fmla="*/ 357585 h 373460"/>
                  <a:gd name="connsiteX6" fmla="*/ 413812 w 557953"/>
                  <a:gd name="connsiteY6" fmla="*/ 198835 h 373460"/>
                  <a:gd name="connsiteX7" fmla="*/ 378887 w 557953"/>
                  <a:gd name="connsiteY7" fmla="*/ 189310 h 373460"/>
                  <a:gd name="connsiteX8" fmla="*/ 299512 w 557953"/>
                  <a:gd name="connsiteY8" fmla="*/ 367110 h 373460"/>
                  <a:gd name="connsiteX9" fmla="*/ 26462 w 557953"/>
                  <a:gd name="connsiteY9" fmla="*/ 373460 h 373460"/>
                  <a:gd name="connsiteX10" fmla="*/ 32812 w 557953"/>
                  <a:gd name="connsiteY10" fmla="*/ 268685 h 373460"/>
                  <a:gd name="connsiteX0" fmla="*/ 32812 w 557953"/>
                  <a:gd name="connsiteY0" fmla="*/ 260976 h 365751"/>
                  <a:gd name="connsiteX1" fmla="*/ 201087 w 557953"/>
                  <a:gd name="connsiteY1" fmla="*/ 245101 h 365751"/>
                  <a:gd name="connsiteX2" fmla="*/ 258237 w 557953"/>
                  <a:gd name="connsiteY2" fmla="*/ 67301 h 365751"/>
                  <a:gd name="connsiteX3" fmla="*/ 426512 w 557953"/>
                  <a:gd name="connsiteY3" fmla="*/ 7770 h 365751"/>
                  <a:gd name="connsiteX4" fmla="*/ 556687 w 557953"/>
                  <a:gd name="connsiteY4" fmla="*/ 340351 h 365751"/>
                  <a:gd name="connsiteX5" fmla="*/ 347137 w 557953"/>
                  <a:gd name="connsiteY5" fmla="*/ 349876 h 365751"/>
                  <a:gd name="connsiteX6" fmla="*/ 413812 w 557953"/>
                  <a:gd name="connsiteY6" fmla="*/ 191126 h 365751"/>
                  <a:gd name="connsiteX7" fmla="*/ 378887 w 557953"/>
                  <a:gd name="connsiteY7" fmla="*/ 181601 h 365751"/>
                  <a:gd name="connsiteX8" fmla="*/ 299512 w 557953"/>
                  <a:gd name="connsiteY8" fmla="*/ 359401 h 365751"/>
                  <a:gd name="connsiteX9" fmla="*/ 26462 w 557953"/>
                  <a:gd name="connsiteY9" fmla="*/ 365751 h 365751"/>
                  <a:gd name="connsiteX10" fmla="*/ 32812 w 557953"/>
                  <a:gd name="connsiteY10" fmla="*/ 260976 h 365751"/>
                  <a:gd name="connsiteX0" fmla="*/ 32812 w 558115"/>
                  <a:gd name="connsiteY0" fmla="*/ 269583 h 374358"/>
                  <a:gd name="connsiteX1" fmla="*/ 201087 w 558115"/>
                  <a:gd name="connsiteY1" fmla="*/ 253708 h 374358"/>
                  <a:gd name="connsiteX2" fmla="*/ 258237 w 558115"/>
                  <a:gd name="connsiteY2" fmla="*/ 75908 h 374358"/>
                  <a:gd name="connsiteX3" fmla="*/ 438418 w 558115"/>
                  <a:gd name="connsiteY3" fmla="*/ 6852 h 374358"/>
                  <a:gd name="connsiteX4" fmla="*/ 556687 w 558115"/>
                  <a:gd name="connsiteY4" fmla="*/ 348958 h 374358"/>
                  <a:gd name="connsiteX5" fmla="*/ 347137 w 558115"/>
                  <a:gd name="connsiteY5" fmla="*/ 358483 h 374358"/>
                  <a:gd name="connsiteX6" fmla="*/ 413812 w 558115"/>
                  <a:gd name="connsiteY6" fmla="*/ 199733 h 374358"/>
                  <a:gd name="connsiteX7" fmla="*/ 378887 w 558115"/>
                  <a:gd name="connsiteY7" fmla="*/ 190208 h 374358"/>
                  <a:gd name="connsiteX8" fmla="*/ 299512 w 558115"/>
                  <a:gd name="connsiteY8" fmla="*/ 368008 h 374358"/>
                  <a:gd name="connsiteX9" fmla="*/ 26462 w 558115"/>
                  <a:gd name="connsiteY9" fmla="*/ 374358 h 374358"/>
                  <a:gd name="connsiteX10" fmla="*/ 32812 w 558115"/>
                  <a:gd name="connsiteY10" fmla="*/ 269583 h 374358"/>
                  <a:gd name="connsiteX0" fmla="*/ 32812 w 558706"/>
                  <a:gd name="connsiteY0" fmla="*/ 269583 h 374358"/>
                  <a:gd name="connsiteX1" fmla="*/ 201087 w 558706"/>
                  <a:gd name="connsiteY1" fmla="*/ 253708 h 374358"/>
                  <a:gd name="connsiteX2" fmla="*/ 258237 w 558706"/>
                  <a:gd name="connsiteY2" fmla="*/ 75908 h 374358"/>
                  <a:gd name="connsiteX3" fmla="*/ 438418 w 558706"/>
                  <a:gd name="connsiteY3" fmla="*/ 6852 h 374358"/>
                  <a:gd name="connsiteX4" fmla="*/ 556687 w 558706"/>
                  <a:gd name="connsiteY4" fmla="*/ 348958 h 374358"/>
                  <a:gd name="connsiteX5" fmla="*/ 347137 w 558706"/>
                  <a:gd name="connsiteY5" fmla="*/ 358483 h 374358"/>
                  <a:gd name="connsiteX6" fmla="*/ 413812 w 558706"/>
                  <a:gd name="connsiteY6" fmla="*/ 199733 h 374358"/>
                  <a:gd name="connsiteX7" fmla="*/ 378887 w 558706"/>
                  <a:gd name="connsiteY7" fmla="*/ 190208 h 374358"/>
                  <a:gd name="connsiteX8" fmla="*/ 299512 w 558706"/>
                  <a:gd name="connsiteY8" fmla="*/ 368008 h 374358"/>
                  <a:gd name="connsiteX9" fmla="*/ 26462 w 558706"/>
                  <a:gd name="connsiteY9" fmla="*/ 374358 h 374358"/>
                  <a:gd name="connsiteX10" fmla="*/ 32812 w 558706"/>
                  <a:gd name="connsiteY10" fmla="*/ 269583 h 374358"/>
                  <a:gd name="connsiteX0" fmla="*/ 32812 w 558706"/>
                  <a:gd name="connsiteY0" fmla="*/ 265576 h 370351"/>
                  <a:gd name="connsiteX1" fmla="*/ 201087 w 558706"/>
                  <a:gd name="connsiteY1" fmla="*/ 249701 h 370351"/>
                  <a:gd name="connsiteX2" fmla="*/ 258237 w 558706"/>
                  <a:gd name="connsiteY2" fmla="*/ 71901 h 370351"/>
                  <a:gd name="connsiteX3" fmla="*/ 438418 w 558706"/>
                  <a:gd name="connsiteY3" fmla="*/ 2845 h 370351"/>
                  <a:gd name="connsiteX4" fmla="*/ 556687 w 558706"/>
                  <a:gd name="connsiteY4" fmla="*/ 344951 h 370351"/>
                  <a:gd name="connsiteX5" fmla="*/ 347137 w 558706"/>
                  <a:gd name="connsiteY5" fmla="*/ 354476 h 370351"/>
                  <a:gd name="connsiteX6" fmla="*/ 413812 w 558706"/>
                  <a:gd name="connsiteY6" fmla="*/ 195726 h 370351"/>
                  <a:gd name="connsiteX7" fmla="*/ 378887 w 558706"/>
                  <a:gd name="connsiteY7" fmla="*/ 186201 h 370351"/>
                  <a:gd name="connsiteX8" fmla="*/ 299512 w 558706"/>
                  <a:gd name="connsiteY8" fmla="*/ 364001 h 370351"/>
                  <a:gd name="connsiteX9" fmla="*/ 26462 w 558706"/>
                  <a:gd name="connsiteY9" fmla="*/ 370351 h 370351"/>
                  <a:gd name="connsiteX10" fmla="*/ 32812 w 558706"/>
                  <a:gd name="connsiteY10" fmla="*/ 265576 h 370351"/>
                  <a:gd name="connsiteX0" fmla="*/ 32812 w 558706"/>
                  <a:gd name="connsiteY0" fmla="*/ 268667 h 373442"/>
                  <a:gd name="connsiteX1" fmla="*/ 201087 w 558706"/>
                  <a:gd name="connsiteY1" fmla="*/ 252792 h 373442"/>
                  <a:gd name="connsiteX2" fmla="*/ 258237 w 558706"/>
                  <a:gd name="connsiteY2" fmla="*/ 74992 h 373442"/>
                  <a:gd name="connsiteX3" fmla="*/ 438418 w 558706"/>
                  <a:gd name="connsiteY3" fmla="*/ 5936 h 373442"/>
                  <a:gd name="connsiteX4" fmla="*/ 556687 w 558706"/>
                  <a:gd name="connsiteY4" fmla="*/ 348042 h 373442"/>
                  <a:gd name="connsiteX5" fmla="*/ 347137 w 558706"/>
                  <a:gd name="connsiteY5" fmla="*/ 357567 h 373442"/>
                  <a:gd name="connsiteX6" fmla="*/ 413812 w 558706"/>
                  <a:gd name="connsiteY6" fmla="*/ 198817 h 373442"/>
                  <a:gd name="connsiteX7" fmla="*/ 378887 w 558706"/>
                  <a:gd name="connsiteY7" fmla="*/ 189292 h 373442"/>
                  <a:gd name="connsiteX8" fmla="*/ 299512 w 558706"/>
                  <a:gd name="connsiteY8" fmla="*/ 367092 h 373442"/>
                  <a:gd name="connsiteX9" fmla="*/ 26462 w 558706"/>
                  <a:gd name="connsiteY9" fmla="*/ 373442 h 373442"/>
                  <a:gd name="connsiteX10" fmla="*/ 32812 w 558706"/>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687" h="373442">
                    <a:moveTo>
                      <a:pt x="32812" y="268667"/>
                    </a:moveTo>
                    <a:lnTo>
                      <a:pt x="201087" y="252792"/>
                    </a:lnTo>
                    <a:lnTo>
                      <a:pt x="258237" y="74992"/>
                    </a:lnTo>
                    <a:cubicBezTo>
                      <a:pt x="302951" y="-282"/>
                      <a:pt x="376770" y="-8615"/>
                      <a:pt x="438418" y="5936"/>
                    </a:cubicBezTo>
                    <a:cubicBezTo>
                      <a:pt x="516735" y="49062"/>
                      <a:pt x="546104" y="71949"/>
                      <a:pt x="556687" y="348042"/>
                    </a:cubicBezTo>
                    <a:cubicBezTo>
                      <a:pt x="479693" y="353599"/>
                      <a:pt x="416987" y="354392"/>
                      <a:pt x="347137" y="357567"/>
                    </a:cubicBezTo>
                    <a:cubicBezTo>
                      <a:pt x="357456" y="321318"/>
                      <a:pt x="389206" y="251734"/>
                      <a:pt x="413812" y="198817"/>
                    </a:cubicBezTo>
                    <a:lnTo>
                      <a:pt x="378887" y="189292"/>
                    </a:lnTo>
                    <a:lnTo>
                      <a:pt x="299512" y="367092"/>
                    </a:lnTo>
                    <a:lnTo>
                      <a:pt x="26462" y="373442"/>
                    </a:lnTo>
                    <a:cubicBezTo>
                      <a:pt x="3972" y="361535"/>
                      <a:pt x="-22485" y="302005"/>
                      <a:pt x="32812" y="268667"/>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sp>
            <p:nvSpPr>
              <p:cNvPr id="67" name="Freeform 66"/>
              <p:cNvSpPr/>
              <p:nvPr/>
            </p:nvSpPr>
            <p:spPr>
              <a:xfrm rot="20245202">
                <a:off x="3666777" y="3312921"/>
                <a:ext cx="255167" cy="149644"/>
              </a:xfrm>
              <a:custGeom>
                <a:avLst/>
                <a:gdLst>
                  <a:gd name="connsiteX0" fmla="*/ 246244 w 255167"/>
                  <a:gd name="connsiteY0" fmla="*/ 8923 h 128920"/>
                  <a:gd name="connsiteX1" fmla="*/ 255167 w 255167"/>
                  <a:gd name="connsiteY1" fmla="*/ 30466 h 128920"/>
                  <a:gd name="connsiteX2" fmla="*/ 255167 w 255167"/>
                  <a:gd name="connsiteY2" fmla="*/ 101784 h 128920"/>
                  <a:gd name="connsiteX3" fmla="*/ 246244 w 255167"/>
                  <a:gd name="connsiteY3" fmla="*/ 123327 h 128920"/>
                  <a:gd name="connsiteX4" fmla="*/ 232739 w 255167"/>
                  <a:gd name="connsiteY4" fmla="*/ 128920 h 128920"/>
                  <a:gd name="connsiteX5" fmla="*/ 232739 w 255167"/>
                  <a:gd name="connsiteY5" fmla="*/ 29639 h 128920"/>
                  <a:gd name="connsiteX6" fmla="*/ 223504 w 255167"/>
                  <a:gd name="connsiteY6" fmla="*/ 20404 h 128920"/>
                  <a:gd name="connsiteX7" fmla="*/ 31662 w 255167"/>
                  <a:gd name="connsiteY7" fmla="*/ 20404 h 128920"/>
                  <a:gd name="connsiteX8" fmla="*/ 22427 w 255167"/>
                  <a:gd name="connsiteY8" fmla="*/ 29639 h 128920"/>
                  <a:gd name="connsiteX9" fmla="*/ 22427 w 255167"/>
                  <a:gd name="connsiteY9" fmla="*/ 128920 h 128920"/>
                  <a:gd name="connsiteX10" fmla="*/ 8923 w 255167"/>
                  <a:gd name="connsiteY10" fmla="*/ 123327 h 128920"/>
                  <a:gd name="connsiteX11" fmla="*/ 0 w 255167"/>
                  <a:gd name="connsiteY11" fmla="*/ 101784 h 128920"/>
                  <a:gd name="connsiteX12" fmla="*/ 0 w 255167"/>
                  <a:gd name="connsiteY12" fmla="*/ 30466 h 128920"/>
                  <a:gd name="connsiteX13" fmla="*/ 30466 w 255167"/>
                  <a:gd name="connsiteY13" fmla="*/ 0 h 128920"/>
                  <a:gd name="connsiteX14" fmla="*/ 224701 w 255167"/>
                  <a:gd name="connsiteY14" fmla="*/ 0 h 128920"/>
                  <a:gd name="connsiteX15" fmla="*/ 246244 w 255167"/>
                  <a:gd name="connsiteY15" fmla="*/ 8923 h 1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167" h="128920">
                    <a:moveTo>
                      <a:pt x="246244" y="8923"/>
                    </a:moveTo>
                    <a:cubicBezTo>
                      <a:pt x="251757" y="14437"/>
                      <a:pt x="255167" y="22053"/>
                      <a:pt x="255167" y="30466"/>
                    </a:cubicBezTo>
                    <a:lnTo>
                      <a:pt x="255167" y="101784"/>
                    </a:lnTo>
                    <a:cubicBezTo>
                      <a:pt x="255167" y="110197"/>
                      <a:pt x="251757" y="117814"/>
                      <a:pt x="246244" y="123327"/>
                    </a:cubicBezTo>
                    <a:lnTo>
                      <a:pt x="232739" y="128920"/>
                    </a:lnTo>
                    <a:lnTo>
                      <a:pt x="232739" y="29639"/>
                    </a:lnTo>
                    <a:cubicBezTo>
                      <a:pt x="232739" y="24539"/>
                      <a:pt x="228604" y="20404"/>
                      <a:pt x="223504" y="20404"/>
                    </a:cubicBezTo>
                    <a:lnTo>
                      <a:pt x="31662" y="20404"/>
                    </a:lnTo>
                    <a:cubicBezTo>
                      <a:pt x="26562" y="20404"/>
                      <a:pt x="22427" y="24539"/>
                      <a:pt x="22427" y="29639"/>
                    </a:cubicBezTo>
                    <a:lnTo>
                      <a:pt x="22427" y="128920"/>
                    </a:lnTo>
                    <a:lnTo>
                      <a:pt x="8923" y="123327"/>
                    </a:lnTo>
                    <a:cubicBezTo>
                      <a:pt x="3410" y="117813"/>
                      <a:pt x="0" y="110197"/>
                      <a:pt x="0" y="101784"/>
                    </a:cubicBezTo>
                    <a:lnTo>
                      <a:pt x="0" y="30466"/>
                    </a:lnTo>
                    <a:cubicBezTo>
                      <a:pt x="0" y="13640"/>
                      <a:pt x="13640" y="0"/>
                      <a:pt x="30466" y="0"/>
                    </a:cubicBezTo>
                    <a:lnTo>
                      <a:pt x="224701" y="0"/>
                    </a:lnTo>
                    <a:cubicBezTo>
                      <a:pt x="233114" y="0"/>
                      <a:pt x="240731" y="3410"/>
                      <a:pt x="246244" y="8923"/>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grpSp>
      </p:grpSp>
      <p:sp>
        <p:nvSpPr>
          <p:cNvPr id="76" name="TextBox 75"/>
          <p:cNvSpPr txBox="1"/>
          <p:nvPr/>
        </p:nvSpPr>
        <p:spPr>
          <a:xfrm rot="1990396">
            <a:off x="7120278" y="4274661"/>
            <a:ext cx="1243295" cy="355250"/>
          </a:xfrm>
          <a:prstGeom prst="rect">
            <a:avLst/>
          </a:prstGeom>
          <a:noFill/>
        </p:spPr>
        <p:txBody>
          <a:bodyPr wrap="square" lIns="0" tIns="0" rIns="0" bIns="0" rtlCol="0">
            <a:noAutofit/>
          </a:bodyPr>
          <a:lstStyle/>
          <a:p>
            <a:pPr algn="ctr" defTabSz="950425"/>
            <a:r>
              <a:rPr lang="en-US" sz="1632" b="1" dirty="0">
                <a:solidFill>
                  <a:schemeClr val="accent4">
                    <a:lumMod val="60000"/>
                    <a:lumOff val="40000"/>
                  </a:schemeClr>
                </a:solidFill>
                <a:latin typeface="Segoe UI Light" panose="020B0502040204020203" pitchFamily="34" charset="0"/>
                <a:cs typeface="Segoe UI Light" panose="020B0502040204020203" pitchFamily="34" charset="0"/>
              </a:rPr>
              <a:t>REST</a:t>
            </a:r>
            <a:r>
              <a:rPr lang="en-US" sz="1428" b="1" dirty="0">
                <a:solidFill>
                  <a:schemeClr val="accent4">
                    <a:lumMod val="60000"/>
                    <a:lumOff val="40000"/>
                  </a:schemeClr>
                </a:solidFill>
                <a:latin typeface="Segoe UI Light" panose="020B0502040204020203" pitchFamily="34" charset="0"/>
                <a:cs typeface="Segoe UI Light" panose="020B0502040204020203" pitchFamily="34" charset="0"/>
              </a:rPr>
              <a:t> API calls</a:t>
            </a:r>
          </a:p>
        </p:txBody>
      </p:sp>
      <p:sp>
        <p:nvSpPr>
          <p:cNvPr id="88" name="TextBox 87"/>
          <p:cNvSpPr txBox="1"/>
          <p:nvPr/>
        </p:nvSpPr>
        <p:spPr>
          <a:xfrm>
            <a:off x="9670190" y="5578940"/>
            <a:ext cx="2364281" cy="1439930"/>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Integration</a:t>
            </a:r>
          </a:p>
          <a:p>
            <a:pPr>
              <a:lnSpc>
                <a:spcPct val="90000"/>
              </a:lnSpc>
              <a:spcAft>
                <a:spcPts val="600"/>
              </a:spcAft>
            </a:pPr>
            <a:r>
              <a:rPr lang="en-US" sz="1428" dirty="0">
                <a:gradFill>
                  <a:gsLst>
                    <a:gs pos="2917">
                      <a:schemeClr val="tx1"/>
                    </a:gs>
                    <a:gs pos="30000">
                      <a:schemeClr val="tx1"/>
                    </a:gs>
                  </a:gsLst>
                  <a:lin ang="5400000" scaled="0"/>
                </a:gradFill>
              </a:rPr>
              <a:t>Swagger-based APIs: easy to consume with any programming language</a:t>
            </a:r>
          </a:p>
        </p:txBody>
      </p:sp>
      <p:sp>
        <p:nvSpPr>
          <p:cNvPr id="97" name="TextBox 96"/>
          <p:cNvSpPr txBox="1"/>
          <p:nvPr/>
        </p:nvSpPr>
        <p:spPr>
          <a:xfrm>
            <a:off x="1543948" y="2061136"/>
            <a:ext cx="2388444" cy="1036564"/>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Deployment</a:t>
            </a:r>
          </a:p>
          <a:p>
            <a:pPr>
              <a:lnSpc>
                <a:spcPct val="90000"/>
              </a:lnSpc>
              <a:spcAft>
                <a:spcPts val="600"/>
              </a:spcAft>
            </a:pPr>
            <a:r>
              <a:rPr lang="en-US" sz="1428" dirty="0">
                <a:gradFill>
                  <a:gsLst>
                    <a:gs pos="2917">
                      <a:schemeClr val="tx1"/>
                    </a:gs>
                    <a:gs pos="30000">
                      <a:schemeClr val="tx1"/>
                    </a:gs>
                  </a:gsLst>
                  <a:lin ang="5400000" scaled="0"/>
                </a:gradFill>
              </a:rPr>
              <a:t>Turn R into web services in one line of code</a:t>
            </a:r>
          </a:p>
        </p:txBody>
      </p:sp>
      <p:sp>
        <p:nvSpPr>
          <p:cNvPr id="99" name="Rectangle 98"/>
          <p:cNvSpPr/>
          <p:nvPr/>
        </p:nvSpPr>
        <p:spPr>
          <a:xfrm>
            <a:off x="4031428" y="5082871"/>
            <a:ext cx="3431180" cy="1406811"/>
          </a:xfrm>
          <a:prstGeom prst="rect">
            <a:avLst/>
          </a:prstGeom>
        </p:spPr>
        <p:txBody>
          <a:bodyPr wrap="square">
            <a:spAutoFit/>
          </a:bodyPr>
          <a:lstStyle/>
          <a:p>
            <a:pPr defTabSz="932418">
              <a:defRPr/>
            </a:pPr>
            <a:r>
              <a:rPr lang="en-US" sz="1836" dirty="0">
                <a:solidFill>
                  <a:srgbClr val="00B0F0"/>
                </a:solidFill>
              </a:rPr>
              <a:t>Easy Setup</a:t>
            </a:r>
          </a:p>
          <a:p>
            <a:pPr defTabSz="932418">
              <a:defRPr/>
            </a:pPr>
            <a:endParaRPr lang="en-US" sz="816" dirty="0">
              <a:cs typeface="Segoe UI Semilight" panose="020B0402040204020203" pitchFamily="34" charset="0"/>
            </a:endParaRPr>
          </a:p>
          <a:p>
            <a:pPr marL="285695" indent="-285695" defTabSz="932418">
              <a:buFont typeface="Wingdings" panose="05000000000000000000" pitchFamily="2" charset="2"/>
              <a:buChar char="§"/>
              <a:defRPr/>
            </a:pPr>
            <a:r>
              <a:rPr lang="en-US" sz="1428" dirty="0">
                <a:cs typeface="Segoe UI Semilight" panose="020B0402040204020203" pitchFamily="34" charset="0"/>
              </a:rPr>
              <a:t>In-cloud or on-prem</a:t>
            </a:r>
          </a:p>
          <a:p>
            <a:pPr marL="285695" indent="-285695" defTabSz="932418">
              <a:buFont typeface="Wingdings" panose="05000000000000000000" pitchFamily="2" charset="2"/>
              <a:buChar char="§"/>
              <a:defRPr/>
            </a:pPr>
            <a:r>
              <a:rPr lang="en-US" sz="1428" dirty="0">
                <a:cs typeface="Segoe UI Semilight" panose="020B0402040204020203" pitchFamily="34" charset="0"/>
              </a:rPr>
              <a:t>Adding nodes to scale</a:t>
            </a:r>
          </a:p>
          <a:p>
            <a:pPr marL="285695" indent="-285695" defTabSz="932418">
              <a:buFont typeface="Wingdings" panose="05000000000000000000" pitchFamily="2" charset="2"/>
              <a:buChar char="§"/>
              <a:defRPr/>
            </a:pPr>
            <a:r>
              <a:rPr lang="en-US" sz="1428" dirty="0">
                <a:cs typeface="Segoe UI Semilight" panose="020B0402040204020203" pitchFamily="34" charset="0"/>
              </a:rPr>
              <a:t>High availability &amp; load balancing</a:t>
            </a:r>
          </a:p>
          <a:p>
            <a:pPr marL="285695" indent="-285695" defTabSz="932418">
              <a:buFont typeface="Wingdings" panose="05000000000000000000" pitchFamily="2" charset="2"/>
              <a:buChar char="§"/>
              <a:defRPr/>
            </a:pPr>
            <a:r>
              <a:rPr lang="en-US" sz="1428" dirty="0">
                <a:cs typeface="Segoe UI Semilight" panose="020B0402040204020203" pitchFamily="34" charset="0"/>
                <a:sym typeface="Wingdings" panose="05000000000000000000" pitchFamily="2" charset="2"/>
              </a:rPr>
              <a:t>Remote execution server</a:t>
            </a:r>
          </a:p>
        </p:txBody>
      </p:sp>
      <p:grpSp>
        <p:nvGrpSpPr>
          <p:cNvPr id="9" name="Group 8"/>
          <p:cNvGrpSpPr/>
          <p:nvPr/>
        </p:nvGrpSpPr>
        <p:grpSpPr>
          <a:xfrm>
            <a:off x="4135477" y="2289865"/>
            <a:ext cx="2865625" cy="2692210"/>
            <a:chOff x="5290698" y="3018644"/>
            <a:chExt cx="2809691" cy="2639661"/>
          </a:xfrm>
        </p:grpSpPr>
        <p:sp>
          <p:nvSpPr>
            <p:cNvPr id="56" name="Rectangle 55"/>
            <p:cNvSpPr/>
            <p:nvPr/>
          </p:nvSpPr>
          <p:spPr>
            <a:xfrm>
              <a:off x="5290698" y="3018644"/>
              <a:ext cx="2795162" cy="2639661"/>
            </a:xfrm>
            <a:prstGeom prst="rect">
              <a:avLst/>
            </a:prstGeom>
            <a:solidFill>
              <a:srgbClr val="00B0F0"/>
            </a:solidFill>
            <a:ln w="10795" cap="flat" cmpd="sng" algn="ctr">
              <a:noFill/>
              <a:prstDash val="solid"/>
            </a:ln>
            <a:effectLst/>
          </p:spPr>
          <p:txBody>
            <a:bodyPr rot="0" spcFirstLastPara="0" vertOverflow="overflow" horzOverflow="overflow" vert="horz" wrap="square" lIns="93207" tIns="46604" rIns="93207" bIns="46604" numCol="1" spcCol="0" rtlCol="0" fromWordArt="0" anchor="b" anchorCtr="0" forceAA="0" compatLnSpc="1">
              <a:prstTxWarp prst="textNoShape">
                <a:avLst/>
              </a:prstTxWarp>
              <a:noAutofit/>
            </a:bodyPr>
            <a:lstStyle/>
            <a:p>
              <a:pPr algn="ctr" defTabSz="949677">
                <a:defRPr/>
              </a:pPr>
              <a:endParaRPr lang="en-US" sz="1224" b="1" kern="0" dirty="0">
                <a:solidFill>
                  <a:prstClr val="white"/>
                </a:solidFill>
                <a:latin typeface="Segoe UI Light" panose="020B0502040204020203" pitchFamily="34" charset="0"/>
                <a:cs typeface="Segoe UI Light" panose="020B0502040204020203" pitchFamily="34" charset="0"/>
              </a:endParaRPr>
            </a:p>
          </p:txBody>
        </p:sp>
        <p:sp>
          <p:nvSpPr>
            <p:cNvPr id="54" name="TextBox 53"/>
            <p:cNvSpPr txBox="1"/>
            <p:nvPr/>
          </p:nvSpPr>
          <p:spPr>
            <a:xfrm>
              <a:off x="5297963" y="4615182"/>
              <a:ext cx="2795162" cy="845744"/>
            </a:xfrm>
            <a:prstGeom prst="rect">
              <a:avLst/>
            </a:prstGeom>
            <a:noFill/>
          </p:spPr>
          <p:txBody>
            <a:bodyPr wrap="square" rtlCol="0">
              <a:spAutoFit/>
            </a:bodyPr>
            <a:lstStyle/>
            <a:p>
              <a:pPr algn="ctr" defTabSz="949677">
                <a:defRPr/>
              </a:pPr>
              <a:r>
                <a:rPr lang="en-US" sz="2040" b="1" kern="0" dirty="0">
                  <a:solidFill>
                    <a:prstClr val="white"/>
                  </a:solidFill>
                  <a:latin typeface="Segoe UI Light" panose="020B0502040204020203" pitchFamily="34" charset="0"/>
                  <a:cs typeface="Segoe UI Light" panose="020B0502040204020203" pitchFamily="34" charset="0"/>
                </a:rPr>
                <a:t>Microsoft R Server</a:t>
              </a:r>
            </a:p>
            <a:p>
              <a:pPr algn="ctr" defTabSz="949677">
                <a:defRPr/>
              </a:pPr>
              <a:r>
                <a:rPr lang="en-US" sz="1428" b="1" kern="0" dirty="0">
                  <a:solidFill>
                    <a:prstClr val="white"/>
                  </a:solidFill>
                  <a:latin typeface="Segoe UI Light" panose="020B0502040204020203" pitchFamily="34" charset="0"/>
                  <a:cs typeface="Segoe UI Light" panose="020B0502040204020203" pitchFamily="34" charset="0"/>
                </a:rPr>
                <a:t>configured for</a:t>
              </a:r>
            </a:p>
            <a:p>
              <a:pPr algn="ctr" defTabSz="949677">
                <a:defRPr/>
              </a:pPr>
              <a:r>
                <a:rPr lang="en-US" sz="1428" b="1" kern="0" dirty="0">
                  <a:solidFill>
                    <a:prstClr val="white"/>
                  </a:solidFill>
                  <a:latin typeface="Segoe UI Light" panose="020B0502040204020203" pitchFamily="34" charset="0"/>
                  <a:cs typeface="Segoe UI Light" panose="020B0502040204020203" pitchFamily="34" charset="0"/>
                </a:rPr>
                <a:t>operationalizing R analytics</a:t>
              </a:r>
            </a:p>
          </p:txBody>
        </p:sp>
        <p:pic>
          <p:nvPicPr>
            <p:cNvPr id="8" name="Picture 7"/>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5763960" y="3205422"/>
              <a:ext cx="996196" cy="1138510"/>
            </a:xfrm>
            <a:prstGeom prst="rect">
              <a:avLst/>
            </a:prstGeom>
          </p:spPr>
        </p:pic>
        <p:sp>
          <p:nvSpPr>
            <p:cNvPr id="11" name="TextBox 10"/>
            <p:cNvSpPr txBox="1"/>
            <p:nvPr/>
          </p:nvSpPr>
          <p:spPr>
            <a:xfrm>
              <a:off x="6690333" y="3539331"/>
              <a:ext cx="1410056" cy="747512"/>
            </a:xfrm>
            <a:prstGeom prst="rect">
              <a:avLst/>
            </a:prstGeom>
            <a:noFill/>
          </p:spPr>
          <p:txBody>
            <a:bodyPr wrap="square" lIns="186521" tIns="149217" rIns="186521" bIns="149217" rtlCol="0">
              <a:spAutoFit/>
            </a:bodyPr>
            <a:lstStyle/>
            <a:p>
              <a:pPr>
                <a:lnSpc>
                  <a:spcPct val="90000"/>
                </a:lnSpc>
                <a:spcAft>
                  <a:spcPts val="612"/>
                </a:spcAft>
              </a:pPr>
              <a:r>
                <a:rPr lang="en-US" sz="1632" dirty="0">
                  <a:gradFill>
                    <a:gsLst>
                      <a:gs pos="2917">
                        <a:schemeClr val="tx1"/>
                      </a:gs>
                      <a:gs pos="30000">
                        <a:schemeClr val="tx1"/>
                      </a:gs>
                    </a:gsLst>
                    <a:lin ang="5400000" scaled="0"/>
                  </a:gradFill>
                </a:rPr>
                <a:t>Services / Sessions</a:t>
              </a:r>
            </a:p>
          </p:txBody>
        </p:sp>
      </p:grpSp>
      <p:grpSp>
        <p:nvGrpSpPr>
          <p:cNvPr id="22" name="Group 21"/>
          <p:cNvGrpSpPr/>
          <p:nvPr/>
        </p:nvGrpSpPr>
        <p:grpSpPr>
          <a:xfrm>
            <a:off x="8870775" y="4023712"/>
            <a:ext cx="1496464" cy="1517974"/>
            <a:chOff x="9426074" y="4576906"/>
            <a:chExt cx="1520669" cy="1542527"/>
          </a:xfrm>
        </p:grpSpPr>
        <p:grpSp>
          <p:nvGrpSpPr>
            <p:cNvPr id="18" name="Group 17"/>
            <p:cNvGrpSpPr/>
            <p:nvPr/>
          </p:nvGrpSpPr>
          <p:grpSpPr>
            <a:xfrm>
              <a:off x="9426074" y="4576906"/>
              <a:ext cx="1520669" cy="1520274"/>
              <a:chOff x="9638894" y="4976320"/>
              <a:chExt cx="1097280" cy="1096995"/>
            </a:xfrm>
          </p:grpSpPr>
          <p:sp>
            <p:nvSpPr>
              <p:cNvPr id="57" name="Oval 2"/>
              <p:cNvSpPr>
                <a:spLocks noChangeAspect="1"/>
              </p:cNvSpPr>
              <p:nvPr/>
            </p:nvSpPr>
            <p:spPr bwMode="auto">
              <a:xfrm>
                <a:off x="9638894" y="4976320"/>
                <a:ext cx="1097280" cy="1096995"/>
              </a:xfrm>
              <a:prstGeom prst="ellipse">
                <a:avLst/>
              </a:prstGeom>
              <a:solidFill>
                <a:schemeClr val="bg1"/>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5117" tIns="47558" rIns="47558" bIns="95117" numCol="1" spcCol="0" rtlCol="0" fromWordArt="0" anchor="b" anchorCtr="0" forceAA="0" compatLnSpc="1">
                <a:prstTxWarp prst="textNoShape">
                  <a:avLst/>
                </a:prstTxWarp>
                <a:noAutofit/>
              </a:bodyPr>
              <a:lstStyle/>
              <a:p>
                <a:pPr algn="ctr" defTabSz="950843" fontAlgn="base">
                  <a:spcBef>
                    <a:spcPct val="0"/>
                  </a:spcBef>
                  <a:spcAft>
                    <a:spcPct val="0"/>
                  </a:spcAft>
                </a:pPr>
                <a:endParaRPr lang="en-US" sz="2081" spc="-52" dirty="0">
                  <a:solidFill>
                    <a:schemeClr val="tx1"/>
                  </a:solidFill>
                  <a:latin typeface="Segoe UI"/>
                  <a:ea typeface="Segoe UI" pitchFamily="34" charset="0"/>
                  <a:cs typeface="Segoe UI" pitchFamily="34" charset="0"/>
                </a:endParaRPr>
              </a:p>
            </p:txBody>
          </p:sp>
          <p:sp>
            <p:nvSpPr>
              <p:cNvPr id="58" name="Freeform 53"/>
              <p:cNvSpPr>
                <a:spLocks noEditPoints="1"/>
              </p:cNvSpPr>
              <p:nvPr/>
            </p:nvSpPr>
            <p:spPr bwMode="auto">
              <a:xfrm>
                <a:off x="10010231" y="5143786"/>
                <a:ext cx="451892" cy="644949"/>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3234" tIns="46616" rIns="93234" bIns="46616" numCol="1" anchor="t" anchorCtr="0" compatLnSpc="1">
                <a:prstTxWarp prst="textNoShape">
                  <a:avLst/>
                </a:prstTxWarp>
              </a:bodyPr>
              <a:lstStyle/>
              <a:p>
                <a:pPr defTabSz="950938">
                  <a:defRPr/>
                </a:pPr>
                <a:endParaRPr lang="en-US" sz="1836">
                  <a:latin typeface="Segoe UI"/>
                </a:endParaRPr>
              </a:p>
            </p:txBody>
          </p:sp>
        </p:grpSp>
        <p:sp>
          <p:nvSpPr>
            <p:cNvPr id="60" name="TextBox 59"/>
            <p:cNvSpPr txBox="1"/>
            <p:nvPr/>
          </p:nvSpPr>
          <p:spPr>
            <a:xfrm>
              <a:off x="9707930" y="5549720"/>
              <a:ext cx="993314" cy="569713"/>
            </a:xfrm>
            <a:prstGeom prst="rect">
              <a:avLst/>
            </a:prstGeom>
            <a:noFill/>
          </p:spPr>
          <p:txBody>
            <a:bodyPr wrap="square" lIns="186521" tIns="149217" rIns="186521" bIns="149217" rtlCol="0">
              <a:spAutoFit/>
            </a:bodyPr>
            <a:lstStyle/>
            <a:p>
              <a:pPr>
                <a:lnSpc>
                  <a:spcPct val="90000"/>
                </a:lnSpc>
                <a:spcAft>
                  <a:spcPts val="612"/>
                </a:spcAft>
              </a:pPr>
              <a:r>
                <a:rPr lang="en-US" sz="1836" b="1" dirty="0">
                  <a:gradFill>
                    <a:gsLst>
                      <a:gs pos="2917">
                        <a:schemeClr val="tx1"/>
                      </a:gs>
                      <a:gs pos="30000">
                        <a:schemeClr val="tx1"/>
                      </a:gs>
                    </a:gsLst>
                    <a:lin ang="5400000" scaled="0"/>
                  </a:gradFill>
                </a:rPr>
                <a:t>Apps</a:t>
              </a:r>
            </a:p>
          </p:txBody>
        </p:sp>
      </p:grpSp>
      <p:grpSp>
        <p:nvGrpSpPr>
          <p:cNvPr id="63" name="Group 62"/>
          <p:cNvGrpSpPr/>
          <p:nvPr/>
        </p:nvGrpSpPr>
        <p:grpSpPr>
          <a:xfrm>
            <a:off x="8802197" y="1833966"/>
            <a:ext cx="1962514" cy="1949339"/>
            <a:chOff x="2084627" y="1114466"/>
            <a:chExt cx="2209847" cy="2032632"/>
          </a:xfrm>
        </p:grpSpPr>
        <p:pic>
          <p:nvPicPr>
            <p:cNvPr id="77"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 name="TextBox 81"/>
            <p:cNvSpPr txBox="1"/>
            <p:nvPr/>
          </p:nvSpPr>
          <p:spPr>
            <a:xfrm>
              <a:off x="2292804" y="1600128"/>
              <a:ext cx="1858965" cy="777556"/>
            </a:xfrm>
            <a:prstGeom prst="rect">
              <a:avLst/>
            </a:prstGeom>
            <a:noFill/>
          </p:spPr>
          <p:txBody>
            <a:bodyPr wrap="square" lIns="0" tIns="0" rIns="0" bIns="0" rtlCol="0">
              <a:noAutofit/>
            </a:bodyPr>
            <a:lstStyle/>
            <a:p>
              <a:pPr algn="ctr" defTabSz="950425"/>
              <a:r>
                <a:rPr lang="en-US" sz="1632" b="1" dirty="0">
                  <a:solidFill>
                    <a:prstClr val="white"/>
                  </a:solidFill>
                  <a:latin typeface="Segoe UI Light" panose="020B0502040204020203" pitchFamily="34" charset="0"/>
                  <a:cs typeface="Segoe UI Light" panose="020B0502040204020203" pitchFamily="34" charset="0"/>
                </a:rPr>
                <a:t>Microsoft R Client</a:t>
              </a:r>
            </a:p>
            <a:p>
              <a:pPr algn="ctr" defTabSz="950425"/>
              <a:endParaRPr lang="en-US" sz="714" b="1" dirty="0">
                <a:solidFill>
                  <a:prstClr val="white"/>
                </a:solidFill>
                <a:latin typeface="Segoe UI Light" panose="020B0502040204020203" pitchFamily="34" charset="0"/>
                <a:cs typeface="Segoe UI Light" panose="020B0502040204020203" pitchFamily="34" charset="0"/>
              </a:endParaRPr>
            </a:p>
            <a:p>
              <a:pPr algn="ctr" defTabSz="950425"/>
              <a:r>
                <a:rPr lang="en-US" sz="1224"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32" b="1" dirty="0">
                  <a:solidFill>
                    <a:schemeClr val="tx2">
                      <a:lumMod val="75000"/>
                    </a:schemeClr>
                  </a:solidFill>
                  <a:latin typeface="Segoe UI Light" panose="020B0502040204020203" pitchFamily="34" charset="0"/>
                  <a:cs typeface="Segoe UI Light" panose="020B0502040204020203" pitchFamily="34" charset="0"/>
                </a:rPr>
                <a:t>)</a:t>
              </a:r>
            </a:p>
          </p:txBody>
        </p:sp>
      </p:grpSp>
      <p:grpSp>
        <p:nvGrpSpPr>
          <p:cNvPr id="83" name="Group 82"/>
          <p:cNvGrpSpPr/>
          <p:nvPr/>
        </p:nvGrpSpPr>
        <p:grpSpPr>
          <a:xfrm>
            <a:off x="8580727" y="1140777"/>
            <a:ext cx="1160897" cy="934782"/>
            <a:chOff x="-31593" y="770872"/>
            <a:chExt cx="1219200" cy="981728"/>
          </a:xfrm>
        </p:grpSpPr>
        <p:sp>
          <p:nvSpPr>
            <p:cNvPr id="84" name="TextBox 83"/>
            <p:cNvSpPr txBox="1"/>
            <p:nvPr/>
          </p:nvSpPr>
          <p:spPr>
            <a:xfrm>
              <a:off x="-31593" y="1404235"/>
              <a:ext cx="1219200" cy="348365"/>
            </a:xfrm>
            <a:prstGeom prst="rect">
              <a:avLst/>
            </a:prstGeom>
            <a:noFill/>
          </p:spPr>
          <p:txBody>
            <a:bodyPr wrap="square" lIns="0" tIns="0" rIns="0" bIns="0" rtlCol="0">
              <a:noAutofit/>
            </a:bodyPr>
            <a:lstStyle/>
            <a:p>
              <a:pPr algn="ctr" defTabSz="950425"/>
              <a:r>
                <a:rPr lang="en-US" sz="1428" b="1" dirty="0">
                  <a:latin typeface="Segoe UI Light" panose="020B0502040204020203" pitchFamily="34" charset="0"/>
                  <a:cs typeface="Segoe UI Light" panose="020B0502040204020203" pitchFamily="34" charset="0"/>
                </a:rPr>
                <a:t>Data Scientist</a:t>
              </a:r>
            </a:p>
          </p:txBody>
        </p:sp>
        <p:grpSp>
          <p:nvGrpSpPr>
            <p:cNvPr id="85" name="Group 84"/>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86" name="Oval 85"/>
              <p:cNvSpPr/>
              <p:nvPr/>
            </p:nvSpPr>
            <p:spPr>
              <a:xfrm>
                <a:off x="6881217" y="1674658"/>
                <a:ext cx="2210082" cy="2210082"/>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87" name="Freeform 86"/>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89" name="Freeform 88"/>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90" name="Freeform 89"/>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91" name="Rounded Rectangle 90"/>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92" name="Freeform 91"/>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grpSp>
      </p:grpSp>
      <p:cxnSp>
        <p:nvCxnSpPr>
          <p:cNvPr id="26" name="Straight Arrow Connector 25"/>
          <p:cNvCxnSpPr>
            <a:cxnSpLocks/>
            <a:stCxn id="56" idx="3"/>
            <a:endCxn id="57" idx="2"/>
          </p:cNvCxnSpPr>
          <p:nvPr/>
        </p:nvCxnSpPr>
        <p:spPr>
          <a:xfrm>
            <a:off x="6986283" y="3635971"/>
            <a:ext cx="1884491" cy="1135780"/>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Arrow Connector 93"/>
          <p:cNvCxnSpPr>
            <a:cxnSpLocks/>
            <a:stCxn id="56" idx="3"/>
            <a:endCxn id="77" idx="3"/>
          </p:cNvCxnSpPr>
          <p:nvPr/>
        </p:nvCxnSpPr>
        <p:spPr>
          <a:xfrm flipV="1">
            <a:off x="6986284" y="2808636"/>
            <a:ext cx="1815914" cy="827335"/>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5" name="TextBox 94"/>
          <p:cNvSpPr txBox="1"/>
          <p:nvPr/>
        </p:nvSpPr>
        <p:spPr>
          <a:xfrm>
            <a:off x="9743980" y="976254"/>
            <a:ext cx="2339032" cy="1036564"/>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Consumption</a:t>
            </a:r>
          </a:p>
          <a:p>
            <a:pPr>
              <a:lnSpc>
                <a:spcPct val="90000"/>
              </a:lnSpc>
              <a:spcAft>
                <a:spcPts val="600"/>
              </a:spcAft>
            </a:pPr>
            <a:r>
              <a:rPr lang="en-US" sz="1428" dirty="0">
                <a:gradFill>
                  <a:gsLst>
                    <a:gs pos="2917">
                      <a:schemeClr val="tx1"/>
                    </a:gs>
                    <a:gs pos="30000">
                      <a:schemeClr val="tx1"/>
                    </a:gs>
                  </a:gsLst>
                  <a:lin ang="5400000" scaled="0"/>
                </a:gradFill>
              </a:rPr>
              <a:t>Explore and consume services in R directly</a:t>
            </a:r>
          </a:p>
        </p:txBody>
      </p:sp>
      <p:sp>
        <p:nvSpPr>
          <p:cNvPr id="96" name="TextBox 95"/>
          <p:cNvSpPr txBox="1"/>
          <p:nvPr/>
        </p:nvSpPr>
        <p:spPr>
          <a:xfrm>
            <a:off x="2642897" y="3274338"/>
            <a:ext cx="1388262" cy="336654"/>
          </a:xfrm>
          <a:prstGeom prst="rect">
            <a:avLst/>
          </a:prstGeom>
          <a:noFill/>
        </p:spPr>
        <p:txBody>
          <a:bodyPr wrap="square" lIns="0" tIns="0" rIns="0" bIns="0" rtlCol="0">
            <a:noAutofit/>
          </a:bodyPr>
          <a:lstStyle/>
          <a:p>
            <a:pPr algn="ctr" defTabSz="950425"/>
            <a:r>
              <a:rPr lang="en-US" altLang="zh-CN" sz="1632" b="1" dirty="0">
                <a:solidFill>
                  <a:schemeClr val="accent4">
                    <a:lumMod val="60000"/>
                    <a:lumOff val="40000"/>
                  </a:schemeClr>
                </a:solidFill>
                <a:latin typeface="Segoe UI Light" panose="020B0502040204020203" pitchFamily="34" charset="0"/>
                <a:cs typeface="Segoe UI Light" panose="020B0502040204020203" pitchFamily="34" charset="0"/>
              </a:rPr>
              <a:t>publishService</a:t>
            </a:r>
            <a:endParaRPr lang="en-US" sz="1632" b="1" dirty="0">
              <a:solidFill>
                <a:schemeClr val="accent4">
                  <a:lumMod val="60000"/>
                  <a:lumOff val="40000"/>
                </a:schemeClr>
              </a:solidFill>
              <a:latin typeface="Segoe UI Light" panose="020B0502040204020203" pitchFamily="34" charset="0"/>
              <a:cs typeface="Segoe UI Light" panose="020B0502040204020203" pitchFamily="34" charset="0"/>
            </a:endParaRPr>
          </a:p>
        </p:txBody>
      </p:sp>
      <p:sp>
        <p:nvSpPr>
          <p:cNvPr id="98" name="TextBox 97"/>
          <p:cNvSpPr txBox="1"/>
          <p:nvPr/>
        </p:nvSpPr>
        <p:spPr>
          <a:xfrm rot="19899132">
            <a:off x="7146862" y="2816079"/>
            <a:ext cx="1243295" cy="355250"/>
          </a:xfrm>
          <a:prstGeom prst="rect">
            <a:avLst/>
          </a:prstGeom>
          <a:noFill/>
        </p:spPr>
        <p:txBody>
          <a:bodyPr wrap="square" lIns="0" tIns="0" rIns="0" bIns="0" rtlCol="0">
            <a:noAutofit/>
          </a:bodyPr>
          <a:lstStyle/>
          <a:p>
            <a:pPr algn="ctr" defTabSz="950425"/>
            <a:r>
              <a:rPr lang="en-US" sz="1632" b="1" dirty="0">
                <a:solidFill>
                  <a:schemeClr val="accent4">
                    <a:lumMod val="60000"/>
                    <a:lumOff val="40000"/>
                  </a:schemeClr>
                </a:solidFill>
                <a:latin typeface="Segoe UI Light" panose="020B0502040204020203" pitchFamily="34" charset="0"/>
                <a:cs typeface="Segoe UI Light" panose="020B0502040204020203" pitchFamily="34" charset="0"/>
              </a:rPr>
              <a:t>getService</a:t>
            </a:r>
          </a:p>
        </p:txBody>
      </p:sp>
      <p:grpSp>
        <p:nvGrpSpPr>
          <p:cNvPr id="100" name="Group 99"/>
          <p:cNvGrpSpPr/>
          <p:nvPr/>
        </p:nvGrpSpPr>
        <p:grpSpPr>
          <a:xfrm>
            <a:off x="521071" y="2939344"/>
            <a:ext cx="2021512" cy="1826382"/>
            <a:chOff x="2084627" y="1114466"/>
            <a:chExt cx="2209847" cy="2032632"/>
          </a:xfrm>
        </p:grpSpPr>
        <p:pic>
          <p:nvPicPr>
            <p:cNvPr id="101"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 name="TextBox 101"/>
            <p:cNvSpPr txBox="1"/>
            <p:nvPr/>
          </p:nvSpPr>
          <p:spPr>
            <a:xfrm>
              <a:off x="2309742" y="1600127"/>
              <a:ext cx="1858965" cy="777556"/>
            </a:xfrm>
            <a:prstGeom prst="rect">
              <a:avLst/>
            </a:prstGeom>
            <a:noFill/>
          </p:spPr>
          <p:txBody>
            <a:bodyPr wrap="square" lIns="0" tIns="0" rIns="0" bIns="0" rtlCol="0">
              <a:noAutofit/>
            </a:bodyPr>
            <a:lstStyle/>
            <a:p>
              <a:pPr algn="ctr" defTabSz="950425"/>
              <a:r>
                <a:rPr lang="en-US" sz="1632" b="1" dirty="0">
                  <a:solidFill>
                    <a:prstClr val="white"/>
                  </a:solidFill>
                  <a:latin typeface="Segoe UI Light" panose="020B0502040204020203" pitchFamily="34" charset="0"/>
                  <a:cs typeface="Segoe UI Light" panose="020B0502040204020203" pitchFamily="34" charset="0"/>
                </a:rPr>
                <a:t>Microsoft R Client</a:t>
              </a:r>
            </a:p>
            <a:p>
              <a:pPr algn="ctr" defTabSz="950425"/>
              <a:endParaRPr lang="en-US" sz="714" b="1" dirty="0">
                <a:solidFill>
                  <a:prstClr val="white"/>
                </a:solidFill>
                <a:latin typeface="Segoe UI Light" panose="020B0502040204020203" pitchFamily="34" charset="0"/>
                <a:cs typeface="Segoe UI Light" panose="020B0502040204020203" pitchFamily="34" charset="0"/>
              </a:endParaRPr>
            </a:p>
            <a:p>
              <a:pPr algn="ctr" defTabSz="950425"/>
              <a:r>
                <a:rPr lang="en-US" sz="1224"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32" b="1" dirty="0">
                  <a:solidFill>
                    <a:schemeClr val="tx2">
                      <a:lumMod val="75000"/>
                    </a:schemeClr>
                  </a:solidFill>
                  <a:latin typeface="Segoe UI Light" panose="020B0502040204020203" pitchFamily="34" charset="0"/>
                  <a:cs typeface="Segoe UI Light" panose="020B0502040204020203" pitchFamily="34" charset="0"/>
                </a:rPr>
                <a:t>)</a:t>
              </a:r>
            </a:p>
          </p:txBody>
        </p:sp>
      </p:grpSp>
      <p:cxnSp>
        <p:nvCxnSpPr>
          <p:cNvPr id="103" name="Straight Arrow Connector 102"/>
          <p:cNvCxnSpPr>
            <a:endCxn id="56" idx="1"/>
          </p:cNvCxnSpPr>
          <p:nvPr/>
        </p:nvCxnSpPr>
        <p:spPr>
          <a:xfrm>
            <a:off x="2542583" y="3635970"/>
            <a:ext cx="1592894" cy="0"/>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55" name="Rectangle 54">
            <a:extLst>
              <a:ext uri="{FF2B5EF4-FFF2-40B4-BE49-F238E27FC236}">
                <a16:creationId xmlns:a16="http://schemas.microsoft.com/office/drawing/2014/main" id="{8E889152-7408-4496-9720-B3E49D582DF8}"/>
              </a:ext>
            </a:extLst>
          </p:cNvPr>
          <p:cNvSpPr/>
          <p:nvPr/>
        </p:nvSpPr>
        <p:spPr bwMode="auto">
          <a:xfrm>
            <a:off x="8420524" y="708389"/>
            <a:ext cx="3591400" cy="3234616"/>
          </a:xfrm>
          <a:prstGeom prst="rect">
            <a:avLst/>
          </a:prstGeom>
          <a:solidFill>
            <a:schemeClr val="tx2">
              <a:lumMod val="20000"/>
              <a:lumOff val="80000"/>
              <a:alpha val="26000"/>
            </a:schemeClr>
          </a:solidFill>
          <a:ln w="28575">
            <a:solidFill>
              <a:srgbClr val="FF5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TextBox 58">
            <a:extLst>
              <a:ext uri="{FF2B5EF4-FFF2-40B4-BE49-F238E27FC236}">
                <a16:creationId xmlns:a16="http://schemas.microsoft.com/office/drawing/2014/main" id="{5F818F86-473E-453C-BA48-B5FA297D6E54}"/>
              </a:ext>
            </a:extLst>
          </p:cNvPr>
          <p:cNvSpPr txBox="1"/>
          <p:nvPr/>
        </p:nvSpPr>
        <p:spPr>
          <a:xfrm>
            <a:off x="11461854" y="579821"/>
            <a:ext cx="606576" cy="780214"/>
          </a:xfrm>
          <a:prstGeom prst="rect">
            <a:avLst/>
          </a:prstGeom>
          <a:noFill/>
        </p:spPr>
        <p:txBody>
          <a:bodyPr wrap="none" lIns="182880" tIns="146304" rIns="182880" bIns="146304" rtlCol="0">
            <a:spAutoFit/>
          </a:bodyPr>
          <a:lstStyle/>
          <a:p>
            <a:pPr>
              <a:lnSpc>
                <a:spcPct val="90000"/>
              </a:lnSpc>
              <a:spcAft>
                <a:spcPts val="600"/>
              </a:spcAft>
            </a:pPr>
            <a:r>
              <a:rPr lang="en-US" sz="3500" b="1" dirty="0">
                <a:solidFill>
                  <a:schemeClr val="tx2"/>
                </a:solidFill>
              </a:rPr>
              <a:t>3</a:t>
            </a:r>
          </a:p>
        </p:txBody>
      </p:sp>
    </p:spTree>
    <p:extLst>
      <p:ext uri="{BB962C8B-B14F-4D97-AF65-F5344CB8AC3E}">
        <p14:creationId xmlns:p14="http://schemas.microsoft.com/office/powerpoint/2010/main" val="25913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88" dirty="0"/>
              <a:t>Deployment Experience</a:t>
            </a:r>
          </a:p>
        </p:txBody>
      </p:sp>
      <p:grpSp>
        <p:nvGrpSpPr>
          <p:cNvPr id="45" name="Group 44"/>
          <p:cNvGrpSpPr/>
          <p:nvPr/>
        </p:nvGrpSpPr>
        <p:grpSpPr>
          <a:xfrm>
            <a:off x="436871" y="2120267"/>
            <a:ext cx="1160897" cy="934782"/>
            <a:chOff x="1" y="770872"/>
            <a:chExt cx="1219200" cy="981728"/>
          </a:xfrm>
        </p:grpSpPr>
        <p:sp>
          <p:nvSpPr>
            <p:cNvPr id="46" name="TextBox 45"/>
            <p:cNvSpPr txBox="1"/>
            <p:nvPr/>
          </p:nvSpPr>
          <p:spPr>
            <a:xfrm>
              <a:off x="1" y="1404235"/>
              <a:ext cx="1219200" cy="348365"/>
            </a:xfrm>
            <a:prstGeom prst="rect">
              <a:avLst/>
            </a:prstGeom>
            <a:noFill/>
          </p:spPr>
          <p:txBody>
            <a:bodyPr wrap="square" lIns="0" tIns="0" rIns="0" bIns="0" rtlCol="0">
              <a:noAutofit/>
            </a:bodyPr>
            <a:lstStyle/>
            <a:p>
              <a:pPr algn="ctr" defTabSz="950425"/>
              <a:r>
                <a:rPr lang="en-US" sz="1428" b="1" dirty="0">
                  <a:latin typeface="Segoe UI Light" panose="020B0502040204020203" pitchFamily="34" charset="0"/>
                  <a:cs typeface="Segoe UI Light" panose="020B0502040204020203" pitchFamily="34" charset="0"/>
                </a:rPr>
                <a:t>Data Scientist</a:t>
              </a:r>
            </a:p>
          </p:txBody>
        </p:sp>
        <p:grpSp>
          <p:nvGrpSpPr>
            <p:cNvPr id="47" name="Group 46"/>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48" name="Oval 47"/>
              <p:cNvSpPr/>
              <p:nvPr/>
            </p:nvSpPr>
            <p:spPr>
              <a:xfrm>
                <a:off x="6881217" y="1674658"/>
                <a:ext cx="2210082" cy="2210082"/>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49" name="Freeform 48"/>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0" name="Freeform 49"/>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1" name="Freeform 50"/>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2" name="Rounded Rectangle 51"/>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3" name="Freeform 52"/>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grpSp>
      </p:grpSp>
      <p:grpSp>
        <p:nvGrpSpPr>
          <p:cNvPr id="61" name="Group 60"/>
          <p:cNvGrpSpPr/>
          <p:nvPr/>
        </p:nvGrpSpPr>
        <p:grpSpPr>
          <a:xfrm>
            <a:off x="8189361" y="5817598"/>
            <a:ext cx="1832341" cy="1026109"/>
            <a:chOff x="5004633" y="4648754"/>
            <a:chExt cx="2331508" cy="1134424"/>
          </a:xfrm>
        </p:grpSpPr>
        <p:sp>
          <p:nvSpPr>
            <p:cNvPr id="62" name="TextBox 61"/>
            <p:cNvSpPr txBox="1"/>
            <p:nvPr/>
          </p:nvSpPr>
          <p:spPr>
            <a:xfrm>
              <a:off x="5004633" y="5316876"/>
              <a:ext cx="2331508" cy="466302"/>
            </a:xfrm>
            <a:prstGeom prst="rect">
              <a:avLst/>
            </a:prstGeom>
            <a:noFill/>
          </p:spPr>
          <p:txBody>
            <a:bodyPr wrap="square" lIns="0" tIns="0" rIns="0" bIns="0" rtlCol="0">
              <a:noAutofit/>
            </a:bodyPr>
            <a:lstStyle/>
            <a:p>
              <a:pPr algn="ctr" defTabSz="950425">
                <a:defRPr/>
              </a:pPr>
              <a:r>
                <a:rPr lang="en-US" sz="1428" b="1" kern="0" dirty="0">
                  <a:latin typeface="Segoe UI Light" panose="020B0502040204020203" pitchFamily="34" charset="0"/>
                  <a:cs typeface="Segoe UI Light" panose="020B0502040204020203" pitchFamily="34" charset="0"/>
                </a:rPr>
                <a:t>Developer</a:t>
              </a:r>
            </a:p>
          </p:txBody>
        </p:sp>
        <p:grpSp>
          <p:nvGrpSpPr>
            <p:cNvPr id="64" name="Group 63"/>
            <p:cNvGrpSpPr>
              <a:grpSpLocks noChangeAspect="1"/>
            </p:cNvGrpSpPr>
            <p:nvPr/>
          </p:nvGrpSpPr>
          <p:grpSpPr>
            <a:xfrm>
              <a:off x="5847038" y="4648754"/>
              <a:ext cx="573865" cy="594357"/>
              <a:chOff x="3666777" y="2914650"/>
              <a:chExt cx="637627" cy="660397"/>
            </a:xfrm>
            <a:solidFill>
              <a:srgbClr val="003963"/>
            </a:solidFill>
          </p:grpSpPr>
          <p:sp>
            <p:nvSpPr>
              <p:cNvPr id="65" name="Oval 64"/>
              <p:cNvSpPr/>
              <p:nvPr/>
            </p:nvSpPr>
            <p:spPr>
              <a:xfrm>
                <a:off x="3913881" y="2914650"/>
                <a:ext cx="273051" cy="273050"/>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sp>
            <p:nvSpPr>
              <p:cNvPr id="66" name="Freeform 65"/>
              <p:cNvSpPr/>
              <p:nvPr/>
            </p:nvSpPr>
            <p:spPr>
              <a:xfrm>
                <a:off x="3747717" y="3201605"/>
                <a:ext cx="556687" cy="373442"/>
              </a:xfrm>
              <a:custGeom>
                <a:avLst/>
                <a:gdLst>
                  <a:gd name="connsiteX0" fmla="*/ 34925 w 558800"/>
                  <a:gd name="connsiteY0" fmla="*/ 266700 h 371475"/>
                  <a:gd name="connsiteX1" fmla="*/ 203200 w 558800"/>
                  <a:gd name="connsiteY1" fmla="*/ 250825 h 371475"/>
                  <a:gd name="connsiteX2" fmla="*/ 260350 w 558800"/>
                  <a:gd name="connsiteY2" fmla="*/ 73025 h 371475"/>
                  <a:gd name="connsiteX3" fmla="*/ 320675 w 558800"/>
                  <a:gd name="connsiteY3" fmla="*/ 15875 h 371475"/>
                  <a:gd name="connsiteX4" fmla="*/ 419100 w 558800"/>
                  <a:gd name="connsiteY4" fmla="*/ 0 h 371475"/>
                  <a:gd name="connsiteX5" fmla="*/ 501650 w 558800"/>
                  <a:gd name="connsiteY5" fmla="*/ 44450 h 371475"/>
                  <a:gd name="connsiteX6" fmla="*/ 536575 w 558800"/>
                  <a:gd name="connsiteY6" fmla="*/ 98425 h 371475"/>
                  <a:gd name="connsiteX7" fmla="*/ 558800 w 558800"/>
                  <a:gd name="connsiteY7" fmla="*/ 346075 h 371475"/>
                  <a:gd name="connsiteX8" fmla="*/ 349250 w 558800"/>
                  <a:gd name="connsiteY8" fmla="*/ 355600 h 371475"/>
                  <a:gd name="connsiteX9" fmla="*/ 346075 w 558800"/>
                  <a:gd name="connsiteY9" fmla="*/ 349250 h 371475"/>
                  <a:gd name="connsiteX10" fmla="*/ 415925 w 558800"/>
                  <a:gd name="connsiteY10" fmla="*/ 196850 h 371475"/>
                  <a:gd name="connsiteX11" fmla="*/ 412750 w 558800"/>
                  <a:gd name="connsiteY11" fmla="*/ 184150 h 371475"/>
                  <a:gd name="connsiteX12" fmla="*/ 381000 w 558800"/>
                  <a:gd name="connsiteY12" fmla="*/ 187325 h 371475"/>
                  <a:gd name="connsiteX13" fmla="*/ 301625 w 558800"/>
                  <a:gd name="connsiteY13" fmla="*/ 365125 h 371475"/>
                  <a:gd name="connsiteX14" fmla="*/ 28575 w 558800"/>
                  <a:gd name="connsiteY14" fmla="*/ 371475 h 371475"/>
                  <a:gd name="connsiteX15" fmla="*/ 0 w 558800"/>
                  <a:gd name="connsiteY15" fmla="*/ 336550 h 371475"/>
                  <a:gd name="connsiteX16" fmla="*/ 34925 w 558800"/>
                  <a:gd name="connsiteY16" fmla="*/ 266700 h 371475"/>
                  <a:gd name="connsiteX0" fmla="*/ 34925 w 558800"/>
                  <a:gd name="connsiteY0" fmla="*/ 266700 h 371475"/>
                  <a:gd name="connsiteX1" fmla="*/ 203200 w 558800"/>
                  <a:gd name="connsiteY1" fmla="*/ 250825 h 371475"/>
                  <a:gd name="connsiteX2" fmla="*/ 260350 w 558800"/>
                  <a:gd name="connsiteY2" fmla="*/ 73025 h 371475"/>
                  <a:gd name="connsiteX3" fmla="*/ 419100 w 558800"/>
                  <a:gd name="connsiteY3" fmla="*/ 0 h 371475"/>
                  <a:gd name="connsiteX4" fmla="*/ 501650 w 558800"/>
                  <a:gd name="connsiteY4" fmla="*/ 44450 h 371475"/>
                  <a:gd name="connsiteX5" fmla="*/ 536575 w 558800"/>
                  <a:gd name="connsiteY5" fmla="*/ 98425 h 371475"/>
                  <a:gd name="connsiteX6" fmla="*/ 558800 w 558800"/>
                  <a:gd name="connsiteY6" fmla="*/ 346075 h 371475"/>
                  <a:gd name="connsiteX7" fmla="*/ 349250 w 558800"/>
                  <a:gd name="connsiteY7" fmla="*/ 355600 h 371475"/>
                  <a:gd name="connsiteX8" fmla="*/ 346075 w 558800"/>
                  <a:gd name="connsiteY8" fmla="*/ 349250 h 371475"/>
                  <a:gd name="connsiteX9" fmla="*/ 415925 w 558800"/>
                  <a:gd name="connsiteY9" fmla="*/ 196850 h 371475"/>
                  <a:gd name="connsiteX10" fmla="*/ 412750 w 558800"/>
                  <a:gd name="connsiteY10" fmla="*/ 184150 h 371475"/>
                  <a:gd name="connsiteX11" fmla="*/ 381000 w 558800"/>
                  <a:gd name="connsiteY11" fmla="*/ 187325 h 371475"/>
                  <a:gd name="connsiteX12" fmla="*/ 301625 w 558800"/>
                  <a:gd name="connsiteY12" fmla="*/ 365125 h 371475"/>
                  <a:gd name="connsiteX13" fmla="*/ 28575 w 558800"/>
                  <a:gd name="connsiteY13" fmla="*/ 371475 h 371475"/>
                  <a:gd name="connsiteX14" fmla="*/ 0 w 558800"/>
                  <a:gd name="connsiteY14" fmla="*/ 336550 h 371475"/>
                  <a:gd name="connsiteX15" fmla="*/ 34925 w 558800"/>
                  <a:gd name="connsiteY15" fmla="*/ 266700 h 371475"/>
                  <a:gd name="connsiteX0" fmla="*/ 34925 w 558800"/>
                  <a:gd name="connsiteY0" fmla="*/ 222250 h 327025"/>
                  <a:gd name="connsiteX1" fmla="*/ 203200 w 558800"/>
                  <a:gd name="connsiteY1" fmla="*/ 206375 h 327025"/>
                  <a:gd name="connsiteX2" fmla="*/ 260350 w 558800"/>
                  <a:gd name="connsiteY2" fmla="*/ 28575 h 327025"/>
                  <a:gd name="connsiteX3" fmla="*/ 501650 w 558800"/>
                  <a:gd name="connsiteY3" fmla="*/ 0 h 327025"/>
                  <a:gd name="connsiteX4" fmla="*/ 536575 w 558800"/>
                  <a:gd name="connsiteY4" fmla="*/ 53975 h 327025"/>
                  <a:gd name="connsiteX5" fmla="*/ 558800 w 558800"/>
                  <a:gd name="connsiteY5" fmla="*/ 301625 h 327025"/>
                  <a:gd name="connsiteX6" fmla="*/ 349250 w 558800"/>
                  <a:gd name="connsiteY6" fmla="*/ 311150 h 327025"/>
                  <a:gd name="connsiteX7" fmla="*/ 346075 w 558800"/>
                  <a:gd name="connsiteY7" fmla="*/ 304800 h 327025"/>
                  <a:gd name="connsiteX8" fmla="*/ 415925 w 558800"/>
                  <a:gd name="connsiteY8" fmla="*/ 152400 h 327025"/>
                  <a:gd name="connsiteX9" fmla="*/ 412750 w 558800"/>
                  <a:gd name="connsiteY9" fmla="*/ 139700 h 327025"/>
                  <a:gd name="connsiteX10" fmla="*/ 381000 w 558800"/>
                  <a:gd name="connsiteY10" fmla="*/ 142875 h 327025"/>
                  <a:gd name="connsiteX11" fmla="*/ 301625 w 558800"/>
                  <a:gd name="connsiteY11" fmla="*/ 320675 h 327025"/>
                  <a:gd name="connsiteX12" fmla="*/ 28575 w 558800"/>
                  <a:gd name="connsiteY12" fmla="*/ 327025 h 327025"/>
                  <a:gd name="connsiteX13" fmla="*/ 0 w 558800"/>
                  <a:gd name="connsiteY13" fmla="*/ 292100 h 327025"/>
                  <a:gd name="connsiteX14" fmla="*/ 34925 w 558800"/>
                  <a:gd name="connsiteY14" fmla="*/ 222250 h 327025"/>
                  <a:gd name="connsiteX0" fmla="*/ 34925 w 558800"/>
                  <a:gd name="connsiteY0" fmla="*/ 246288 h 351063"/>
                  <a:gd name="connsiteX1" fmla="*/ 203200 w 558800"/>
                  <a:gd name="connsiteY1" fmla="*/ 230413 h 351063"/>
                  <a:gd name="connsiteX2" fmla="*/ 260350 w 558800"/>
                  <a:gd name="connsiteY2" fmla="*/ 52613 h 351063"/>
                  <a:gd name="connsiteX3" fmla="*/ 501650 w 558800"/>
                  <a:gd name="connsiteY3" fmla="*/ 24038 h 351063"/>
                  <a:gd name="connsiteX4" fmla="*/ 536575 w 558800"/>
                  <a:gd name="connsiteY4" fmla="*/ 78013 h 351063"/>
                  <a:gd name="connsiteX5" fmla="*/ 558800 w 558800"/>
                  <a:gd name="connsiteY5" fmla="*/ 325663 h 351063"/>
                  <a:gd name="connsiteX6" fmla="*/ 349250 w 558800"/>
                  <a:gd name="connsiteY6" fmla="*/ 335188 h 351063"/>
                  <a:gd name="connsiteX7" fmla="*/ 346075 w 558800"/>
                  <a:gd name="connsiteY7" fmla="*/ 328838 h 351063"/>
                  <a:gd name="connsiteX8" fmla="*/ 415925 w 558800"/>
                  <a:gd name="connsiteY8" fmla="*/ 176438 h 351063"/>
                  <a:gd name="connsiteX9" fmla="*/ 412750 w 558800"/>
                  <a:gd name="connsiteY9" fmla="*/ 163738 h 351063"/>
                  <a:gd name="connsiteX10" fmla="*/ 381000 w 558800"/>
                  <a:gd name="connsiteY10" fmla="*/ 166913 h 351063"/>
                  <a:gd name="connsiteX11" fmla="*/ 301625 w 558800"/>
                  <a:gd name="connsiteY11" fmla="*/ 344713 h 351063"/>
                  <a:gd name="connsiteX12" fmla="*/ 28575 w 558800"/>
                  <a:gd name="connsiteY12" fmla="*/ 351063 h 351063"/>
                  <a:gd name="connsiteX13" fmla="*/ 0 w 558800"/>
                  <a:gd name="connsiteY13" fmla="*/ 316138 h 351063"/>
                  <a:gd name="connsiteX14" fmla="*/ 34925 w 558800"/>
                  <a:gd name="connsiteY14" fmla="*/ 246288 h 35106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36575 w 558800"/>
                  <a:gd name="connsiteY4" fmla="*/ 95653 h 368703"/>
                  <a:gd name="connsiteX5" fmla="*/ 558800 w 558800"/>
                  <a:gd name="connsiteY5" fmla="*/ 343303 h 368703"/>
                  <a:gd name="connsiteX6" fmla="*/ 349250 w 558800"/>
                  <a:gd name="connsiteY6" fmla="*/ 352828 h 368703"/>
                  <a:gd name="connsiteX7" fmla="*/ 346075 w 558800"/>
                  <a:gd name="connsiteY7" fmla="*/ 346478 h 368703"/>
                  <a:gd name="connsiteX8" fmla="*/ 415925 w 558800"/>
                  <a:gd name="connsiteY8" fmla="*/ 194078 h 368703"/>
                  <a:gd name="connsiteX9" fmla="*/ 412750 w 558800"/>
                  <a:gd name="connsiteY9" fmla="*/ 181378 h 368703"/>
                  <a:gd name="connsiteX10" fmla="*/ 381000 w 558800"/>
                  <a:gd name="connsiteY10" fmla="*/ 184553 h 368703"/>
                  <a:gd name="connsiteX11" fmla="*/ 301625 w 558800"/>
                  <a:gd name="connsiteY11" fmla="*/ 362353 h 368703"/>
                  <a:gd name="connsiteX12" fmla="*/ 28575 w 558800"/>
                  <a:gd name="connsiteY12" fmla="*/ 368703 h 368703"/>
                  <a:gd name="connsiteX13" fmla="*/ 0 w 558800"/>
                  <a:gd name="connsiteY13" fmla="*/ 333778 h 368703"/>
                  <a:gd name="connsiteX14" fmla="*/ 34925 w 558800"/>
                  <a:gd name="connsiteY14"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381000 w 558800"/>
                  <a:gd name="connsiteY8" fmla="*/ 184553 h 368703"/>
                  <a:gd name="connsiteX9" fmla="*/ 301625 w 558800"/>
                  <a:gd name="connsiteY9" fmla="*/ 362353 h 368703"/>
                  <a:gd name="connsiteX10" fmla="*/ 28575 w 558800"/>
                  <a:gd name="connsiteY10" fmla="*/ 368703 h 368703"/>
                  <a:gd name="connsiteX11" fmla="*/ 0 w 558800"/>
                  <a:gd name="connsiteY11" fmla="*/ 333778 h 368703"/>
                  <a:gd name="connsiteX12" fmla="*/ 34925 w 558800"/>
                  <a:gd name="connsiteY12" fmla="*/ 263928 h 368703"/>
                  <a:gd name="connsiteX0" fmla="*/ 6350 w 530225"/>
                  <a:gd name="connsiteY0" fmla="*/ 263928 h 368703"/>
                  <a:gd name="connsiteX1" fmla="*/ 174625 w 530225"/>
                  <a:gd name="connsiteY1" fmla="*/ 248053 h 368703"/>
                  <a:gd name="connsiteX2" fmla="*/ 231775 w 530225"/>
                  <a:gd name="connsiteY2" fmla="*/ 70253 h 368703"/>
                  <a:gd name="connsiteX3" fmla="*/ 473075 w 530225"/>
                  <a:gd name="connsiteY3" fmla="*/ 41678 h 368703"/>
                  <a:gd name="connsiteX4" fmla="*/ 530225 w 530225"/>
                  <a:gd name="connsiteY4" fmla="*/ 343303 h 368703"/>
                  <a:gd name="connsiteX5" fmla="*/ 320675 w 530225"/>
                  <a:gd name="connsiteY5" fmla="*/ 352828 h 368703"/>
                  <a:gd name="connsiteX6" fmla="*/ 317500 w 530225"/>
                  <a:gd name="connsiteY6" fmla="*/ 346478 h 368703"/>
                  <a:gd name="connsiteX7" fmla="*/ 387350 w 530225"/>
                  <a:gd name="connsiteY7" fmla="*/ 194078 h 368703"/>
                  <a:gd name="connsiteX8" fmla="*/ 352425 w 530225"/>
                  <a:gd name="connsiteY8" fmla="*/ 184553 h 368703"/>
                  <a:gd name="connsiteX9" fmla="*/ 273050 w 530225"/>
                  <a:gd name="connsiteY9" fmla="*/ 362353 h 368703"/>
                  <a:gd name="connsiteX10" fmla="*/ 0 w 530225"/>
                  <a:gd name="connsiteY10" fmla="*/ 368703 h 368703"/>
                  <a:gd name="connsiteX11" fmla="*/ 6350 w 530225"/>
                  <a:gd name="connsiteY11" fmla="*/ 263928 h 368703"/>
                  <a:gd name="connsiteX0" fmla="*/ 28984 w 552859"/>
                  <a:gd name="connsiteY0" fmla="*/ 263928 h 368703"/>
                  <a:gd name="connsiteX1" fmla="*/ 197259 w 552859"/>
                  <a:gd name="connsiteY1" fmla="*/ 248053 h 368703"/>
                  <a:gd name="connsiteX2" fmla="*/ 254409 w 552859"/>
                  <a:gd name="connsiteY2" fmla="*/ 70253 h 368703"/>
                  <a:gd name="connsiteX3" fmla="*/ 495709 w 552859"/>
                  <a:gd name="connsiteY3" fmla="*/ 41678 h 368703"/>
                  <a:gd name="connsiteX4" fmla="*/ 552859 w 552859"/>
                  <a:gd name="connsiteY4" fmla="*/ 343303 h 368703"/>
                  <a:gd name="connsiteX5" fmla="*/ 343309 w 552859"/>
                  <a:gd name="connsiteY5" fmla="*/ 352828 h 368703"/>
                  <a:gd name="connsiteX6" fmla="*/ 340134 w 552859"/>
                  <a:gd name="connsiteY6" fmla="*/ 346478 h 368703"/>
                  <a:gd name="connsiteX7" fmla="*/ 409984 w 552859"/>
                  <a:gd name="connsiteY7" fmla="*/ 194078 h 368703"/>
                  <a:gd name="connsiteX8" fmla="*/ 375059 w 552859"/>
                  <a:gd name="connsiteY8" fmla="*/ 184553 h 368703"/>
                  <a:gd name="connsiteX9" fmla="*/ 295684 w 552859"/>
                  <a:gd name="connsiteY9" fmla="*/ 362353 h 368703"/>
                  <a:gd name="connsiteX10" fmla="*/ 22634 w 552859"/>
                  <a:gd name="connsiteY10" fmla="*/ 368703 h 368703"/>
                  <a:gd name="connsiteX11" fmla="*/ 28984 w 552859"/>
                  <a:gd name="connsiteY11" fmla="*/ 263928 h 368703"/>
                  <a:gd name="connsiteX0" fmla="*/ 35058 w 558933"/>
                  <a:gd name="connsiteY0" fmla="*/ 263928 h 369620"/>
                  <a:gd name="connsiteX1" fmla="*/ 203333 w 558933"/>
                  <a:gd name="connsiteY1" fmla="*/ 248053 h 369620"/>
                  <a:gd name="connsiteX2" fmla="*/ 260483 w 558933"/>
                  <a:gd name="connsiteY2" fmla="*/ 70253 h 369620"/>
                  <a:gd name="connsiteX3" fmla="*/ 501783 w 558933"/>
                  <a:gd name="connsiteY3" fmla="*/ 41678 h 369620"/>
                  <a:gd name="connsiteX4" fmla="*/ 558933 w 558933"/>
                  <a:gd name="connsiteY4" fmla="*/ 343303 h 369620"/>
                  <a:gd name="connsiteX5" fmla="*/ 349383 w 558933"/>
                  <a:gd name="connsiteY5" fmla="*/ 352828 h 369620"/>
                  <a:gd name="connsiteX6" fmla="*/ 346208 w 558933"/>
                  <a:gd name="connsiteY6" fmla="*/ 346478 h 369620"/>
                  <a:gd name="connsiteX7" fmla="*/ 416058 w 558933"/>
                  <a:gd name="connsiteY7" fmla="*/ 194078 h 369620"/>
                  <a:gd name="connsiteX8" fmla="*/ 381133 w 558933"/>
                  <a:gd name="connsiteY8" fmla="*/ 184553 h 369620"/>
                  <a:gd name="connsiteX9" fmla="*/ 301758 w 558933"/>
                  <a:gd name="connsiteY9" fmla="*/ 362353 h 369620"/>
                  <a:gd name="connsiteX10" fmla="*/ 28708 w 558933"/>
                  <a:gd name="connsiteY10" fmla="*/ 368703 h 369620"/>
                  <a:gd name="connsiteX11" fmla="*/ 35058 w 558933"/>
                  <a:gd name="connsiteY11" fmla="*/ 263928 h 369620"/>
                  <a:gd name="connsiteX0" fmla="*/ 38101 w 561976"/>
                  <a:gd name="connsiteY0" fmla="*/ 263928 h 368703"/>
                  <a:gd name="connsiteX1" fmla="*/ 206376 w 561976"/>
                  <a:gd name="connsiteY1" fmla="*/ 248053 h 368703"/>
                  <a:gd name="connsiteX2" fmla="*/ 263526 w 561976"/>
                  <a:gd name="connsiteY2" fmla="*/ 70253 h 368703"/>
                  <a:gd name="connsiteX3" fmla="*/ 504826 w 561976"/>
                  <a:gd name="connsiteY3" fmla="*/ 41678 h 368703"/>
                  <a:gd name="connsiteX4" fmla="*/ 561976 w 561976"/>
                  <a:gd name="connsiteY4" fmla="*/ 343303 h 368703"/>
                  <a:gd name="connsiteX5" fmla="*/ 352426 w 561976"/>
                  <a:gd name="connsiteY5" fmla="*/ 352828 h 368703"/>
                  <a:gd name="connsiteX6" fmla="*/ 349251 w 561976"/>
                  <a:gd name="connsiteY6" fmla="*/ 346478 h 368703"/>
                  <a:gd name="connsiteX7" fmla="*/ 419101 w 561976"/>
                  <a:gd name="connsiteY7" fmla="*/ 194078 h 368703"/>
                  <a:gd name="connsiteX8" fmla="*/ 384176 w 561976"/>
                  <a:gd name="connsiteY8" fmla="*/ 184553 h 368703"/>
                  <a:gd name="connsiteX9" fmla="*/ 304801 w 561976"/>
                  <a:gd name="connsiteY9" fmla="*/ 362353 h 368703"/>
                  <a:gd name="connsiteX10" fmla="*/ 31751 w 561976"/>
                  <a:gd name="connsiteY10" fmla="*/ 368703 h 368703"/>
                  <a:gd name="connsiteX11" fmla="*/ 38101 w 561976"/>
                  <a:gd name="connsiteY11" fmla="*/ 263928 h 368703"/>
                  <a:gd name="connsiteX0" fmla="*/ 35796 w 559671"/>
                  <a:gd name="connsiteY0" fmla="*/ 263928 h 368703"/>
                  <a:gd name="connsiteX1" fmla="*/ 204071 w 559671"/>
                  <a:gd name="connsiteY1" fmla="*/ 248053 h 368703"/>
                  <a:gd name="connsiteX2" fmla="*/ 261221 w 559671"/>
                  <a:gd name="connsiteY2" fmla="*/ 70253 h 368703"/>
                  <a:gd name="connsiteX3" fmla="*/ 502521 w 559671"/>
                  <a:gd name="connsiteY3" fmla="*/ 41678 h 368703"/>
                  <a:gd name="connsiteX4" fmla="*/ 559671 w 559671"/>
                  <a:gd name="connsiteY4" fmla="*/ 343303 h 368703"/>
                  <a:gd name="connsiteX5" fmla="*/ 350121 w 559671"/>
                  <a:gd name="connsiteY5" fmla="*/ 352828 h 368703"/>
                  <a:gd name="connsiteX6" fmla="*/ 346946 w 559671"/>
                  <a:gd name="connsiteY6" fmla="*/ 346478 h 368703"/>
                  <a:gd name="connsiteX7" fmla="*/ 416796 w 559671"/>
                  <a:gd name="connsiteY7" fmla="*/ 194078 h 368703"/>
                  <a:gd name="connsiteX8" fmla="*/ 381871 w 559671"/>
                  <a:gd name="connsiteY8" fmla="*/ 184553 h 368703"/>
                  <a:gd name="connsiteX9" fmla="*/ 302496 w 559671"/>
                  <a:gd name="connsiteY9" fmla="*/ 362353 h 368703"/>
                  <a:gd name="connsiteX10" fmla="*/ 29446 w 559671"/>
                  <a:gd name="connsiteY10" fmla="*/ 368703 h 368703"/>
                  <a:gd name="connsiteX11" fmla="*/ 35796 w 559671"/>
                  <a:gd name="connsiteY11" fmla="*/ 263928 h 368703"/>
                  <a:gd name="connsiteX0" fmla="*/ 33802 w 557677"/>
                  <a:gd name="connsiteY0" fmla="*/ 263928 h 368703"/>
                  <a:gd name="connsiteX1" fmla="*/ 202077 w 557677"/>
                  <a:gd name="connsiteY1" fmla="*/ 248053 h 368703"/>
                  <a:gd name="connsiteX2" fmla="*/ 259227 w 557677"/>
                  <a:gd name="connsiteY2" fmla="*/ 70253 h 368703"/>
                  <a:gd name="connsiteX3" fmla="*/ 500527 w 557677"/>
                  <a:gd name="connsiteY3" fmla="*/ 41678 h 368703"/>
                  <a:gd name="connsiteX4" fmla="*/ 557677 w 557677"/>
                  <a:gd name="connsiteY4" fmla="*/ 343303 h 368703"/>
                  <a:gd name="connsiteX5" fmla="*/ 348127 w 557677"/>
                  <a:gd name="connsiteY5" fmla="*/ 352828 h 368703"/>
                  <a:gd name="connsiteX6" fmla="*/ 344952 w 557677"/>
                  <a:gd name="connsiteY6" fmla="*/ 346478 h 368703"/>
                  <a:gd name="connsiteX7" fmla="*/ 414802 w 557677"/>
                  <a:gd name="connsiteY7" fmla="*/ 194078 h 368703"/>
                  <a:gd name="connsiteX8" fmla="*/ 379877 w 557677"/>
                  <a:gd name="connsiteY8" fmla="*/ 184553 h 368703"/>
                  <a:gd name="connsiteX9" fmla="*/ 300502 w 557677"/>
                  <a:gd name="connsiteY9" fmla="*/ 362353 h 368703"/>
                  <a:gd name="connsiteX10" fmla="*/ 27452 w 557677"/>
                  <a:gd name="connsiteY10" fmla="*/ 368703 h 368703"/>
                  <a:gd name="connsiteX11" fmla="*/ 33802 w 55767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343962 w 556687"/>
                  <a:gd name="connsiteY6" fmla="*/ 346478 h 368703"/>
                  <a:gd name="connsiteX7" fmla="*/ 413812 w 556687"/>
                  <a:gd name="connsiteY7" fmla="*/ 194078 h 368703"/>
                  <a:gd name="connsiteX8" fmla="*/ 378887 w 556687"/>
                  <a:gd name="connsiteY8" fmla="*/ 184553 h 368703"/>
                  <a:gd name="connsiteX9" fmla="*/ 299512 w 556687"/>
                  <a:gd name="connsiteY9" fmla="*/ 362353 h 368703"/>
                  <a:gd name="connsiteX10" fmla="*/ 26462 w 556687"/>
                  <a:gd name="connsiteY10" fmla="*/ 368703 h 368703"/>
                  <a:gd name="connsiteX11" fmla="*/ 32812 w 55668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0508 h 365283"/>
                  <a:gd name="connsiteX1" fmla="*/ 201087 w 556687"/>
                  <a:gd name="connsiteY1" fmla="*/ 244633 h 365283"/>
                  <a:gd name="connsiteX2" fmla="*/ 258237 w 556687"/>
                  <a:gd name="connsiteY2" fmla="*/ 66833 h 365283"/>
                  <a:gd name="connsiteX3" fmla="*/ 426512 w 556687"/>
                  <a:gd name="connsiteY3" fmla="*/ 7302 h 365283"/>
                  <a:gd name="connsiteX4" fmla="*/ 499537 w 556687"/>
                  <a:gd name="connsiteY4" fmla="*/ 38258 h 365283"/>
                  <a:gd name="connsiteX5" fmla="*/ 556687 w 556687"/>
                  <a:gd name="connsiteY5" fmla="*/ 339883 h 365283"/>
                  <a:gd name="connsiteX6" fmla="*/ 347137 w 556687"/>
                  <a:gd name="connsiteY6" fmla="*/ 349408 h 365283"/>
                  <a:gd name="connsiteX7" fmla="*/ 413812 w 556687"/>
                  <a:gd name="connsiteY7" fmla="*/ 190658 h 365283"/>
                  <a:gd name="connsiteX8" fmla="*/ 378887 w 556687"/>
                  <a:gd name="connsiteY8" fmla="*/ 181133 h 365283"/>
                  <a:gd name="connsiteX9" fmla="*/ 299512 w 556687"/>
                  <a:gd name="connsiteY9" fmla="*/ 358933 h 365283"/>
                  <a:gd name="connsiteX10" fmla="*/ 26462 w 556687"/>
                  <a:gd name="connsiteY10" fmla="*/ 365283 h 365283"/>
                  <a:gd name="connsiteX11" fmla="*/ 32812 w 556687"/>
                  <a:gd name="connsiteY11" fmla="*/ 260508 h 365283"/>
                  <a:gd name="connsiteX0" fmla="*/ 32812 w 557953"/>
                  <a:gd name="connsiteY0" fmla="*/ 268685 h 373460"/>
                  <a:gd name="connsiteX1" fmla="*/ 201087 w 557953"/>
                  <a:gd name="connsiteY1" fmla="*/ 252810 h 373460"/>
                  <a:gd name="connsiteX2" fmla="*/ 258237 w 557953"/>
                  <a:gd name="connsiteY2" fmla="*/ 75010 h 373460"/>
                  <a:gd name="connsiteX3" fmla="*/ 426512 w 557953"/>
                  <a:gd name="connsiteY3" fmla="*/ 15479 h 373460"/>
                  <a:gd name="connsiteX4" fmla="*/ 556687 w 557953"/>
                  <a:gd name="connsiteY4" fmla="*/ 348060 h 373460"/>
                  <a:gd name="connsiteX5" fmla="*/ 347137 w 557953"/>
                  <a:gd name="connsiteY5" fmla="*/ 357585 h 373460"/>
                  <a:gd name="connsiteX6" fmla="*/ 413812 w 557953"/>
                  <a:gd name="connsiteY6" fmla="*/ 198835 h 373460"/>
                  <a:gd name="connsiteX7" fmla="*/ 378887 w 557953"/>
                  <a:gd name="connsiteY7" fmla="*/ 189310 h 373460"/>
                  <a:gd name="connsiteX8" fmla="*/ 299512 w 557953"/>
                  <a:gd name="connsiteY8" fmla="*/ 367110 h 373460"/>
                  <a:gd name="connsiteX9" fmla="*/ 26462 w 557953"/>
                  <a:gd name="connsiteY9" fmla="*/ 373460 h 373460"/>
                  <a:gd name="connsiteX10" fmla="*/ 32812 w 557953"/>
                  <a:gd name="connsiteY10" fmla="*/ 268685 h 373460"/>
                  <a:gd name="connsiteX0" fmla="*/ 32812 w 557953"/>
                  <a:gd name="connsiteY0" fmla="*/ 260976 h 365751"/>
                  <a:gd name="connsiteX1" fmla="*/ 201087 w 557953"/>
                  <a:gd name="connsiteY1" fmla="*/ 245101 h 365751"/>
                  <a:gd name="connsiteX2" fmla="*/ 258237 w 557953"/>
                  <a:gd name="connsiteY2" fmla="*/ 67301 h 365751"/>
                  <a:gd name="connsiteX3" fmla="*/ 426512 w 557953"/>
                  <a:gd name="connsiteY3" fmla="*/ 7770 h 365751"/>
                  <a:gd name="connsiteX4" fmla="*/ 556687 w 557953"/>
                  <a:gd name="connsiteY4" fmla="*/ 340351 h 365751"/>
                  <a:gd name="connsiteX5" fmla="*/ 347137 w 557953"/>
                  <a:gd name="connsiteY5" fmla="*/ 349876 h 365751"/>
                  <a:gd name="connsiteX6" fmla="*/ 413812 w 557953"/>
                  <a:gd name="connsiteY6" fmla="*/ 191126 h 365751"/>
                  <a:gd name="connsiteX7" fmla="*/ 378887 w 557953"/>
                  <a:gd name="connsiteY7" fmla="*/ 181601 h 365751"/>
                  <a:gd name="connsiteX8" fmla="*/ 299512 w 557953"/>
                  <a:gd name="connsiteY8" fmla="*/ 359401 h 365751"/>
                  <a:gd name="connsiteX9" fmla="*/ 26462 w 557953"/>
                  <a:gd name="connsiteY9" fmla="*/ 365751 h 365751"/>
                  <a:gd name="connsiteX10" fmla="*/ 32812 w 557953"/>
                  <a:gd name="connsiteY10" fmla="*/ 260976 h 365751"/>
                  <a:gd name="connsiteX0" fmla="*/ 32812 w 558115"/>
                  <a:gd name="connsiteY0" fmla="*/ 269583 h 374358"/>
                  <a:gd name="connsiteX1" fmla="*/ 201087 w 558115"/>
                  <a:gd name="connsiteY1" fmla="*/ 253708 h 374358"/>
                  <a:gd name="connsiteX2" fmla="*/ 258237 w 558115"/>
                  <a:gd name="connsiteY2" fmla="*/ 75908 h 374358"/>
                  <a:gd name="connsiteX3" fmla="*/ 438418 w 558115"/>
                  <a:gd name="connsiteY3" fmla="*/ 6852 h 374358"/>
                  <a:gd name="connsiteX4" fmla="*/ 556687 w 558115"/>
                  <a:gd name="connsiteY4" fmla="*/ 348958 h 374358"/>
                  <a:gd name="connsiteX5" fmla="*/ 347137 w 558115"/>
                  <a:gd name="connsiteY5" fmla="*/ 358483 h 374358"/>
                  <a:gd name="connsiteX6" fmla="*/ 413812 w 558115"/>
                  <a:gd name="connsiteY6" fmla="*/ 199733 h 374358"/>
                  <a:gd name="connsiteX7" fmla="*/ 378887 w 558115"/>
                  <a:gd name="connsiteY7" fmla="*/ 190208 h 374358"/>
                  <a:gd name="connsiteX8" fmla="*/ 299512 w 558115"/>
                  <a:gd name="connsiteY8" fmla="*/ 368008 h 374358"/>
                  <a:gd name="connsiteX9" fmla="*/ 26462 w 558115"/>
                  <a:gd name="connsiteY9" fmla="*/ 374358 h 374358"/>
                  <a:gd name="connsiteX10" fmla="*/ 32812 w 558115"/>
                  <a:gd name="connsiteY10" fmla="*/ 269583 h 374358"/>
                  <a:gd name="connsiteX0" fmla="*/ 32812 w 558706"/>
                  <a:gd name="connsiteY0" fmla="*/ 269583 h 374358"/>
                  <a:gd name="connsiteX1" fmla="*/ 201087 w 558706"/>
                  <a:gd name="connsiteY1" fmla="*/ 253708 h 374358"/>
                  <a:gd name="connsiteX2" fmla="*/ 258237 w 558706"/>
                  <a:gd name="connsiteY2" fmla="*/ 75908 h 374358"/>
                  <a:gd name="connsiteX3" fmla="*/ 438418 w 558706"/>
                  <a:gd name="connsiteY3" fmla="*/ 6852 h 374358"/>
                  <a:gd name="connsiteX4" fmla="*/ 556687 w 558706"/>
                  <a:gd name="connsiteY4" fmla="*/ 348958 h 374358"/>
                  <a:gd name="connsiteX5" fmla="*/ 347137 w 558706"/>
                  <a:gd name="connsiteY5" fmla="*/ 358483 h 374358"/>
                  <a:gd name="connsiteX6" fmla="*/ 413812 w 558706"/>
                  <a:gd name="connsiteY6" fmla="*/ 199733 h 374358"/>
                  <a:gd name="connsiteX7" fmla="*/ 378887 w 558706"/>
                  <a:gd name="connsiteY7" fmla="*/ 190208 h 374358"/>
                  <a:gd name="connsiteX8" fmla="*/ 299512 w 558706"/>
                  <a:gd name="connsiteY8" fmla="*/ 368008 h 374358"/>
                  <a:gd name="connsiteX9" fmla="*/ 26462 w 558706"/>
                  <a:gd name="connsiteY9" fmla="*/ 374358 h 374358"/>
                  <a:gd name="connsiteX10" fmla="*/ 32812 w 558706"/>
                  <a:gd name="connsiteY10" fmla="*/ 269583 h 374358"/>
                  <a:gd name="connsiteX0" fmla="*/ 32812 w 558706"/>
                  <a:gd name="connsiteY0" fmla="*/ 265576 h 370351"/>
                  <a:gd name="connsiteX1" fmla="*/ 201087 w 558706"/>
                  <a:gd name="connsiteY1" fmla="*/ 249701 h 370351"/>
                  <a:gd name="connsiteX2" fmla="*/ 258237 w 558706"/>
                  <a:gd name="connsiteY2" fmla="*/ 71901 h 370351"/>
                  <a:gd name="connsiteX3" fmla="*/ 438418 w 558706"/>
                  <a:gd name="connsiteY3" fmla="*/ 2845 h 370351"/>
                  <a:gd name="connsiteX4" fmla="*/ 556687 w 558706"/>
                  <a:gd name="connsiteY4" fmla="*/ 344951 h 370351"/>
                  <a:gd name="connsiteX5" fmla="*/ 347137 w 558706"/>
                  <a:gd name="connsiteY5" fmla="*/ 354476 h 370351"/>
                  <a:gd name="connsiteX6" fmla="*/ 413812 w 558706"/>
                  <a:gd name="connsiteY6" fmla="*/ 195726 h 370351"/>
                  <a:gd name="connsiteX7" fmla="*/ 378887 w 558706"/>
                  <a:gd name="connsiteY7" fmla="*/ 186201 h 370351"/>
                  <a:gd name="connsiteX8" fmla="*/ 299512 w 558706"/>
                  <a:gd name="connsiteY8" fmla="*/ 364001 h 370351"/>
                  <a:gd name="connsiteX9" fmla="*/ 26462 w 558706"/>
                  <a:gd name="connsiteY9" fmla="*/ 370351 h 370351"/>
                  <a:gd name="connsiteX10" fmla="*/ 32812 w 558706"/>
                  <a:gd name="connsiteY10" fmla="*/ 265576 h 370351"/>
                  <a:gd name="connsiteX0" fmla="*/ 32812 w 558706"/>
                  <a:gd name="connsiteY0" fmla="*/ 268667 h 373442"/>
                  <a:gd name="connsiteX1" fmla="*/ 201087 w 558706"/>
                  <a:gd name="connsiteY1" fmla="*/ 252792 h 373442"/>
                  <a:gd name="connsiteX2" fmla="*/ 258237 w 558706"/>
                  <a:gd name="connsiteY2" fmla="*/ 74992 h 373442"/>
                  <a:gd name="connsiteX3" fmla="*/ 438418 w 558706"/>
                  <a:gd name="connsiteY3" fmla="*/ 5936 h 373442"/>
                  <a:gd name="connsiteX4" fmla="*/ 556687 w 558706"/>
                  <a:gd name="connsiteY4" fmla="*/ 348042 h 373442"/>
                  <a:gd name="connsiteX5" fmla="*/ 347137 w 558706"/>
                  <a:gd name="connsiteY5" fmla="*/ 357567 h 373442"/>
                  <a:gd name="connsiteX6" fmla="*/ 413812 w 558706"/>
                  <a:gd name="connsiteY6" fmla="*/ 198817 h 373442"/>
                  <a:gd name="connsiteX7" fmla="*/ 378887 w 558706"/>
                  <a:gd name="connsiteY7" fmla="*/ 189292 h 373442"/>
                  <a:gd name="connsiteX8" fmla="*/ 299512 w 558706"/>
                  <a:gd name="connsiteY8" fmla="*/ 367092 h 373442"/>
                  <a:gd name="connsiteX9" fmla="*/ 26462 w 558706"/>
                  <a:gd name="connsiteY9" fmla="*/ 373442 h 373442"/>
                  <a:gd name="connsiteX10" fmla="*/ 32812 w 558706"/>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687" h="373442">
                    <a:moveTo>
                      <a:pt x="32812" y="268667"/>
                    </a:moveTo>
                    <a:lnTo>
                      <a:pt x="201087" y="252792"/>
                    </a:lnTo>
                    <a:lnTo>
                      <a:pt x="258237" y="74992"/>
                    </a:lnTo>
                    <a:cubicBezTo>
                      <a:pt x="302951" y="-282"/>
                      <a:pt x="376770" y="-8615"/>
                      <a:pt x="438418" y="5936"/>
                    </a:cubicBezTo>
                    <a:cubicBezTo>
                      <a:pt x="516735" y="49062"/>
                      <a:pt x="546104" y="71949"/>
                      <a:pt x="556687" y="348042"/>
                    </a:cubicBezTo>
                    <a:cubicBezTo>
                      <a:pt x="479693" y="353599"/>
                      <a:pt x="416987" y="354392"/>
                      <a:pt x="347137" y="357567"/>
                    </a:cubicBezTo>
                    <a:cubicBezTo>
                      <a:pt x="357456" y="321318"/>
                      <a:pt x="389206" y="251734"/>
                      <a:pt x="413812" y="198817"/>
                    </a:cubicBezTo>
                    <a:lnTo>
                      <a:pt x="378887" y="189292"/>
                    </a:lnTo>
                    <a:lnTo>
                      <a:pt x="299512" y="367092"/>
                    </a:lnTo>
                    <a:lnTo>
                      <a:pt x="26462" y="373442"/>
                    </a:lnTo>
                    <a:cubicBezTo>
                      <a:pt x="3972" y="361535"/>
                      <a:pt x="-22485" y="302005"/>
                      <a:pt x="32812" y="268667"/>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sp>
            <p:nvSpPr>
              <p:cNvPr id="67" name="Freeform 66"/>
              <p:cNvSpPr/>
              <p:nvPr/>
            </p:nvSpPr>
            <p:spPr>
              <a:xfrm rot="20245202">
                <a:off x="3666777" y="3312921"/>
                <a:ext cx="255167" cy="149644"/>
              </a:xfrm>
              <a:custGeom>
                <a:avLst/>
                <a:gdLst>
                  <a:gd name="connsiteX0" fmla="*/ 246244 w 255167"/>
                  <a:gd name="connsiteY0" fmla="*/ 8923 h 128920"/>
                  <a:gd name="connsiteX1" fmla="*/ 255167 w 255167"/>
                  <a:gd name="connsiteY1" fmla="*/ 30466 h 128920"/>
                  <a:gd name="connsiteX2" fmla="*/ 255167 w 255167"/>
                  <a:gd name="connsiteY2" fmla="*/ 101784 h 128920"/>
                  <a:gd name="connsiteX3" fmla="*/ 246244 w 255167"/>
                  <a:gd name="connsiteY3" fmla="*/ 123327 h 128920"/>
                  <a:gd name="connsiteX4" fmla="*/ 232739 w 255167"/>
                  <a:gd name="connsiteY4" fmla="*/ 128920 h 128920"/>
                  <a:gd name="connsiteX5" fmla="*/ 232739 w 255167"/>
                  <a:gd name="connsiteY5" fmla="*/ 29639 h 128920"/>
                  <a:gd name="connsiteX6" fmla="*/ 223504 w 255167"/>
                  <a:gd name="connsiteY6" fmla="*/ 20404 h 128920"/>
                  <a:gd name="connsiteX7" fmla="*/ 31662 w 255167"/>
                  <a:gd name="connsiteY7" fmla="*/ 20404 h 128920"/>
                  <a:gd name="connsiteX8" fmla="*/ 22427 w 255167"/>
                  <a:gd name="connsiteY8" fmla="*/ 29639 h 128920"/>
                  <a:gd name="connsiteX9" fmla="*/ 22427 w 255167"/>
                  <a:gd name="connsiteY9" fmla="*/ 128920 h 128920"/>
                  <a:gd name="connsiteX10" fmla="*/ 8923 w 255167"/>
                  <a:gd name="connsiteY10" fmla="*/ 123327 h 128920"/>
                  <a:gd name="connsiteX11" fmla="*/ 0 w 255167"/>
                  <a:gd name="connsiteY11" fmla="*/ 101784 h 128920"/>
                  <a:gd name="connsiteX12" fmla="*/ 0 w 255167"/>
                  <a:gd name="connsiteY12" fmla="*/ 30466 h 128920"/>
                  <a:gd name="connsiteX13" fmla="*/ 30466 w 255167"/>
                  <a:gd name="connsiteY13" fmla="*/ 0 h 128920"/>
                  <a:gd name="connsiteX14" fmla="*/ 224701 w 255167"/>
                  <a:gd name="connsiteY14" fmla="*/ 0 h 128920"/>
                  <a:gd name="connsiteX15" fmla="*/ 246244 w 255167"/>
                  <a:gd name="connsiteY15" fmla="*/ 8923 h 1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167" h="128920">
                    <a:moveTo>
                      <a:pt x="246244" y="8923"/>
                    </a:moveTo>
                    <a:cubicBezTo>
                      <a:pt x="251757" y="14437"/>
                      <a:pt x="255167" y="22053"/>
                      <a:pt x="255167" y="30466"/>
                    </a:cubicBezTo>
                    <a:lnTo>
                      <a:pt x="255167" y="101784"/>
                    </a:lnTo>
                    <a:cubicBezTo>
                      <a:pt x="255167" y="110197"/>
                      <a:pt x="251757" y="117814"/>
                      <a:pt x="246244" y="123327"/>
                    </a:cubicBezTo>
                    <a:lnTo>
                      <a:pt x="232739" y="128920"/>
                    </a:lnTo>
                    <a:lnTo>
                      <a:pt x="232739" y="29639"/>
                    </a:lnTo>
                    <a:cubicBezTo>
                      <a:pt x="232739" y="24539"/>
                      <a:pt x="228604" y="20404"/>
                      <a:pt x="223504" y="20404"/>
                    </a:cubicBezTo>
                    <a:lnTo>
                      <a:pt x="31662" y="20404"/>
                    </a:lnTo>
                    <a:cubicBezTo>
                      <a:pt x="26562" y="20404"/>
                      <a:pt x="22427" y="24539"/>
                      <a:pt x="22427" y="29639"/>
                    </a:cubicBezTo>
                    <a:lnTo>
                      <a:pt x="22427" y="128920"/>
                    </a:lnTo>
                    <a:lnTo>
                      <a:pt x="8923" y="123327"/>
                    </a:lnTo>
                    <a:cubicBezTo>
                      <a:pt x="3410" y="117813"/>
                      <a:pt x="0" y="110197"/>
                      <a:pt x="0" y="101784"/>
                    </a:cubicBezTo>
                    <a:lnTo>
                      <a:pt x="0" y="30466"/>
                    </a:lnTo>
                    <a:cubicBezTo>
                      <a:pt x="0" y="13640"/>
                      <a:pt x="13640" y="0"/>
                      <a:pt x="30466" y="0"/>
                    </a:cubicBezTo>
                    <a:lnTo>
                      <a:pt x="224701" y="0"/>
                    </a:lnTo>
                    <a:cubicBezTo>
                      <a:pt x="233114" y="0"/>
                      <a:pt x="240731" y="3410"/>
                      <a:pt x="246244" y="8923"/>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grpSp>
      </p:grpSp>
      <p:sp>
        <p:nvSpPr>
          <p:cNvPr id="76" name="TextBox 75"/>
          <p:cNvSpPr txBox="1"/>
          <p:nvPr/>
        </p:nvSpPr>
        <p:spPr>
          <a:xfrm rot="1990396">
            <a:off x="7120278" y="4274661"/>
            <a:ext cx="1243295" cy="355250"/>
          </a:xfrm>
          <a:prstGeom prst="rect">
            <a:avLst/>
          </a:prstGeom>
          <a:noFill/>
        </p:spPr>
        <p:txBody>
          <a:bodyPr wrap="square" lIns="0" tIns="0" rIns="0" bIns="0" rtlCol="0">
            <a:noAutofit/>
          </a:bodyPr>
          <a:lstStyle/>
          <a:p>
            <a:pPr algn="ctr" defTabSz="950425"/>
            <a:r>
              <a:rPr lang="en-US" sz="1632" b="1" dirty="0">
                <a:solidFill>
                  <a:schemeClr val="accent4">
                    <a:lumMod val="60000"/>
                    <a:lumOff val="40000"/>
                  </a:schemeClr>
                </a:solidFill>
                <a:latin typeface="Segoe UI Light" panose="020B0502040204020203" pitchFamily="34" charset="0"/>
                <a:cs typeface="Segoe UI Light" panose="020B0502040204020203" pitchFamily="34" charset="0"/>
              </a:rPr>
              <a:t>REST</a:t>
            </a:r>
            <a:r>
              <a:rPr lang="en-US" sz="1428" b="1" dirty="0">
                <a:solidFill>
                  <a:schemeClr val="accent4">
                    <a:lumMod val="60000"/>
                    <a:lumOff val="40000"/>
                  </a:schemeClr>
                </a:solidFill>
                <a:latin typeface="Segoe UI Light" panose="020B0502040204020203" pitchFamily="34" charset="0"/>
                <a:cs typeface="Segoe UI Light" panose="020B0502040204020203" pitchFamily="34" charset="0"/>
              </a:rPr>
              <a:t> API calls</a:t>
            </a:r>
          </a:p>
        </p:txBody>
      </p:sp>
      <p:sp>
        <p:nvSpPr>
          <p:cNvPr id="88" name="TextBox 87"/>
          <p:cNvSpPr txBox="1"/>
          <p:nvPr/>
        </p:nvSpPr>
        <p:spPr>
          <a:xfrm>
            <a:off x="9670190" y="5578940"/>
            <a:ext cx="2364281" cy="1439930"/>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Integration</a:t>
            </a:r>
          </a:p>
          <a:p>
            <a:pPr>
              <a:lnSpc>
                <a:spcPct val="90000"/>
              </a:lnSpc>
              <a:spcAft>
                <a:spcPts val="600"/>
              </a:spcAft>
            </a:pPr>
            <a:r>
              <a:rPr lang="en-US" sz="1428" dirty="0">
                <a:gradFill>
                  <a:gsLst>
                    <a:gs pos="2917">
                      <a:schemeClr val="tx1"/>
                    </a:gs>
                    <a:gs pos="30000">
                      <a:schemeClr val="tx1"/>
                    </a:gs>
                  </a:gsLst>
                  <a:lin ang="5400000" scaled="0"/>
                </a:gradFill>
              </a:rPr>
              <a:t>Swagger-based APIs: easy to consume with any programming language</a:t>
            </a:r>
          </a:p>
        </p:txBody>
      </p:sp>
      <p:sp>
        <p:nvSpPr>
          <p:cNvPr id="97" name="TextBox 96"/>
          <p:cNvSpPr txBox="1"/>
          <p:nvPr/>
        </p:nvSpPr>
        <p:spPr>
          <a:xfrm>
            <a:off x="1543948" y="2061136"/>
            <a:ext cx="2388444" cy="1036564"/>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Deployment</a:t>
            </a:r>
          </a:p>
          <a:p>
            <a:pPr>
              <a:lnSpc>
                <a:spcPct val="90000"/>
              </a:lnSpc>
              <a:spcAft>
                <a:spcPts val="600"/>
              </a:spcAft>
            </a:pPr>
            <a:r>
              <a:rPr lang="en-US" sz="1428" dirty="0">
                <a:gradFill>
                  <a:gsLst>
                    <a:gs pos="2917">
                      <a:schemeClr val="tx1"/>
                    </a:gs>
                    <a:gs pos="30000">
                      <a:schemeClr val="tx1"/>
                    </a:gs>
                  </a:gsLst>
                  <a:lin ang="5400000" scaled="0"/>
                </a:gradFill>
              </a:rPr>
              <a:t>Turn R into web services in one line of code</a:t>
            </a:r>
          </a:p>
        </p:txBody>
      </p:sp>
      <p:sp>
        <p:nvSpPr>
          <p:cNvPr id="99" name="Rectangle 98"/>
          <p:cNvSpPr/>
          <p:nvPr/>
        </p:nvSpPr>
        <p:spPr>
          <a:xfrm>
            <a:off x="4031428" y="5082871"/>
            <a:ext cx="3431180" cy="1406811"/>
          </a:xfrm>
          <a:prstGeom prst="rect">
            <a:avLst/>
          </a:prstGeom>
        </p:spPr>
        <p:txBody>
          <a:bodyPr wrap="square">
            <a:spAutoFit/>
          </a:bodyPr>
          <a:lstStyle/>
          <a:p>
            <a:pPr defTabSz="932418">
              <a:defRPr/>
            </a:pPr>
            <a:r>
              <a:rPr lang="en-US" sz="1836" dirty="0">
                <a:solidFill>
                  <a:srgbClr val="00B0F0"/>
                </a:solidFill>
              </a:rPr>
              <a:t>Easy Setup</a:t>
            </a:r>
          </a:p>
          <a:p>
            <a:pPr defTabSz="932418">
              <a:defRPr/>
            </a:pPr>
            <a:endParaRPr lang="en-US" sz="816" dirty="0">
              <a:cs typeface="Segoe UI Semilight" panose="020B0402040204020203" pitchFamily="34" charset="0"/>
            </a:endParaRPr>
          </a:p>
          <a:p>
            <a:pPr marL="285695" indent="-285695" defTabSz="932418">
              <a:buFont typeface="Wingdings" panose="05000000000000000000" pitchFamily="2" charset="2"/>
              <a:buChar char="§"/>
              <a:defRPr/>
            </a:pPr>
            <a:r>
              <a:rPr lang="en-US" sz="1428" dirty="0">
                <a:cs typeface="Segoe UI Semilight" panose="020B0402040204020203" pitchFamily="34" charset="0"/>
              </a:rPr>
              <a:t>In-cloud or on-prem</a:t>
            </a:r>
          </a:p>
          <a:p>
            <a:pPr marL="285695" indent="-285695" defTabSz="932418">
              <a:buFont typeface="Wingdings" panose="05000000000000000000" pitchFamily="2" charset="2"/>
              <a:buChar char="§"/>
              <a:defRPr/>
            </a:pPr>
            <a:r>
              <a:rPr lang="en-US" sz="1428" dirty="0">
                <a:cs typeface="Segoe UI Semilight" panose="020B0402040204020203" pitchFamily="34" charset="0"/>
              </a:rPr>
              <a:t>Adding nodes to scale</a:t>
            </a:r>
          </a:p>
          <a:p>
            <a:pPr marL="285695" indent="-285695" defTabSz="932418">
              <a:buFont typeface="Wingdings" panose="05000000000000000000" pitchFamily="2" charset="2"/>
              <a:buChar char="§"/>
              <a:defRPr/>
            </a:pPr>
            <a:r>
              <a:rPr lang="en-US" sz="1428" dirty="0">
                <a:cs typeface="Segoe UI Semilight" panose="020B0402040204020203" pitchFamily="34" charset="0"/>
              </a:rPr>
              <a:t>High availability &amp; load balancing</a:t>
            </a:r>
          </a:p>
          <a:p>
            <a:pPr marL="285695" indent="-285695" defTabSz="932418">
              <a:buFont typeface="Wingdings" panose="05000000000000000000" pitchFamily="2" charset="2"/>
              <a:buChar char="§"/>
              <a:defRPr/>
            </a:pPr>
            <a:r>
              <a:rPr lang="en-US" sz="1428" dirty="0">
                <a:cs typeface="Segoe UI Semilight" panose="020B0402040204020203" pitchFamily="34" charset="0"/>
                <a:sym typeface="Wingdings" panose="05000000000000000000" pitchFamily="2" charset="2"/>
              </a:rPr>
              <a:t>Remote execution server</a:t>
            </a:r>
          </a:p>
        </p:txBody>
      </p:sp>
      <p:grpSp>
        <p:nvGrpSpPr>
          <p:cNvPr id="9" name="Group 8"/>
          <p:cNvGrpSpPr/>
          <p:nvPr/>
        </p:nvGrpSpPr>
        <p:grpSpPr>
          <a:xfrm>
            <a:off x="4135477" y="2289865"/>
            <a:ext cx="2865625" cy="2692210"/>
            <a:chOff x="5290698" y="3018644"/>
            <a:chExt cx="2809691" cy="2639661"/>
          </a:xfrm>
        </p:grpSpPr>
        <p:sp>
          <p:nvSpPr>
            <p:cNvPr id="56" name="Rectangle 55"/>
            <p:cNvSpPr/>
            <p:nvPr/>
          </p:nvSpPr>
          <p:spPr>
            <a:xfrm>
              <a:off x="5290698" y="3018644"/>
              <a:ext cx="2795162" cy="2639661"/>
            </a:xfrm>
            <a:prstGeom prst="rect">
              <a:avLst/>
            </a:prstGeom>
            <a:solidFill>
              <a:srgbClr val="00B0F0"/>
            </a:solidFill>
            <a:ln w="10795" cap="flat" cmpd="sng" algn="ctr">
              <a:noFill/>
              <a:prstDash val="solid"/>
            </a:ln>
            <a:effectLst/>
          </p:spPr>
          <p:txBody>
            <a:bodyPr rot="0" spcFirstLastPara="0" vertOverflow="overflow" horzOverflow="overflow" vert="horz" wrap="square" lIns="93207" tIns="46604" rIns="93207" bIns="46604" numCol="1" spcCol="0" rtlCol="0" fromWordArt="0" anchor="b" anchorCtr="0" forceAA="0" compatLnSpc="1">
              <a:prstTxWarp prst="textNoShape">
                <a:avLst/>
              </a:prstTxWarp>
              <a:noAutofit/>
            </a:bodyPr>
            <a:lstStyle/>
            <a:p>
              <a:pPr algn="ctr" defTabSz="949677">
                <a:defRPr/>
              </a:pPr>
              <a:endParaRPr lang="en-US" sz="1224" b="1" kern="0" dirty="0">
                <a:solidFill>
                  <a:prstClr val="white"/>
                </a:solidFill>
                <a:latin typeface="Segoe UI Light" panose="020B0502040204020203" pitchFamily="34" charset="0"/>
                <a:cs typeface="Segoe UI Light" panose="020B0502040204020203" pitchFamily="34" charset="0"/>
              </a:endParaRPr>
            </a:p>
          </p:txBody>
        </p:sp>
        <p:sp>
          <p:nvSpPr>
            <p:cNvPr id="54" name="TextBox 53"/>
            <p:cNvSpPr txBox="1"/>
            <p:nvPr/>
          </p:nvSpPr>
          <p:spPr>
            <a:xfrm>
              <a:off x="5297963" y="4615182"/>
              <a:ext cx="2795162" cy="845744"/>
            </a:xfrm>
            <a:prstGeom prst="rect">
              <a:avLst/>
            </a:prstGeom>
            <a:noFill/>
          </p:spPr>
          <p:txBody>
            <a:bodyPr wrap="square" rtlCol="0">
              <a:spAutoFit/>
            </a:bodyPr>
            <a:lstStyle/>
            <a:p>
              <a:pPr algn="ctr" defTabSz="949677">
                <a:defRPr/>
              </a:pPr>
              <a:r>
                <a:rPr lang="en-US" sz="2040" b="1" kern="0" dirty="0">
                  <a:solidFill>
                    <a:prstClr val="white"/>
                  </a:solidFill>
                  <a:latin typeface="Segoe UI Light" panose="020B0502040204020203" pitchFamily="34" charset="0"/>
                  <a:cs typeface="Segoe UI Light" panose="020B0502040204020203" pitchFamily="34" charset="0"/>
                </a:rPr>
                <a:t>Microsoft R Server</a:t>
              </a:r>
            </a:p>
            <a:p>
              <a:pPr algn="ctr" defTabSz="949677">
                <a:defRPr/>
              </a:pPr>
              <a:r>
                <a:rPr lang="en-US" sz="1428" b="1" kern="0" dirty="0">
                  <a:solidFill>
                    <a:prstClr val="white"/>
                  </a:solidFill>
                  <a:latin typeface="Segoe UI Light" panose="020B0502040204020203" pitchFamily="34" charset="0"/>
                  <a:cs typeface="Segoe UI Light" panose="020B0502040204020203" pitchFamily="34" charset="0"/>
                </a:rPr>
                <a:t>configured for</a:t>
              </a:r>
            </a:p>
            <a:p>
              <a:pPr algn="ctr" defTabSz="949677">
                <a:defRPr/>
              </a:pPr>
              <a:r>
                <a:rPr lang="en-US" sz="1428" b="1" kern="0" dirty="0">
                  <a:solidFill>
                    <a:prstClr val="white"/>
                  </a:solidFill>
                  <a:latin typeface="Segoe UI Light" panose="020B0502040204020203" pitchFamily="34" charset="0"/>
                  <a:cs typeface="Segoe UI Light" panose="020B0502040204020203" pitchFamily="34" charset="0"/>
                </a:rPr>
                <a:t>operationalizing R analytics</a:t>
              </a:r>
            </a:p>
          </p:txBody>
        </p:sp>
        <p:pic>
          <p:nvPicPr>
            <p:cNvPr id="8" name="Picture 7"/>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5763960" y="3205422"/>
              <a:ext cx="996196" cy="1138510"/>
            </a:xfrm>
            <a:prstGeom prst="rect">
              <a:avLst/>
            </a:prstGeom>
          </p:spPr>
        </p:pic>
        <p:sp>
          <p:nvSpPr>
            <p:cNvPr id="11" name="TextBox 10"/>
            <p:cNvSpPr txBox="1"/>
            <p:nvPr/>
          </p:nvSpPr>
          <p:spPr>
            <a:xfrm>
              <a:off x="6690333" y="3539331"/>
              <a:ext cx="1410056" cy="747512"/>
            </a:xfrm>
            <a:prstGeom prst="rect">
              <a:avLst/>
            </a:prstGeom>
            <a:noFill/>
          </p:spPr>
          <p:txBody>
            <a:bodyPr wrap="square" lIns="186521" tIns="149217" rIns="186521" bIns="149217" rtlCol="0">
              <a:spAutoFit/>
            </a:bodyPr>
            <a:lstStyle/>
            <a:p>
              <a:pPr>
                <a:lnSpc>
                  <a:spcPct val="90000"/>
                </a:lnSpc>
                <a:spcAft>
                  <a:spcPts val="612"/>
                </a:spcAft>
              </a:pPr>
              <a:r>
                <a:rPr lang="en-US" sz="1632" dirty="0">
                  <a:gradFill>
                    <a:gsLst>
                      <a:gs pos="2917">
                        <a:schemeClr val="tx1"/>
                      </a:gs>
                      <a:gs pos="30000">
                        <a:schemeClr val="tx1"/>
                      </a:gs>
                    </a:gsLst>
                    <a:lin ang="5400000" scaled="0"/>
                  </a:gradFill>
                </a:rPr>
                <a:t>Services / Sessions</a:t>
              </a:r>
            </a:p>
          </p:txBody>
        </p:sp>
      </p:grpSp>
      <p:grpSp>
        <p:nvGrpSpPr>
          <p:cNvPr id="22" name="Group 21"/>
          <p:cNvGrpSpPr/>
          <p:nvPr/>
        </p:nvGrpSpPr>
        <p:grpSpPr>
          <a:xfrm>
            <a:off x="8870775" y="4023712"/>
            <a:ext cx="1496464" cy="1517974"/>
            <a:chOff x="9426074" y="4576906"/>
            <a:chExt cx="1520669" cy="1542527"/>
          </a:xfrm>
        </p:grpSpPr>
        <p:grpSp>
          <p:nvGrpSpPr>
            <p:cNvPr id="18" name="Group 17"/>
            <p:cNvGrpSpPr/>
            <p:nvPr/>
          </p:nvGrpSpPr>
          <p:grpSpPr>
            <a:xfrm>
              <a:off x="9426074" y="4576906"/>
              <a:ext cx="1520669" cy="1520274"/>
              <a:chOff x="9638894" y="4976320"/>
              <a:chExt cx="1097280" cy="1096995"/>
            </a:xfrm>
          </p:grpSpPr>
          <p:sp>
            <p:nvSpPr>
              <p:cNvPr id="57" name="Oval 2"/>
              <p:cNvSpPr>
                <a:spLocks noChangeAspect="1"/>
              </p:cNvSpPr>
              <p:nvPr/>
            </p:nvSpPr>
            <p:spPr bwMode="auto">
              <a:xfrm>
                <a:off x="9638894" y="4976320"/>
                <a:ext cx="1097280" cy="1096995"/>
              </a:xfrm>
              <a:prstGeom prst="ellipse">
                <a:avLst/>
              </a:prstGeom>
              <a:solidFill>
                <a:schemeClr val="bg1"/>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5117" tIns="47558" rIns="47558" bIns="95117" numCol="1" spcCol="0" rtlCol="0" fromWordArt="0" anchor="b" anchorCtr="0" forceAA="0" compatLnSpc="1">
                <a:prstTxWarp prst="textNoShape">
                  <a:avLst/>
                </a:prstTxWarp>
                <a:noAutofit/>
              </a:bodyPr>
              <a:lstStyle/>
              <a:p>
                <a:pPr algn="ctr" defTabSz="950843" fontAlgn="base">
                  <a:spcBef>
                    <a:spcPct val="0"/>
                  </a:spcBef>
                  <a:spcAft>
                    <a:spcPct val="0"/>
                  </a:spcAft>
                </a:pPr>
                <a:endParaRPr lang="en-US" sz="2081" spc="-52" dirty="0">
                  <a:solidFill>
                    <a:schemeClr val="tx1"/>
                  </a:solidFill>
                  <a:latin typeface="Segoe UI"/>
                  <a:ea typeface="Segoe UI" pitchFamily="34" charset="0"/>
                  <a:cs typeface="Segoe UI" pitchFamily="34" charset="0"/>
                </a:endParaRPr>
              </a:p>
            </p:txBody>
          </p:sp>
          <p:sp>
            <p:nvSpPr>
              <p:cNvPr id="58" name="Freeform 53"/>
              <p:cNvSpPr>
                <a:spLocks noEditPoints="1"/>
              </p:cNvSpPr>
              <p:nvPr/>
            </p:nvSpPr>
            <p:spPr bwMode="auto">
              <a:xfrm>
                <a:off x="10010231" y="5143786"/>
                <a:ext cx="451892" cy="644949"/>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3234" tIns="46616" rIns="93234" bIns="46616" numCol="1" anchor="t" anchorCtr="0" compatLnSpc="1">
                <a:prstTxWarp prst="textNoShape">
                  <a:avLst/>
                </a:prstTxWarp>
              </a:bodyPr>
              <a:lstStyle/>
              <a:p>
                <a:pPr defTabSz="950938">
                  <a:defRPr/>
                </a:pPr>
                <a:endParaRPr lang="en-US" sz="1836">
                  <a:latin typeface="Segoe UI"/>
                </a:endParaRPr>
              </a:p>
            </p:txBody>
          </p:sp>
        </p:grpSp>
        <p:sp>
          <p:nvSpPr>
            <p:cNvPr id="60" name="TextBox 59"/>
            <p:cNvSpPr txBox="1"/>
            <p:nvPr/>
          </p:nvSpPr>
          <p:spPr>
            <a:xfrm>
              <a:off x="9707930" y="5549720"/>
              <a:ext cx="993314" cy="569713"/>
            </a:xfrm>
            <a:prstGeom prst="rect">
              <a:avLst/>
            </a:prstGeom>
            <a:noFill/>
          </p:spPr>
          <p:txBody>
            <a:bodyPr wrap="square" lIns="186521" tIns="149217" rIns="186521" bIns="149217" rtlCol="0">
              <a:spAutoFit/>
            </a:bodyPr>
            <a:lstStyle/>
            <a:p>
              <a:pPr>
                <a:lnSpc>
                  <a:spcPct val="90000"/>
                </a:lnSpc>
                <a:spcAft>
                  <a:spcPts val="612"/>
                </a:spcAft>
              </a:pPr>
              <a:r>
                <a:rPr lang="en-US" sz="1836" b="1" dirty="0">
                  <a:gradFill>
                    <a:gsLst>
                      <a:gs pos="2917">
                        <a:schemeClr val="tx1"/>
                      </a:gs>
                      <a:gs pos="30000">
                        <a:schemeClr val="tx1"/>
                      </a:gs>
                    </a:gsLst>
                    <a:lin ang="5400000" scaled="0"/>
                  </a:gradFill>
                </a:rPr>
                <a:t>Apps</a:t>
              </a:r>
            </a:p>
          </p:txBody>
        </p:sp>
      </p:grpSp>
      <p:grpSp>
        <p:nvGrpSpPr>
          <p:cNvPr id="63" name="Group 62"/>
          <p:cNvGrpSpPr/>
          <p:nvPr/>
        </p:nvGrpSpPr>
        <p:grpSpPr>
          <a:xfrm>
            <a:off x="8802197" y="1833966"/>
            <a:ext cx="1962514" cy="1949339"/>
            <a:chOff x="2084627" y="1114466"/>
            <a:chExt cx="2209847" cy="2032632"/>
          </a:xfrm>
        </p:grpSpPr>
        <p:pic>
          <p:nvPicPr>
            <p:cNvPr id="77"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 name="TextBox 81"/>
            <p:cNvSpPr txBox="1"/>
            <p:nvPr/>
          </p:nvSpPr>
          <p:spPr>
            <a:xfrm>
              <a:off x="2292804" y="1600128"/>
              <a:ext cx="1858965" cy="777556"/>
            </a:xfrm>
            <a:prstGeom prst="rect">
              <a:avLst/>
            </a:prstGeom>
            <a:noFill/>
          </p:spPr>
          <p:txBody>
            <a:bodyPr wrap="square" lIns="0" tIns="0" rIns="0" bIns="0" rtlCol="0">
              <a:noAutofit/>
            </a:bodyPr>
            <a:lstStyle/>
            <a:p>
              <a:pPr algn="ctr" defTabSz="950425"/>
              <a:r>
                <a:rPr lang="en-US" sz="1632" b="1" dirty="0">
                  <a:solidFill>
                    <a:prstClr val="white"/>
                  </a:solidFill>
                  <a:latin typeface="Segoe UI Light" panose="020B0502040204020203" pitchFamily="34" charset="0"/>
                  <a:cs typeface="Segoe UI Light" panose="020B0502040204020203" pitchFamily="34" charset="0"/>
                </a:rPr>
                <a:t>Microsoft R Client</a:t>
              </a:r>
            </a:p>
            <a:p>
              <a:pPr algn="ctr" defTabSz="950425"/>
              <a:endParaRPr lang="en-US" sz="714" b="1" dirty="0">
                <a:solidFill>
                  <a:prstClr val="white"/>
                </a:solidFill>
                <a:latin typeface="Segoe UI Light" panose="020B0502040204020203" pitchFamily="34" charset="0"/>
                <a:cs typeface="Segoe UI Light" panose="020B0502040204020203" pitchFamily="34" charset="0"/>
              </a:endParaRPr>
            </a:p>
            <a:p>
              <a:pPr algn="ctr" defTabSz="950425"/>
              <a:r>
                <a:rPr lang="en-US" sz="1224"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32" b="1" dirty="0">
                  <a:solidFill>
                    <a:schemeClr val="tx2">
                      <a:lumMod val="75000"/>
                    </a:schemeClr>
                  </a:solidFill>
                  <a:latin typeface="Segoe UI Light" panose="020B0502040204020203" pitchFamily="34" charset="0"/>
                  <a:cs typeface="Segoe UI Light" panose="020B0502040204020203" pitchFamily="34" charset="0"/>
                </a:rPr>
                <a:t>)</a:t>
              </a:r>
            </a:p>
          </p:txBody>
        </p:sp>
      </p:grpSp>
      <p:grpSp>
        <p:nvGrpSpPr>
          <p:cNvPr id="83" name="Group 82"/>
          <p:cNvGrpSpPr/>
          <p:nvPr/>
        </p:nvGrpSpPr>
        <p:grpSpPr>
          <a:xfrm>
            <a:off x="8580727" y="1140777"/>
            <a:ext cx="1160897" cy="934782"/>
            <a:chOff x="-31593" y="770872"/>
            <a:chExt cx="1219200" cy="981728"/>
          </a:xfrm>
        </p:grpSpPr>
        <p:sp>
          <p:nvSpPr>
            <p:cNvPr id="84" name="TextBox 83"/>
            <p:cNvSpPr txBox="1"/>
            <p:nvPr/>
          </p:nvSpPr>
          <p:spPr>
            <a:xfrm>
              <a:off x="-31593" y="1404235"/>
              <a:ext cx="1219200" cy="348365"/>
            </a:xfrm>
            <a:prstGeom prst="rect">
              <a:avLst/>
            </a:prstGeom>
            <a:noFill/>
          </p:spPr>
          <p:txBody>
            <a:bodyPr wrap="square" lIns="0" tIns="0" rIns="0" bIns="0" rtlCol="0">
              <a:noAutofit/>
            </a:bodyPr>
            <a:lstStyle/>
            <a:p>
              <a:pPr algn="ctr" defTabSz="950425"/>
              <a:r>
                <a:rPr lang="en-US" sz="1428" b="1" dirty="0">
                  <a:latin typeface="Segoe UI Light" panose="020B0502040204020203" pitchFamily="34" charset="0"/>
                  <a:cs typeface="Segoe UI Light" panose="020B0502040204020203" pitchFamily="34" charset="0"/>
                </a:rPr>
                <a:t>Data Scientist</a:t>
              </a:r>
            </a:p>
          </p:txBody>
        </p:sp>
        <p:grpSp>
          <p:nvGrpSpPr>
            <p:cNvPr id="85" name="Group 84"/>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86" name="Oval 85"/>
              <p:cNvSpPr/>
              <p:nvPr/>
            </p:nvSpPr>
            <p:spPr>
              <a:xfrm>
                <a:off x="6881217" y="1674658"/>
                <a:ext cx="2210082" cy="2210082"/>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87" name="Freeform 86"/>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89" name="Freeform 88"/>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90" name="Freeform 89"/>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91" name="Rounded Rectangle 90"/>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92" name="Freeform 91"/>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grpSp>
      </p:grpSp>
      <p:cxnSp>
        <p:nvCxnSpPr>
          <p:cNvPr id="26" name="Straight Arrow Connector 25"/>
          <p:cNvCxnSpPr>
            <a:cxnSpLocks/>
            <a:stCxn id="56" idx="3"/>
            <a:endCxn id="57" idx="2"/>
          </p:cNvCxnSpPr>
          <p:nvPr/>
        </p:nvCxnSpPr>
        <p:spPr>
          <a:xfrm>
            <a:off x="6986283" y="3635971"/>
            <a:ext cx="1884491" cy="1135780"/>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Arrow Connector 93"/>
          <p:cNvCxnSpPr>
            <a:cxnSpLocks/>
            <a:stCxn id="56" idx="3"/>
            <a:endCxn id="77" idx="3"/>
          </p:cNvCxnSpPr>
          <p:nvPr/>
        </p:nvCxnSpPr>
        <p:spPr>
          <a:xfrm flipV="1">
            <a:off x="6986284" y="2808636"/>
            <a:ext cx="1815914" cy="827335"/>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5" name="TextBox 94"/>
          <p:cNvSpPr txBox="1"/>
          <p:nvPr/>
        </p:nvSpPr>
        <p:spPr>
          <a:xfrm>
            <a:off x="9743980" y="976254"/>
            <a:ext cx="2339032" cy="1036564"/>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Consumption</a:t>
            </a:r>
          </a:p>
          <a:p>
            <a:pPr>
              <a:lnSpc>
                <a:spcPct val="90000"/>
              </a:lnSpc>
              <a:spcAft>
                <a:spcPts val="600"/>
              </a:spcAft>
            </a:pPr>
            <a:r>
              <a:rPr lang="en-US" sz="1428" dirty="0">
                <a:gradFill>
                  <a:gsLst>
                    <a:gs pos="2917">
                      <a:schemeClr val="tx1"/>
                    </a:gs>
                    <a:gs pos="30000">
                      <a:schemeClr val="tx1"/>
                    </a:gs>
                  </a:gsLst>
                  <a:lin ang="5400000" scaled="0"/>
                </a:gradFill>
              </a:rPr>
              <a:t>Explore and consume services in R directly</a:t>
            </a:r>
          </a:p>
        </p:txBody>
      </p:sp>
      <p:sp>
        <p:nvSpPr>
          <p:cNvPr id="96" name="TextBox 95"/>
          <p:cNvSpPr txBox="1"/>
          <p:nvPr/>
        </p:nvSpPr>
        <p:spPr>
          <a:xfrm>
            <a:off x="2642897" y="3274338"/>
            <a:ext cx="1388262" cy="336654"/>
          </a:xfrm>
          <a:prstGeom prst="rect">
            <a:avLst/>
          </a:prstGeom>
          <a:noFill/>
        </p:spPr>
        <p:txBody>
          <a:bodyPr wrap="square" lIns="0" tIns="0" rIns="0" bIns="0" rtlCol="0">
            <a:noAutofit/>
          </a:bodyPr>
          <a:lstStyle/>
          <a:p>
            <a:pPr algn="ctr" defTabSz="950425"/>
            <a:r>
              <a:rPr lang="en-US" altLang="zh-CN" sz="1632" b="1" dirty="0">
                <a:solidFill>
                  <a:schemeClr val="accent4">
                    <a:lumMod val="60000"/>
                    <a:lumOff val="40000"/>
                  </a:schemeClr>
                </a:solidFill>
                <a:latin typeface="Segoe UI Light" panose="020B0502040204020203" pitchFamily="34" charset="0"/>
                <a:cs typeface="Segoe UI Light" panose="020B0502040204020203" pitchFamily="34" charset="0"/>
              </a:rPr>
              <a:t>publishService</a:t>
            </a:r>
            <a:endParaRPr lang="en-US" sz="1632" b="1" dirty="0">
              <a:solidFill>
                <a:schemeClr val="accent4">
                  <a:lumMod val="60000"/>
                  <a:lumOff val="40000"/>
                </a:schemeClr>
              </a:solidFill>
              <a:latin typeface="Segoe UI Light" panose="020B0502040204020203" pitchFamily="34" charset="0"/>
              <a:cs typeface="Segoe UI Light" panose="020B0502040204020203" pitchFamily="34" charset="0"/>
            </a:endParaRPr>
          </a:p>
        </p:txBody>
      </p:sp>
      <p:sp>
        <p:nvSpPr>
          <p:cNvPr id="98" name="TextBox 97"/>
          <p:cNvSpPr txBox="1"/>
          <p:nvPr/>
        </p:nvSpPr>
        <p:spPr>
          <a:xfrm rot="19899132">
            <a:off x="7146862" y="2816079"/>
            <a:ext cx="1243295" cy="355250"/>
          </a:xfrm>
          <a:prstGeom prst="rect">
            <a:avLst/>
          </a:prstGeom>
          <a:noFill/>
        </p:spPr>
        <p:txBody>
          <a:bodyPr wrap="square" lIns="0" tIns="0" rIns="0" bIns="0" rtlCol="0">
            <a:noAutofit/>
          </a:bodyPr>
          <a:lstStyle/>
          <a:p>
            <a:pPr algn="ctr" defTabSz="950425"/>
            <a:r>
              <a:rPr lang="en-US" sz="1632" b="1" dirty="0">
                <a:solidFill>
                  <a:schemeClr val="accent4">
                    <a:lumMod val="60000"/>
                    <a:lumOff val="40000"/>
                  </a:schemeClr>
                </a:solidFill>
                <a:latin typeface="Segoe UI Light" panose="020B0502040204020203" pitchFamily="34" charset="0"/>
                <a:cs typeface="Segoe UI Light" panose="020B0502040204020203" pitchFamily="34" charset="0"/>
              </a:rPr>
              <a:t>getService</a:t>
            </a:r>
          </a:p>
        </p:txBody>
      </p:sp>
      <p:grpSp>
        <p:nvGrpSpPr>
          <p:cNvPr id="100" name="Group 99"/>
          <p:cNvGrpSpPr/>
          <p:nvPr/>
        </p:nvGrpSpPr>
        <p:grpSpPr>
          <a:xfrm>
            <a:off x="521071" y="2939344"/>
            <a:ext cx="2021512" cy="1826382"/>
            <a:chOff x="2084627" y="1114466"/>
            <a:chExt cx="2209847" cy="2032632"/>
          </a:xfrm>
        </p:grpSpPr>
        <p:pic>
          <p:nvPicPr>
            <p:cNvPr id="101"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 name="TextBox 101"/>
            <p:cNvSpPr txBox="1"/>
            <p:nvPr/>
          </p:nvSpPr>
          <p:spPr>
            <a:xfrm>
              <a:off x="2309742" y="1600127"/>
              <a:ext cx="1858965" cy="777556"/>
            </a:xfrm>
            <a:prstGeom prst="rect">
              <a:avLst/>
            </a:prstGeom>
            <a:noFill/>
          </p:spPr>
          <p:txBody>
            <a:bodyPr wrap="square" lIns="0" tIns="0" rIns="0" bIns="0" rtlCol="0">
              <a:noAutofit/>
            </a:bodyPr>
            <a:lstStyle/>
            <a:p>
              <a:pPr algn="ctr" defTabSz="950425"/>
              <a:r>
                <a:rPr lang="en-US" sz="1632" b="1" dirty="0">
                  <a:solidFill>
                    <a:prstClr val="white"/>
                  </a:solidFill>
                  <a:latin typeface="Segoe UI Light" panose="020B0502040204020203" pitchFamily="34" charset="0"/>
                  <a:cs typeface="Segoe UI Light" panose="020B0502040204020203" pitchFamily="34" charset="0"/>
                </a:rPr>
                <a:t>Microsoft R Client</a:t>
              </a:r>
            </a:p>
            <a:p>
              <a:pPr algn="ctr" defTabSz="950425"/>
              <a:endParaRPr lang="en-US" sz="714" b="1" dirty="0">
                <a:solidFill>
                  <a:prstClr val="white"/>
                </a:solidFill>
                <a:latin typeface="Segoe UI Light" panose="020B0502040204020203" pitchFamily="34" charset="0"/>
                <a:cs typeface="Segoe UI Light" panose="020B0502040204020203" pitchFamily="34" charset="0"/>
              </a:endParaRPr>
            </a:p>
            <a:p>
              <a:pPr algn="ctr" defTabSz="950425"/>
              <a:r>
                <a:rPr lang="en-US" sz="1224"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32" b="1" dirty="0">
                  <a:solidFill>
                    <a:schemeClr val="tx2">
                      <a:lumMod val="75000"/>
                    </a:schemeClr>
                  </a:solidFill>
                  <a:latin typeface="Segoe UI Light" panose="020B0502040204020203" pitchFamily="34" charset="0"/>
                  <a:cs typeface="Segoe UI Light" panose="020B0502040204020203" pitchFamily="34" charset="0"/>
                </a:rPr>
                <a:t>)</a:t>
              </a:r>
            </a:p>
          </p:txBody>
        </p:sp>
      </p:grpSp>
      <p:cxnSp>
        <p:nvCxnSpPr>
          <p:cNvPr id="103" name="Straight Arrow Connector 102"/>
          <p:cNvCxnSpPr>
            <a:endCxn id="56" idx="1"/>
          </p:cNvCxnSpPr>
          <p:nvPr/>
        </p:nvCxnSpPr>
        <p:spPr>
          <a:xfrm>
            <a:off x="2542583" y="3635970"/>
            <a:ext cx="1592894" cy="0"/>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55" name="Rectangle 54">
            <a:extLst>
              <a:ext uri="{FF2B5EF4-FFF2-40B4-BE49-F238E27FC236}">
                <a16:creationId xmlns:a16="http://schemas.microsoft.com/office/drawing/2014/main" id="{8E889152-7408-4496-9720-B3E49D582DF8}"/>
              </a:ext>
            </a:extLst>
          </p:cNvPr>
          <p:cNvSpPr/>
          <p:nvPr/>
        </p:nvSpPr>
        <p:spPr bwMode="auto">
          <a:xfrm>
            <a:off x="8430415" y="3880204"/>
            <a:ext cx="3350422" cy="3114321"/>
          </a:xfrm>
          <a:prstGeom prst="rect">
            <a:avLst/>
          </a:prstGeom>
          <a:solidFill>
            <a:schemeClr val="tx2">
              <a:lumMod val="20000"/>
              <a:lumOff val="80000"/>
              <a:alpha val="26000"/>
            </a:schemeClr>
          </a:solidFill>
          <a:ln w="28575">
            <a:solidFill>
              <a:srgbClr val="FF5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TextBox 58">
            <a:extLst>
              <a:ext uri="{FF2B5EF4-FFF2-40B4-BE49-F238E27FC236}">
                <a16:creationId xmlns:a16="http://schemas.microsoft.com/office/drawing/2014/main" id="{3F37851B-53B2-4E13-97FB-B6A9B86B43BC}"/>
              </a:ext>
            </a:extLst>
          </p:cNvPr>
          <p:cNvSpPr txBox="1"/>
          <p:nvPr/>
        </p:nvSpPr>
        <p:spPr>
          <a:xfrm>
            <a:off x="11108751" y="3861994"/>
            <a:ext cx="616194" cy="780214"/>
          </a:xfrm>
          <a:prstGeom prst="rect">
            <a:avLst/>
          </a:prstGeom>
          <a:noFill/>
        </p:spPr>
        <p:txBody>
          <a:bodyPr wrap="none" lIns="182880" tIns="146304" rIns="182880" bIns="146304" rtlCol="0">
            <a:spAutoFit/>
          </a:bodyPr>
          <a:lstStyle/>
          <a:p>
            <a:pPr>
              <a:lnSpc>
                <a:spcPct val="90000"/>
              </a:lnSpc>
              <a:spcAft>
                <a:spcPts val="600"/>
              </a:spcAft>
            </a:pPr>
            <a:r>
              <a:rPr lang="en-US" sz="3500" b="1" dirty="0">
                <a:solidFill>
                  <a:schemeClr val="tx2"/>
                </a:solidFill>
              </a:rPr>
              <a:t>4</a:t>
            </a:r>
          </a:p>
        </p:txBody>
      </p:sp>
    </p:spTree>
    <p:extLst>
      <p:ext uri="{BB962C8B-B14F-4D97-AF65-F5344CB8AC3E}">
        <p14:creationId xmlns:p14="http://schemas.microsoft.com/office/powerpoint/2010/main" val="306647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7" y="2125677"/>
            <a:ext cx="10286999" cy="2179058"/>
          </a:xfrm>
        </p:spPr>
        <p:txBody>
          <a:bodyPr/>
          <a:lstStyle/>
          <a:p>
            <a:r>
              <a:rPr lang="en-US" dirty="0"/>
              <a:t>Hands-on</a:t>
            </a:r>
            <a:br>
              <a:rPr lang="en-US" dirty="0"/>
            </a:br>
            <a:r>
              <a:rPr lang="en-US" sz="3600" dirty="0"/>
              <a:t>Setup and configuration</a:t>
            </a:r>
            <a:br>
              <a:rPr lang="en-US" sz="3600" dirty="0"/>
            </a:br>
            <a:r>
              <a:rPr lang="en-US" sz="3600" dirty="0"/>
              <a:t>Remote exaction and object movement</a:t>
            </a:r>
          </a:p>
        </p:txBody>
      </p:sp>
      <p:sp>
        <p:nvSpPr>
          <p:cNvPr id="4" name="Text Placeholder 3"/>
          <p:cNvSpPr>
            <a:spLocks noGrp="1"/>
          </p:cNvSpPr>
          <p:nvPr>
            <p:ph type="body" sz="quarter" idx="12"/>
          </p:nvPr>
        </p:nvSpPr>
        <p:spPr/>
        <p:txBody>
          <a:bodyPr/>
          <a:lstStyle/>
          <a:p>
            <a:r>
              <a:rPr lang="en-US" i="1" dirty="0"/>
              <a:t>John-Mark Agosta</a:t>
            </a:r>
          </a:p>
        </p:txBody>
      </p:sp>
    </p:spTree>
    <p:extLst>
      <p:ext uri="{BB962C8B-B14F-4D97-AF65-F5344CB8AC3E}">
        <p14:creationId xmlns:p14="http://schemas.microsoft.com/office/powerpoint/2010/main" val="2220717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68" y="223535"/>
            <a:ext cx="11887878" cy="917575"/>
          </a:xfrm>
        </p:spPr>
        <p:txBody>
          <a:bodyPr/>
          <a:lstStyle/>
          <a:p>
            <a:r>
              <a:rPr lang="en-US" sz="4488" dirty="0"/>
              <a:t>Remote execution of R scripts</a:t>
            </a:r>
            <a:br>
              <a:rPr lang="en-US" sz="4488" dirty="0"/>
            </a:br>
            <a:endParaRPr lang="en-US" sz="2856" dirty="0"/>
          </a:p>
        </p:txBody>
      </p:sp>
      <p:sp>
        <p:nvSpPr>
          <p:cNvPr id="99" name="Rectangle 98"/>
          <p:cNvSpPr/>
          <p:nvPr/>
        </p:nvSpPr>
        <p:spPr>
          <a:xfrm>
            <a:off x="223051" y="1527992"/>
            <a:ext cx="3922130" cy="4801314"/>
          </a:xfrm>
          <a:prstGeom prst="rect">
            <a:avLst/>
          </a:prstGeom>
        </p:spPr>
        <p:txBody>
          <a:bodyPr wrap="square">
            <a:spAutoFit/>
          </a:bodyPr>
          <a:lstStyle/>
          <a:p>
            <a:pPr marL="285695" indent="-285695" defTabSz="932418">
              <a:buFont typeface="Wingdings" panose="05000000000000000000" pitchFamily="2" charset="2"/>
              <a:buChar char="§"/>
              <a:defRPr/>
            </a:pPr>
            <a:r>
              <a:rPr lang="en-US" sz="2040" dirty="0">
                <a:cs typeface="Segoe UI Semilight" panose="020B0402040204020203" pitchFamily="34" charset="0"/>
              </a:rPr>
              <a:t>Built-in remote execute functions in R Client/R Server</a:t>
            </a:r>
          </a:p>
          <a:p>
            <a:pPr marL="285695" indent="-285695" defTabSz="932418">
              <a:buFont typeface="Wingdings" panose="05000000000000000000" pitchFamily="2" charset="2"/>
              <a:buChar char="§"/>
              <a:defRPr/>
            </a:pPr>
            <a:endParaRPr lang="en-US" sz="2040" dirty="0">
              <a:solidFill>
                <a:srgbClr val="00B0F0"/>
              </a:solidFill>
              <a:latin typeface="+mj-lt"/>
            </a:endParaRPr>
          </a:p>
          <a:p>
            <a:pPr marL="285695" indent="-285695" defTabSz="932418">
              <a:buFont typeface="Wingdings" panose="05000000000000000000" pitchFamily="2" charset="2"/>
              <a:buChar char="§"/>
              <a:defRPr/>
            </a:pPr>
            <a:r>
              <a:rPr lang="en-US" sz="2040" dirty="0">
                <a:cs typeface="Segoe UI Semilight" panose="020B0402040204020203" pitchFamily="34" charset="0"/>
              </a:rPr>
              <a:t>Generate </a:t>
            </a:r>
            <a:r>
              <a:rPr lang="en-US" sz="2040" b="1" dirty="0">
                <a:solidFill>
                  <a:srgbClr val="C00000"/>
                </a:solidFill>
                <a:latin typeface="+mj-lt"/>
                <a:cs typeface="Segoe UI Semilight" panose="020B0402040204020203" pitchFamily="34" charset="0"/>
              </a:rPr>
              <a:t>d</a:t>
            </a:r>
            <a:r>
              <a:rPr lang="en-US" sz="2040" b="1" dirty="0">
                <a:solidFill>
                  <a:srgbClr val="C00000"/>
                </a:solidFill>
                <a:latin typeface="+mj-lt"/>
              </a:rPr>
              <a:t>iff report</a:t>
            </a:r>
            <a:r>
              <a:rPr lang="en-US" sz="2040" dirty="0">
                <a:solidFill>
                  <a:srgbClr val="00B0F0"/>
                </a:solidFill>
                <a:latin typeface="+mj-lt"/>
              </a:rPr>
              <a:t> </a:t>
            </a:r>
            <a:r>
              <a:rPr lang="en-US" sz="2040" dirty="0">
                <a:cs typeface="Segoe UI Semilight" panose="020B0402040204020203" pitchFamily="34" charset="0"/>
              </a:rPr>
              <a:t>to reconcile local and remote</a:t>
            </a:r>
          </a:p>
          <a:p>
            <a:pPr marL="285695" indent="-285695" defTabSz="932418">
              <a:buFont typeface="Wingdings" panose="05000000000000000000" pitchFamily="2" charset="2"/>
              <a:buChar char="§"/>
              <a:defRPr/>
            </a:pPr>
            <a:endParaRPr lang="en-US" sz="2040" dirty="0">
              <a:cs typeface="Segoe UI Semilight" panose="020B0402040204020203" pitchFamily="34" charset="0"/>
            </a:endParaRPr>
          </a:p>
          <a:p>
            <a:pPr marL="285695" indent="-285695" defTabSz="932418">
              <a:buFont typeface="Wingdings" panose="05000000000000000000" pitchFamily="2" charset="2"/>
              <a:buChar char="§"/>
              <a:defRPr/>
            </a:pPr>
            <a:r>
              <a:rPr lang="en-US" sz="2040" dirty="0">
                <a:cs typeface="Segoe UI Semilight" panose="020B0402040204020203" pitchFamily="34" charset="0"/>
              </a:rPr>
              <a:t>Execute .R script or interactive R commands</a:t>
            </a:r>
          </a:p>
          <a:p>
            <a:pPr marL="285695" indent="-285695" defTabSz="932418">
              <a:buFont typeface="Wingdings" panose="05000000000000000000" pitchFamily="2" charset="2"/>
              <a:buChar char="§"/>
              <a:defRPr/>
            </a:pPr>
            <a:endParaRPr lang="en-US" sz="2040" dirty="0">
              <a:cs typeface="Segoe UI Semilight" panose="020B0402040204020203" pitchFamily="34" charset="0"/>
            </a:endParaRPr>
          </a:p>
          <a:p>
            <a:pPr marL="285695" indent="-285695" defTabSz="932418">
              <a:buFont typeface="Wingdings" panose="05000000000000000000" pitchFamily="2" charset="2"/>
              <a:buChar char="§"/>
              <a:defRPr/>
            </a:pPr>
            <a:r>
              <a:rPr lang="en-US" sz="2040" dirty="0">
                <a:cs typeface="Segoe UI Semilight" panose="020B0402040204020203" pitchFamily="34" charset="0"/>
              </a:rPr>
              <a:t>Results come back to local</a:t>
            </a:r>
          </a:p>
          <a:p>
            <a:pPr marL="285695" indent="-285695" defTabSz="932418">
              <a:buFont typeface="Wingdings" panose="05000000000000000000" pitchFamily="2" charset="2"/>
              <a:buChar char="§"/>
              <a:defRPr/>
            </a:pPr>
            <a:endParaRPr lang="en-US" sz="2040" dirty="0">
              <a:cs typeface="Segoe UI Semilight" panose="020B0402040204020203" pitchFamily="34" charset="0"/>
            </a:endParaRPr>
          </a:p>
          <a:p>
            <a:pPr marL="285695" indent="-285695" defTabSz="932418">
              <a:buFont typeface="Wingdings" panose="05000000000000000000" pitchFamily="2" charset="2"/>
              <a:buChar char="§"/>
              <a:defRPr/>
            </a:pPr>
            <a:r>
              <a:rPr lang="en-US" sz="2040" dirty="0">
                <a:cs typeface="Segoe UI Semilight" panose="020B0402040204020203" pitchFamily="34" charset="0"/>
              </a:rPr>
              <a:t>Generate working </a:t>
            </a:r>
            <a:r>
              <a:rPr lang="en-US" sz="2040" b="1" dirty="0">
                <a:solidFill>
                  <a:srgbClr val="C00000"/>
                </a:solidFill>
                <a:latin typeface="+mj-lt"/>
              </a:rPr>
              <a:t>snapshots for resume and reuse</a:t>
            </a:r>
          </a:p>
          <a:p>
            <a:pPr marL="285695" indent="-285695" defTabSz="932418">
              <a:buFont typeface="Wingdings" panose="05000000000000000000" pitchFamily="2" charset="2"/>
              <a:buChar char="§"/>
              <a:defRPr/>
            </a:pPr>
            <a:endParaRPr lang="en-US" sz="2040" dirty="0">
              <a:cs typeface="Segoe UI Semilight" panose="020B0402040204020203" pitchFamily="34" charset="0"/>
            </a:endParaRPr>
          </a:p>
          <a:p>
            <a:pPr marL="285695" indent="-285695" defTabSz="932418">
              <a:buFont typeface="Wingdings" panose="05000000000000000000" pitchFamily="2" charset="2"/>
              <a:buChar char="§"/>
              <a:defRPr/>
            </a:pPr>
            <a:r>
              <a:rPr lang="en-US" sz="2040" dirty="0">
                <a:cs typeface="Segoe UI Semilight" panose="020B0402040204020203" pitchFamily="34" charset="0"/>
              </a:rPr>
              <a:t>IDE agnostic</a:t>
            </a:r>
            <a:endParaRPr lang="en-US" sz="2040" dirty="0">
              <a:solidFill>
                <a:srgbClr val="00B0F0"/>
              </a:solidFill>
              <a:latin typeface="+mj-lt"/>
            </a:endParaRPr>
          </a:p>
        </p:txBody>
      </p:sp>
      <p:grpSp>
        <p:nvGrpSpPr>
          <p:cNvPr id="6" name="Group 5"/>
          <p:cNvGrpSpPr/>
          <p:nvPr/>
        </p:nvGrpSpPr>
        <p:grpSpPr>
          <a:xfrm>
            <a:off x="4347283" y="2415552"/>
            <a:ext cx="7868720" cy="2884021"/>
            <a:chOff x="4347536" y="2587235"/>
            <a:chExt cx="7715132" cy="2827728"/>
          </a:xfrm>
        </p:grpSpPr>
        <p:grpSp>
          <p:nvGrpSpPr>
            <p:cNvPr id="4" name="Group 3"/>
            <p:cNvGrpSpPr/>
            <p:nvPr/>
          </p:nvGrpSpPr>
          <p:grpSpPr>
            <a:xfrm>
              <a:off x="4347536" y="2696937"/>
              <a:ext cx="2479421" cy="2535989"/>
              <a:chOff x="4017432" y="2774013"/>
              <a:chExt cx="2479421" cy="2535989"/>
            </a:xfrm>
          </p:grpSpPr>
          <p:pic>
            <p:nvPicPr>
              <p:cNvPr id="39" name="Picture 79"/>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flipH="1">
                <a:off x="4017432" y="2774013"/>
                <a:ext cx="2479421" cy="25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 name="TextBox 40"/>
              <p:cNvSpPr txBox="1"/>
              <p:nvPr/>
            </p:nvSpPr>
            <p:spPr>
              <a:xfrm>
                <a:off x="4241573" y="3484315"/>
                <a:ext cx="1858965" cy="777556"/>
              </a:xfrm>
              <a:prstGeom prst="rect">
                <a:avLst/>
              </a:prstGeom>
              <a:noFill/>
            </p:spPr>
            <p:txBody>
              <a:bodyPr wrap="square" lIns="0" tIns="0" rIns="0" bIns="0" rtlCol="0">
                <a:noAutofit/>
              </a:bodyPr>
              <a:lstStyle/>
              <a:p>
                <a:pPr algn="ctr" defTabSz="950425"/>
                <a:r>
                  <a:rPr lang="en-US" sz="2040" b="1" dirty="0">
                    <a:solidFill>
                      <a:prstClr val="white"/>
                    </a:solidFill>
                    <a:latin typeface="Segoe UI Light" panose="020B0502040204020203" pitchFamily="34" charset="0"/>
                    <a:cs typeface="Segoe UI Light" panose="020B0502040204020203" pitchFamily="34" charset="0"/>
                  </a:rPr>
                  <a:t>R Client</a:t>
                </a:r>
              </a:p>
              <a:p>
                <a:pPr algn="ctr" defTabSz="950425"/>
                <a:endParaRPr lang="en-US" sz="714" b="1" dirty="0">
                  <a:solidFill>
                    <a:prstClr val="white"/>
                  </a:solidFill>
                  <a:latin typeface="Segoe UI Light" panose="020B0502040204020203" pitchFamily="34" charset="0"/>
                  <a:cs typeface="Segoe UI Light" panose="020B0502040204020203" pitchFamily="34" charset="0"/>
                </a:endParaRPr>
              </a:p>
              <a:p>
                <a:pPr algn="ctr" defTabSz="950425"/>
                <a:r>
                  <a:rPr lang="en-US" sz="1632" b="1" dirty="0">
                    <a:solidFill>
                      <a:schemeClr val="tx2">
                        <a:lumMod val="75000"/>
                      </a:schemeClr>
                    </a:solidFill>
                    <a:latin typeface="Segoe UI Light" panose="020B0502040204020203" pitchFamily="34" charset="0"/>
                    <a:cs typeface="Segoe UI Light" panose="020B0502040204020203" pitchFamily="34" charset="0"/>
                  </a:rPr>
                  <a:t>(mrsdeploy package)</a:t>
                </a:r>
              </a:p>
            </p:txBody>
          </p:sp>
        </p:grpSp>
        <p:grpSp>
          <p:nvGrpSpPr>
            <p:cNvPr id="5" name="Group 4"/>
            <p:cNvGrpSpPr/>
            <p:nvPr/>
          </p:nvGrpSpPr>
          <p:grpSpPr>
            <a:xfrm>
              <a:off x="9252976" y="2587235"/>
              <a:ext cx="2809692" cy="2827728"/>
              <a:chOff x="5290697" y="3018644"/>
              <a:chExt cx="2809692" cy="2827728"/>
            </a:xfrm>
          </p:grpSpPr>
          <p:sp>
            <p:nvSpPr>
              <p:cNvPr id="56" name="Rectangle 55"/>
              <p:cNvSpPr/>
              <p:nvPr/>
            </p:nvSpPr>
            <p:spPr>
              <a:xfrm>
                <a:off x="5290698" y="3018644"/>
                <a:ext cx="2795162" cy="2639661"/>
              </a:xfrm>
              <a:prstGeom prst="rect">
                <a:avLst/>
              </a:prstGeom>
              <a:solidFill>
                <a:srgbClr val="00B0F0"/>
              </a:solidFill>
              <a:ln w="10795" cap="flat" cmpd="sng" algn="ctr">
                <a:noFill/>
                <a:prstDash val="solid"/>
              </a:ln>
              <a:effectLst/>
            </p:spPr>
            <p:txBody>
              <a:bodyPr rot="0" spcFirstLastPara="0" vertOverflow="overflow" horzOverflow="overflow" vert="horz" wrap="square" lIns="93207" tIns="46604" rIns="93207" bIns="46604" numCol="1" spcCol="0" rtlCol="0" fromWordArt="0" anchor="b" anchorCtr="0" forceAA="0" compatLnSpc="1">
                <a:prstTxWarp prst="textNoShape">
                  <a:avLst/>
                </a:prstTxWarp>
                <a:noAutofit/>
              </a:bodyPr>
              <a:lstStyle/>
              <a:p>
                <a:pPr algn="ctr" defTabSz="949677">
                  <a:defRPr/>
                </a:pPr>
                <a:endParaRPr lang="en-US" sz="1224" b="1" kern="0" dirty="0">
                  <a:solidFill>
                    <a:prstClr val="white"/>
                  </a:solidFill>
                  <a:latin typeface="Segoe UI Light" panose="020B0502040204020203" pitchFamily="34" charset="0"/>
                  <a:cs typeface="Segoe UI Light" panose="020B0502040204020203" pitchFamily="34" charset="0"/>
                </a:endParaRPr>
              </a:p>
            </p:txBody>
          </p:sp>
          <p:sp>
            <p:nvSpPr>
              <p:cNvPr id="54" name="TextBox 53"/>
              <p:cNvSpPr txBox="1"/>
              <p:nvPr/>
            </p:nvSpPr>
            <p:spPr>
              <a:xfrm>
                <a:off x="5290697" y="4341408"/>
                <a:ext cx="2795162" cy="1504964"/>
              </a:xfrm>
              <a:prstGeom prst="rect">
                <a:avLst/>
              </a:prstGeom>
              <a:noFill/>
            </p:spPr>
            <p:txBody>
              <a:bodyPr wrap="square" rtlCol="0">
                <a:spAutoFit/>
              </a:bodyPr>
              <a:lstStyle/>
              <a:p>
                <a:pPr algn="ctr" defTabSz="949677">
                  <a:defRPr/>
                </a:pPr>
                <a:r>
                  <a:rPr lang="en-US" sz="2040" b="1" kern="0" dirty="0">
                    <a:solidFill>
                      <a:prstClr val="white"/>
                    </a:solidFill>
                    <a:latin typeface="Segoe UI Light" panose="020B0502040204020203" pitchFamily="34" charset="0"/>
                    <a:cs typeface="Segoe UI Light" panose="020B0502040204020203" pitchFamily="34" charset="0"/>
                  </a:rPr>
                  <a:t>R Server</a:t>
                </a:r>
              </a:p>
              <a:p>
                <a:pPr algn="ctr" defTabSz="949677">
                  <a:defRPr/>
                </a:pPr>
                <a:r>
                  <a:rPr lang="en-US" sz="1428" b="1" kern="0" dirty="0">
                    <a:solidFill>
                      <a:prstClr val="white"/>
                    </a:solidFill>
                    <a:latin typeface="Segoe UI Light" panose="020B0502040204020203" pitchFamily="34" charset="0"/>
                    <a:cs typeface="Segoe UI Light" panose="020B0502040204020203" pitchFamily="34" charset="0"/>
                  </a:rPr>
                  <a:t>configured to</a:t>
                </a:r>
              </a:p>
              <a:p>
                <a:pPr algn="ctr" defTabSz="949677">
                  <a:defRPr/>
                </a:pPr>
                <a:r>
                  <a:rPr lang="en-US" sz="1428" b="1" kern="0" dirty="0">
                    <a:solidFill>
                      <a:prstClr val="white"/>
                    </a:solidFill>
                    <a:latin typeface="Segoe UI Light" panose="020B0502040204020203" pitchFamily="34" charset="0"/>
                    <a:cs typeface="Segoe UI Light" panose="020B0502040204020203" pitchFamily="34" charset="0"/>
                  </a:rPr>
                  <a:t>Remote Execute R Scripts</a:t>
                </a:r>
              </a:p>
              <a:p>
                <a:pPr algn="ctr" defTabSz="949677">
                  <a:defRPr/>
                </a:pPr>
                <a:r>
                  <a:rPr lang="en-US" sz="1428" b="1" kern="0" dirty="0">
                    <a:solidFill>
                      <a:prstClr val="white"/>
                    </a:solidFill>
                    <a:latin typeface="Segoe UI Light" panose="020B0502040204020203" pitchFamily="34" charset="0"/>
                    <a:cs typeface="Segoe UI Light" panose="020B0502040204020203" pitchFamily="34" charset="0"/>
                  </a:rPr>
                  <a:t>(</a:t>
                </a:r>
                <a:r>
                  <a:rPr lang="en-US" sz="1428" dirty="0">
                    <a:cs typeface="Segoe UI Semilight" panose="020B0402040204020203" pitchFamily="34" charset="0"/>
                  </a:rPr>
                  <a:t>Support Window Server, Linux Server, Hadoop )</a:t>
                </a:r>
                <a:endParaRPr lang="en-US" sz="1428" b="1" kern="0" dirty="0">
                  <a:solidFill>
                    <a:prstClr val="white"/>
                  </a:solidFill>
                  <a:latin typeface="Segoe UI Light" panose="020B0502040204020203" pitchFamily="34" charset="0"/>
                  <a:cs typeface="Segoe UI Light" panose="020B0502040204020203" pitchFamily="34" charset="0"/>
                </a:endParaRPr>
              </a:p>
              <a:p>
                <a:pPr algn="ctr" defTabSz="949677">
                  <a:defRPr/>
                </a:pPr>
                <a:endParaRPr lang="en-US" sz="1428" b="1" kern="0" dirty="0">
                  <a:solidFill>
                    <a:prstClr val="white"/>
                  </a:solidFill>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5763960" y="3205422"/>
                <a:ext cx="996196" cy="1138510"/>
              </a:xfrm>
              <a:prstGeom prst="rect">
                <a:avLst/>
              </a:prstGeom>
            </p:spPr>
          </p:pic>
          <p:sp>
            <p:nvSpPr>
              <p:cNvPr id="11" name="TextBox 10"/>
              <p:cNvSpPr txBox="1"/>
              <p:nvPr/>
            </p:nvSpPr>
            <p:spPr>
              <a:xfrm>
                <a:off x="6690333" y="3539331"/>
                <a:ext cx="1410056" cy="517065"/>
              </a:xfrm>
              <a:prstGeom prst="rect">
                <a:avLst/>
              </a:prstGeom>
              <a:noFill/>
            </p:spPr>
            <p:txBody>
              <a:bodyPr wrap="square" lIns="186521" tIns="149217" rIns="186521" bIns="149217" rtlCol="0">
                <a:spAutoFit/>
              </a:bodyPr>
              <a:lstStyle/>
              <a:p>
                <a:pPr>
                  <a:lnSpc>
                    <a:spcPct val="90000"/>
                  </a:lnSpc>
                  <a:spcAft>
                    <a:spcPts val="612"/>
                  </a:spcAft>
                </a:pPr>
                <a:r>
                  <a:rPr lang="en-US" sz="1632" dirty="0">
                    <a:gradFill>
                      <a:gsLst>
                        <a:gs pos="2917">
                          <a:schemeClr val="tx1"/>
                        </a:gs>
                        <a:gs pos="30000">
                          <a:schemeClr val="tx1"/>
                        </a:gs>
                      </a:gsLst>
                      <a:lin ang="5400000" scaled="0"/>
                    </a:gradFill>
                  </a:rPr>
                  <a:t>R Sessions</a:t>
                </a:r>
              </a:p>
            </p:txBody>
          </p:sp>
        </p:grpSp>
        <p:sp>
          <p:nvSpPr>
            <p:cNvPr id="3" name="Left-Right Arrow 2"/>
            <p:cNvSpPr/>
            <p:nvPr/>
          </p:nvSpPr>
          <p:spPr bwMode="auto">
            <a:xfrm>
              <a:off x="6902895" y="3521235"/>
              <a:ext cx="2211754" cy="549563"/>
            </a:xfrm>
            <a:prstGeom prst="leftRigh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a:xfrm>
              <a:off x="6848931" y="4255741"/>
              <a:ext cx="2382071" cy="1096967"/>
            </a:xfrm>
            <a:prstGeom prst="rect">
              <a:avLst/>
            </a:prstGeom>
          </p:spPr>
          <p:txBody>
            <a:bodyPr wrap="square">
              <a:spAutoFit/>
            </a:bodyPr>
            <a:lstStyle/>
            <a:p>
              <a:pPr marL="291436" indent="-291436" defTabSz="932418">
                <a:buFont typeface="Wingdings" panose="05000000000000000000" pitchFamily="2" charset="2"/>
                <a:buChar char="§"/>
                <a:defRPr/>
              </a:pPr>
              <a:r>
                <a:rPr lang="en-US" sz="1632" i="1" dirty="0">
                  <a:cs typeface="Segoe UI Semilight" panose="020B0402040204020203" pitchFamily="34" charset="0"/>
                </a:rPr>
                <a:t>Execute R Scripts</a:t>
              </a:r>
            </a:p>
            <a:p>
              <a:pPr marL="291436" indent="-291436" defTabSz="932418">
                <a:buFont typeface="Wingdings" panose="05000000000000000000" pitchFamily="2" charset="2"/>
                <a:buChar char="§"/>
                <a:defRPr/>
              </a:pPr>
              <a:r>
                <a:rPr lang="en-US" sz="1632" i="1" dirty="0">
                  <a:cs typeface="Segoe UI Semilight" panose="020B0402040204020203" pitchFamily="34" charset="0"/>
                </a:rPr>
                <a:t>Snapshot remote </a:t>
              </a:r>
              <a:r>
                <a:rPr lang="en-US" sz="1632" i="1" dirty="0" err="1">
                  <a:cs typeface="Segoe UI Semilight" panose="020B0402040204020203" pitchFamily="34" charset="0"/>
                </a:rPr>
                <a:t>env</a:t>
              </a:r>
              <a:r>
                <a:rPr lang="en-US" sz="1632" i="1" dirty="0">
                  <a:cs typeface="Segoe UI Semilight" panose="020B0402040204020203" pitchFamily="34" charset="0"/>
                </a:rPr>
                <a:t>.</a:t>
              </a:r>
            </a:p>
            <a:p>
              <a:pPr marL="291436" indent="-291436" defTabSz="932418">
                <a:buFont typeface="Wingdings" panose="05000000000000000000" pitchFamily="2" charset="2"/>
                <a:buChar char="§"/>
                <a:defRPr/>
              </a:pPr>
              <a:r>
                <a:rPr lang="en-US" sz="1632" i="1" dirty="0">
                  <a:cs typeface="Segoe UI Semilight" panose="020B0402040204020203" pitchFamily="34" charset="0"/>
                </a:rPr>
                <a:t>Logout remote server</a:t>
              </a:r>
            </a:p>
            <a:p>
              <a:pPr marL="291436" indent="-291436" defTabSz="932418">
                <a:buFont typeface="Wingdings" panose="05000000000000000000" pitchFamily="2" charset="2"/>
                <a:buChar char="§"/>
                <a:defRPr/>
              </a:pPr>
              <a:endParaRPr lang="en-US" sz="1632" i="1" dirty="0">
                <a:cs typeface="Segoe UI Semilight" panose="020B0402040204020203" pitchFamily="34" charset="0"/>
              </a:endParaRPr>
            </a:p>
          </p:txBody>
        </p:sp>
        <p:sp>
          <p:nvSpPr>
            <p:cNvPr id="26" name="Rectangle 25"/>
            <p:cNvSpPr/>
            <p:nvPr/>
          </p:nvSpPr>
          <p:spPr>
            <a:xfrm>
              <a:off x="6826957" y="2635873"/>
              <a:ext cx="2485053" cy="845809"/>
            </a:xfrm>
            <a:prstGeom prst="rect">
              <a:avLst/>
            </a:prstGeom>
          </p:spPr>
          <p:txBody>
            <a:bodyPr wrap="square">
              <a:spAutoFit/>
            </a:bodyPr>
            <a:lstStyle/>
            <a:p>
              <a:pPr marL="291436" indent="-291436" defTabSz="932418">
                <a:buFont typeface="Wingdings" panose="05000000000000000000" pitchFamily="2" charset="2"/>
                <a:buChar char="§"/>
                <a:defRPr/>
              </a:pPr>
              <a:r>
                <a:rPr lang="en-US" sz="1632" i="1" dirty="0">
                  <a:cs typeface="Segoe UI Semilight" panose="020B0402040204020203" pitchFamily="34" charset="0"/>
                </a:rPr>
                <a:t>Login remote server</a:t>
              </a:r>
            </a:p>
            <a:p>
              <a:pPr marL="291436" indent="-291436" defTabSz="932418">
                <a:buFont typeface="Wingdings" panose="05000000000000000000" pitchFamily="2" charset="2"/>
                <a:buChar char="§"/>
                <a:defRPr/>
              </a:pPr>
              <a:r>
                <a:rPr lang="en-US" sz="1632" i="1" dirty="0">
                  <a:cs typeface="Segoe UI Semilight" panose="020B0402040204020203" pitchFamily="34" charset="0"/>
                </a:rPr>
                <a:t>Generate Diff report</a:t>
              </a:r>
            </a:p>
            <a:p>
              <a:pPr marL="291436" indent="-291436" defTabSz="932418">
                <a:buFont typeface="Wingdings" panose="05000000000000000000" pitchFamily="2" charset="2"/>
                <a:buChar char="§"/>
                <a:defRPr/>
              </a:pPr>
              <a:r>
                <a:rPr lang="en-US" sz="1632" i="1" dirty="0">
                  <a:cs typeface="Segoe UI Semilight" panose="020B0402040204020203" pitchFamily="34" charset="0"/>
                </a:rPr>
                <a:t>Reconcile Environment</a:t>
              </a:r>
            </a:p>
          </p:txBody>
        </p:sp>
      </p:grpSp>
      <p:sp>
        <p:nvSpPr>
          <p:cNvPr id="30" name="Rectangle 29"/>
          <p:cNvSpPr/>
          <p:nvPr/>
        </p:nvSpPr>
        <p:spPr bwMode="auto">
          <a:xfrm>
            <a:off x="4254478" y="1793468"/>
            <a:ext cx="8101405" cy="4596754"/>
          </a:xfrm>
          <a:prstGeom prst="rect">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4347284" y="5271387"/>
            <a:ext cx="7853900" cy="840869"/>
          </a:xfrm>
          <a:prstGeom prst="rect">
            <a:avLst/>
          </a:prstGeom>
          <a:noFill/>
        </p:spPr>
        <p:txBody>
          <a:bodyPr wrap="square" lIns="186521" tIns="149217" rIns="186521" bIns="149217" rtlCol="0">
            <a:spAutoFit/>
          </a:bodyPr>
          <a:lstStyle/>
          <a:p>
            <a:pPr>
              <a:lnSpc>
                <a:spcPct val="90000"/>
              </a:lnSpc>
              <a:spcAft>
                <a:spcPts val="612"/>
              </a:spcAft>
            </a:pPr>
            <a:r>
              <a:rPr lang="en-US" sz="1632" i="1" dirty="0">
                <a:gradFill>
                  <a:gsLst>
                    <a:gs pos="2917">
                      <a:schemeClr val="tx1"/>
                    </a:gs>
                    <a:gs pos="30000">
                      <a:schemeClr val="tx1"/>
                    </a:gs>
                  </a:gsLst>
                  <a:lin ang="5400000" scaled="0"/>
                </a:gradFill>
              </a:rPr>
              <a:t>“I can offload the function execution for heavy processing to a chunky server”</a:t>
            </a:r>
          </a:p>
          <a:p>
            <a:pPr>
              <a:lnSpc>
                <a:spcPct val="90000"/>
              </a:lnSpc>
              <a:spcAft>
                <a:spcPts val="612"/>
              </a:spcAft>
            </a:pPr>
            <a:r>
              <a:rPr lang="en-US" sz="1632" i="1" dirty="0">
                <a:gradFill>
                  <a:gsLst>
                    <a:gs pos="2917">
                      <a:schemeClr val="tx1"/>
                    </a:gs>
                    <a:gs pos="30000">
                      <a:schemeClr val="tx1"/>
                    </a:gs>
                  </a:gsLst>
                  <a:lin ang="5400000" scaled="0"/>
                </a:gradFill>
              </a:rPr>
              <a:t>“I can validate my scripts against production environment before deployment”</a:t>
            </a:r>
          </a:p>
        </p:txBody>
      </p:sp>
    </p:spTree>
    <p:extLst>
      <p:ext uri="{BB962C8B-B14F-4D97-AF65-F5344CB8AC3E}">
        <p14:creationId xmlns:p14="http://schemas.microsoft.com/office/powerpoint/2010/main" val="151919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1" y="2125678"/>
            <a:ext cx="11506135" cy="2285984"/>
          </a:xfrm>
        </p:spPr>
        <p:txBody>
          <a:bodyPr/>
          <a:lstStyle/>
          <a:p>
            <a:pPr algn="ctr"/>
            <a:r>
              <a:rPr lang="en-US" dirty="0"/>
              <a:t>Operationalization using Microsoft R Server on single node machines and Spark clusters</a:t>
            </a:r>
            <a:endParaRPr lang="en-US" b="1" dirty="0"/>
          </a:p>
        </p:txBody>
      </p:sp>
      <p:sp>
        <p:nvSpPr>
          <p:cNvPr id="5" name="Text Placeholder 4"/>
          <p:cNvSpPr>
            <a:spLocks noGrp="1"/>
          </p:cNvSpPr>
          <p:nvPr>
            <p:ph type="body" sz="quarter" idx="12"/>
          </p:nvPr>
        </p:nvSpPr>
        <p:spPr>
          <a:xfrm>
            <a:off x="265133" y="4792662"/>
            <a:ext cx="10439336" cy="1828007"/>
          </a:xfrm>
        </p:spPr>
        <p:txBody>
          <a:bodyPr/>
          <a:lstStyle/>
          <a:p>
            <a:r>
              <a:rPr lang="en-US" sz="2000" i="1" dirty="0"/>
              <a:t>Vanja Paunić, Data Scientist</a:t>
            </a:r>
          </a:p>
          <a:p>
            <a:r>
              <a:rPr lang="en-US" sz="2000" i="1" dirty="0"/>
              <a:t>Debraj GuhaThakurta, Senior Data Scientist</a:t>
            </a:r>
          </a:p>
          <a:p>
            <a:r>
              <a:rPr lang="en-US" sz="2000" i="1" dirty="0"/>
              <a:t>Yuzhou Song, Data Scientist</a:t>
            </a:r>
          </a:p>
          <a:p>
            <a:r>
              <a:rPr lang="en-US" sz="2000" i="1" dirty="0"/>
              <a:t>Siddharth Choudhary, Software Engineer</a:t>
            </a:r>
          </a:p>
          <a:p>
            <a:r>
              <a:rPr lang="en-US" sz="2000" i="1" dirty="0"/>
              <a:t>Syed Fahad Allam Shah, Data Scientist</a:t>
            </a:r>
          </a:p>
          <a:p>
            <a:r>
              <a:rPr lang="en-US" sz="2000" i="1" dirty="0"/>
              <a:t>John-Mark Agosta, Principal Data Scientist Manager</a:t>
            </a:r>
          </a:p>
        </p:txBody>
      </p:sp>
      <p:sp>
        <p:nvSpPr>
          <p:cNvPr id="2" name="Rectangle 1">
            <a:extLst>
              <a:ext uri="{FF2B5EF4-FFF2-40B4-BE49-F238E27FC236}">
                <a16:creationId xmlns:a16="http://schemas.microsoft.com/office/drawing/2014/main" id="{BFD75EAF-380A-4AC0-B68B-86EB7930165F}"/>
              </a:ext>
            </a:extLst>
          </p:cNvPr>
          <p:cNvSpPr/>
          <p:nvPr/>
        </p:nvSpPr>
        <p:spPr>
          <a:xfrm>
            <a:off x="7666037" y="5576510"/>
            <a:ext cx="4458593" cy="892552"/>
          </a:xfrm>
          <a:prstGeom prst="rect">
            <a:avLst/>
          </a:prstGeom>
        </p:spPr>
        <p:txBody>
          <a:bodyPr wrap="none">
            <a:spAutoFit/>
          </a:bodyPr>
          <a:lstStyle/>
          <a:p>
            <a:r>
              <a:rPr lang="en-US" sz="2600" dirty="0">
                <a:solidFill>
                  <a:schemeClr val="bg2">
                    <a:lumMod val="40000"/>
                    <a:lumOff val="60000"/>
                  </a:schemeClr>
                </a:solidFill>
              </a:rPr>
              <a:t>Material available at:</a:t>
            </a:r>
          </a:p>
          <a:p>
            <a:pPr algn="ctr"/>
            <a:r>
              <a:rPr lang="en-US" sz="2600" dirty="0">
                <a:solidFill>
                  <a:schemeClr val="bg2">
                    <a:lumMod val="40000"/>
                    <a:lumOff val="60000"/>
                  </a:schemeClr>
                </a:solidFill>
              </a:rPr>
              <a:t>aka.ms/mlads2017-mrsdeploy</a:t>
            </a:r>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Remote Execution Cheat Sheet</a:t>
            </a:r>
          </a:p>
        </p:txBody>
      </p:sp>
      <p:graphicFrame>
        <p:nvGraphicFramePr>
          <p:cNvPr id="5" name="Table 4"/>
          <p:cNvGraphicFramePr>
            <a:graphicFrameLocks noGrp="1"/>
          </p:cNvGraphicFramePr>
          <p:nvPr>
            <p:extLst/>
          </p:nvPr>
        </p:nvGraphicFramePr>
        <p:xfrm>
          <a:off x="181610" y="4669218"/>
          <a:ext cx="5950727" cy="1823731"/>
        </p:xfrm>
        <a:graphic>
          <a:graphicData uri="http://schemas.openxmlformats.org/drawingml/2006/table">
            <a:tbl>
              <a:tblPr firstRow="1">
                <a:tableStyleId>{93296810-A885-4BE3-A3E7-6D5BEEA58F35}</a:tableStyleId>
              </a:tblPr>
              <a:tblGrid>
                <a:gridCol w="2013666">
                  <a:extLst>
                    <a:ext uri="{9D8B030D-6E8A-4147-A177-3AD203B41FA5}">
                      <a16:colId xmlns:a16="http://schemas.microsoft.com/office/drawing/2014/main" val="2795268019"/>
                    </a:ext>
                  </a:extLst>
                </a:gridCol>
                <a:gridCol w="3937061">
                  <a:extLst>
                    <a:ext uri="{9D8B030D-6E8A-4147-A177-3AD203B41FA5}">
                      <a16:colId xmlns:a16="http://schemas.microsoft.com/office/drawing/2014/main" val="2421230017"/>
                    </a:ext>
                  </a:extLst>
                </a:gridCol>
              </a:tblGrid>
              <a:tr h="397068">
                <a:tc gridSpan="2">
                  <a:txBody>
                    <a:bodyPr/>
                    <a:lstStyle/>
                    <a:p>
                      <a:pPr algn="l" fontAlgn="b">
                        <a:lnSpc>
                          <a:spcPct val="100000"/>
                        </a:lnSpc>
                      </a:pPr>
                      <a:r>
                        <a:rPr lang="en-US" sz="1400" u="none" strike="noStrike" dirty="0">
                          <a:effectLst/>
                        </a:rPr>
                        <a:t>Snapshot Functions</a:t>
                      </a:r>
                      <a:endParaRPr lang="en-US" sz="1400" b="0" i="0" u="none" strike="noStrike" dirty="0">
                        <a:solidFill>
                          <a:srgbClr val="000000"/>
                        </a:solidFill>
                        <a:effectLst/>
                        <a:latin typeface="Calibri" panose="020F0502020204030204" pitchFamily="34" charset="0"/>
                      </a:endParaRPr>
                    </a:p>
                  </a:txBody>
                  <a:tcPr marL="5551" marR="5551" marT="5551" marB="0" anchor="ctr"/>
                </a:tc>
                <a:tc hMerge="1">
                  <a:txBody>
                    <a:bodyPr/>
                    <a:lstStyle/>
                    <a:p>
                      <a:pPr algn="l" fontAlgn="b">
                        <a:lnSpc>
                          <a:spcPct val="100000"/>
                        </a:lnSpc>
                      </a:pPr>
                      <a:endParaRPr lang="en-US" sz="1600" b="0" i="0" u="none" strike="noStrike" dirty="0">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val="1280267658"/>
                  </a:ext>
                </a:extLst>
              </a:tr>
              <a:tr h="378593">
                <a:tc>
                  <a:txBody>
                    <a:bodyPr/>
                    <a:lstStyle/>
                    <a:p>
                      <a:pPr algn="l" fontAlgn="b">
                        <a:lnSpc>
                          <a:spcPct val="100000"/>
                        </a:lnSpc>
                      </a:pPr>
                      <a:r>
                        <a:rPr lang="en-US" sz="1400" b="1" u="none" strike="noStrike" dirty="0" err="1">
                          <a:effectLst/>
                        </a:rPr>
                        <a:t>createSnapshot</a:t>
                      </a:r>
                      <a:endParaRPr lang="en-US" sz="1400" b="1" i="0" u="none" strike="noStrike" dirty="0">
                        <a:solidFill>
                          <a:srgbClr val="000000"/>
                        </a:solidFill>
                        <a:effectLst/>
                        <a:latin typeface="Calibri" panose="020F0502020204030204" pitchFamily="34" charset="0"/>
                      </a:endParaRPr>
                    </a:p>
                  </a:txBody>
                  <a:tcPr marL="5551" marR="5551" marT="5551" marB="0" anchor="ctr"/>
                </a:tc>
                <a:tc>
                  <a:txBody>
                    <a:bodyPr/>
                    <a:lstStyle/>
                    <a:p>
                      <a:pPr algn="l" fontAlgn="b">
                        <a:lnSpc>
                          <a:spcPct val="100000"/>
                        </a:lnSpc>
                      </a:pPr>
                      <a:r>
                        <a:rPr lang="en-US" sz="1200" u="none" strike="noStrike" dirty="0">
                          <a:effectLst/>
                        </a:rPr>
                        <a:t>Create a snapshot of the remote session (workspace and working directory)</a:t>
                      </a:r>
                      <a:endParaRPr lang="en-US" sz="1200" b="0" i="0" u="none" strike="noStrike" dirty="0">
                        <a:solidFill>
                          <a:srgbClr val="000000"/>
                        </a:solidFill>
                        <a:effectLst/>
                        <a:latin typeface="Calibri" panose="020F0502020204030204" pitchFamily="34" charset="0"/>
                      </a:endParaRPr>
                    </a:p>
                  </a:txBody>
                  <a:tcPr marL="5551" marR="5551" marT="5551" marB="0" anchor="ctr"/>
                </a:tc>
                <a:extLst>
                  <a:ext uri="{0D108BD9-81ED-4DB2-BD59-A6C34878D82A}">
                    <a16:rowId xmlns:a16="http://schemas.microsoft.com/office/drawing/2014/main" val="944944966"/>
                  </a:ext>
                </a:extLst>
              </a:tr>
              <a:tr h="378593">
                <a:tc>
                  <a:txBody>
                    <a:bodyPr/>
                    <a:lstStyle/>
                    <a:p>
                      <a:pPr algn="l" fontAlgn="b">
                        <a:lnSpc>
                          <a:spcPct val="100000"/>
                        </a:lnSpc>
                      </a:pPr>
                      <a:r>
                        <a:rPr lang="en-US" sz="1400" b="1" u="none" strike="noStrike" dirty="0" err="1">
                          <a:effectLst/>
                        </a:rPr>
                        <a:t>loadSnapshot</a:t>
                      </a:r>
                      <a:endParaRPr lang="en-US" sz="1400" b="1" i="0" u="none" strike="noStrike" dirty="0">
                        <a:solidFill>
                          <a:srgbClr val="000000"/>
                        </a:solidFill>
                        <a:effectLst/>
                        <a:latin typeface="Calibri" panose="020F0502020204030204" pitchFamily="34" charset="0"/>
                      </a:endParaRPr>
                    </a:p>
                  </a:txBody>
                  <a:tcPr marL="5551" marR="5551" marT="5551" marB="0" anchor="ctr"/>
                </a:tc>
                <a:tc>
                  <a:txBody>
                    <a:bodyPr/>
                    <a:lstStyle/>
                    <a:p>
                      <a:pPr algn="l" fontAlgn="b">
                        <a:lnSpc>
                          <a:spcPct val="100000"/>
                        </a:lnSpc>
                      </a:pPr>
                      <a:r>
                        <a:rPr lang="en-US" sz="1200" u="none" strike="noStrike" dirty="0">
                          <a:effectLst/>
                        </a:rPr>
                        <a:t>Load a snapshot from the server into the remote session (workspace and working directory)</a:t>
                      </a:r>
                      <a:endParaRPr lang="en-US" sz="1200" b="0" i="0" u="none" strike="noStrike" dirty="0">
                        <a:solidFill>
                          <a:srgbClr val="000000"/>
                        </a:solidFill>
                        <a:effectLst/>
                        <a:latin typeface="Calibri" panose="020F0502020204030204" pitchFamily="34" charset="0"/>
                      </a:endParaRPr>
                    </a:p>
                  </a:txBody>
                  <a:tcPr marL="5551" marR="5551" marT="5551" marB="0" anchor="ctr"/>
                </a:tc>
                <a:extLst>
                  <a:ext uri="{0D108BD9-81ED-4DB2-BD59-A6C34878D82A}">
                    <a16:rowId xmlns:a16="http://schemas.microsoft.com/office/drawing/2014/main" val="423906340"/>
                  </a:ext>
                </a:extLst>
              </a:tr>
              <a:tr h="223159">
                <a:tc>
                  <a:txBody>
                    <a:bodyPr/>
                    <a:lstStyle/>
                    <a:p>
                      <a:pPr algn="l" fontAlgn="b">
                        <a:lnSpc>
                          <a:spcPct val="100000"/>
                        </a:lnSpc>
                      </a:pPr>
                      <a:r>
                        <a:rPr lang="en-US" sz="1400" b="1" u="none" strike="noStrike">
                          <a:effectLst/>
                        </a:rPr>
                        <a:t>listSnapshots</a:t>
                      </a:r>
                      <a:endParaRPr lang="en-US" sz="1400" b="1" i="0" u="none" strike="noStrike">
                        <a:solidFill>
                          <a:srgbClr val="000000"/>
                        </a:solidFill>
                        <a:effectLst/>
                        <a:latin typeface="Calibri" panose="020F0502020204030204" pitchFamily="34" charset="0"/>
                      </a:endParaRPr>
                    </a:p>
                  </a:txBody>
                  <a:tcPr marL="5551" marR="5551" marT="5551" marB="0" anchor="ctr"/>
                </a:tc>
                <a:tc>
                  <a:txBody>
                    <a:bodyPr/>
                    <a:lstStyle/>
                    <a:p>
                      <a:pPr algn="l" fontAlgn="b">
                        <a:lnSpc>
                          <a:spcPct val="100000"/>
                        </a:lnSpc>
                      </a:pPr>
                      <a:r>
                        <a:rPr lang="en-US" sz="1200" u="none" strike="noStrike" dirty="0">
                          <a:effectLst/>
                        </a:rPr>
                        <a:t>Get a list of snapshots for the current user</a:t>
                      </a:r>
                      <a:endParaRPr lang="en-US" sz="1200" b="0" i="0" u="none" strike="noStrike" dirty="0">
                        <a:solidFill>
                          <a:srgbClr val="000000"/>
                        </a:solidFill>
                        <a:effectLst/>
                        <a:latin typeface="Calibri" panose="020F0502020204030204" pitchFamily="34" charset="0"/>
                      </a:endParaRPr>
                    </a:p>
                  </a:txBody>
                  <a:tcPr marL="5551" marR="5551" marT="5551" marB="0" anchor="ctr"/>
                </a:tc>
                <a:extLst>
                  <a:ext uri="{0D108BD9-81ED-4DB2-BD59-A6C34878D82A}">
                    <a16:rowId xmlns:a16="http://schemas.microsoft.com/office/drawing/2014/main" val="691238447"/>
                  </a:ext>
                </a:extLst>
              </a:tr>
              <a:tr h="223159">
                <a:tc>
                  <a:txBody>
                    <a:bodyPr/>
                    <a:lstStyle/>
                    <a:p>
                      <a:pPr algn="l" fontAlgn="b">
                        <a:lnSpc>
                          <a:spcPct val="100000"/>
                        </a:lnSpc>
                      </a:pPr>
                      <a:r>
                        <a:rPr lang="en-US" sz="1400" b="1" u="none" strike="noStrike" dirty="0" err="1">
                          <a:effectLst/>
                        </a:rPr>
                        <a:t>downloadSnapshot</a:t>
                      </a:r>
                      <a:endParaRPr lang="en-US" sz="1400" b="1" i="0" u="none" strike="noStrike" dirty="0">
                        <a:solidFill>
                          <a:srgbClr val="000000"/>
                        </a:solidFill>
                        <a:effectLst/>
                        <a:latin typeface="Calibri" panose="020F0502020204030204" pitchFamily="34" charset="0"/>
                      </a:endParaRPr>
                    </a:p>
                  </a:txBody>
                  <a:tcPr marL="5551" marR="5551" marT="5551" marB="0" anchor="ctr"/>
                </a:tc>
                <a:tc>
                  <a:txBody>
                    <a:bodyPr/>
                    <a:lstStyle/>
                    <a:p>
                      <a:pPr algn="l" fontAlgn="b">
                        <a:lnSpc>
                          <a:spcPct val="100000"/>
                        </a:lnSpc>
                      </a:pPr>
                      <a:r>
                        <a:rPr lang="en-US" sz="1200" u="none" strike="noStrike" dirty="0">
                          <a:effectLst/>
                        </a:rPr>
                        <a:t>Download a snapshot from the server</a:t>
                      </a:r>
                      <a:endParaRPr lang="en-US" sz="1200" b="0" i="0" u="none" strike="noStrike" dirty="0">
                        <a:solidFill>
                          <a:srgbClr val="000000"/>
                        </a:solidFill>
                        <a:effectLst/>
                        <a:latin typeface="Calibri" panose="020F0502020204030204" pitchFamily="34" charset="0"/>
                      </a:endParaRPr>
                    </a:p>
                  </a:txBody>
                  <a:tcPr marL="5551" marR="5551" marT="5551" marB="0" anchor="ctr"/>
                </a:tc>
                <a:extLst>
                  <a:ext uri="{0D108BD9-81ED-4DB2-BD59-A6C34878D82A}">
                    <a16:rowId xmlns:a16="http://schemas.microsoft.com/office/drawing/2014/main" val="2980148449"/>
                  </a:ext>
                </a:extLst>
              </a:tr>
              <a:tr h="223159">
                <a:tc>
                  <a:txBody>
                    <a:bodyPr/>
                    <a:lstStyle/>
                    <a:p>
                      <a:pPr algn="l" fontAlgn="b">
                        <a:lnSpc>
                          <a:spcPct val="100000"/>
                        </a:lnSpc>
                      </a:pPr>
                      <a:r>
                        <a:rPr lang="en-US" sz="1400" b="1" u="none" strike="noStrike" dirty="0" err="1">
                          <a:effectLst/>
                        </a:rPr>
                        <a:t>deleteSnapshot</a:t>
                      </a:r>
                      <a:endParaRPr lang="en-US" sz="1400" b="1" i="0" u="none" strike="noStrike" dirty="0">
                        <a:solidFill>
                          <a:srgbClr val="000000"/>
                        </a:solidFill>
                        <a:effectLst/>
                        <a:latin typeface="Calibri" panose="020F0502020204030204" pitchFamily="34" charset="0"/>
                      </a:endParaRPr>
                    </a:p>
                  </a:txBody>
                  <a:tcPr marL="5551" marR="5551" marT="5551" marB="0" anchor="ctr"/>
                </a:tc>
                <a:tc>
                  <a:txBody>
                    <a:bodyPr/>
                    <a:lstStyle/>
                    <a:p>
                      <a:pPr algn="l" fontAlgn="b">
                        <a:lnSpc>
                          <a:spcPct val="100000"/>
                        </a:lnSpc>
                      </a:pPr>
                      <a:r>
                        <a:rPr lang="en-US" sz="1200" u="none" strike="noStrike" dirty="0">
                          <a:effectLst/>
                        </a:rPr>
                        <a:t>Delete a snapshot from the server</a:t>
                      </a:r>
                      <a:endParaRPr lang="en-US" sz="1200" b="0" i="0" u="none" strike="noStrike" dirty="0">
                        <a:solidFill>
                          <a:srgbClr val="000000"/>
                        </a:solidFill>
                        <a:effectLst/>
                        <a:latin typeface="Calibri" panose="020F0502020204030204" pitchFamily="34" charset="0"/>
                      </a:endParaRPr>
                    </a:p>
                  </a:txBody>
                  <a:tcPr marL="5551" marR="5551" marT="5551" marB="0" anchor="ctr"/>
                </a:tc>
                <a:extLst>
                  <a:ext uri="{0D108BD9-81ED-4DB2-BD59-A6C34878D82A}">
                    <a16:rowId xmlns:a16="http://schemas.microsoft.com/office/drawing/2014/main" val="1048592539"/>
                  </a:ext>
                </a:extLst>
              </a:tr>
            </a:tbl>
          </a:graphicData>
        </a:graphic>
      </p:graphicFrame>
      <p:graphicFrame>
        <p:nvGraphicFramePr>
          <p:cNvPr id="6" name="Table 5"/>
          <p:cNvGraphicFramePr>
            <a:graphicFrameLocks noGrp="1"/>
          </p:cNvGraphicFramePr>
          <p:nvPr>
            <p:extLst/>
          </p:nvPr>
        </p:nvGraphicFramePr>
        <p:xfrm>
          <a:off x="6388616" y="1514484"/>
          <a:ext cx="5831761" cy="3255917"/>
        </p:xfrm>
        <a:graphic>
          <a:graphicData uri="http://schemas.openxmlformats.org/drawingml/2006/table">
            <a:tbl>
              <a:tblPr firstRow="1">
                <a:tableStyleId>{7DF18680-E054-41AD-8BC1-D1AEF772440D}</a:tableStyleId>
              </a:tblPr>
              <a:tblGrid>
                <a:gridCol w="2130776">
                  <a:extLst>
                    <a:ext uri="{9D8B030D-6E8A-4147-A177-3AD203B41FA5}">
                      <a16:colId xmlns:a16="http://schemas.microsoft.com/office/drawing/2014/main" val="101263977"/>
                    </a:ext>
                  </a:extLst>
                </a:gridCol>
                <a:gridCol w="3700985">
                  <a:extLst>
                    <a:ext uri="{9D8B030D-6E8A-4147-A177-3AD203B41FA5}">
                      <a16:colId xmlns:a16="http://schemas.microsoft.com/office/drawing/2014/main" val="2229245577"/>
                    </a:ext>
                  </a:extLst>
                </a:gridCol>
              </a:tblGrid>
              <a:tr h="382607">
                <a:tc gridSpan="2">
                  <a:txBody>
                    <a:bodyPr/>
                    <a:lstStyle/>
                    <a:p>
                      <a:pPr algn="l" fontAlgn="b">
                        <a:lnSpc>
                          <a:spcPct val="100000"/>
                        </a:lnSpc>
                      </a:pPr>
                      <a:r>
                        <a:rPr lang="en-US" sz="1400" u="none" strike="noStrike" dirty="0">
                          <a:effectLst/>
                        </a:rPr>
                        <a:t>Remote Objects Management</a:t>
                      </a:r>
                      <a:endParaRPr lang="en-US" sz="1400" b="0" i="0" u="none" strike="noStrike" dirty="0">
                        <a:solidFill>
                          <a:srgbClr val="000000"/>
                        </a:solidFill>
                        <a:effectLst/>
                        <a:latin typeface="Calibri" panose="020F0502020204030204" pitchFamily="34" charset="0"/>
                      </a:endParaRPr>
                    </a:p>
                  </a:txBody>
                  <a:tcPr marL="5551" marR="5551" marT="5551" marB="0" anchor="ctr"/>
                </a:tc>
                <a:tc hMerge="1">
                  <a:txBody>
                    <a:bodyPr/>
                    <a:lstStyle/>
                    <a:p>
                      <a:pPr algn="l" fontAlgn="b">
                        <a:lnSpc>
                          <a:spcPct val="100000"/>
                        </a:lnSpc>
                      </a:pPr>
                      <a:endParaRPr lang="en-US" sz="1400" b="0" i="0" u="none" strike="noStrike" dirty="0">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val="1328255898"/>
                  </a:ext>
                </a:extLst>
              </a:tr>
              <a:tr h="378593">
                <a:tc>
                  <a:txBody>
                    <a:bodyPr/>
                    <a:lstStyle/>
                    <a:p>
                      <a:pPr algn="l" fontAlgn="b">
                        <a:lnSpc>
                          <a:spcPct val="100000"/>
                        </a:lnSpc>
                      </a:pPr>
                      <a:r>
                        <a:rPr lang="en-US" sz="1400" b="1" u="none" strike="noStrike" dirty="0" err="1">
                          <a:effectLst/>
                        </a:rPr>
                        <a:t>listRemoteFiles</a:t>
                      </a:r>
                      <a:endParaRPr lang="en-US" sz="1400" b="1" i="0" u="none" strike="noStrike" dirty="0">
                        <a:solidFill>
                          <a:srgbClr val="000000"/>
                        </a:solidFill>
                        <a:effectLst/>
                        <a:latin typeface="Calibri" panose="020F0502020204030204" pitchFamily="34" charset="0"/>
                      </a:endParaRPr>
                    </a:p>
                  </a:txBody>
                  <a:tcPr marL="5551" marR="5551" marT="5551" marB="0" anchor="ctr"/>
                </a:tc>
                <a:tc>
                  <a:txBody>
                    <a:bodyPr/>
                    <a:lstStyle/>
                    <a:p>
                      <a:pPr algn="l" fontAlgn="b">
                        <a:lnSpc>
                          <a:spcPct val="100000"/>
                        </a:lnSpc>
                      </a:pPr>
                      <a:r>
                        <a:rPr lang="en-US" sz="1200" u="none" strike="noStrike" dirty="0">
                          <a:effectLst/>
                        </a:rPr>
                        <a:t>Get a list of files in the working directory of the remote session</a:t>
                      </a:r>
                      <a:endParaRPr lang="en-US" sz="1200" b="0" i="0" u="none" strike="noStrike" dirty="0">
                        <a:solidFill>
                          <a:srgbClr val="000000"/>
                        </a:solidFill>
                        <a:effectLst/>
                        <a:latin typeface="Calibri" panose="020F0502020204030204" pitchFamily="34" charset="0"/>
                      </a:endParaRPr>
                    </a:p>
                  </a:txBody>
                  <a:tcPr marL="5551" marR="5551" marT="5551" marB="0" anchor="ctr"/>
                </a:tc>
                <a:extLst>
                  <a:ext uri="{0D108BD9-81ED-4DB2-BD59-A6C34878D82A}">
                    <a16:rowId xmlns:a16="http://schemas.microsoft.com/office/drawing/2014/main" val="92910788"/>
                  </a:ext>
                </a:extLst>
              </a:tr>
              <a:tr h="378593">
                <a:tc>
                  <a:txBody>
                    <a:bodyPr/>
                    <a:lstStyle/>
                    <a:p>
                      <a:pPr algn="l" fontAlgn="b">
                        <a:lnSpc>
                          <a:spcPct val="100000"/>
                        </a:lnSpc>
                      </a:pPr>
                      <a:r>
                        <a:rPr lang="en-US" sz="1400" b="1" u="none" strike="noStrike" dirty="0" err="1">
                          <a:effectLst/>
                        </a:rPr>
                        <a:t>deleteRemoteFile</a:t>
                      </a:r>
                      <a:endParaRPr lang="en-US" sz="1400" b="1" i="0" u="none" strike="noStrike" dirty="0">
                        <a:solidFill>
                          <a:srgbClr val="000000"/>
                        </a:solidFill>
                        <a:effectLst/>
                        <a:latin typeface="Calibri" panose="020F0502020204030204" pitchFamily="34" charset="0"/>
                      </a:endParaRPr>
                    </a:p>
                  </a:txBody>
                  <a:tcPr marL="5551" marR="5551" marT="5551" marB="0" anchor="ctr"/>
                </a:tc>
                <a:tc>
                  <a:txBody>
                    <a:bodyPr/>
                    <a:lstStyle/>
                    <a:p>
                      <a:pPr algn="l" fontAlgn="b">
                        <a:lnSpc>
                          <a:spcPct val="100000"/>
                        </a:lnSpc>
                      </a:pPr>
                      <a:r>
                        <a:rPr lang="en-US" sz="1200" u="none" strike="noStrike">
                          <a:effectLst/>
                        </a:rPr>
                        <a:t>Delete a file from the working directory of the remote R session</a:t>
                      </a:r>
                      <a:endParaRPr lang="en-US" sz="1200" b="0" i="0" u="none" strike="noStrike">
                        <a:solidFill>
                          <a:srgbClr val="000000"/>
                        </a:solidFill>
                        <a:effectLst/>
                        <a:latin typeface="Calibri" panose="020F0502020204030204" pitchFamily="34" charset="0"/>
                      </a:endParaRPr>
                    </a:p>
                  </a:txBody>
                  <a:tcPr marL="5551" marR="5551" marT="5551" marB="0" anchor="ctr"/>
                </a:tc>
                <a:extLst>
                  <a:ext uri="{0D108BD9-81ED-4DB2-BD59-A6C34878D82A}">
                    <a16:rowId xmlns:a16="http://schemas.microsoft.com/office/drawing/2014/main" val="4210036566"/>
                  </a:ext>
                </a:extLst>
              </a:tr>
              <a:tr h="378593">
                <a:tc>
                  <a:txBody>
                    <a:bodyPr/>
                    <a:lstStyle/>
                    <a:p>
                      <a:pPr algn="l" fontAlgn="b">
                        <a:lnSpc>
                          <a:spcPct val="100000"/>
                        </a:lnSpc>
                      </a:pPr>
                      <a:r>
                        <a:rPr lang="en-US" sz="1400" b="1" u="none" strike="noStrike" dirty="0" err="1">
                          <a:effectLst/>
                        </a:rPr>
                        <a:t>getRemoteFile</a:t>
                      </a:r>
                      <a:endParaRPr lang="en-US" sz="1400" b="1" i="0" u="none" strike="noStrike" dirty="0">
                        <a:solidFill>
                          <a:srgbClr val="000000"/>
                        </a:solidFill>
                        <a:effectLst/>
                        <a:latin typeface="Calibri" panose="020F0502020204030204" pitchFamily="34" charset="0"/>
                      </a:endParaRPr>
                    </a:p>
                  </a:txBody>
                  <a:tcPr marL="5551" marR="5551" marT="5551" marB="0" anchor="ctr"/>
                </a:tc>
                <a:tc>
                  <a:txBody>
                    <a:bodyPr/>
                    <a:lstStyle/>
                    <a:p>
                      <a:pPr algn="l" fontAlgn="b">
                        <a:lnSpc>
                          <a:spcPct val="100000"/>
                        </a:lnSpc>
                      </a:pPr>
                      <a:r>
                        <a:rPr lang="en-US" sz="1200" u="none" strike="noStrike" dirty="0">
                          <a:effectLst/>
                        </a:rPr>
                        <a:t>Copy a file from the working directory of the remote R session</a:t>
                      </a:r>
                      <a:endParaRPr lang="en-US" sz="1200" b="0" i="0" u="none" strike="noStrike" dirty="0">
                        <a:solidFill>
                          <a:srgbClr val="000000"/>
                        </a:solidFill>
                        <a:effectLst/>
                        <a:latin typeface="Calibri" panose="020F0502020204030204" pitchFamily="34" charset="0"/>
                      </a:endParaRPr>
                    </a:p>
                  </a:txBody>
                  <a:tcPr marL="5551" marR="5551" marT="5551" marB="0" anchor="ctr"/>
                </a:tc>
                <a:extLst>
                  <a:ext uri="{0D108BD9-81ED-4DB2-BD59-A6C34878D82A}">
                    <a16:rowId xmlns:a16="http://schemas.microsoft.com/office/drawing/2014/main" val="1384796425"/>
                  </a:ext>
                </a:extLst>
              </a:tr>
              <a:tr h="378593">
                <a:tc>
                  <a:txBody>
                    <a:bodyPr/>
                    <a:lstStyle/>
                    <a:p>
                      <a:pPr algn="l" fontAlgn="b">
                        <a:lnSpc>
                          <a:spcPct val="100000"/>
                        </a:lnSpc>
                      </a:pPr>
                      <a:r>
                        <a:rPr lang="en-US" sz="1400" b="1" u="none" strike="noStrike" dirty="0" err="1">
                          <a:effectLst/>
                        </a:rPr>
                        <a:t>putLocalFile</a:t>
                      </a:r>
                      <a:endParaRPr lang="en-US" sz="1400" b="1" i="0" u="none" strike="noStrike" dirty="0">
                        <a:solidFill>
                          <a:srgbClr val="000000"/>
                        </a:solidFill>
                        <a:effectLst/>
                        <a:latin typeface="Calibri" panose="020F0502020204030204" pitchFamily="34" charset="0"/>
                      </a:endParaRPr>
                    </a:p>
                  </a:txBody>
                  <a:tcPr marL="5551" marR="5551" marT="5551" marB="0" anchor="ctr"/>
                </a:tc>
                <a:tc>
                  <a:txBody>
                    <a:bodyPr/>
                    <a:lstStyle/>
                    <a:p>
                      <a:pPr algn="l" fontAlgn="b">
                        <a:lnSpc>
                          <a:spcPct val="100000"/>
                        </a:lnSpc>
                      </a:pPr>
                      <a:r>
                        <a:rPr lang="en-US" sz="1200" u="none" strike="noStrike">
                          <a:effectLst/>
                        </a:rPr>
                        <a:t>Copy a file from the local machine to the working directory of the remote R session</a:t>
                      </a:r>
                      <a:endParaRPr lang="en-US" sz="1200" b="0" i="0" u="none" strike="noStrike">
                        <a:solidFill>
                          <a:srgbClr val="000000"/>
                        </a:solidFill>
                        <a:effectLst/>
                        <a:latin typeface="Calibri" panose="020F0502020204030204" pitchFamily="34" charset="0"/>
                      </a:endParaRPr>
                    </a:p>
                  </a:txBody>
                  <a:tcPr marL="5551" marR="5551" marT="5551" marB="0" anchor="ctr"/>
                </a:tc>
                <a:extLst>
                  <a:ext uri="{0D108BD9-81ED-4DB2-BD59-A6C34878D82A}">
                    <a16:rowId xmlns:a16="http://schemas.microsoft.com/office/drawing/2014/main" val="13252959"/>
                  </a:ext>
                </a:extLst>
              </a:tr>
              <a:tr h="223159">
                <a:tc>
                  <a:txBody>
                    <a:bodyPr/>
                    <a:lstStyle/>
                    <a:p>
                      <a:pPr algn="l" fontAlgn="b">
                        <a:lnSpc>
                          <a:spcPct val="100000"/>
                        </a:lnSpc>
                      </a:pPr>
                      <a:r>
                        <a:rPr lang="en-US" sz="1400" b="1" u="none" strike="noStrike" dirty="0" err="1">
                          <a:effectLst/>
                        </a:rPr>
                        <a:t>getRemoteObject</a:t>
                      </a:r>
                      <a:endParaRPr lang="en-US" sz="1400" b="1" i="0" u="none" strike="noStrike" dirty="0">
                        <a:solidFill>
                          <a:srgbClr val="000000"/>
                        </a:solidFill>
                        <a:effectLst/>
                        <a:latin typeface="Calibri" panose="020F0502020204030204" pitchFamily="34" charset="0"/>
                      </a:endParaRPr>
                    </a:p>
                  </a:txBody>
                  <a:tcPr marL="5551" marR="5551" marT="5551" marB="0" anchor="ctr"/>
                </a:tc>
                <a:tc>
                  <a:txBody>
                    <a:bodyPr/>
                    <a:lstStyle/>
                    <a:p>
                      <a:pPr algn="l" fontAlgn="b">
                        <a:lnSpc>
                          <a:spcPct val="100000"/>
                        </a:lnSpc>
                      </a:pPr>
                      <a:r>
                        <a:rPr lang="en-US" sz="1200" u="none" strike="noStrike">
                          <a:effectLst/>
                        </a:rPr>
                        <a:t>Get an object from the remote R session</a:t>
                      </a:r>
                      <a:endParaRPr lang="en-US" sz="1200" b="0" i="0" u="none" strike="noStrike">
                        <a:solidFill>
                          <a:srgbClr val="000000"/>
                        </a:solidFill>
                        <a:effectLst/>
                        <a:latin typeface="Calibri" panose="020F0502020204030204" pitchFamily="34" charset="0"/>
                      </a:endParaRPr>
                    </a:p>
                  </a:txBody>
                  <a:tcPr marL="5551" marR="5551" marT="5551" marB="0" anchor="ctr"/>
                </a:tc>
                <a:extLst>
                  <a:ext uri="{0D108BD9-81ED-4DB2-BD59-A6C34878D82A}">
                    <a16:rowId xmlns:a16="http://schemas.microsoft.com/office/drawing/2014/main" val="1520713586"/>
                  </a:ext>
                </a:extLst>
              </a:tr>
              <a:tr h="378593">
                <a:tc>
                  <a:txBody>
                    <a:bodyPr/>
                    <a:lstStyle/>
                    <a:p>
                      <a:pPr algn="l" fontAlgn="b">
                        <a:lnSpc>
                          <a:spcPct val="100000"/>
                        </a:lnSpc>
                      </a:pPr>
                      <a:r>
                        <a:rPr lang="en-US" sz="1400" b="1" u="none" strike="noStrike" dirty="0" err="1">
                          <a:effectLst/>
                        </a:rPr>
                        <a:t>putLocalObject</a:t>
                      </a:r>
                      <a:endParaRPr lang="en-US" sz="1400" b="1" i="0" u="none" strike="noStrike" dirty="0">
                        <a:solidFill>
                          <a:srgbClr val="000000"/>
                        </a:solidFill>
                        <a:effectLst/>
                        <a:latin typeface="Calibri" panose="020F0502020204030204" pitchFamily="34" charset="0"/>
                      </a:endParaRPr>
                    </a:p>
                  </a:txBody>
                  <a:tcPr marL="5551" marR="5551" marT="5551" marB="0" anchor="ctr"/>
                </a:tc>
                <a:tc>
                  <a:txBody>
                    <a:bodyPr/>
                    <a:lstStyle/>
                    <a:p>
                      <a:pPr algn="l" fontAlgn="b">
                        <a:lnSpc>
                          <a:spcPct val="100000"/>
                        </a:lnSpc>
                      </a:pPr>
                      <a:r>
                        <a:rPr lang="en-US" sz="1200" u="none" strike="noStrike" dirty="0">
                          <a:effectLst/>
                        </a:rPr>
                        <a:t>Put an object from the local R session and load it into the remote R session</a:t>
                      </a:r>
                      <a:endParaRPr lang="en-US" sz="1200" b="0" i="0" u="none" strike="noStrike" dirty="0">
                        <a:solidFill>
                          <a:srgbClr val="000000"/>
                        </a:solidFill>
                        <a:effectLst/>
                        <a:latin typeface="Calibri" panose="020F0502020204030204" pitchFamily="34" charset="0"/>
                      </a:endParaRPr>
                    </a:p>
                  </a:txBody>
                  <a:tcPr marL="5551" marR="5551" marT="5551" marB="0" anchor="ctr"/>
                </a:tc>
                <a:extLst>
                  <a:ext uri="{0D108BD9-81ED-4DB2-BD59-A6C34878D82A}">
                    <a16:rowId xmlns:a16="http://schemas.microsoft.com/office/drawing/2014/main" val="2722561469"/>
                  </a:ext>
                </a:extLst>
              </a:tr>
              <a:tr h="378593">
                <a:tc>
                  <a:txBody>
                    <a:bodyPr/>
                    <a:lstStyle/>
                    <a:p>
                      <a:pPr algn="l" fontAlgn="b">
                        <a:lnSpc>
                          <a:spcPct val="100000"/>
                        </a:lnSpc>
                      </a:pPr>
                      <a:r>
                        <a:rPr lang="en-US" sz="1400" b="1" u="none" strike="noStrike" dirty="0" err="1">
                          <a:effectLst/>
                        </a:rPr>
                        <a:t>getRemoteWorkspace</a:t>
                      </a:r>
                      <a:endParaRPr lang="en-US" sz="1400" b="1" i="0" u="none" strike="noStrike" dirty="0">
                        <a:solidFill>
                          <a:srgbClr val="000000"/>
                        </a:solidFill>
                        <a:effectLst/>
                        <a:latin typeface="Calibri" panose="020F0502020204030204" pitchFamily="34" charset="0"/>
                      </a:endParaRPr>
                    </a:p>
                  </a:txBody>
                  <a:tcPr marL="5551" marR="5551" marT="5551" marB="0" anchor="ctr"/>
                </a:tc>
                <a:tc>
                  <a:txBody>
                    <a:bodyPr/>
                    <a:lstStyle/>
                    <a:p>
                      <a:pPr algn="l" fontAlgn="b">
                        <a:lnSpc>
                          <a:spcPct val="100000"/>
                        </a:lnSpc>
                      </a:pPr>
                      <a:r>
                        <a:rPr lang="en-US" sz="1200" u="none" strike="noStrike">
                          <a:effectLst/>
                        </a:rPr>
                        <a:t>Take all objects from the remote R session and load them into the local R session</a:t>
                      </a:r>
                      <a:endParaRPr lang="en-US" sz="1200" b="0" i="0" u="none" strike="noStrike">
                        <a:solidFill>
                          <a:srgbClr val="000000"/>
                        </a:solidFill>
                        <a:effectLst/>
                        <a:latin typeface="Calibri" panose="020F0502020204030204" pitchFamily="34" charset="0"/>
                      </a:endParaRPr>
                    </a:p>
                  </a:txBody>
                  <a:tcPr marL="5551" marR="5551" marT="5551" marB="0" anchor="ctr"/>
                </a:tc>
                <a:extLst>
                  <a:ext uri="{0D108BD9-81ED-4DB2-BD59-A6C34878D82A}">
                    <a16:rowId xmlns:a16="http://schemas.microsoft.com/office/drawing/2014/main" val="1373006704"/>
                  </a:ext>
                </a:extLst>
              </a:tr>
              <a:tr h="378593">
                <a:tc>
                  <a:txBody>
                    <a:bodyPr/>
                    <a:lstStyle/>
                    <a:p>
                      <a:pPr algn="l" fontAlgn="b">
                        <a:lnSpc>
                          <a:spcPct val="100000"/>
                        </a:lnSpc>
                      </a:pPr>
                      <a:r>
                        <a:rPr lang="en-US" sz="1400" b="1" u="none" strike="noStrike" dirty="0" err="1">
                          <a:effectLst/>
                        </a:rPr>
                        <a:t>putLocalWorkspace</a:t>
                      </a:r>
                      <a:endParaRPr lang="en-US" sz="1400" b="1" i="0" u="none" strike="noStrike" dirty="0">
                        <a:solidFill>
                          <a:srgbClr val="000000"/>
                        </a:solidFill>
                        <a:effectLst/>
                        <a:latin typeface="Calibri" panose="020F0502020204030204" pitchFamily="34" charset="0"/>
                      </a:endParaRPr>
                    </a:p>
                  </a:txBody>
                  <a:tcPr marL="5551" marR="5551" marT="5551" marB="0" anchor="ctr"/>
                </a:tc>
                <a:tc>
                  <a:txBody>
                    <a:bodyPr/>
                    <a:lstStyle/>
                    <a:p>
                      <a:pPr algn="l" fontAlgn="b">
                        <a:lnSpc>
                          <a:spcPct val="100000"/>
                        </a:lnSpc>
                      </a:pPr>
                      <a:r>
                        <a:rPr lang="en-US" sz="1200" u="none" strike="noStrike" dirty="0">
                          <a:effectLst/>
                        </a:rPr>
                        <a:t>Take all objects from the local R session and load them into the remote R session</a:t>
                      </a:r>
                      <a:endParaRPr lang="en-US" sz="1200" b="0" i="0" u="none" strike="noStrike" dirty="0">
                        <a:solidFill>
                          <a:srgbClr val="000000"/>
                        </a:solidFill>
                        <a:effectLst/>
                        <a:latin typeface="Calibri" panose="020F0502020204030204" pitchFamily="34" charset="0"/>
                      </a:endParaRPr>
                    </a:p>
                  </a:txBody>
                  <a:tcPr marL="5551" marR="5551" marT="5551" marB="0" anchor="ctr"/>
                </a:tc>
                <a:extLst>
                  <a:ext uri="{0D108BD9-81ED-4DB2-BD59-A6C34878D82A}">
                    <a16:rowId xmlns:a16="http://schemas.microsoft.com/office/drawing/2014/main" val="3401997852"/>
                  </a:ext>
                </a:extLst>
              </a:tr>
            </a:tbl>
          </a:graphicData>
        </a:graphic>
      </p:graphicFrame>
      <p:graphicFrame>
        <p:nvGraphicFramePr>
          <p:cNvPr id="7" name="Table 6"/>
          <p:cNvGraphicFramePr>
            <a:graphicFrameLocks noGrp="1"/>
          </p:cNvGraphicFramePr>
          <p:nvPr>
            <p:extLst/>
          </p:nvPr>
        </p:nvGraphicFramePr>
        <p:xfrm>
          <a:off x="188385" y="1514484"/>
          <a:ext cx="5967267" cy="1153429"/>
        </p:xfrm>
        <a:graphic>
          <a:graphicData uri="http://schemas.openxmlformats.org/drawingml/2006/table">
            <a:tbl>
              <a:tblPr firstRow="1">
                <a:tableStyleId>{5C22544A-7EE6-4342-B048-85BDC9FD1C3A}</a:tableStyleId>
              </a:tblPr>
              <a:tblGrid>
                <a:gridCol w="1996541">
                  <a:extLst>
                    <a:ext uri="{9D8B030D-6E8A-4147-A177-3AD203B41FA5}">
                      <a16:colId xmlns:a16="http://schemas.microsoft.com/office/drawing/2014/main" val="1381655912"/>
                    </a:ext>
                  </a:extLst>
                </a:gridCol>
                <a:gridCol w="3970726">
                  <a:extLst>
                    <a:ext uri="{9D8B030D-6E8A-4147-A177-3AD203B41FA5}">
                      <a16:colId xmlns:a16="http://schemas.microsoft.com/office/drawing/2014/main" val="4165882207"/>
                    </a:ext>
                  </a:extLst>
                </a:gridCol>
              </a:tblGrid>
              <a:tr h="483952">
                <a:tc gridSpan="2">
                  <a:txBody>
                    <a:bodyPr/>
                    <a:lstStyle/>
                    <a:p>
                      <a:pPr algn="l" fontAlgn="b"/>
                      <a:r>
                        <a:rPr lang="en-US" sz="1400" u="none" strike="noStrike" dirty="0">
                          <a:effectLst/>
                        </a:rPr>
                        <a:t>Remote Connection</a:t>
                      </a:r>
                      <a:endParaRPr lang="en-US" sz="1400" b="0" i="0" u="none" strike="noStrike" dirty="0">
                        <a:solidFill>
                          <a:srgbClr val="000000"/>
                        </a:solidFill>
                        <a:effectLst/>
                        <a:latin typeface="Calibri" panose="020F0502020204030204" pitchFamily="34" charset="0"/>
                      </a:endParaRPr>
                    </a:p>
                  </a:txBody>
                  <a:tcPr marL="5551" marR="5551" marT="5551" marB="0" anchor="ctr"/>
                </a:tc>
                <a:tc hMerge="1">
                  <a:txBody>
                    <a:bodyPr/>
                    <a:lstStyle/>
                    <a:p>
                      <a:pPr algn="l" fontAlgn="b"/>
                      <a:endParaRPr lang="en-US" sz="1400" b="0" i="0" u="none" strike="noStrike" dirty="0">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val="2483991880"/>
                  </a:ext>
                </a:extLst>
              </a:tr>
              <a:tr h="223159">
                <a:tc>
                  <a:txBody>
                    <a:bodyPr/>
                    <a:lstStyle/>
                    <a:p>
                      <a:pPr algn="l" fontAlgn="b"/>
                      <a:r>
                        <a:rPr lang="en-US" sz="1400" b="1" u="none" strike="noStrike" dirty="0" err="1">
                          <a:effectLst/>
                        </a:rPr>
                        <a:t>remoteLogin</a:t>
                      </a:r>
                      <a:endParaRPr lang="en-US" sz="1400" b="1" i="0" u="none" strike="noStrike" dirty="0">
                        <a:solidFill>
                          <a:srgbClr val="000000"/>
                        </a:solidFill>
                        <a:effectLst/>
                        <a:latin typeface="Calibri" panose="020F0502020204030204" pitchFamily="34" charset="0"/>
                      </a:endParaRPr>
                    </a:p>
                  </a:txBody>
                  <a:tcPr marL="5551" marR="5551" marT="5551" marB="0" anchor="ctr"/>
                </a:tc>
                <a:tc>
                  <a:txBody>
                    <a:bodyPr/>
                    <a:lstStyle/>
                    <a:p>
                      <a:pPr algn="l" fontAlgn="b"/>
                      <a:r>
                        <a:rPr lang="en-US" sz="1200" u="none" strike="noStrike" dirty="0">
                          <a:effectLst/>
                        </a:rPr>
                        <a:t>Remote login to the R Server with AD or admin credentials</a:t>
                      </a:r>
                      <a:endParaRPr lang="en-US" sz="1200" b="0" i="0" u="none" strike="noStrike" dirty="0">
                        <a:solidFill>
                          <a:srgbClr val="000000"/>
                        </a:solidFill>
                        <a:effectLst/>
                        <a:latin typeface="Calibri" panose="020F0502020204030204" pitchFamily="34" charset="0"/>
                      </a:endParaRPr>
                    </a:p>
                  </a:txBody>
                  <a:tcPr marL="5551" marR="5551" marT="5551" marB="0" anchor="ctr"/>
                </a:tc>
                <a:extLst>
                  <a:ext uri="{0D108BD9-81ED-4DB2-BD59-A6C34878D82A}">
                    <a16:rowId xmlns:a16="http://schemas.microsoft.com/office/drawing/2014/main" val="699962123"/>
                  </a:ext>
                </a:extLst>
              </a:tr>
              <a:tr h="223159">
                <a:tc>
                  <a:txBody>
                    <a:bodyPr/>
                    <a:lstStyle/>
                    <a:p>
                      <a:pPr algn="l" fontAlgn="b"/>
                      <a:r>
                        <a:rPr lang="en-US" sz="1400" b="1" u="none" strike="noStrike" dirty="0" err="1">
                          <a:effectLst/>
                        </a:rPr>
                        <a:t>remoteLoginAAD</a:t>
                      </a:r>
                      <a:endParaRPr lang="en-US" sz="1400" b="1" i="0" u="none" strike="noStrike" dirty="0">
                        <a:solidFill>
                          <a:srgbClr val="000000"/>
                        </a:solidFill>
                        <a:effectLst/>
                        <a:latin typeface="Calibri" panose="020F0502020204030204" pitchFamily="34" charset="0"/>
                      </a:endParaRPr>
                    </a:p>
                  </a:txBody>
                  <a:tcPr marL="5551" marR="5551" marT="5551" marB="0" anchor="ctr"/>
                </a:tc>
                <a:tc>
                  <a:txBody>
                    <a:bodyPr/>
                    <a:lstStyle/>
                    <a:p>
                      <a:pPr algn="l" fontAlgn="b"/>
                      <a:r>
                        <a:rPr lang="en-US" sz="1200" u="none" strike="noStrike" dirty="0">
                          <a:effectLst/>
                        </a:rPr>
                        <a:t>Remote login to R Server server using Azure AD</a:t>
                      </a:r>
                      <a:endParaRPr lang="en-US" sz="1200" b="0" i="0" u="none" strike="noStrike" dirty="0">
                        <a:solidFill>
                          <a:srgbClr val="000000"/>
                        </a:solidFill>
                        <a:effectLst/>
                        <a:latin typeface="Calibri" panose="020F0502020204030204" pitchFamily="34" charset="0"/>
                      </a:endParaRPr>
                    </a:p>
                  </a:txBody>
                  <a:tcPr marL="5551" marR="5551" marT="5551" marB="0" anchor="ctr"/>
                </a:tc>
                <a:extLst>
                  <a:ext uri="{0D108BD9-81ED-4DB2-BD59-A6C34878D82A}">
                    <a16:rowId xmlns:a16="http://schemas.microsoft.com/office/drawing/2014/main" val="3611635013"/>
                  </a:ext>
                </a:extLst>
              </a:tr>
              <a:tr h="223159">
                <a:tc>
                  <a:txBody>
                    <a:bodyPr/>
                    <a:lstStyle/>
                    <a:p>
                      <a:pPr algn="l" fontAlgn="b"/>
                      <a:r>
                        <a:rPr lang="en-US" sz="1400" b="1" u="none" strike="noStrike" dirty="0" err="1">
                          <a:effectLst/>
                        </a:rPr>
                        <a:t>remoteLogout</a:t>
                      </a:r>
                      <a:endParaRPr lang="en-US" sz="1400" b="1" i="0" u="none" strike="noStrike" dirty="0">
                        <a:solidFill>
                          <a:srgbClr val="000000"/>
                        </a:solidFill>
                        <a:effectLst/>
                        <a:latin typeface="Calibri" panose="020F0502020204030204" pitchFamily="34" charset="0"/>
                      </a:endParaRPr>
                    </a:p>
                  </a:txBody>
                  <a:tcPr marL="5551" marR="5551" marT="5551" marB="0" anchor="ctr"/>
                </a:tc>
                <a:tc>
                  <a:txBody>
                    <a:bodyPr/>
                    <a:lstStyle/>
                    <a:p>
                      <a:pPr algn="l" fontAlgn="b"/>
                      <a:r>
                        <a:rPr lang="en-US" sz="1200" u="none" strike="noStrike" dirty="0">
                          <a:effectLst/>
                        </a:rPr>
                        <a:t>Logout of the remote session on the DeployR Server.</a:t>
                      </a:r>
                      <a:endParaRPr lang="en-US" sz="1200" b="0" i="0" u="none" strike="noStrike" dirty="0">
                        <a:solidFill>
                          <a:srgbClr val="000000"/>
                        </a:solidFill>
                        <a:effectLst/>
                        <a:latin typeface="Calibri" panose="020F0502020204030204" pitchFamily="34" charset="0"/>
                      </a:endParaRPr>
                    </a:p>
                  </a:txBody>
                  <a:tcPr marL="5551" marR="5551" marT="5551" marB="0" anchor="ctr"/>
                </a:tc>
                <a:extLst>
                  <a:ext uri="{0D108BD9-81ED-4DB2-BD59-A6C34878D82A}">
                    <a16:rowId xmlns:a16="http://schemas.microsoft.com/office/drawing/2014/main" val="3278442402"/>
                  </a:ext>
                </a:extLst>
              </a:tr>
            </a:tbl>
          </a:graphicData>
        </a:graphic>
      </p:graphicFrame>
      <p:graphicFrame>
        <p:nvGraphicFramePr>
          <p:cNvPr id="8" name="Table 7"/>
          <p:cNvGraphicFramePr>
            <a:graphicFrameLocks noGrp="1"/>
          </p:cNvGraphicFramePr>
          <p:nvPr>
            <p:extLst/>
          </p:nvPr>
        </p:nvGraphicFramePr>
        <p:xfrm>
          <a:off x="181611" y="3003741"/>
          <a:ext cx="5974041" cy="1469749"/>
        </p:xfrm>
        <a:graphic>
          <a:graphicData uri="http://schemas.openxmlformats.org/drawingml/2006/table">
            <a:tbl>
              <a:tblPr firstRow="1">
                <a:tableStyleId>{21E4AEA4-8DFA-4A89-87EB-49C32662AFE0}</a:tableStyleId>
              </a:tblPr>
              <a:tblGrid>
                <a:gridCol w="2012470">
                  <a:extLst>
                    <a:ext uri="{9D8B030D-6E8A-4147-A177-3AD203B41FA5}">
                      <a16:colId xmlns:a16="http://schemas.microsoft.com/office/drawing/2014/main" val="3227956889"/>
                    </a:ext>
                  </a:extLst>
                </a:gridCol>
                <a:gridCol w="3961571">
                  <a:extLst>
                    <a:ext uri="{9D8B030D-6E8A-4147-A177-3AD203B41FA5}">
                      <a16:colId xmlns:a16="http://schemas.microsoft.com/office/drawing/2014/main" val="2753512692"/>
                    </a:ext>
                  </a:extLst>
                </a:gridCol>
              </a:tblGrid>
              <a:tr h="353954">
                <a:tc gridSpan="2">
                  <a:txBody>
                    <a:bodyPr/>
                    <a:lstStyle/>
                    <a:p>
                      <a:pPr algn="l" fontAlgn="b"/>
                      <a:r>
                        <a:rPr lang="en-US" sz="1400" u="none" strike="noStrike" dirty="0">
                          <a:effectLst/>
                        </a:rPr>
                        <a:t>Remote Execution</a:t>
                      </a:r>
                      <a:endParaRPr lang="en-US" sz="1400" b="0" i="0" u="none" strike="noStrike" dirty="0">
                        <a:solidFill>
                          <a:srgbClr val="000000"/>
                        </a:solidFill>
                        <a:effectLst/>
                        <a:latin typeface="Calibri" panose="020F0502020204030204" pitchFamily="34" charset="0"/>
                      </a:endParaRPr>
                    </a:p>
                  </a:txBody>
                  <a:tcPr marL="5551" marR="5551" marT="5551" marB="0" anchor="ctr"/>
                </a:tc>
                <a:tc hMerge="1">
                  <a:txBody>
                    <a:bodyPr/>
                    <a:lstStyle/>
                    <a:p>
                      <a:pPr algn="l" fontAlgn="b"/>
                      <a:endParaRPr lang="en-US" sz="1400" b="0" i="0" u="none" strike="noStrike" dirty="0">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val="3303017820"/>
                  </a:ext>
                </a:extLst>
              </a:tr>
              <a:tr h="223159">
                <a:tc>
                  <a:txBody>
                    <a:bodyPr/>
                    <a:lstStyle/>
                    <a:p>
                      <a:pPr algn="l" fontAlgn="b"/>
                      <a:r>
                        <a:rPr lang="en-US" sz="1400" b="1" u="none" strike="noStrike" dirty="0" err="1">
                          <a:effectLst/>
                        </a:rPr>
                        <a:t>remoteExecute</a:t>
                      </a:r>
                      <a:endParaRPr lang="en-US" sz="1400" b="1" i="0" u="none" strike="noStrike" dirty="0">
                        <a:solidFill>
                          <a:srgbClr val="000000"/>
                        </a:solidFill>
                        <a:effectLst/>
                        <a:latin typeface="Calibri" panose="020F0502020204030204" pitchFamily="34" charset="0"/>
                      </a:endParaRPr>
                    </a:p>
                  </a:txBody>
                  <a:tcPr marL="5551" marR="5551" marT="5551" marB="0" anchor="b"/>
                </a:tc>
                <a:tc>
                  <a:txBody>
                    <a:bodyPr/>
                    <a:lstStyle/>
                    <a:p>
                      <a:pPr algn="l" fontAlgn="b"/>
                      <a:r>
                        <a:rPr lang="en-US" sz="1200" u="none" strike="noStrike" dirty="0">
                          <a:effectLst/>
                        </a:rPr>
                        <a:t>Remote execution of either R code or an R script</a:t>
                      </a:r>
                      <a:endParaRPr lang="en-US" sz="1200" b="0" i="0" u="none" strike="noStrike" dirty="0">
                        <a:solidFill>
                          <a:srgbClr val="000000"/>
                        </a:solidFill>
                        <a:effectLst/>
                        <a:latin typeface="Calibri" panose="020F0502020204030204" pitchFamily="34" charset="0"/>
                      </a:endParaRPr>
                    </a:p>
                  </a:txBody>
                  <a:tcPr marL="5551" marR="5551" marT="5551" marB="0" anchor="b"/>
                </a:tc>
                <a:extLst>
                  <a:ext uri="{0D108BD9-81ED-4DB2-BD59-A6C34878D82A}">
                    <a16:rowId xmlns:a16="http://schemas.microsoft.com/office/drawing/2014/main" val="2006191014"/>
                  </a:ext>
                </a:extLst>
              </a:tr>
              <a:tr h="223159">
                <a:tc>
                  <a:txBody>
                    <a:bodyPr/>
                    <a:lstStyle/>
                    <a:p>
                      <a:pPr algn="l" fontAlgn="b"/>
                      <a:r>
                        <a:rPr lang="en-US" sz="1400" b="1" u="none" strike="noStrike" dirty="0" err="1">
                          <a:effectLst/>
                        </a:rPr>
                        <a:t>remoteScript</a:t>
                      </a:r>
                      <a:endParaRPr lang="en-US" sz="1400" b="1" i="0" u="none" strike="noStrike" dirty="0">
                        <a:solidFill>
                          <a:srgbClr val="000000"/>
                        </a:solidFill>
                        <a:effectLst/>
                        <a:latin typeface="Calibri" panose="020F0502020204030204" pitchFamily="34" charset="0"/>
                      </a:endParaRPr>
                    </a:p>
                  </a:txBody>
                  <a:tcPr marL="5551" marR="5551" marT="5551" marB="0" anchor="b"/>
                </a:tc>
                <a:tc>
                  <a:txBody>
                    <a:bodyPr/>
                    <a:lstStyle/>
                    <a:p>
                      <a:pPr algn="l" fontAlgn="b"/>
                      <a:r>
                        <a:rPr lang="en-US" sz="1200" u="none" strike="noStrike" dirty="0">
                          <a:effectLst/>
                        </a:rPr>
                        <a:t>Wrapper function for remote script execution</a:t>
                      </a:r>
                      <a:endParaRPr lang="en-US" sz="1200" b="0" i="0" u="none" strike="noStrike" dirty="0">
                        <a:solidFill>
                          <a:srgbClr val="000000"/>
                        </a:solidFill>
                        <a:effectLst/>
                        <a:latin typeface="Calibri" panose="020F0502020204030204" pitchFamily="34" charset="0"/>
                      </a:endParaRPr>
                    </a:p>
                  </a:txBody>
                  <a:tcPr marL="5551" marR="5551" marT="5551" marB="0" anchor="b"/>
                </a:tc>
                <a:extLst>
                  <a:ext uri="{0D108BD9-81ED-4DB2-BD59-A6C34878D82A}">
                    <a16:rowId xmlns:a16="http://schemas.microsoft.com/office/drawing/2014/main" val="3363813279"/>
                  </a:ext>
                </a:extLst>
              </a:tr>
              <a:tr h="223159">
                <a:tc>
                  <a:txBody>
                    <a:bodyPr/>
                    <a:lstStyle/>
                    <a:p>
                      <a:pPr algn="l" fontAlgn="b"/>
                      <a:r>
                        <a:rPr lang="en-US" sz="1400" b="1" u="none" strike="noStrike" dirty="0" err="1">
                          <a:effectLst/>
                        </a:rPr>
                        <a:t>diffLocalRemote</a:t>
                      </a:r>
                      <a:endParaRPr lang="en-US" sz="1400" b="1" i="0" u="none" strike="noStrike" dirty="0">
                        <a:solidFill>
                          <a:srgbClr val="000000"/>
                        </a:solidFill>
                        <a:effectLst/>
                        <a:latin typeface="Calibri" panose="020F0502020204030204" pitchFamily="34" charset="0"/>
                      </a:endParaRPr>
                    </a:p>
                  </a:txBody>
                  <a:tcPr marL="5551" marR="5551" marT="5551" marB="0" anchor="b"/>
                </a:tc>
                <a:tc>
                  <a:txBody>
                    <a:bodyPr/>
                    <a:lstStyle/>
                    <a:p>
                      <a:pPr algn="l" fontAlgn="b"/>
                      <a:r>
                        <a:rPr lang="en-US" sz="1200" u="none" strike="noStrike" dirty="0">
                          <a:effectLst/>
                        </a:rPr>
                        <a:t>Generate a 'diff' report between local and remote</a:t>
                      </a:r>
                      <a:endParaRPr lang="en-US" sz="1200" b="0" i="0" u="none" strike="noStrike" dirty="0">
                        <a:solidFill>
                          <a:srgbClr val="000000"/>
                        </a:solidFill>
                        <a:effectLst/>
                        <a:latin typeface="Calibri" panose="020F0502020204030204" pitchFamily="34" charset="0"/>
                      </a:endParaRPr>
                    </a:p>
                  </a:txBody>
                  <a:tcPr marL="5551" marR="5551" marT="5551" marB="0" anchor="b"/>
                </a:tc>
                <a:extLst>
                  <a:ext uri="{0D108BD9-81ED-4DB2-BD59-A6C34878D82A}">
                    <a16:rowId xmlns:a16="http://schemas.microsoft.com/office/drawing/2014/main" val="2365919482"/>
                  </a:ext>
                </a:extLst>
              </a:tr>
              <a:tr h="223159">
                <a:tc>
                  <a:txBody>
                    <a:bodyPr/>
                    <a:lstStyle/>
                    <a:p>
                      <a:pPr marL="0" algn="l" defTabSz="914367" rtl="0" eaLnBrk="1" fontAlgn="b" latinLnBrk="0" hangingPunct="1"/>
                      <a:r>
                        <a:rPr lang="en-US" sz="1400" b="1" u="none" strike="noStrike" kern="1200" dirty="0">
                          <a:solidFill>
                            <a:schemeClr val="dk1"/>
                          </a:solidFill>
                          <a:effectLst/>
                          <a:latin typeface="+mn-lt"/>
                          <a:ea typeface="+mn-ea"/>
                          <a:cs typeface="+mn-cs"/>
                        </a:rPr>
                        <a:t>pause</a:t>
                      </a:r>
                    </a:p>
                  </a:txBody>
                  <a:tcPr marL="5551" marR="5551" marT="5551" marB="0" anchor="b"/>
                </a:tc>
                <a:tc>
                  <a:txBody>
                    <a:bodyPr/>
                    <a:lstStyle/>
                    <a:p>
                      <a:pPr algn="l" fontAlgn="b"/>
                      <a:r>
                        <a:rPr lang="en-US" sz="1200" u="none" strike="noStrike" kern="1200" dirty="0">
                          <a:solidFill>
                            <a:schemeClr val="dk1"/>
                          </a:solidFill>
                          <a:effectLst/>
                          <a:latin typeface="+mn-lt"/>
                          <a:ea typeface="+mn-ea"/>
                          <a:cs typeface="+mn-cs"/>
                        </a:rPr>
                        <a:t>Pause remote connection and back to local</a:t>
                      </a:r>
                    </a:p>
                  </a:txBody>
                  <a:tcPr marL="5551" marR="5551" marT="5551" marB="0" anchor="b"/>
                </a:tc>
                <a:extLst>
                  <a:ext uri="{0D108BD9-81ED-4DB2-BD59-A6C34878D82A}">
                    <a16:rowId xmlns:a16="http://schemas.microsoft.com/office/drawing/2014/main" val="646265804"/>
                  </a:ext>
                </a:extLst>
              </a:tr>
              <a:tr h="223159">
                <a:tc>
                  <a:txBody>
                    <a:bodyPr/>
                    <a:lstStyle/>
                    <a:p>
                      <a:pPr algn="l" fontAlgn="b"/>
                      <a:r>
                        <a:rPr lang="en-US" sz="1400" b="1" u="none" strike="noStrike" dirty="0">
                          <a:effectLst/>
                        </a:rPr>
                        <a:t>resume</a:t>
                      </a:r>
                      <a:endParaRPr lang="en-US" sz="1400" b="1" i="0" u="none" strike="noStrike" dirty="0">
                        <a:solidFill>
                          <a:srgbClr val="000000"/>
                        </a:solidFill>
                        <a:effectLst/>
                        <a:latin typeface="Calibri" panose="020F0502020204030204" pitchFamily="34" charset="0"/>
                      </a:endParaRPr>
                    </a:p>
                  </a:txBody>
                  <a:tcPr marL="5551" marR="5551" marT="5551" marB="0" anchor="b"/>
                </a:tc>
                <a:tc>
                  <a:txBody>
                    <a:bodyPr/>
                    <a:lstStyle/>
                    <a:p>
                      <a:pPr algn="l" fontAlgn="b"/>
                      <a:r>
                        <a:rPr lang="en-US" sz="1200" u="none" strike="noStrike" dirty="0">
                          <a:effectLst/>
                        </a:rPr>
                        <a:t>Return the user to the 'REMOTE &gt;' command prompt</a:t>
                      </a:r>
                      <a:endParaRPr lang="en-US" sz="1200" b="0" i="0" u="none" strike="noStrike" dirty="0">
                        <a:solidFill>
                          <a:srgbClr val="000000"/>
                        </a:solidFill>
                        <a:effectLst/>
                        <a:latin typeface="Calibri" panose="020F0502020204030204" pitchFamily="34" charset="0"/>
                      </a:endParaRPr>
                    </a:p>
                  </a:txBody>
                  <a:tcPr marL="5551" marR="5551" marT="5551" marB="0" anchor="b"/>
                </a:tc>
                <a:extLst>
                  <a:ext uri="{0D108BD9-81ED-4DB2-BD59-A6C34878D82A}">
                    <a16:rowId xmlns:a16="http://schemas.microsoft.com/office/drawing/2014/main" val="869955383"/>
                  </a:ext>
                </a:extLst>
              </a:tr>
            </a:tbl>
          </a:graphicData>
        </a:graphic>
      </p:graphicFrame>
    </p:spTree>
    <p:extLst>
      <p:ext uri="{BB962C8B-B14F-4D97-AF65-F5344CB8AC3E}">
        <p14:creationId xmlns:p14="http://schemas.microsoft.com/office/powerpoint/2010/main" val="1969293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77"/>
            <a:ext cx="7314044" cy="2179058"/>
          </a:xfrm>
        </p:spPr>
        <p:txBody>
          <a:bodyPr/>
          <a:lstStyle/>
          <a:p>
            <a:r>
              <a:rPr lang="en-US" dirty="0"/>
              <a:t>Hands-on</a:t>
            </a:r>
            <a:br>
              <a:rPr lang="en-US" dirty="0"/>
            </a:br>
            <a:r>
              <a:rPr lang="en-US" sz="4000" dirty="0"/>
              <a:t>Operationalization on Azure VMs</a:t>
            </a:r>
            <a:br>
              <a:rPr lang="en-US" dirty="0"/>
            </a:br>
            <a:endParaRPr lang="en-US" sz="3200" dirty="0"/>
          </a:p>
        </p:txBody>
      </p:sp>
      <p:sp>
        <p:nvSpPr>
          <p:cNvPr id="4" name="Text Placeholder 3"/>
          <p:cNvSpPr>
            <a:spLocks noGrp="1"/>
          </p:cNvSpPr>
          <p:nvPr>
            <p:ph type="body" sz="quarter" idx="12"/>
          </p:nvPr>
        </p:nvSpPr>
        <p:spPr>
          <a:xfrm>
            <a:off x="274638" y="4876166"/>
            <a:ext cx="7314043" cy="738664"/>
          </a:xfrm>
        </p:spPr>
        <p:txBody>
          <a:bodyPr/>
          <a:lstStyle/>
          <a:p>
            <a:r>
              <a:rPr lang="en-US" i="1" dirty="0"/>
              <a:t>Vanja </a:t>
            </a:r>
            <a:r>
              <a:rPr lang="en-US" i="1" dirty="0" err="1"/>
              <a:t>Paunić</a:t>
            </a:r>
            <a:endParaRPr lang="en-US" i="1" dirty="0"/>
          </a:p>
        </p:txBody>
      </p:sp>
    </p:spTree>
    <p:extLst>
      <p:ext uri="{BB962C8B-B14F-4D97-AF65-F5344CB8AC3E}">
        <p14:creationId xmlns:p14="http://schemas.microsoft.com/office/powerpoint/2010/main" val="1178971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0D95-3952-4CFE-AEB9-CE1A0C903DD3}"/>
              </a:ext>
            </a:extLst>
          </p:cNvPr>
          <p:cNvSpPr>
            <a:spLocks noGrp="1"/>
          </p:cNvSpPr>
          <p:nvPr>
            <p:ph type="title"/>
          </p:nvPr>
        </p:nvSpPr>
        <p:spPr/>
        <p:txBody>
          <a:bodyPr/>
          <a:lstStyle/>
          <a:p>
            <a:r>
              <a:rPr lang="en-US" i="1" dirty="0" err="1"/>
              <a:t>mrsdeploy</a:t>
            </a:r>
            <a:r>
              <a:rPr lang="en-US" dirty="0"/>
              <a:t> web service functions</a:t>
            </a:r>
          </a:p>
        </p:txBody>
      </p:sp>
      <p:sp>
        <p:nvSpPr>
          <p:cNvPr id="3" name="Text Placeholder 2">
            <a:extLst>
              <a:ext uri="{FF2B5EF4-FFF2-40B4-BE49-F238E27FC236}">
                <a16:creationId xmlns:a16="http://schemas.microsoft.com/office/drawing/2014/main" id="{3BFDB039-E8CB-4586-B4FE-D28251696E17}"/>
              </a:ext>
            </a:extLst>
          </p:cNvPr>
          <p:cNvSpPr>
            <a:spLocks noGrp="1"/>
          </p:cNvSpPr>
          <p:nvPr>
            <p:ph type="body" sz="quarter" idx="10"/>
          </p:nvPr>
        </p:nvSpPr>
        <p:spPr>
          <a:xfrm>
            <a:off x="274638" y="1212850"/>
            <a:ext cx="11888787" cy="517065"/>
          </a:xfrm>
        </p:spPr>
        <p:txBody>
          <a:bodyPr/>
          <a:lstStyle/>
          <a:p>
            <a:pPr lvl="2"/>
            <a:endParaRPr lang="en-US" dirty="0"/>
          </a:p>
        </p:txBody>
      </p:sp>
      <p:graphicFrame>
        <p:nvGraphicFramePr>
          <p:cNvPr id="4" name="Table 3">
            <a:extLst>
              <a:ext uri="{FF2B5EF4-FFF2-40B4-BE49-F238E27FC236}">
                <a16:creationId xmlns:a16="http://schemas.microsoft.com/office/drawing/2014/main" id="{4203674C-F2C1-411C-8E63-ACF7E77AFAED}"/>
              </a:ext>
            </a:extLst>
          </p:cNvPr>
          <p:cNvGraphicFramePr>
            <a:graphicFrameLocks noGrp="1"/>
          </p:cNvGraphicFramePr>
          <p:nvPr/>
        </p:nvGraphicFramePr>
        <p:xfrm>
          <a:off x="503237" y="2836649"/>
          <a:ext cx="6400800" cy="2308224"/>
        </p:xfrm>
        <a:graphic>
          <a:graphicData uri="http://schemas.openxmlformats.org/drawingml/2006/table">
            <a:tbl>
              <a:tblPr>
                <a:tableStyleId>{3B4B98B0-60AC-42C2-AFA5-B58CD77FA1E5}</a:tableStyleId>
              </a:tblPr>
              <a:tblGrid>
                <a:gridCol w="1600200">
                  <a:extLst>
                    <a:ext uri="{9D8B030D-6E8A-4147-A177-3AD203B41FA5}">
                      <a16:colId xmlns:a16="http://schemas.microsoft.com/office/drawing/2014/main" val="1263280091"/>
                    </a:ext>
                  </a:extLst>
                </a:gridCol>
                <a:gridCol w="4800600">
                  <a:extLst>
                    <a:ext uri="{9D8B030D-6E8A-4147-A177-3AD203B41FA5}">
                      <a16:colId xmlns:a16="http://schemas.microsoft.com/office/drawing/2014/main" val="2479262320"/>
                    </a:ext>
                  </a:extLst>
                </a:gridCol>
              </a:tblGrid>
              <a:tr h="307763">
                <a:tc>
                  <a:txBody>
                    <a:bodyPr/>
                    <a:lstStyle/>
                    <a:p>
                      <a:r>
                        <a:rPr lang="en-US" sz="1500" b="1"/>
                        <a:t>Function</a:t>
                      </a:r>
                    </a:p>
                  </a:txBody>
                  <a:tcPr marL="76941" marR="76941" marT="38470" marB="38470" anchor="ctr"/>
                </a:tc>
                <a:tc>
                  <a:txBody>
                    <a:bodyPr/>
                    <a:lstStyle/>
                    <a:p>
                      <a:r>
                        <a:rPr lang="en-US" sz="1500" b="1" dirty="0"/>
                        <a:t>Description</a:t>
                      </a:r>
                    </a:p>
                  </a:txBody>
                  <a:tcPr marL="76941" marR="76941" marT="38470" marB="38470" anchor="ctr"/>
                </a:tc>
                <a:extLst>
                  <a:ext uri="{0D108BD9-81ED-4DB2-BD59-A6C34878D82A}">
                    <a16:rowId xmlns:a16="http://schemas.microsoft.com/office/drawing/2014/main" val="2446837271"/>
                  </a:ext>
                </a:extLst>
              </a:tr>
              <a:tr h="538586">
                <a:tc>
                  <a:txBody>
                    <a:bodyPr/>
                    <a:lstStyle/>
                    <a:p>
                      <a:r>
                        <a:rPr lang="en-US" sz="1500" i="0" dirty="0" err="1">
                          <a:solidFill>
                            <a:schemeClr val="tx2"/>
                          </a:solidFill>
                        </a:rPr>
                        <a:t>publishService</a:t>
                      </a:r>
                      <a:endParaRPr lang="en-US" sz="1500" i="0" dirty="0">
                        <a:solidFill>
                          <a:schemeClr val="tx2"/>
                        </a:solidFill>
                      </a:endParaRPr>
                    </a:p>
                  </a:txBody>
                  <a:tcPr marL="76941" marR="76941" marT="38470" marB="38470" anchor="ctr"/>
                </a:tc>
                <a:tc>
                  <a:txBody>
                    <a:bodyPr/>
                    <a:lstStyle/>
                    <a:p>
                      <a:r>
                        <a:rPr lang="en-US" sz="1500"/>
                        <a:t>Publishes an R code block as a new web service running on R Server.</a:t>
                      </a:r>
                    </a:p>
                  </a:txBody>
                  <a:tcPr marL="76941" marR="76941" marT="38470" marB="38470" anchor="ctr"/>
                </a:tc>
                <a:extLst>
                  <a:ext uri="{0D108BD9-81ED-4DB2-BD59-A6C34878D82A}">
                    <a16:rowId xmlns:a16="http://schemas.microsoft.com/office/drawing/2014/main" val="1081800026"/>
                  </a:ext>
                </a:extLst>
              </a:tr>
              <a:tr h="307763">
                <a:tc>
                  <a:txBody>
                    <a:bodyPr/>
                    <a:lstStyle/>
                    <a:p>
                      <a:r>
                        <a:rPr lang="en-US" sz="1500" i="0" kern="1200" dirty="0" err="1">
                          <a:solidFill>
                            <a:schemeClr val="tx2"/>
                          </a:solidFill>
                          <a:latin typeface="+mn-lt"/>
                          <a:ea typeface="+mn-ea"/>
                          <a:cs typeface="+mn-cs"/>
                        </a:rPr>
                        <a:t>updateService</a:t>
                      </a:r>
                      <a:endParaRPr lang="en-US" sz="1500" i="0" kern="1200" dirty="0">
                        <a:solidFill>
                          <a:schemeClr val="tx2"/>
                        </a:solidFill>
                        <a:latin typeface="+mn-lt"/>
                        <a:ea typeface="+mn-ea"/>
                        <a:cs typeface="+mn-cs"/>
                      </a:endParaRPr>
                    </a:p>
                  </a:txBody>
                  <a:tcPr marL="76941" marR="76941" marT="38470" marB="38470" anchor="ctr"/>
                </a:tc>
                <a:tc>
                  <a:txBody>
                    <a:bodyPr/>
                    <a:lstStyle/>
                    <a:p>
                      <a:r>
                        <a:rPr lang="en-US" sz="1500"/>
                        <a:t>Updates an existing web service on an R Server instance.</a:t>
                      </a:r>
                    </a:p>
                  </a:txBody>
                  <a:tcPr marL="76941" marR="76941" marT="38470" marB="38470" anchor="ctr"/>
                </a:tc>
                <a:extLst>
                  <a:ext uri="{0D108BD9-81ED-4DB2-BD59-A6C34878D82A}">
                    <a16:rowId xmlns:a16="http://schemas.microsoft.com/office/drawing/2014/main" val="2733306531"/>
                  </a:ext>
                </a:extLst>
              </a:tr>
              <a:tr h="538586">
                <a:tc>
                  <a:txBody>
                    <a:bodyPr/>
                    <a:lstStyle/>
                    <a:p>
                      <a:r>
                        <a:rPr lang="en-US" sz="1500" i="0" kern="1200" dirty="0" err="1">
                          <a:solidFill>
                            <a:schemeClr val="tx2"/>
                          </a:solidFill>
                          <a:latin typeface="+mn-lt"/>
                          <a:ea typeface="+mn-ea"/>
                          <a:cs typeface="+mn-cs"/>
                        </a:rPr>
                        <a:t>listServices</a:t>
                      </a:r>
                      <a:endParaRPr lang="en-US" sz="1500" i="0" kern="1200" dirty="0">
                        <a:solidFill>
                          <a:schemeClr val="tx2"/>
                        </a:solidFill>
                        <a:latin typeface="+mn-lt"/>
                        <a:ea typeface="+mn-ea"/>
                        <a:cs typeface="+mn-cs"/>
                      </a:endParaRPr>
                    </a:p>
                  </a:txBody>
                  <a:tcPr marL="76941" marR="76941" marT="38470" marB="38470" anchor="ctr"/>
                </a:tc>
                <a:tc>
                  <a:txBody>
                    <a:bodyPr/>
                    <a:lstStyle/>
                    <a:p>
                      <a:r>
                        <a:rPr lang="en-US" sz="1500"/>
                        <a:t>Lists the different published web services on the R Server instance.</a:t>
                      </a:r>
                    </a:p>
                  </a:txBody>
                  <a:tcPr marL="76941" marR="76941" marT="38470" marB="38470" anchor="ctr"/>
                </a:tc>
                <a:extLst>
                  <a:ext uri="{0D108BD9-81ED-4DB2-BD59-A6C34878D82A}">
                    <a16:rowId xmlns:a16="http://schemas.microsoft.com/office/drawing/2014/main" val="3894260199"/>
                  </a:ext>
                </a:extLst>
              </a:tr>
              <a:tr h="307763">
                <a:tc>
                  <a:txBody>
                    <a:bodyPr/>
                    <a:lstStyle/>
                    <a:p>
                      <a:r>
                        <a:rPr lang="en-US" sz="1500" i="0" kern="1200" dirty="0" err="1">
                          <a:solidFill>
                            <a:schemeClr val="tx2"/>
                          </a:solidFill>
                          <a:latin typeface="+mn-lt"/>
                          <a:ea typeface="+mn-ea"/>
                          <a:cs typeface="+mn-cs"/>
                        </a:rPr>
                        <a:t>getService</a:t>
                      </a:r>
                      <a:endParaRPr lang="en-US" sz="1500" i="0" kern="1200" dirty="0">
                        <a:solidFill>
                          <a:schemeClr val="tx2"/>
                        </a:solidFill>
                        <a:latin typeface="+mn-lt"/>
                        <a:ea typeface="+mn-ea"/>
                        <a:cs typeface="+mn-cs"/>
                      </a:endParaRPr>
                    </a:p>
                  </a:txBody>
                  <a:tcPr marL="76941" marR="76941" marT="38470" marB="38470" anchor="ctr"/>
                </a:tc>
                <a:tc>
                  <a:txBody>
                    <a:bodyPr/>
                    <a:lstStyle/>
                    <a:p>
                      <a:r>
                        <a:rPr lang="en-US" sz="1500"/>
                        <a:t>Gets a web service for consumption.</a:t>
                      </a:r>
                    </a:p>
                  </a:txBody>
                  <a:tcPr marL="76941" marR="76941" marT="38470" marB="38470" anchor="ctr"/>
                </a:tc>
                <a:extLst>
                  <a:ext uri="{0D108BD9-81ED-4DB2-BD59-A6C34878D82A}">
                    <a16:rowId xmlns:a16="http://schemas.microsoft.com/office/drawing/2014/main" val="3839727659"/>
                  </a:ext>
                </a:extLst>
              </a:tr>
              <a:tr h="307763">
                <a:tc>
                  <a:txBody>
                    <a:bodyPr/>
                    <a:lstStyle/>
                    <a:p>
                      <a:r>
                        <a:rPr lang="en-US" sz="1500" i="0" kern="1200" dirty="0" err="1">
                          <a:solidFill>
                            <a:schemeClr val="tx2"/>
                          </a:solidFill>
                          <a:latin typeface="+mn-lt"/>
                          <a:ea typeface="+mn-ea"/>
                          <a:cs typeface="+mn-cs"/>
                        </a:rPr>
                        <a:t>deleteService</a:t>
                      </a:r>
                      <a:endParaRPr lang="en-US" sz="1500" i="0" kern="1200" dirty="0">
                        <a:solidFill>
                          <a:schemeClr val="tx2"/>
                        </a:solidFill>
                        <a:latin typeface="+mn-lt"/>
                        <a:ea typeface="+mn-ea"/>
                        <a:cs typeface="+mn-cs"/>
                      </a:endParaRPr>
                    </a:p>
                  </a:txBody>
                  <a:tcPr marL="76941" marR="76941" marT="38470" marB="38470" anchor="ctr"/>
                </a:tc>
                <a:tc>
                  <a:txBody>
                    <a:bodyPr/>
                    <a:lstStyle/>
                    <a:p>
                      <a:r>
                        <a:rPr lang="en-US" sz="1500" dirty="0"/>
                        <a:t>Deletes a web service on an R Server instance.</a:t>
                      </a:r>
                    </a:p>
                  </a:txBody>
                  <a:tcPr marL="76941" marR="76941" marT="38470" marB="38470" anchor="ctr"/>
                </a:tc>
                <a:extLst>
                  <a:ext uri="{0D108BD9-81ED-4DB2-BD59-A6C34878D82A}">
                    <a16:rowId xmlns:a16="http://schemas.microsoft.com/office/drawing/2014/main" val="2918686275"/>
                  </a:ext>
                </a:extLst>
              </a:tr>
            </a:tbl>
          </a:graphicData>
        </a:graphic>
      </p:graphicFrame>
      <p:pic>
        <p:nvPicPr>
          <p:cNvPr id="5" name="Picture 4">
            <a:extLst>
              <a:ext uri="{FF2B5EF4-FFF2-40B4-BE49-F238E27FC236}">
                <a16:creationId xmlns:a16="http://schemas.microsoft.com/office/drawing/2014/main" id="{1CBF734F-BE53-4B17-86ED-75A31AA79372}"/>
              </a:ext>
            </a:extLst>
          </p:cNvPr>
          <p:cNvPicPr>
            <a:picLocks noChangeAspect="1"/>
          </p:cNvPicPr>
          <p:nvPr/>
        </p:nvPicPr>
        <p:blipFill>
          <a:blip r:embed="rId3"/>
          <a:stretch>
            <a:fillRect/>
          </a:stretch>
        </p:blipFill>
        <p:spPr>
          <a:xfrm>
            <a:off x="7247832" y="1973262"/>
            <a:ext cx="4944424" cy="4343400"/>
          </a:xfrm>
          <a:prstGeom prst="rect">
            <a:avLst/>
          </a:prstGeom>
          <a:ln w="28575">
            <a:noFill/>
          </a:ln>
        </p:spPr>
      </p:pic>
    </p:spTree>
    <p:extLst>
      <p:ext uri="{BB962C8B-B14F-4D97-AF65-F5344CB8AC3E}">
        <p14:creationId xmlns:p14="http://schemas.microsoft.com/office/powerpoint/2010/main" val="270271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Easy Deployment</a:t>
            </a:r>
            <a:br>
              <a:rPr lang="en-US" dirty="0"/>
            </a:br>
            <a:endParaRPr lang="en-US" sz="4488" dirty="0"/>
          </a:p>
        </p:txBody>
      </p:sp>
      <p:pic>
        <p:nvPicPr>
          <p:cNvPr id="12" name="Picture 11"/>
          <p:cNvPicPr>
            <a:picLocks noChangeAspect="1"/>
          </p:cNvPicPr>
          <p:nvPr/>
        </p:nvPicPr>
        <p:blipFill>
          <a:blip r:embed="rId3"/>
          <a:stretch>
            <a:fillRect/>
          </a:stretch>
        </p:blipFill>
        <p:spPr>
          <a:xfrm>
            <a:off x="6559433" y="2248934"/>
            <a:ext cx="5032172" cy="358469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4" name="Picture 13"/>
          <p:cNvPicPr>
            <a:picLocks noChangeAspect="1"/>
          </p:cNvPicPr>
          <p:nvPr/>
        </p:nvPicPr>
        <p:blipFill>
          <a:blip r:embed="rId3"/>
          <a:stretch>
            <a:fillRect/>
          </a:stretch>
        </p:blipFill>
        <p:spPr>
          <a:xfrm>
            <a:off x="614087" y="2248934"/>
            <a:ext cx="5032172" cy="358469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21" name="TextBox 20"/>
          <p:cNvSpPr txBox="1"/>
          <p:nvPr/>
        </p:nvSpPr>
        <p:spPr>
          <a:xfrm>
            <a:off x="1775067" y="1665073"/>
            <a:ext cx="2710212" cy="583860"/>
          </a:xfrm>
          <a:prstGeom prst="rect">
            <a:avLst/>
          </a:prstGeom>
          <a:noFill/>
        </p:spPr>
        <p:txBody>
          <a:bodyPr wrap="square" lIns="186521" tIns="149217" rIns="186521" bIns="149217" rtlCol="0">
            <a:spAutoFit/>
          </a:bodyPr>
          <a:lstStyle/>
          <a:p>
            <a:pPr algn="ctr">
              <a:lnSpc>
                <a:spcPct val="90000"/>
              </a:lnSpc>
              <a:spcAft>
                <a:spcPts val="612"/>
              </a:spcAft>
            </a:pPr>
            <a:r>
              <a:rPr lang="en-US" sz="2040" dirty="0"/>
              <a:t>Build the model first</a:t>
            </a:r>
          </a:p>
        </p:txBody>
      </p:sp>
      <p:sp>
        <p:nvSpPr>
          <p:cNvPr id="23" name="TextBox 22"/>
          <p:cNvSpPr txBox="1"/>
          <p:nvPr/>
        </p:nvSpPr>
        <p:spPr>
          <a:xfrm>
            <a:off x="6840139" y="1665073"/>
            <a:ext cx="4470760" cy="583860"/>
          </a:xfrm>
          <a:prstGeom prst="rect">
            <a:avLst/>
          </a:prstGeom>
          <a:noFill/>
        </p:spPr>
        <p:txBody>
          <a:bodyPr wrap="square" lIns="186521" tIns="149217" rIns="186521" bIns="149217" rtlCol="0">
            <a:spAutoFit/>
          </a:bodyPr>
          <a:lstStyle/>
          <a:p>
            <a:pPr algn="ctr">
              <a:lnSpc>
                <a:spcPct val="90000"/>
              </a:lnSpc>
              <a:spcAft>
                <a:spcPts val="612"/>
              </a:spcAft>
            </a:pPr>
            <a:r>
              <a:rPr lang="en-US" sz="2040" dirty="0">
                <a:solidFill>
                  <a:schemeClr val="tx2"/>
                </a:solidFill>
              </a:rPr>
              <a:t>Deploy as a web service instantly</a:t>
            </a:r>
          </a:p>
        </p:txBody>
      </p:sp>
      <p:pic>
        <p:nvPicPr>
          <p:cNvPr id="7" name="Picture 6"/>
          <p:cNvPicPr>
            <a:picLocks noChangeAspect="1"/>
          </p:cNvPicPr>
          <p:nvPr/>
        </p:nvPicPr>
        <p:blipFill>
          <a:blip r:embed="rId4"/>
          <a:stretch>
            <a:fillRect/>
          </a:stretch>
        </p:blipFill>
        <p:spPr>
          <a:xfrm>
            <a:off x="6673068" y="2336867"/>
            <a:ext cx="4774684" cy="3387387"/>
          </a:xfrm>
          <a:prstGeom prst="rect">
            <a:avLst/>
          </a:prstGeom>
        </p:spPr>
      </p:pic>
      <p:pic>
        <p:nvPicPr>
          <p:cNvPr id="8" name="Picture 7"/>
          <p:cNvPicPr>
            <a:picLocks noChangeAspect="1"/>
          </p:cNvPicPr>
          <p:nvPr/>
        </p:nvPicPr>
        <p:blipFill>
          <a:blip r:embed="rId5"/>
          <a:stretch>
            <a:fillRect/>
          </a:stretch>
        </p:blipFill>
        <p:spPr>
          <a:xfrm>
            <a:off x="703938" y="2336866"/>
            <a:ext cx="4829167" cy="3289571"/>
          </a:xfrm>
          <a:prstGeom prst="rect">
            <a:avLst/>
          </a:prstGeom>
        </p:spPr>
      </p:pic>
    </p:spTree>
    <p:extLst>
      <p:ext uri="{BB962C8B-B14F-4D97-AF65-F5344CB8AC3E}">
        <p14:creationId xmlns:p14="http://schemas.microsoft.com/office/powerpoint/2010/main" val="3022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77"/>
            <a:ext cx="7314044" cy="2733056"/>
          </a:xfrm>
        </p:spPr>
        <p:txBody>
          <a:bodyPr/>
          <a:lstStyle/>
          <a:p>
            <a:r>
              <a:rPr lang="en-US" dirty="0"/>
              <a:t>Presentation</a:t>
            </a:r>
            <a:br>
              <a:rPr lang="en-US" dirty="0"/>
            </a:br>
            <a:r>
              <a:rPr lang="en-US" sz="4000" dirty="0"/>
              <a:t>Operationalization on Spark HDInsight cluster</a:t>
            </a:r>
            <a:br>
              <a:rPr lang="en-US" dirty="0"/>
            </a:br>
            <a:endParaRPr lang="en-US" sz="3200" dirty="0"/>
          </a:p>
        </p:txBody>
      </p:sp>
      <p:sp>
        <p:nvSpPr>
          <p:cNvPr id="4" name="Text Placeholder 3"/>
          <p:cNvSpPr>
            <a:spLocks noGrp="1"/>
          </p:cNvSpPr>
          <p:nvPr>
            <p:ph type="body" sz="quarter" idx="12"/>
          </p:nvPr>
        </p:nvSpPr>
        <p:spPr>
          <a:xfrm>
            <a:off x="274638" y="4876166"/>
            <a:ext cx="7314043" cy="738664"/>
          </a:xfrm>
        </p:spPr>
        <p:txBody>
          <a:bodyPr/>
          <a:lstStyle/>
          <a:p>
            <a:r>
              <a:rPr lang="en-US" i="1" dirty="0"/>
              <a:t>Debraj GuhaThakurta</a:t>
            </a:r>
          </a:p>
        </p:txBody>
      </p:sp>
    </p:spTree>
    <p:extLst>
      <p:ext uri="{BB962C8B-B14F-4D97-AF65-F5344CB8AC3E}">
        <p14:creationId xmlns:p14="http://schemas.microsoft.com/office/powerpoint/2010/main" val="101136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295274"/>
            <a:ext cx="11889564" cy="1068388"/>
          </a:xfrm>
        </p:spPr>
        <p:txBody>
          <a:bodyPr/>
          <a:lstStyle/>
          <a:p>
            <a:r>
              <a:rPr lang="en-US" dirty="0"/>
              <a:t>Scaling out MRS </a:t>
            </a:r>
            <a:r>
              <a:rPr lang="en-US"/>
              <a:t>Operationalization work-loads</a:t>
            </a:r>
            <a:endParaRPr lang="en-US" dirty="0"/>
          </a:p>
        </p:txBody>
      </p:sp>
      <p:sp>
        <p:nvSpPr>
          <p:cNvPr id="5" name="Text Placeholder 4"/>
          <p:cNvSpPr>
            <a:spLocks noGrp="1"/>
          </p:cNvSpPr>
          <p:nvPr>
            <p:ph type="body" sz="quarter" idx="10"/>
          </p:nvPr>
        </p:nvSpPr>
        <p:spPr>
          <a:xfrm>
            <a:off x="270980" y="1973262"/>
            <a:ext cx="11888787" cy="2400657"/>
          </a:xfrm>
        </p:spPr>
        <p:txBody>
          <a:bodyPr/>
          <a:lstStyle/>
          <a:p>
            <a:pPr marL="571500" indent="-571500">
              <a:buFont typeface="Arial" panose="020B0604020202020204" pitchFamily="34" charset="0"/>
              <a:buChar char="•"/>
            </a:pPr>
            <a:r>
              <a:rPr lang="en-US" dirty="0"/>
              <a:t>For larger work-loads, use MRS Operationalization services on HDInsight Spark clusters</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Use workers as compute nodes to distribute work-load</a:t>
            </a:r>
          </a:p>
        </p:txBody>
      </p:sp>
    </p:spTree>
    <p:extLst>
      <p:ext uri="{BB962C8B-B14F-4D97-AF65-F5344CB8AC3E}">
        <p14:creationId xmlns:p14="http://schemas.microsoft.com/office/powerpoint/2010/main" val="25713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a:spLocks noGrp="1"/>
          </p:cNvSpPr>
          <p:nvPr>
            <p:ph type="title"/>
          </p:nvPr>
        </p:nvSpPr>
        <p:spPr>
          <a:xfrm>
            <a:off x="149837" y="157113"/>
            <a:ext cx="12432948" cy="785762"/>
          </a:xfrm>
        </p:spPr>
        <p:txBody>
          <a:bodyPr/>
          <a:lstStyle/>
          <a:p>
            <a:r>
              <a:rPr lang="en-US" sz="4400" spc="0" dirty="0">
                <a:ln>
                  <a:noFill/>
                </a:ln>
                <a:solidFill>
                  <a:schemeClr val="tx1">
                    <a:lumMod val="50000"/>
                  </a:schemeClr>
                </a:solidFill>
                <a:ea typeface="Segoe UI" pitchFamily="34" charset="0"/>
              </a:rPr>
              <a:t>Microsoft R Server Hadoop Architecture </a:t>
            </a:r>
            <a:endParaRPr lang="en-US" sz="2400" dirty="0">
              <a:solidFill>
                <a:schemeClr val="tx1">
                  <a:lumMod val="50000"/>
                </a:schemeClr>
              </a:solidFill>
            </a:endParaRPr>
          </a:p>
        </p:txBody>
      </p:sp>
      <p:cxnSp>
        <p:nvCxnSpPr>
          <p:cNvPr id="40" name="Straight Connector 39"/>
          <p:cNvCxnSpPr/>
          <p:nvPr/>
        </p:nvCxnSpPr>
        <p:spPr>
          <a:xfrm>
            <a:off x="1371960" y="3036828"/>
            <a:ext cx="1435635" cy="1642"/>
          </a:xfrm>
          <a:prstGeom prst="line">
            <a:avLst/>
          </a:prstGeom>
          <a:ln w="53975">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94" idx="3"/>
            <a:endCxn id="46" idx="1"/>
          </p:cNvCxnSpPr>
          <p:nvPr/>
        </p:nvCxnSpPr>
        <p:spPr>
          <a:xfrm>
            <a:off x="3343618" y="3024622"/>
            <a:ext cx="1250506" cy="2772"/>
          </a:xfrm>
          <a:prstGeom prst="line">
            <a:avLst/>
          </a:prstGeom>
          <a:ln w="53975">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2" name="Picture 6" descr="C:\Users\dchampagne\AppData\Local\Microsoft\Windows\Temporary Internet Files\Content.IE5\CDJ70GUY\MC900431564[1].png"/>
          <p:cNvPicPr>
            <a:picLocks noChangeAspect="1" noChangeArrowheads="1"/>
          </p:cNvPicPr>
          <p:nvPr/>
        </p:nvPicPr>
        <p:blipFill>
          <a:blip r:embed="rId3" cstate="print"/>
          <a:srcRect/>
          <a:stretch>
            <a:fillRect/>
          </a:stretch>
        </p:blipFill>
        <p:spPr bwMode="auto">
          <a:xfrm>
            <a:off x="2558216" y="2358876"/>
            <a:ext cx="1145182" cy="1287564"/>
          </a:xfrm>
          <a:prstGeom prst="rect">
            <a:avLst/>
          </a:prstGeom>
          <a:noFill/>
        </p:spPr>
      </p:pic>
      <p:pic>
        <p:nvPicPr>
          <p:cNvPr id="44" name="Picture 43" descr="RevoR_Circl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9545" y="5248697"/>
            <a:ext cx="587531" cy="561577"/>
          </a:xfrm>
          <a:prstGeom prst="rect">
            <a:avLst/>
          </a:prstGeom>
        </p:spPr>
      </p:pic>
      <p:sp>
        <p:nvSpPr>
          <p:cNvPr id="46" name="Rectangle 45"/>
          <p:cNvSpPr/>
          <p:nvPr/>
        </p:nvSpPr>
        <p:spPr bwMode="auto">
          <a:xfrm>
            <a:off x="4594125" y="2749030"/>
            <a:ext cx="539394" cy="55672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2" tIns="109666" rIns="137082" bIns="109666" numCol="1" spcCol="0" rtlCol="0" fromWordArt="0" anchor="t" anchorCtr="0" forceAA="0" compatLnSpc="1">
            <a:prstTxWarp prst="textNoShape">
              <a:avLst/>
            </a:prstTxWarp>
            <a:noAutofit/>
          </a:bodyPr>
          <a:lstStyle/>
          <a:p>
            <a:pPr algn="ctr" defTabSz="698889" fontAlgn="base">
              <a:lnSpc>
                <a:spcPct val="90000"/>
              </a:lnSpc>
              <a:spcBef>
                <a:spcPct val="0"/>
              </a:spcBef>
              <a:spcAft>
                <a:spcPct val="0"/>
              </a:spcAft>
              <a:defRPr/>
            </a:pPr>
            <a:endParaRPr lang="en-GB"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 name="Rectangle 46"/>
          <p:cNvSpPr/>
          <p:nvPr/>
        </p:nvSpPr>
        <p:spPr bwMode="auto">
          <a:xfrm>
            <a:off x="4649960" y="3843098"/>
            <a:ext cx="539394" cy="55672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2" tIns="109666" rIns="137082" bIns="109666" numCol="1" spcCol="0" rtlCol="0" fromWordArt="0" anchor="t" anchorCtr="0" forceAA="0" compatLnSpc="1">
            <a:prstTxWarp prst="textNoShape">
              <a:avLst/>
            </a:prstTxWarp>
            <a:noAutofit/>
          </a:bodyPr>
          <a:lstStyle/>
          <a:p>
            <a:pPr algn="ctr" defTabSz="698889" fontAlgn="base">
              <a:lnSpc>
                <a:spcPct val="90000"/>
              </a:lnSpc>
              <a:spcBef>
                <a:spcPct val="0"/>
              </a:spcBef>
              <a:spcAft>
                <a:spcPct val="0"/>
              </a:spcAft>
              <a:defRPr/>
            </a:pPr>
            <a:endParaRPr lang="en-GB"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Rectangle 47"/>
          <p:cNvSpPr/>
          <p:nvPr/>
        </p:nvSpPr>
        <p:spPr>
          <a:xfrm>
            <a:off x="2259545" y="2135526"/>
            <a:ext cx="5503173" cy="2665902"/>
          </a:xfrm>
          <a:prstGeom prst="rect">
            <a:avLst/>
          </a:prstGeom>
          <a:noFill/>
          <a:ln cmpd="thickThi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505" fontAlgn="base">
              <a:spcBef>
                <a:spcPct val="0"/>
              </a:spcBef>
              <a:spcAft>
                <a:spcPct val="0"/>
              </a:spcAft>
              <a:defRPr/>
            </a:pPr>
            <a:endParaRPr lang="en-GB" sz="1033" kern="0">
              <a:solidFill>
                <a:srgbClr val="FFFFFF"/>
              </a:solidFill>
              <a:latin typeface="Segoe UI"/>
            </a:endParaRPr>
          </a:p>
        </p:txBody>
      </p:sp>
      <p:pic>
        <p:nvPicPr>
          <p:cNvPr id="49" name="Picture 48" descr="RevoR_Circl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60956" y="3020485"/>
            <a:ext cx="421719" cy="468079"/>
          </a:xfrm>
          <a:prstGeom prst="rect">
            <a:avLst/>
          </a:prstGeom>
        </p:spPr>
      </p:pic>
      <p:sp>
        <p:nvSpPr>
          <p:cNvPr id="89" name="Rectangle 88"/>
          <p:cNvSpPr/>
          <p:nvPr/>
        </p:nvSpPr>
        <p:spPr>
          <a:xfrm>
            <a:off x="4877452" y="3076645"/>
            <a:ext cx="247129" cy="225946"/>
          </a:xfrm>
          <a:prstGeom prst="rect">
            <a:avLst/>
          </a:prstGeom>
        </p:spPr>
        <p:txBody>
          <a:bodyPr wrap="none">
            <a:spAutoFit/>
          </a:bodyPr>
          <a:lstStyle/>
          <a:p>
            <a:pPr algn="ctr" defTabSz="931505" fontAlgn="base">
              <a:spcBef>
                <a:spcPct val="0"/>
              </a:spcBef>
              <a:spcAft>
                <a:spcPct val="0"/>
              </a:spcAft>
              <a:defRPr/>
            </a:pPr>
            <a:r>
              <a:rPr lang="en-GB" sz="838" kern="0" dirty="0">
                <a:solidFill>
                  <a:srgbClr val="FFFFFF"/>
                </a:solidFill>
                <a:latin typeface="Calibri Light" panose="020F0302020204030204" pitchFamily="34" charset="0"/>
                <a:ea typeface="MS PGothic" charset="0"/>
              </a:rPr>
              <a:t>R</a:t>
            </a:r>
          </a:p>
        </p:txBody>
      </p:sp>
      <p:pic>
        <p:nvPicPr>
          <p:cNvPr id="90" name="Picture 6" descr="C:\Users\dchampagne\AppData\Local\Microsoft\Windows\Temporary Internet Files\Content.IE5\CDJ70GUY\MC900431564[1].png"/>
          <p:cNvPicPr>
            <a:picLocks noChangeAspect="1" noChangeArrowheads="1"/>
          </p:cNvPicPr>
          <p:nvPr/>
        </p:nvPicPr>
        <p:blipFill>
          <a:blip r:embed="rId3" cstate="print"/>
          <a:srcRect/>
          <a:stretch>
            <a:fillRect/>
          </a:stretch>
        </p:blipFill>
        <p:spPr bwMode="auto">
          <a:xfrm>
            <a:off x="4451715" y="2495971"/>
            <a:ext cx="976439" cy="1097843"/>
          </a:xfrm>
          <a:prstGeom prst="rect">
            <a:avLst/>
          </a:prstGeom>
          <a:noFill/>
        </p:spPr>
      </p:pic>
      <p:pic>
        <p:nvPicPr>
          <p:cNvPr id="91" name="Picture 90" descr="RevoR_Circl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12313" y="3036830"/>
            <a:ext cx="359578" cy="399107"/>
          </a:xfrm>
          <a:prstGeom prst="rect">
            <a:avLst/>
          </a:prstGeom>
        </p:spPr>
      </p:pic>
      <p:sp>
        <p:nvSpPr>
          <p:cNvPr id="86" name="Rectangle 85"/>
          <p:cNvSpPr/>
          <p:nvPr/>
        </p:nvSpPr>
        <p:spPr>
          <a:xfrm>
            <a:off x="5464607" y="3076645"/>
            <a:ext cx="247129" cy="225946"/>
          </a:xfrm>
          <a:prstGeom prst="rect">
            <a:avLst/>
          </a:prstGeom>
        </p:spPr>
        <p:txBody>
          <a:bodyPr wrap="none">
            <a:spAutoFit/>
          </a:bodyPr>
          <a:lstStyle/>
          <a:p>
            <a:pPr algn="ctr" defTabSz="931505" fontAlgn="base">
              <a:spcBef>
                <a:spcPct val="0"/>
              </a:spcBef>
              <a:spcAft>
                <a:spcPct val="0"/>
              </a:spcAft>
              <a:defRPr/>
            </a:pPr>
            <a:r>
              <a:rPr lang="en-GB" sz="838" kern="0" dirty="0">
                <a:solidFill>
                  <a:srgbClr val="FFFFFF"/>
                </a:solidFill>
                <a:latin typeface="Calibri Light" panose="020F0302020204030204" pitchFamily="34" charset="0"/>
                <a:ea typeface="MS PGothic" charset="0"/>
              </a:rPr>
              <a:t>R</a:t>
            </a:r>
          </a:p>
        </p:txBody>
      </p:sp>
      <p:pic>
        <p:nvPicPr>
          <p:cNvPr id="87" name="Picture 6" descr="C:\Users\dchampagne\AppData\Local\Microsoft\Windows\Temporary Internet Files\Content.IE5\CDJ70GUY\MC900431564[1].png"/>
          <p:cNvPicPr>
            <a:picLocks noChangeAspect="1" noChangeArrowheads="1"/>
          </p:cNvPicPr>
          <p:nvPr/>
        </p:nvPicPr>
        <p:blipFill>
          <a:blip r:embed="rId3" cstate="print"/>
          <a:srcRect/>
          <a:stretch>
            <a:fillRect/>
          </a:stretch>
        </p:blipFill>
        <p:spPr bwMode="auto">
          <a:xfrm>
            <a:off x="5038868" y="2495971"/>
            <a:ext cx="976439" cy="1097843"/>
          </a:xfrm>
          <a:prstGeom prst="rect">
            <a:avLst/>
          </a:prstGeom>
          <a:noFill/>
        </p:spPr>
      </p:pic>
      <p:pic>
        <p:nvPicPr>
          <p:cNvPr id="88" name="Picture 87" descr="RevoR_Circl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99466" y="3036830"/>
            <a:ext cx="359578" cy="399107"/>
          </a:xfrm>
          <a:prstGeom prst="rect">
            <a:avLst/>
          </a:prstGeom>
        </p:spPr>
      </p:pic>
      <p:sp>
        <p:nvSpPr>
          <p:cNvPr id="83" name="Rectangle 82"/>
          <p:cNvSpPr/>
          <p:nvPr/>
        </p:nvSpPr>
        <p:spPr>
          <a:xfrm>
            <a:off x="6054570" y="3076645"/>
            <a:ext cx="247129" cy="225946"/>
          </a:xfrm>
          <a:prstGeom prst="rect">
            <a:avLst/>
          </a:prstGeom>
        </p:spPr>
        <p:txBody>
          <a:bodyPr wrap="none">
            <a:spAutoFit/>
          </a:bodyPr>
          <a:lstStyle/>
          <a:p>
            <a:pPr algn="ctr" defTabSz="931505" fontAlgn="base">
              <a:spcBef>
                <a:spcPct val="0"/>
              </a:spcBef>
              <a:spcAft>
                <a:spcPct val="0"/>
              </a:spcAft>
              <a:defRPr/>
            </a:pPr>
            <a:r>
              <a:rPr lang="en-GB" sz="838" kern="0" dirty="0">
                <a:solidFill>
                  <a:srgbClr val="FFFFFF"/>
                </a:solidFill>
                <a:latin typeface="Calibri Light" panose="020F0302020204030204" pitchFamily="34" charset="0"/>
                <a:ea typeface="MS PGothic" charset="0"/>
              </a:rPr>
              <a:t>R</a:t>
            </a:r>
          </a:p>
        </p:txBody>
      </p:sp>
      <p:pic>
        <p:nvPicPr>
          <p:cNvPr id="84" name="Picture 6" descr="C:\Users\dchampagne\AppData\Local\Microsoft\Windows\Temporary Internet Files\Content.IE5\CDJ70GUY\MC900431564[1].png"/>
          <p:cNvPicPr>
            <a:picLocks noChangeAspect="1" noChangeArrowheads="1"/>
          </p:cNvPicPr>
          <p:nvPr/>
        </p:nvPicPr>
        <p:blipFill>
          <a:blip r:embed="rId3" cstate="print"/>
          <a:srcRect/>
          <a:stretch>
            <a:fillRect/>
          </a:stretch>
        </p:blipFill>
        <p:spPr bwMode="auto">
          <a:xfrm>
            <a:off x="5628832" y="2495971"/>
            <a:ext cx="976439" cy="1097843"/>
          </a:xfrm>
          <a:prstGeom prst="rect">
            <a:avLst/>
          </a:prstGeom>
          <a:noFill/>
        </p:spPr>
      </p:pic>
      <p:pic>
        <p:nvPicPr>
          <p:cNvPr id="85" name="Picture 84" descr="RevoR_Circl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89432" y="3036830"/>
            <a:ext cx="359578" cy="399107"/>
          </a:xfrm>
          <a:prstGeom prst="rect">
            <a:avLst/>
          </a:prstGeom>
        </p:spPr>
      </p:pic>
      <p:sp>
        <p:nvSpPr>
          <p:cNvPr id="80" name="Rectangle 79"/>
          <p:cNvSpPr/>
          <p:nvPr/>
        </p:nvSpPr>
        <p:spPr>
          <a:xfrm>
            <a:off x="6641723" y="3076645"/>
            <a:ext cx="247129" cy="225946"/>
          </a:xfrm>
          <a:prstGeom prst="rect">
            <a:avLst/>
          </a:prstGeom>
        </p:spPr>
        <p:txBody>
          <a:bodyPr wrap="none">
            <a:spAutoFit/>
          </a:bodyPr>
          <a:lstStyle/>
          <a:p>
            <a:pPr algn="ctr" defTabSz="931505" fontAlgn="base">
              <a:spcBef>
                <a:spcPct val="0"/>
              </a:spcBef>
              <a:spcAft>
                <a:spcPct val="0"/>
              </a:spcAft>
              <a:defRPr/>
            </a:pPr>
            <a:r>
              <a:rPr lang="en-GB" sz="838" kern="0" dirty="0">
                <a:solidFill>
                  <a:srgbClr val="FFFFFF"/>
                </a:solidFill>
                <a:latin typeface="Calibri Light" panose="020F0302020204030204" pitchFamily="34" charset="0"/>
                <a:ea typeface="MS PGothic" charset="0"/>
              </a:rPr>
              <a:t>R</a:t>
            </a:r>
          </a:p>
        </p:txBody>
      </p:sp>
      <p:pic>
        <p:nvPicPr>
          <p:cNvPr id="81" name="Picture 6" descr="C:\Users\dchampagne\AppData\Local\Microsoft\Windows\Temporary Internet Files\Content.IE5\CDJ70GUY\MC900431564[1].png"/>
          <p:cNvPicPr>
            <a:picLocks noChangeAspect="1" noChangeArrowheads="1"/>
          </p:cNvPicPr>
          <p:nvPr/>
        </p:nvPicPr>
        <p:blipFill>
          <a:blip r:embed="rId3" cstate="print"/>
          <a:srcRect/>
          <a:stretch>
            <a:fillRect/>
          </a:stretch>
        </p:blipFill>
        <p:spPr bwMode="auto">
          <a:xfrm>
            <a:off x="6215985" y="2495971"/>
            <a:ext cx="976439" cy="1097843"/>
          </a:xfrm>
          <a:prstGeom prst="rect">
            <a:avLst/>
          </a:prstGeom>
          <a:noFill/>
        </p:spPr>
      </p:pic>
      <p:pic>
        <p:nvPicPr>
          <p:cNvPr id="82" name="Picture 81" descr="RevoR_Circl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76584" y="3036830"/>
            <a:ext cx="359578" cy="399107"/>
          </a:xfrm>
          <a:prstGeom prst="rect">
            <a:avLst/>
          </a:prstGeom>
        </p:spPr>
      </p:pic>
      <p:sp>
        <p:nvSpPr>
          <p:cNvPr id="77" name="Rectangle 76"/>
          <p:cNvSpPr/>
          <p:nvPr/>
        </p:nvSpPr>
        <p:spPr>
          <a:xfrm>
            <a:off x="7228876" y="3076645"/>
            <a:ext cx="247129" cy="225946"/>
          </a:xfrm>
          <a:prstGeom prst="rect">
            <a:avLst/>
          </a:prstGeom>
        </p:spPr>
        <p:txBody>
          <a:bodyPr wrap="none">
            <a:spAutoFit/>
          </a:bodyPr>
          <a:lstStyle/>
          <a:p>
            <a:pPr algn="ctr" defTabSz="931505" fontAlgn="base">
              <a:spcBef>
                <a:spcPct val="0"/>
              </a:spcBef>
              <a:spcAft>
                <a:spcPct val="0"/>
              </a:spcAft>
              <a:defRPr/>
            </a:pPr>
            <a:r>
              <a:rPr lang="en-GB" sz="838" kern="0" dirty="0">
                <a:solidFill>
                  <a:srgbClr val="FFFFFF"/>
                </a:solidFill>
                <a:latin typeface="Calibri Light" panose="020F0302020204030204" pitchFamily="34" charset="0"/>
                <a:ea typeface="MS PGothic" charset="0"/>
              </a:rPr>
              <a:t>R</a:t>
            </a:r>
          </a:p>
        </p:txBody>
      </p:sp>
      <p:pic>
        <p:nvPicPr>
          <p:cNvPr id="78" name="Picture 6" descr="C:\Users\dchampagne\AppData\Local\Microsoft\Windows\Temporary Internet Files\Content.IE5\CDJ70GUY\MC900431564[1].png"/>
          <p:cNvPicPr>
            <a:picLocks noChangeAspect="1" noChangeArrowheads="1"/>
          </p:cNvPicPr>
          <p:nvPr/>
        </p:nvPicPr>
        <p:blipFill>
          <a:blip r:embed="rId3" cstate="print"/>
          <a:srcRect/>
          <a:stretch>
            <a:fillRect/>
          </a:stretch>
        </p:blipFill>
        <p:spPr bwMode="auto">
          <a:xfrm>
            <a:off x="6803139" y="2495971"/>
            <a:ext cx="976439" cy="1097843"/>
          </a:xfrm>
          <a:prstGeom prst="rect">
            <a:avLst/>
          </a:prstGeom>
          <a:noFill/>
        </p:spPr>
      </p:pic>
      <p:pic>
        <p:nvPicPr>
          <p:cNvPr id="79" name="Picture 78" descr="RevoR_Circl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3738" y="3036830"/>
            <a:ext cx="359578" cy="399107"/>
          </a:xfrm>
          <a:prstGeom prst="rect">
            <a:avLst/>
          </a:prstGeom>
        </p:spPr>
      </p:pic>
      <p:sp>
        <p:nvSpPr>
          <p:cNvPr id="74" name="Rectangle 73"/>
          <p:cNvSpPr/>
          <p:nvPr/>
        </p:nvSpPr>
        <p:spPr>
          <a:xfrm>
            <a:off x="4942066" y="4137474"/>
            <a:ext cx="247129" cy="225946"/>
          </a:xfrm>
          <a:prstGeom prst="rect">
            <a:avLst/>
          </a:prstGeom>
        </p:spPr>
        <p:txBody>
          <a:bodyPr wrap="none">
            <a:spAutoFit/>
          </a:bodyPr>
          <a:lstStyle/>
          <a:p>
            <a:pPr algn="ctr" defTabSz="931505" fontAlgn="base">
              <a:spcBef>
                <a:spcPct val="0"/>
              </a:spcBef>
              <a:spcAft>
                <a:spcPct val="0"/>
              </a:spcAft>
              <a:defRPr/>
            </a:pPr>
            <a:r>
              <a:rPr lang="en-GB" sz="838" kern="0" dirty="0">
                <a:solidFill>
                  <a:srgbClr val="FFFFFF"/>
                </a:solidFill>
                <a:latin typeface="Calibri Light" panose="020F0302020204030204" pitchFamily="34" charset="0"/>
                <a:ea typeface="MS PGothic" charset="0"/>
              </a:rPr>
              <a:t>R</a:t>
            </a:r>
          </a:p>
        </p:txBody>
      </p:sp>
      <p:pic>
        <p:nvPicPr>
          <p:cNvPr id="75" name="Picture 6" descr="C:\Users\dchampagne\AppData\Local\Microsoft\Windows\Temporary Internet Files\Content.IE5\CDJ70GUY\MC900431564[1].png"/>
          <p:cNvPicPr>
            <a:picLocks noChangeAspect="1" noChangeArrowheads="1"/>
          </p:cNvPicPr>
          <p:nvPr/>
        </p:nvPicPr>
        <p:blipFill>
          <a:blip r:embed="rId3" cstate="print"/>
          <a:srcRect/>
          <a:stretch>
            <a:fillRect/>
          </a:stretch>
        </p:blipFill>
        <p:spPr bwMode="auto">
          <a:xfrm>
            <a:off x="4516329" y="3556801"/>
            <a:ext cx="976439" cy="1097843"/>
          </a:xfrm>
          <a:prstGeom prst="rect">
            <a:avLst/>
          </a:prstGeom>
          <a:noFill/>
        </p:spPr>
      </p:pic>
      <p:pic>
        <p:nvPicPr>
          <p:cNvPr id="76" name="Picture 75" descr="RevoR_Circl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6928" y="4097659"/>
            <a:ext cx="359578" cy="399107"/>
          </a:xfrm>
          <a:prstGeom prst="rect">
            <a:avLst/>
          </a:prstGeom>
        </p:spPr>
      </p:pic>
      <p:sp>
        <p:nvSpPr>
          <p:cNvPr id="71" name="Rectangle 70"/>
          <p:cNvSpPr/>
          <p:nvPr/>
        </p:nvSpPr>
        <p:spPr>
          <a:xfrm>
            <a:off x="5529220" y="4137474"/>
            <a:ext cx="247129" cy="225946"/>
          </a:xfrm>
          <a:prstGeom prst="rect">
            <a:avLst/>
          </a:prstGeom>
        </p:spPr>
        <p:txBody>
          <a:bodyPr wrap="none">
            <a:spAutoFit/>
          </a:bodyPr>
          <a:lstStyle/>
          <a:p>
            <a:pPr algn="ctr" defTabSz="931505" fontAlgn="base">
              <a:spcBef>
                <a:spcPct val="0"/>
              </a:spcBef>
              <a:spcAft>
                <a:spcPct val="0"/>
              </a:spcAft>
              <a:defRPr/>
            </a:pPr>
            <a:r>
              <a:rPr lang="en-GB" sz="838" kern="0" dirty="0">
                <a:solidFill>
                  <a:srgbClr val="FFFFFF"/>
                </a:solidFill>
                <a:latin typeface="Calibri Light" panose="020F0302020204030204" pitchFamily="34" charset="0"/>
                <a:ea typeface="MS PGothic" charset="0"/>
              </a:rPr>
              <a:t>R</a:t>
            </a:r>
          </a:p>
        </p:txBody>
      </p:sp>
      <p:pic>
        <p:nvPicPr>
          <p:cNvPr id="72" name="Picture 6" descr="C:\Users\dchampagne\AppData\Local\Microsoft\Windows\Temporary Internet Files\Content.IE5\CDJ70GUY\MC900431564[1].png"/>
          <p:cNvPicPr>
            <a:picLocks noChangeAspect="1" noChangeArrowheads="1"/>
          </p:cNvPicPr>
          <p:nvPr/>
        </p:nvPicPr>
        <p:blipFill>
          <a:blip r:embed="rId3" cstate="print"/>
          <a:srcRect/>
          <a:stretch>
            <a:fillRect/>
          </a:stretch>
        </p:blipFill>
        <p:spPr bwMode="auto">
          <a:xfrm>
            <a:off x="5103483" y="3556801"/>
            <a:ext cx="976439" cy="1097843"/>
          </a:xfrm>
          <a:prstGeom prst="rect">
            <a:avLst/>
          </a:prstGeom>
          <a:noFill/>
        </p:spPr>
      </p:pic>
      <p:pic>
        <p:nvPicPr>
          <p:cNvPr id="73" name="Picture 72" descr="RevoR_Circl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64081" y="4097659"/>
            <a:ext cx="359578" cy="399107"/>
          </a:xfrm>
          <a:prstGeom prst="rect">
            <a:avLst/>
          </a:prstGeom>
        </p:spPr>
      </p:pic>
      <p:sp>
        <p:nvSpPr>
          <p:cNvPr id="68" name="Rectangle 67"/>
          <p:cNvSpPr/>
          <p:nvPr/>
        </p:nvSpPr>
        <p:spPr>
          <a:xfrm>
            <a:off x="6119182" y="4137474"/>
            <a:ext cx="247129" cy="225946"/>
          </a:xfrm>
          <a:prstGeom prst="rect">
            <a:avLst/>
          </a:prstGeom>
        </p:spPr>
        <p:txBody>
          <a:bodyPr wrap="none">
            <a:spAutoFit/>
          </a:bodyPr>
          <a:lstStyle/>
          <a:p>
            <a:pPr algn="ctr" defTabSz="931505" fontAlgn="base">
              <a:spcBef>
                <a:spcPct val="0"/>
              </a:spcBef>
              <a:spcAft>
                <a:spcPct val="0"/>
              </a:spcAft>
              <a:defRPr/>
            </a:pPr>
            <a:r>
              <a:rPr lang="en-GB" sz="838" kern="0" dirty="0">
                <a:solidFill>
                  <a:srgbClr val="FFFFFF"/>
                </a:solidFill>
                <a:latin typeface="Calibri Light" panose="020F0302020204030204" pitchFamily="34" charset="0"/>
                <a:ea typeface="MS PGothic" charset="0"/>
              </a:rPr>
              <a:t>R</a:t>
            </a:r>
          </a:p>
        </p:txBody>
      </p:sp>
      <p:pic>
        <p:nvPicPr>
          <p:cNvPr id="69" name="Picture 6" descr="C:\Users\dchampagne\AppData\Local\Microsoft\Windows\Temporary Internet Files\Content.IE5\CDJ70GUY\MC900431564[1].png"/>
          <p:cNvPicPr>
            <a:picLocks noChangeAspect="1" noChangeArrowheads="1"/>
          </p:cNvPicPr>
          <p:nvPr/>
        </p:nvPicPr>
        <p:blipFill>
          <a:blip r:embed="rId3" cstate="print"/>
          <a:srcRect/>
          <a:stretch>
            <a:fillRect/>
          </a:stretch>
        </p:blipFill>
        <p:spPr bwMode="auto">
          <a:xfrm>
            <a:off x="5693446" y="3556801"/>
            <a:ext cx="976439" cy="1097843"/>
          </a:xfrm>
          <a:prstGeom prst="rect">
            <a:avLst/>
          </a:prstGeom>
          <a:noFill/>
        </p:spPr>
      </p:pic>
      <p:pic>
        <p:nvPicPr>
          <p:cNvPr id="70" name="Picture 69" descr="RevoR_Circl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4045" y="4097659"/>
            <a:ext cx="359578" cy="399107"/>
          </a:xfrm>
          <a:prstGeom prst="rect">
            <a:avLst/>
          </a:prstGeom>
        </p:spPr>
      </p:pic>
      <p:sp>
        <p:nvSpPr>
          <p:cNvPr id="65" name="Rectangle 64"/>
          <p:cNvSpPr/>
          <p:nvPr/>
        </p:nvSpPr>
        <p:spPr>
          <a:xfrm>
            <a:off x="6706339" y="4137474"/>
            <a:ext cx="247129" cy="225946"/>
          </a:xfrm>
          <a:prstGeom prst="rect">
            <a:avLst/>
          </a:prstGeom>
        </p:spPr>
        <p:txBody>
          <a:bodyPr wrap="none">
            <a:spAutoFit/>
          </a:bodyPr>
          <a:lstStyle/>
          <a:p>
            <a:pPr algn="ctr" defTabSz="931505" fontAlgn="base">
              <a:spcBef>
                <a:spcPct val="0"/>
              </a:spcBef>
              <a:spcAft>
                <a:spcPct val="0"/>
              </a:spcAft>
              <a:defRPr/>
            </a:pPr>
            <a:r>
              <a:rPr lang="en-GB" sz="838" kern="0" dirty="0">
                <a:solidFill>
                  <a:srgbClr val="FFFFFF"/>
                </a:solidFill>
                <a:latin typeface="Calibri Light" panose="020F0302020204030204" pitchFamily="34" charset="0"/>
                <a:ea typeface="MS PGothic" charset="0"/>
              </a:rPr>
              <a:t>R</a:t>
            </a:r>
          </a:p>
        </p:txBody>
      </p:sp>
      <p:pic>
        <p:nvPicPr>
          <p:cNvPr id="66" name="Picture 6" descr="C:\Users\dchampagne\AppData\Local\Microsoft\Windows\Temporary Internet Files\Content.IE5\CDJ70GUY\MC900431564[1].png"/>
          <p:cNvPicPr>
            <a:picLocks noChangeAspect="1" noChangeArrowheads="1"/>
          </p:cNvPicPr>
          <p:nvPr/>
        </p:nvPicPr>
        <p:blipFill>
          <a:blip r:embed="rId3" cstate="print"/>
          <a:srcRect/>
          <a:stretch>
            <a:fillRect/>
          </a:stretch>
        </p:blipFill>
        <p:spPr bwMode="auto">
          <a:xfrm>
            <a:off x="6280601" y="3556801"/>
            <a:ext cx="976439" cy="1097843"/>
          </a:xfrm>
          <a:prstGeom prst="rect">
            <a:avLst/>
          </a:prstGeom>
          <a:noFill/>
        </p:spPr>
      </p:pic>
      <p:pic>
        <p:nvPicPr>
          <p:cNvPr id="67" name="Picture 66" descr="RevoR_Circl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41199" y="4097659"/>
            <a:ext cx="359578" cy="399107"/>
          </a:xfrm>
          <a:prstGeom prst="rect">
            <a:avLst/>
          </a:prstGeom>
        </p:spPr>
      </p:pic>
      <p:sp>
        <p:nvSpPr>
          <p:cNvPr id="62" name="Rectangle 61"/>
          <p:cNvSpPr/>
          <p:nvPr/>
        </p:nvSpPr>
        <p:spPr>
          <a:xfrm>
            <a:off x="7293491" y="4137474"/>
            <a:ext cx="247129" cy="225946"/>
          </a:xfrm>
          <a:prstGeom prst="rect">
            <a:avLst/>
          </a:prstGeom>
        </p:spPr>
        <p:txBody>
          <a:bodyPr wrap="none">
            <a:spAutoFit/>
          </a:bodyPr>
          <a:lstStyle/>
          <a:p>
            <a:pPr algn="ctr" defTabSz="931505" fontAlgn="base">
              <a:spcBef>
                <a:spcPct val="0"/>
              </a:spcBef>
              <a:spcAft>
                <a:spcPct val="0"/>
              </a:spcAft>
              <a:defRPr/>
            </a:pPr>
            <a:r>
              <a:rPr lang="en-GB" sz="838" kern="0" dirty="0">
                <a:solidFill>
                  <a:srgbClr val="FFFFFF"/>
                </a:solidFill>
                <a:latin typeface="Calibri Light" panose="020F0302020204030204" pitchFamily="34" charset="0"/>
                <a:ea typeface="MS PGothic" charset="0"/>
              </a:rPr>
              <a:t>R</a:t>
            </a:r>
          </a:p>
        </p:txBody>
      </p:sp>
      <p:pic>
        <p:nvPicPr>
          <p:cNvPr id="63" name="Picture 6" descr="C:\Users\dchampagne\AppData\Local\Microsoft\Windows\Temporary Internet Files\Content.IE5\CDJ70GUY\MC900431564[1].png"/>
          <p:cNvPicPr>
            <a:picLocks noChangeAspect="1" noChangeArrowheads="1"/>
          </p:cNvPicPr>
          <p:nvPr/>
        </p:nvPicPr>
        <p:blipFill>
          <a:blip r:embed="rId3" cstate="print"/>
          <a:srcRect/>
          <a:stretch>
            <a:fillRect/>
          </a:stretch>
        </p:blipFill>
        <p:spPr bwMode="auto">
          <a:xfrm>
            <a:off x="6867754" y="3556801"/>
            <a:ext cx="976439" cy="1097843"/>
          </a:xfrm>
          <a:prstGeom prst="rect">
            <a:avLst/>
          </a:prstGeom>
          <a:noFill/>
        </p:spPr>
      </p:pic>
      <p:pic>
        <p:nvPicPr>
          <p:cNvPr id="64" name="Picture 63" descr="RevoR_Circl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28352" y="4097659"/>
            <a:ext cx="359578" cy="399107"/>
          </a:xfrm>
          <a:prstGeom prst="rect">
            <a:avLst/>
          </a:prstGeom>
        </p:spPr>
      </p:pic>
      <p:sp>
        <p:nvSpPr>
          <p:cNvPr id="61" name="TextBox 60"/>
          <p:cNvSpPr txBox="1"/>
          <p:nvPr/>
        </p:nvSpPr>
        <p:spPr>
          <a:xfrm>
            <a:off x="5327806" y="2117519"/>
            <a:ext cx="1296351" cy="387097"/>
          </a:xfrm>
          <a:prstGeom prst="rect">
            <a:avLst/>
          </a:prstGeom>
          <a:noFill/>
          <a:ln>
            <a:noFill/>
          </a:ln>
        </p:spPr>
        <p:txBody>
          <a:bodyPr wrap="none" lIns="137082" tIns="109666" rIns="137082" bIns="109666" rtlCol="0">
            <a:spAutoFit/>
          </a:bodyPr>
          <a:lstStyle/>
          <a:p>
            <a:pPr algn="ctr" defTabSz="931505" fontAlgn="base">
              <a:lnSpc>
                <a:spcPct val="90000"/>
              </a:lnSpc>
              <a:spcBef>
                <a:spcPct val="0"/>
              </a:spcBef>
              <a:spcAft>
                <a:spcPts val="450"/>
              </a:spcAft>
              <a:defRPr/>
            </a:pPr>
            <a:r>
              <a:rPr lang="en-GB" sz="1196" kern="0" dirty="0">
                <a:gradFill>
                  <a:gsLst>
                    <a:gs pos="2917">
                      <a:srgbClr val="000000"/>
                    </a:gs>
                    <a:gs pos="30000">
                      <a:srgbClr val="000000"/>
                    </a:gs>
                  </a:gsLst>
                  <a:lin ang="5400000" scaled="0"/>
                </a:gradFill>
                <a:latin typeface="Segoe UI" charset="0"/>
                <a:ea typeface="MS PGothic" charset="0"/>
              </a:rPr>
              <a:t>Worker Nodes </a:t>
            </a:r>
          </a:p>
        </p:txBody>
      </p:sp>
      <p:sp>
        <p:nvSpPr>
          <p:cNvPr id="92" name="TextBox 91"/>
          <p:cNvSpPr txBox="1"/>
          <p:nvPr/>
        </p:nvSpPr>
        <p:spPr>
          <a:xfrm>
            <a:off x="2208732" y="2098828"/>
            <a:ext cx="1661632" cy="387367"/>
          </a:xfrm>
          <a:prstGeom prst="rect">
            <a:avLst/>
          </a:prstGeom>
          <a:noFill/>
          <a:ln>
            <a:noFill/>
          </a:ln>
        </p:spPr>
        <p:txBody>
          <a:bodyPr wrap="square" lIns="137082" tIns="109666" rIns="137082" bIns="109666" rtlCol="0">
            <a:spAutoFit/>
          </a:bodyPr>
          <a:lstStyle/>
          <a:p>
            <a:pPr algn="ctr" defTabSz="931505" fontAlgn="base">
              <a:lnSpc>
                <a:spcPct val="90000"/>
              </a:lnSpc>
              <a:spcBef>
                <a:spcPct val="0"/>
              </a:spcBef>
              <a:spcAft>
                <a:spcPts val="450"/>
              </a:spcAft>
              <a:defRPr/>
            </a:pPr>
            <a:r>
              <a:rPr lang="en-GB" sz="1196" kern="0" dirty="0">
                <a:gradFill>
                  <a:gsLst>
                    <a:gs pos="2917">
                      <a:srgbClr val="000000"/>
                    </a:gs>
                    <a:gs pos="30000">
                      <a:srgbClr val="000000"/>
                    </a:gs>
                  </a:gsLst>
                  <a:lin ang="5400000" scaled="0"/>
                </a:gradFill>
                <a:latin typeface="Segoe UI" charset="0"/>
                <a:ea typeface="MS PGothic" charset="0"/>
              </a:rPr>
              <a:t>Edge Node</a:t>
            </a:r>
          </a:p>
        </p:txBody>
      </p:sp>
      <p:sp>
        <p:nvSpPr>
          <p:cNvPr id="93" name="TextBox 92"/>
          <p:cNvSpPr txBox="1"/>
          <p:nvPr/>
        </p:nvSpPr>
        <p:spPr>
          <a:xfrm>
            <a:off x="2466302" y="3419198"/>
            <a:ext cx="1175917" cy="390563"/>
          </a:xfrm>
          <a:prstGeom prst="rect">
            <a:avLst/>
          </a:prstGeom>
          <a:noFill/>
          <a:ln>
            <a:noFill/>
          </a:ln>
        </p:spPr>
        <p:txBody>
          <a:bodyPr wrap="none" lIns="137082" tIns="109666" rIns="137082" bIns="109666" rtlCol="0">
            <a:spAutoFit/>
          </a:bodyPr>
          <a:lstStyle/>
          <a:p>
            <a:pPr algn="ctr" defTabSz="931505" fontAlgn="base">
              <a:lnSpc>
                <a:spcPct val="90000"/>
              </a:lnSpc>
              <a:spcBef>
                <a:spcPct val="0"/>
              </a:spcBef>
              <a:spcAft>
                <a:spcPts val="450"/>
              </a:spcAft>
              <a:defRPr/>
            </a:pPr>
            <a:r>
              <a:rPr lang="en-GB" sz="1196" kern="0" dirty="0">
                <a:gradFill>
                  <a:gsLst>
                    <a:gs pos="2917">
                      <a:srgbClr val="000000"/>
                    </a:gs>
                    <a:gs pos="30000">
                      <a:srgbClr val="000000"/>
                    </a:gs>
                  </a:gsLst>
                  <a:lin ang="5400000" scaled="0"/>
                </a:gradFill>
                <a:latin typeface="Segoe UI" charset="0"/>
                <a:ea typeface="MS PGothic" charset="0"/>
              </a:rPr>
              <a:t>Head Nodes </a:t>
            </a:r>
          </a:p>
        </p:txBody>
      </p:sp>
      <p:sp>
        <p:nvSpPr>
          <p:cNvPr id="94" name="Rectangle 93"/>
          <p:cNvSpPr/>
          <p:nvPr/>
        </p:nvSpPr>
        <p:spPr bwMode="auto">
          <a:xfrm>
            <a:off x="2804223" y="2746259"/>
            <a:ext cx="539394" cy="55672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2" tIns="109666" rIns="137082" bIns="109666" numCol="1" spcCol="0" rtlCol="0" fromWordArt="0" anchor="t" anchorCtr="0" forceAA="0" compatLnSpc="1">
            <a:prstTxWarp prst="textNoShape">
              <a:avLst/>
            </a:prstTxWarp>
            <a:noAutofit/>
          </a:bodyPr>
          <a:lstStyle/>
          <a:p>
            <a:pPr algn="ctr" defTabSz="698889" fontAlgn="base">
              <a:lnSpc>
                <a:spcPct val="90000"/>
              </a:lnSpc>
              <a:spcBef>
                <a:spcPct val="0"/>
              </a:spcBef>
              <a:spcAft>
                <a:spcPct val="0"/>
              </a:spcAft>
              <a:defRPr/>
            </a:pPr>
            <a:endParaRPr lang="en-GB"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95" name="Elbow Connector 94"/>
          <p:cNvCxnSpPr>
            <a:stCxn id="94" idx="3"/>
            <a:endCxn id="47" idx="1"/>
          </p:cNvCxnSpPr>
          <p:nvPr/>
        </p:nvCxnSpPr>
        <p:spPr>
          <a:xfrm>
            <a:off x="3343620" y="3024624"/>
            <a:ext cx="1306343" cy="1096836"/>
          </a:xfrm>
          <a:prstGeom prst="bentConnector3">
            <a:avLst/>
          </a:prstGeom>
          <a:ln w="53975">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558220" y="4117640"/>
            <a:ext cx="1588874" cy="1653"/>
          </a:xfrm>
          <a:prstGeom prst="line">
            <a:avLst/>
          </a:prstGeom>
          <a:ln w="53975">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97" name="Picture 96"/>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739770" y="2269671"/>
            <a:ext cx="910519" cy="897701"/>
          </a:xfrm>
          <a:prstGeom prst="rect">
            <a:avLst/>
          </a:prstGeom>
        </p:spPr>
      </p:pic>
      <p:pic>
        <p:nvPicPr>
          <p:cNvPr id="98" name="Picture 97"/>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739770" y="2831937"/>
            <a:ext cx="910519" cy="897701"/>
          </a:xfrm>
          <a:prstGeom prst="rect">
            <a:avLst/>
          </a:prstGeom>
        </p:spPr>
      </p:pic>
      <p:pic>
        <p:nvPicPr>
          <p:cNvPr id="99" name="Picture 98"/>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739770" y="3427441"/>
            <a:ext cx="910519" cy="897701"/>
          </a:xfrm>
          <a:prstGeom prst="rect">
            <a:avLst/>
          </a:prstGeom>
        </p:spPr>
      </p:pic>
      <p:pic>
        <p:nvPicPr>
          <p:cNvPr id="100" name="Picture 99"/>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947663" y="3061836"/>
            <a:ext cx="910519" cy="897701"/>
          </a:xfrm>
          <a:prstGeom prst="rect">
            <a:avLst/>
          </a:prstGeom>
        </p:spPr>
      </p:pic>
      <p:pic>
        <p:nvPicPr>
          <p:cNvPr id="101" name="Picture 100"/>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947663" y="3657338"/>
            <a:ext cx="910519" cy="897701"/>
          </a:xfrm>
          <a:prstGeom prst="rect">
            <a:avLst/>
          </a:prstGeom>
        </p:spPr>
      </p:pic>
      <p:sp>
        <p:nvSpPr>
          <p:cNvPr id="103" name="Rectangle 102"/>
          <p:cNvSpPr/>
          <p:nvPr/>
        </p:nvSpPr>
        <p:spPr bwMode="auto">
          <a:xfrm>
            <a:off x="1127049" y="3139385"/>
            <a:ext cx="539394" cy="55672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2" tIns="109666" rIns="137082" bIns="109666" numCol="1" spcCol="0" rtlCol="0" fromWordArt="0" anchor="t" anchorCtr="0" forceAA="0" compatLnSpc="1">
            <a:prstTxWarp prst="textNoShape">
              <a:avLst/>
            </a:prstTxWarp>
            <a:noAutofit/>
          </a:bodyPr>
          <a:lstStyle/>
          <a:p>
            <a:pPr algn="ctr" defTabSz="698889" fontAlgn="base">
              <a:lnSpc>
                <a:spcPct val="90000"/>
              </a:lnSpc>
              <a:spcBef>
                <a:spcPct val="0"/>
              </a:spcBef>
              <a:spcAft>
                <a:spcPct val="0"/>
              </a:spcAft>
              <a:defRPr/>
            </a:pPr>
            <a:endParaRPr lang="en-GB"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4" name="Rectangle 103"/>
          <p:cNvSpPr/>
          <p:nvPr/>
        </p:nvSpPr>
        <p:spPr bwMode="auto">
          <a:xfrm>
            <a:off x="2708713" y="2760107"/>
            <a:ext cx="539394" cy="55672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2" tIns="109666" rIns="137082" bIns="109666" numCol="1" spcCol="0" rtlCol="0" fromWordArt="0" anchor="t" anchorCtr="0" forceAA="0" compatLnSpc="1">
            <a:prstTxWarp prst="textNoShape">
              <a:avLst/>
            </a:prstTxWarp>
            <a:noAutofit/>
          </a:bodyPr>
          <a:lstStyle/>
          <a:p>
            <a:pPr algn="ctr" defTabSz="698889" fontAlgn="base">
              <a:lnSpc>
                <a:spcPct val="90000"/>
              </a:lnSpc>
              <a:spcBef>
                <a:spcPct val="0"/>
              </a:spcBef>
              <a:spcAft>
                <a:spcPct val="0"/>
              </a:spcAft>
              <a:defRPr/>
            </a:pPr>
            <a:endParaRPr lang="en-GB"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5" name="TextBox 104"/>
          <p:cNvSpPr txBox="1"/>
          <p:nvPr/>
        </p:nvSpPr>
        <p:spPr>
          <a:xfrm>
            <a:off x="499315" y="2059168"/>
            <a:ext cx="1322892" cy="390671"/>
          </a:xfrm>
          <a:prstGeom prst="rect">
            <a:avLst/>
          </a:prstGeom>
          <a:noFill/>
          <a:ln>
            <a:noFill/>
          </a:ln>
        </p:spPr>
        <p:txBody>
          <a:bodyPr wrap="none" lIns="137082" tIns="109666" rIns="137082" bIns="109666" rtlCol="0">
            <a:spAutoFit/>
          </a:bodyPr>
          <a:lstStyle/>
          <a:p>
            <a:pPr algn="ctr" defTabSz="931505" fontAlgn="base">
              <a:lnSpc>
                <a:spcPct val="90000"/>
              </a:lnSpc>
              <a:spcBef>
                <a:spcPct val="0"/>
              </a:spcBef>
              <a:spcAft>
                <a:spcPts val="450"/>
              </a:spcAft>
              <a:defRPr/>
            </a:pPr>
            <a:r>
              <a:rPr lang="en-GB" sz="1196" kern="0" dirty="0">
                <a:gradFill>
                  <a:gsLst>
                    <a:gs pos="2917">
                      <a:srgbClr val="000000"/>
                    </a:gs>
                    <a:gs pos="30000">
                      <a:srgbClr val="000000"/>
                    </a:gs>
                  </a:gsLst>
                  <a:lin ang="5400000" scaled="0"/>
                </a:gradFill>
                <a:latin typeface="Segoe UI" charset="0"/>
                <a:ea typeface="MS PGothic" charset="0"/>
              </a:rPr>
              <a:t>Data Scientists </a:t>
            </a:r>
          </a:p>
        </p:txBody>
      </p:sp>
      <p:sp>
        <p:nvSpPr>
          <p:cNvPr id="107" name="Rectangle 106"/>
          <p:cNvSpPr/>
          <p:nvPr/>
        </p:nvSpPr>
        <p:spPr>
          <a:xfrm>
            <a:off x="1791794" y="5302398"/>
            <a:ext cx="1219949" cy="408017"/>
          </a:xfrm>
          <a:prstGeom prst="rect">
            <a:avLst/>
          </a:prstGeom>
        </p:spPr>
        <p:txBody>
          <a:bodyPr wrap="square">
            <a:spAutoFit/>
          </a:bodyPr>
          <a:lstStyle/>
          <a:p>
            <a:pPr defTabSz="931505" fontAlgn="base">
              <a:spcBef>
                <a:spcPct val="0"/>
              </a:spcBef>
              <a:spcAft>
                <a:spcPct val="0"/>
              </a:spcAft>
              <a:defRPr/>
            </a:pPr>
            <a:r>
              <a:rPr lang="en-GB" sz="2000" kern="0" dirty="0">
                <a:solidFill>
                  <a:srgbClr val="000000"/>
                </a:solidFill>
                <a:latin typeface="Segoe UI" charset="0"/>
                <a:ea typeface="MS PGothic" charset="0"/>
              </a:rPr>
              <a:t>R Server</a:t>
            </a:r>
          </a:p>
        </p:txBody>
      </p:sp>
      <p:sp>
        <p:nvSpPr>
          <p:cNvPr id="108" name="TextBox 107"/>
          <p:cNvSpPr txBox="1"/>
          <p:nvPr/>
        </p:nvSpPr>
        <p:spPr>
          <a:xfrm>
            <a:off x="7818437" y="3497262"/>
            <a:ext cx="4226027" cy="2902353"/>
          </a:xfrm>
          <a:prstGeom prst="rect">
            <a:avLst/>
          </a:prstGeom>
          <a:noFill/>
          <a:ln>
            <a:noFill/>
          </a:ln>
        </p:spPr>
        <p:txBody>
          <a:bodyPr wrap="square" lIns="137082" tIns="109666" rIns="137082" bIns="109666" rtlCol="0">
            <a:spAutoFit/>
          </a:bodyPr>
          <a:lstStyle/>
          <a:p>
            <a:pPr algn="ctr" defTabSz="931505" fontAlgn="base">
              <a:lnSpc>
                <a:spcPct val="90000"/>
              </a:lnSpc>
              <a:spcBef>
                <a:spcPct val="0"/>
              </a:spcBef>
              <a:defRPr/>
            </a:pPr>
            <a:r>
              <a:rPr lang="en-GB" sz="2000" kern="0" dirty="0">
                <a:gradFill>
                  <a:gsLst>
                    <a:gs pos="2917">
                      <a:srgbClr val="000000"/>
                    </a:gs>
                    <a:gs pos="30000">
                      <a:srgbClr val="000000"/>
                    </a:gs>
                  </a:gsLst>
                  <a:lin ang="5400000" scaled="0"/>
                </a:gradFill>
                <a:latin typeface="Segoe UI"/>
                <a:ea typeface="MS PGothic" charset="0"/>
              </a:rPr>
              <a:t>2. R Server Distributed Processing:</a:t>
            </a:r>
          </a:p>
          <a:p>
            <a:pPr algn="ctr" defTabSz="931505" fontAlgn="base">
              <a:lnSpc>
                <a:spcPct val="200000"/>
              </a:lnSpc>
              <a:spcBef>
                <a:spcPts val="600"/>
              </a:spcBef>
              <a:spcAft>
                <a:spcPts val="600"/>
              </a:spcAft>
              <a:defRPr/>
            </a:pPr>
            <a:r>
              <a:rPr lang="en-GB" sz="1598" kern="0" dirty="0">
                <a:solidFill>
                  <a:srgbClr val="FF0000"/>
                </a:solidFill>
                <a:latin typeface="Segoe UI"/>
                <a:ea typeface="MS PGothic" charset="0"/>
              </a:rPr>
              <a:t>Master R process on Edge Node</a:t>
            </a:r>
            <a:endParaRPr lang="en-GB" sz="1598" kern="0" dirty="0">
              <a:gradFill>
                <a:gsLst>
                  <a:gs pos="2917">
                    <a:srgbClr val="000000"/>
                  </a:gs>
                  <a:gs pos="30000">
                    <a:srgbClr val="000000"/>
                  </a:gs>
                </a:gsLst>
                <a:lin ang="5400000" scaled="0"/>
              </a:gradFill>
              <a:latin typeface="Segoe UI"/>
              <a:ea typeface="MS PGothic" charset="0"/>
            </a:endParaRPr>
          </a:p>
          <a:p>
            <a:pPr algn="ctr" defTabSz="931505" fontAlgn="base">
              <a:lnSpc>
                <a:spcPct val="300000"/>
              </a:lnSpc>
              <a:spcBef>
                <a:spcPts val="600"/>
              </a:spcBef>
              <a:spcAft>
                <a:spcPts val="600"/>
              </a:spcAft>
              <a:defRPr/>
            </a:pPr>
            <a:r>
              <a:rPr lang="en-GB" sz="1598" kern="0" dirty="0">
                <a:solidFill>
                  <a:srgbClr val="FF0000"/>
                </a:solidFill>
                <a:latin typeface="Segoe UI"/>
                <a:ea typeface="MS PGothic" charset="0"/>
              </a:rPr>
              <a:t>Apache Spark </a:t>
            </a:r>
            <a:endParaRPr lang="en-GB" sz="1598" kern="0" dirty="0">
              <a:gradFill>
                <a:gsLst>
                  <a:gs pos="2917">
                    <a:srgbClr val="000000"/>
                  </a:gs>
                  <a:gs pos="30000">
                    <a:srgbClr val="000000"/>
                  </a:gs>
                </a:gsLst>
                <a:lin ang="5400000" scaled="0"/>
              </a:gradFill>
              <a:latin typeface="Segoe UI"/>
              <a:ea typeface="MS PGothic" charset="0"/>
            </a:endParaRPr>
          </a:p>
          <a:p>
            <a:pPr algn="ctr" defTabSz="931505" fontAlgn="base">
              <a:lnSpc>
                <a:spcPct val="300000"/>
              </a:lnSpc>
              <a:spcBef>
                <a:spcPts val="600"/>
              </a:spcBef>
              <a:spcAft>
                <a:spcPts val="600"/>
              </a:spcAft>
              <a:defRPr/>
            </a:pPr>
            <a:r>
              <a:rPr lang="en-GB" sz="1598" kern="0" dirty="0">
                <a:solidFill>
                  <a:srgbClr val="FF0000"/>
                </a:solidFill>
                <a:latin typeface="Segoe UI"/>
                <a:ea typeface="MS PGothic" charset="0"/>
              </a:rPr>
              <a:t>Worker R processes on Worker Nodes</a:t>
            </a:r>
            <a:endParaRPr lang="en-GB" sz="1598" kern="0" dirty="0">
              <a:gradFill>
                <a:gsLst>
                  <a:gs pos="2917">
                    <a:srgbClr val="000000"/>
                  </a:gs>
                  <a:gs pos="30000">
                    <a:srgbClr val="000000"/>
                  </a:gs>
                </a:gsLst>
                <a:lin ang="5400000" scaled="0"/>
              </a:gradFill>
              <a:latin typeface="Segoe UI"/>
              <a:ea typeface="MS PGothic" charset="0"/>
            </a:endParaRPr>
          </a:p>
        </p:txBody>
      </p:sp>
      <p:sp>
        <p:nvSpPr>
          <p:cNvPr id="109" name="Rectangle 108"/>
          <p:cNvSpPr/>
          <p:nvPr/>
        </p:nvSpPr>
        <p:spPr bwMode="auto">
          <a:xfrm>
            <a:off x="2806612" y="1324973"/>
            <a:ext cx="539394" cy="55672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2" tIns="109666" rIns="137082" bIns="109666" numCol="1" spcCol="0" rtlCol="0" fromWordArt="0" anchor="t" anchorCtr="0" forceAA="0" compatLnSpc="1">
            <a:prstTxWarp prst="textNoShape">
              <a:avLst/>
            </a:prstTxWarp>
            <a:noAutofit/>
          </a:bodyPr>
          <a:lstStyle/>
          <a:p>
            <a:pPr algn="ctr" defTabSz="698889" fontAlgn="base">
              <a:lnSpc>
                <a:spcPct val="90000"/>
              </a:lnSpc>
              <a:spcBef>
                <a:spcPct val="0"/>
              </a:spcBef>
              <a:spcAft>
                <a:spcPct val="0"/>
              </a:spcAft>
              <a:defRPr/>
            </a:pPr>
            <a:endParaRPr lang="en-GB"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110" name="Picture 6" descr="C:\Users\dchampagne\AppData\Local\Microsoft\Windows\Temporary Internet Files\Content.IE5\CDJ70GUY\MC900431564[1].png"/>
          <p:cNvPicPr>
            <a:picLocks noChangeAspect="1" noChangeArrowheads="1"/>
          </p:cNvPicPr>
          <p:nvPr/>
        </p:nvPicPr>
        <p:blipFill>
          <a:blip r:embed="rId3" cstate="print"/>
          <a:srcRect/>
          <a:stretch>
            <a:fillRect/>
          </a:stretch>
        </p:blipFill>
        <p:spPr bwMode="auto">
          <a:xfrm>
            <a:off x="2203437" y="3577584"/>
            <a:ext cx="1145182" cy="1287564"/>
          </a:xfrm>
          <a:prstGeom prst="rect">
            <a:avLst/>
          </a:prstGeom>
          <a:noFill/>
        </p:spPr>
      </p:pic>
      <p:pic>
        <p:nvPicPr>
          <p:cNvPr id="111" name="Picture 6" descr="C:\Users\dchampagne\AppData\Local\Microsoft\Windows\Temporary Internet Files\Content.IE5\CDJ70GUY\MC900431564[1].png"/>
          <p:cNvPicPr>
            <a:picLocks noChangeAspect="1" noChangeArrowheads="1"/>
          </p:cNvPicPr>
          <p:nvPr/>
        </p:nvPicPr>
        <p:blipFill>
          <a:blip r:embed="rId3" cstate="print"/>
          <a:srcRect/>
          <a:stretch>
            <a:fillRect/>
          </a:stretch>
        </p:blipFill>
        <p:spPr bwMode="auto">
          <a:xfrm>
            <a:off x="2955129" y="3574559"/>
            <a:ext cx="1145182" cy="1287564"/>
          </a:xfrm>
          <a:prstGeom prst="rect">
            <a:avLst/>
          </a:prstGeom>
          <a:noFill/>
        </p:spPr>
      </p:pic>
      <p:pic>
        <p:nvPicPr>
          <p:cNvPr id="112" name="Picture 111"/>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947663" y="2499567"/>
            <a:ext cx="910519" cy="897701"/>
          </a:xfrm>
          <a:prstGeom prst="rect">
            <a:avLst/>
          </a:prstGeom>
        </p:spPr>
      </p:pic>
      <p:sp>
        <p:nvSpPr>
          <p:cNvPr id="113" name="Right Arrow 112"/>
          <p:cNvSpPr/>
          <p:nvPr/>
        </p:nvSpPr>
        <p:spPr bwMode="auto">
          <a:xfrm rot="5400000">
            <a:off x="9733920" y="4563602"/>
            <a:ext cx="395062" cy="240182"/>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342768" indent="-342768" algn="ctr" defTabSz="932114" fontAlgn="base">
              <a:lnSpc>
                <a:spcPct val="90000"/>
              </a:lnSpc>
              <a:spcBef>
                <a:spcPct val="0"/>
              </a:spcBef>
              <a:spcAft>
                <a:spcPct val="0"/>
              </a:spcAft>
              <a:buFont typeface="Wingdings 3" panose="05040102010807070707" pitchFamily="18" charset="2"/>
              <a:buChar char="Æ"/>
              <a:defRPr/>
            </a:pPr>
            <a:endParaRPr lang="en-US" sz="2000" b="1" kern="0" dirty="0" err="1">
              <a:solidFill>
                <a:srgbClr val="FFFFFF"/>
              </a:solidFill>
              <a:latin typeface="Segoe UI Light"/>
              <a:ea typeface="Segoe UI" pitchFamily="34" charset="0"/>
              <a:cs typeface="Segoe UI" pitchFamily="34" charset="0"/>
            </a:endParaRPr>
          </a:p>
        </p:txBody>
      </p:sp>
      <p:sp>
        <p:nvSpPr>
          <p:cNvPr id="114" name="Right Arrow 113"/>
          <p:cNvSpPr/>
          <p:nvPr/>
        </p:nvSpPr>
        <p:spPr bwMode="auto">
          <a:xfrm rot="5400000">
            <a:off x="9733920" y="5421978"/>
            <a:ext cx="395062" cy="240182"/>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342768" indent="-342768" algn="ctr" defTabSz="932114" fontAlgn="base">
              <a:lnSpc>
                <a:spcPct val="90000"/>
              </a:lnSpc>
              <a:spcBef>
                <a:spcPct val="0"/>
              </a:spcBef>
              <a:spcAft>
                <a:spcPct val="0"/>
              </a:spcAft>
              <a:buFont typeface="Wingdings 3" panose="05040102010807070707" pitchFamily="18" charset="2"/>
              <a:buChar char="Æ"/>
              <a:defRPr/>
            </a:pPr>
            <a:endParaRPr lang="en-US" sz="2000" b="1" kern="0" dirty="0" err="1">
              <a:solidFill>
                <a:srgbClr val="FFFFFF"/>
              </a:solidFill>
              <a:latin typeface="Segoe UI Light"/>
              <a:ea typeface="Segoe UI" pitchFamily="34" charset="0"/>
              <a:cs typeface="Segoe UI" pitchFamily="34" charset="0"/>
            </a:endParaRPr>
          </a:p>
        </p:txBody>
      </p:sp>
      <p:sp>
        <p:nvSpPr>
          <p:cNvPr id="115" name="TextBox 114"/>
          <p:cNvSpPr txBox="1"/>
          <p:nvPr/>
        </p:nvSpPr>
        <p:spPr>
          <a:xfrm>
            <a:off x="7818437" y="1161561"/>
            <a:ext cx="4226027" cy="1993141"/>
          </a:xfrm>
          <a:prstGeom prst="rect">
            <a:avLst/>
          </a:prstGeom>
          <a:noFill/>
          <a:ln>
            <a:noFill/>
          </a:ln>
        </p:spPr>
        <p:txBody>
          <a:bodyPr wrap="square" lIns="137082" tIns="109666" rIns="137082" bIns="109666" rtlCol="0">
            <a:spAutoFit/>
          </a:bodyPr>
          <a:lstStyle/>
          <a:p>
            <a:pPr algn="ctr" defTabSz="931505" fontAlgn="base">
              <a:lnSpc>
                <a:spcPct val="90000"/>
              </a:lnSpc>
              <a:spcBef>
                <a:spcPct val="0"/>
              </a:spcBef>
              <a:defRPr/>
            </a:pPr>
            <a:r>
              <a:rPr lang="en-GB" sz="2000" kern="0" dirty="0">
                <a:gradFill>
                  <a:gsLst>
                    <a:gs pos="2917">
                      <a:srgbClr val="000000"/>
                    </a:gs>
                    <a:gs pos="30000">
                      <a:srgbClr val="000000"/>
                    </a:gs>
                  </a:gsLst>
                  <a:lin ang="5400000" scaled="0"/>
                </a:gradFill>
                <a:latin typeface="Segoe UI"/>
                <a:ea typeface="MS PGothic" charset="0"/>
              </a:rPr>
              <a:t>1. R Server Local Processing:</a:t>
            </a:r>
          </a:p>
          <a:p>
            <a:pPr algn="ctr" defTabSz="931505" fontAlgn="base">
              <a:lnSpc>
                <a:spcPct val="200000"/>
              </a:lnSpc>
              <a:spcBef>
                <a:spcPts val="600"/>
              </a:spcBef>
              <a:spcAft>
                <a:spcPts val="600"/>
              </a:spcAft>
              <a:defRPr/>
            </a:pPr>
            <a:r>
              <a:rPr lang="en-GB" sz="1598" kern="0" dirty="0">
                <a:solidFill>
                  <a:srgbClr val="FF0000"/>
                </a:solidFill>
                <a:latin typeface="Segoe UI" charset="0"/>
                <a:ea typeface="MS PGothic" charset="0"/>
              </a:rPr>
              <a:t>Data in Distributed Storage</a:t>
            </a:r>
            <a:endParaRPr lang="en-GB" sz="1598" kern="0" dirty="0">
              <a:gradFill>
                <a:gsLst>
                  <a:gs pos="2917">
                    <a:srgbClr val="000000"/>
                  </a:gs>
                  <a:gs pos="30000">
                    <a:srgbClr val="000000"/>
                  </a:gs>
                </a:gsLst>
                <a:lin ang="5400000" scaled="0"/>
              </a:gradFill>
              <a:latin typeface="Segoe UI" charset="0"/>
              <a:ea typeface="MS PGothic" charset="0"/>
            </a:endParaRPr>
          </a:p>
          <a:p>
            <a:pPr algn="ctr" defTabSz="931505" fontAlgn="base">
              <a:lnSpc>
                <a:spcPct val="300000"/>
              </a:lnSpc>
              <a:spcBef>
                <a:spcPts val="600"/>
              </a:spcBef>
              <a:spcAft>
                <a:spcPts val="600"/>
              </a:spcAft>
              <a:defRPr/>
            </a:pPr>
            <a:r>
              <a:rPr lang="en-GB" sz="1598" kern="0" dirty="0">
                <a:solidFill>
                  <a:srgbClr val="FF0000"/>
                </a:solidFill>
                <a:latin typeface="Segoe UI"/>
                <a:ea typeface="MS PGothic" charset="0"/>
              </a:rPr>
              <a:t>R process on Edge Node</a:t>
            </a:r>
          </a:p>
        </p:txBody>
      </p:sp>
      <p:sp>
        <p:nvSpPr>
          <p:cNvPr id="116" name="Right Arrow 115"/>
          <p:cNvSpPr/>
          <p:nvPr/>
        </p:nvSpPr>
        <p:spPr bwMode="auto">
          <a:xfrm rot="5400000">
            <a:off x="9733920" y="2243805"/>
            <a:ext cx="395062" cy="240182"/>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342768" indent="-342768" algn="ctr" defTabSz="932114" fontAlgn="base">
              <a:lnSpc>
                <a:spcPct val="90000"/>
              </a:lnSpc>
              <a:spcBef>
                <a:spcPct val="0"/>
              </a:spcBef>
              <a:spcAft>
                <a:spcPct val="0"/>
              </a:spcAft>
              <a:buFont typeface="Wingdings 3" panose="05040102010807070707" pitchFamily="18" charset="2"/>
              <a:buChar char="Æ"/>
              <a:defRPr/>
            </a:pPr>
            <a:endParaRPr lang="en-US" sz="2000" b="1" kern="0" dirty="0" err="1">
              <a:solidFill>
                <a:srgbClr val="FFFFFF"/>
              </a:soli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182622917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869AEB-9F6D-4A22-AA15-29067DE74BA2}"/>
              </a:ext>
            </a:extLst>
          </p:cNvPr>
          <p:cNvSpPr txBox="1">
            <a:spLocks/>
          </p:cNvSpPr>
          <p:nvPr/>
        </p:nvSpPr>
        <p:spPr>
          <a:xfrm>
            <a:off x="130994" y="14551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err="1"/>
              <a:t>MRSDeploy</a:t>
            </a:r>
            <a:r>
              <a:rPr lang="en-US" dirty="0"/>
              <a:t> scale up in HDI clusters</a:t>
            </a:r>
            <a:endParaRPr lang="en-US" sz="4400" dirty="0"/>
          </a:p>
        </p:txBody>
      </p:sp>
      <p:sp>
        <p:nvSpPr>
          <p:cNvPr id="5" name="TextBox 4">
            <a:extLst>
              <a:ext uri="{FF2B5EF4-FFF2-40B4-BE49-F238E27FC236}">
                <a16:creationId xmlns:a16="http://schemas.microsoft.com/office/drawing/2014/main" id="{0975EE82-EE76-423B-AB82-F29925727509}"/>
              </a:ext>
            </a:extLst>
          </p:cNvPr>
          <p:cNvSpPr txBox="1"/>
          <p:nvPr/>
        </p:nvSpPr>
        <p:spPr>
          <a:xfrm>
            <a:off x="8585738" y="1833560"/>
            <a:ext cx="3750125" cy="3065455"/>
          </a:xfrm>
          <a:prstGeom prst="rect">
            <a:avLst/>
          </a:prstGeom>
          <a:noFill/>
        </p:spPr>
        <p:txBody>
          <a:bodyPr wrap="square" lIns="182880" tIns="146304" rIns="182880" bIns="146304" rtlCol="0">
            <a:spAutoFit/>
          </a:bodyPr>
          <a:lstStyle/>
          <a:p>
            <a:pPr marL="280121" indent="-280121">
              <a:buSzPts val="1400"/>
              <a:buFont typeface="Arial" panose="020B0604020202020204" pitchFamily="34" charset="0"/>
              <a:buChar char="•"/>
            </a:pPr>
            <a:r>
              <a:rPr lang="en-US" sz="2000" dirty="0" err="1">
                <a:latin typeface="+mj-lt"/>
              </a:rPr>
              <a:t>MRSdeploy</a:t>
            </a:r>
            <a:r>
              <a:rPr lang="en-US" sz="2000" dirty="0">
                <a:latin typeface="+mj-lt"/>
              </a:rPr>
              <a:t> is available on HDInsight clusters running Spark</a:t>
            </a:r>
          </a:p>
          <a:p>
            <a:pPr marL="280121" indent="-280121">
              <a:buSzPts val="1400"/>
              <a:buFont typeface="Arial" panose="020B0604020202020204" pitchFamily="34" charset="0"/>
              <a:buChar char="•"/>
            </a:pPr>
            <a:endParaRPr lang="en-US" sz="2000" dirty="0">
              <a:latin typeface="+mj-lt"/>
            </a:endParaRPr>
          </a:p>
          <a:p>
            <a:pPr marL="280121" indent="-280121">
              <a:buSzPts val="1400"/>
              <a:buFont typeface="Arial" panose="020B0604020202020204" pitchFamily="34" charset="0"/>
              <a:buChar char="•"/>
            </a:pPr>
            <a:r>
              <a:rPr lang="en-US" sz="2000" dirty="0">
                <a:latin typeface="+mj-lt"/>
              </a:rPr>
              <a:t>Edge node serves as web node</a:t>
            </a:r>
          </a:p>
          <a:p>
            <a:pPr marL="280121" indent="-280121">
              <a:buSzPts val="1400"/>
              <a:buFont typeface="Arial" panose="020B0604020202020204" pitchFamily="34" charset="0"/>
              <a:buChar char="•"/>
            </a:pPr>
            <a:endParaRPr lang="en-US" sz="2000" dirty="0">
              <a:latin typeface="+mj-lt"/>
            </a:endParaRPr>
          </a:p>
          <a:p>
            <a:pPr marL="280121" indent="-280121">
              <a:buSzPts val="1400"/>
              <a:buFont typeface="Arial" panose="020B0604020202020204" pitchFamily="34" charset="0"/>
              <a:buChar char="•"/>
            </a:pPr>
            <a:r>
              <a:rPr lang="en-US" sz="2000" dirty="0">
                <a:latin typeface="+mj-lt"/>
              </a:rPr>
              <a:t>Worker nodes can be used as compute nodes</a:t>
            </a:r>
          </a:p>
        </p:txBody>
      </p:sp>
      <p:grpSp>
        <p:nvGrpSpPr>
          <p:cNvPr id="34" name="Group 33"/>
          <p:cNvGrpSpPr/>
          <p:nvPr/>
        </p:nvGrpSpPr>
        <p:grpSpPr>
          <a:xfrm>
            <a:off x="274637" y="1658384"/>
            <a:ext cx="8190429" cy="3167549"/>
            <a:chOff x="471659" y="2539513"/>
            <a:chExt cx="8190429" cy="3167549"/>
          </a:xfrm>
        </p:grpSpPr>
        <p:grpSp>
          <p:nvGrpSpPr>
            <p:cNvPr id="6" name="Group 5">
              <a:extLst>
                <a:ext uri="{FF2B5EF4-FFF2-40B4-BE49-F238E27FC236}">
                  <a16:creationId xmlns:a16="http://schemas.microsoft.com/office/drawing/2014/main" id="{71E9E785-83BA-4A37-9BAA-C5CC5BE1BE49}"/>
                </a:ext>
              </a:extLst>
            </p:cNvPr>
            <p:cNvGrpSpPr/>
            <p:nvPr/>
          </p:nvGrpSpPr>
          <p:grpSpPr>
            <a:xfrm>
              <a:off x="471659" y="2539513"/>
              <a:ext cx="8190429" cy="3167549"/>
              <a:chOff x="343971" y="2707754"/>
              <a:chExt cx="8190429" cy="3167549"/>
            </a:xfrm>
          </p:grpSpPr>
          <p:sp>
            <p:nvSpPr>
              <p:cNvPr id="7" name="Rectangle 6">
                <a:extLst>
                  <a:ext uri="{FF2B5EF4-FFF2-40B4-BE49-F238E27FC236}">
                    <a16:creationId xmlns:a16="http://schemas.microsoft.com/office/drawing/2014/main" id="{682B7905-5920-48A6-B047-1F780998B9E5}"/>
                  </a:ext>
                </a:extLst>
              </p:cNvPr>
              <p:cNvSpPr/>
              <p:nvPr/>
            </p:nvSpPr>
            <p:spPr bwMode="auto">
              <a:xfrm>
                <a:off x="2438395" y="2707754"/>
                <a:ext cx="6096005" cy="3167549"/>
              </a:xfrm>
              <a:prstGeom prst="rect">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2B5EC9AB-D785-4534-8725-D11A1C6A25CB}"/>
                  </a:ext>
                </a:extLst>
              </p:cNvPr>
              <p:cNvSpPr/>
              <p:nvPr/>
            </p:nvSpPr>
            <p:spPr bwMode="auto">
              <a:xfrm>
                <a:off x="2879152" y="2890055"/>
                <a:ext cx="1933398" cy="11538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b="1" dirty="0">
                    <a:gradFill>
                      <a:gsLst>
                        <a:gs pos="0">
                          <a:srgbClr val="FFFFFF"/>
                        </a:gs>
                        <a:gs pos="100000">
                          <a:srgbClr val="FFFFFF"/>
                        </a:gs>
                      </a:gsLst>
                      <a:lin ang="5400000" scaled="0"/>
                    </a:gradFill>
                    <a:ea typeface="Segoe UI" pitchFamily="34" charset="0"/>
                    <a:cs typeface="Segoe UI" pitchFamily="34" charset="0"/>
                  </a:rPr>
                  <a:t>Web Node</a:t>
                </a:r>
              </a:p>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API/Authentication</a:t>
                </a:r>
              </a:p>
            </p:txBody>
          </p:sp>
          <p:sp>
            <p:nvSpPr>
              <p:cNvPr id="9" name="Rectangle 8">
                <a:extLst>
                  <a:ext uri="{FF2B5EF4-FFF2-40B4-BE49-F238E27FC236}">
                    <a16:creationId xmlns:a16="http://schemas.microsoft.com/office/drawing/2014/main" id="{24AE6FA8-62FF-4B75-B8B2-34112E0013B5}"/>
                  </a:ext>
                </a:extLst>
              </p:cNvPr>
              <p:cNvSpPr/>
              <p:nvPr/>
            </p:nvSpPr>
            <p:spPr bwMode="auto">
              <a:xfrm>
                <a:off x="6289768" y="2890055"/>
                <a:ext cx="1933398" cy="11538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Compute Node</a:t>
                </a:r>
              </a:p>
            </p:txBody>
          </p:sp>
          <p:sp>
            <p:nvSpPr>
              <p:cNvPr id="10" name="Rectangle 9">
                <a:extLst>
                  <a:ext uri="{FF2B5EF4-FFF2-40B4-BE49-F238E27FC236}">
                    <a16:creationId xmlns:a16="http://schemas.microsoft.com/office/drawing/2014/main" id="{BA3A24B0-5B33-4200-9E6C-218DB4831D79}"/>
                  </a:ext>
                </a:extLst>
              </p:cNvPr>
              <p:cNvSpPr/>
              <p:nvPr/>
            </p:nvSpPr>
            <p:spPr bwMode="auto">
              <a:xfrm>
                <a:off x="6309192" y="4617495"/>
                <a:ext cx="1933398" cy="11538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a:gradFill>
                      <a:gsLst>
                        <a:gs pos="0">
                          <a:srgbClr val="FFFFFF"/>
                        </a:gs>
                        <a:gs pos="100000">
                          <a:srgbClr val="FFFFFF"/>
                        </a:gs>
                      </a:gsLst>
                      <a:lin ang="5400000" scaled="0"/>
                    </a:gradFill>
                    <a:ea typeface="Segoe UI" pitchFamily="34" charset="0"/>
                    <a:cs typeface="Segoe UI" pitchFamily="34" charset="0"/>
                  </a:rPr>
                  <a:t>Compute </a:t>
                </a:r>
                <a:r>
                  <a:rPr lang="en-US" dirty="0">
                    <a:gradFill>
                      <a:gsLst>
                        <a:gs pos="0">
                          <a:srgbClr val="FFFFFF"/>
                        </a:gs>
                        <a:gs pos="100000">
                          <a:srgbClr val="FFFFFF"/>
                        </a:gs>
                      </a:gsLst>
                      <a:lin ang="5400000" scaled="0"/>
                    </a:gradFill>
                    <a:ea typeface="Segoe UI" pitchFamily="34" charset="0"/>
                    <a:cs typeface="Segoe UI" pitchFamily="34" charset="0"/>
                  </a:rPr>
                  <a:t>Node</a:t>
                </a:r>
              </a:p>
            </p:txBody>
          </p:sp>
          <p:cxnSp>
            <p:nvCxnSpPr>
              <p:cNvPr id="13" name="Elbow Connector 26">
                <a:extLst>
                  <a:ext uri="{FF2B5EF4-FFF2-40B4-BE49-F238E27FC236}">
                    <a16:creationId xmlns:a16="http://schemas.microsoft.com/office/drawing/2014/main" id="{6BEB5F97-FB35-4B62-B684-58ABEDDF3465}"/>
                  </a:ext>
                </a:extLst>
              </p:cNvPr>
              <p:cNvCxnSpPr>
                <a:stCxn id="8" idx="3"/>
                <a:endCxn id="10" idx="1"/>
              </p:cNvCxnSpPr>
              <p:nvPr/>
            </p:nvCxnSpPr>
            <p:spPr>
              <a:xfrm>
                <a:off x="4812550" y="3466998"/>
                <a:ext cx="1496642" cy="172744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3435A92-C0B4-4F04-9791-54328A87EBCE}"/>
                  </a:ext>
                </a:extLst>
              </p:cNvPr>
              <p:cNvCxnSpPr>
                <a:stCxn id="8" idx="3"/>
                <a:endCxn id="9" idx="1"/>
              </p:cNvCxnSpPr>
              <p:nvPr/>
            </p:nvCxnSpPr>
            <p:spPr>
              <a:xfrm>
                <a:off x="4812550" y="3466998"/>
                <a:ext cx="147721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62103B45-2668-4D6C-A281-ED7EF62B1E54}"/>
                  </a:ext>
                </a:extLst>
              </p:cNvPr>
              <p:cNvGrpSpPr/>
              <p:nvPr/>
            </p:nvGrpSpPr>
            <p:grpSpPr>
              <a:xfrm>
                <a:off x="343971" y="4592436"/>
                <a:ext cx="1097280" cy="1096995"/>
                <a:chOff x="-2352769" y="6725382"/>
                <a:chExt cx="1097280" cy="1096995"/>
              </a:xfrm>
            </p:grpSpPr>
            <p:sp>
              <p:nvSpPr>
                <p:cNvPr id="28" name="Oval 2">
                  <a:extLst>
                    <a:ext uri="{FF2B5EF4-FFF2-40B4-BE49-F238E27FC236}">
                      <a16:creationId xmlns:a16="http://schemas.microsoft.com/office/drawing/2014/main" id="{5DAF2AF8-A4A5-4FA1-89B8-48E50D17172A}"/>
                    </a:ext>
                  </a:extLst>
                </p:cNvPr>
                <p:cNvSpPr>
                  <a:spLocks noChangeAspect="1"/>
                </p:cNvSpPr>
                <p:nvPr/>
              </p:nvSpPr>
              <p:spPr bwMode="auto">
                <a:xfrm>
                  <a:off x="-2352769" y="6725382"/>
                  <a:ext cx="1097280" cy="1096995"/>
                </a:xfrm>
                <a:prstGeom prst="ellipse">
                  <a:avLst/>
                </a:prstGeom>
                <a:solidFill>
                  <a:schemeClr val="bg1"/>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2040" spc="-51" dirty="0">
                    <a:solidFill>
                      <a:schemeClr val="tx1"/>
                    </a:solidFill>
                    <a:latin typeface="Segoe UI"/>
                    <a:ea typeface="Segoe UI" pitchFamily="34" charset="0"/>
                    <a:cs typeface="Segoe UI" pitchFamily="34" charset="0"/>
                  </a:endParaRPr>
                </a:p>
              </p:txBody>
            </p:sp>
            <p:sp>
              <p:nvSpPr>
                <p:cNvPr id="29" name="Freeform 53">
                  <a:extLst>
                    <a:ext uri="{FF2B5EF4-FFF2-40B4-BE49-F238E27FC236}">
                      <a16:creationId xmlns:a16="http://schemas.microsoft.com/office/drawing/2014/main" id="{979A6EBC-3369-4A8E-810F-C8C6936F6AD2}"/>
                    </a:ext>
                  </a:extLst>
                </p:cNvPr>
                <p:cNvSpPr>
                  <a:spLocks noEditPoints="1"/>
                </p:cNvSpPr>
                <p:nvPr/>
              </p:nvSpPr>
              <p:spPr bwMode="auto">
                <a:xfrm>
                  <a:off x="-1989751" y="7004908"/>
                  <a:ext cx="451892" cy="644949"/>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Segoe UI"/>
                    <a:ea typeface="+mn-ea"/>
                    <a:cs typeface="+mn-cs"/>
                  </a:endParaRPr>
                </a:p>
              </p:txBody>
            </p:sp>
          </p:grpSp>
          <p:sp>
            <p:nvSpPr>
              <p:cNvPr id="17" name="TextBox 16">
                <a:extLst>
                  <a:ext uri="{FF2B5EF4-FFF2-40B4-BE49-F238E27FC236}">
                    <a16:creationId xmlns:a16="http://schemas.microsoft.com/office/drawing/2014/main" id="{D0537C4F-2436-48F2-B221-DE4B1064F9C9}"/>
                  </a:ext>
                </a:extLst>
              </p:cNvPr>
              <p:cNvSpPr txBox="1"/>
              <p:nvPr/>
            </p:nvSpPr>
            <p:spPr>
              <a:xfrm>
                <a:off x="1528179" y="4687239"/>
                <a:ext cx="1469725"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Apps</a:t>
                </a:r>
              </a:p>
            </p:txBody>
          </p:sp>
          <p:cxnSp>
            <p:nvCxnSpPr>
              <p:cNvPr id="21" name="Straight Arrow Connector 20">
                <a:extLst>
                  <a:ext uri="{FF2B5EF4-FFF2-40B4-BE49-F238E27FC236}">
                    <a16:creationId xmlns:a16="http://schemas.microsoft.com/office/drawing/2014/main" id="{FF3CCFC2-D840-4486-9614-6BCB59B6BF26}"/>
                  </a:ext>
                </a:extLst>
              </p:cNvPr>
              <p:cNvCxnSpPr>
                <a:stCxn id="23" idx="6"/>
                <a:endCxn id="8" idx="1"/>
              </p:cNvCxnSpPr>
              <p:nvPr/>
            </p:nvCxnSpPr>
            <p:spPr>
              <a:xfrm>
                <a:off x="1441251" y="3466997"/>
                <a:ext cx="1437901"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7EE0E34-E8DC-430E-B4E6-C1EEB0C53301}"/>
                  </a:ext>
                </a:extLst>
              </p:cNvPr>
              <p:cNvSpPr txBox="1"/>
              <p:nvPr/>
            </p:nvSpPr>
            <p:spPr>
              <a:xfrm>
                <a:off x="3801201" y="3955275"/>
                <a:ext cx="1311806" cy="517065"/>
              </a:xfrm>
              <a:prstGeom prst="rect">
                <a:avLst/>
              </a:prstGeom>
              <a:noFill/>
            </p:spPr>
            <p:txBody>
              <a:bodyPr wrap="square" lIns="182880" tIns="146304" rIns="182880" bIns="146304" rtlCol="0">
                <a:spAutoFit/>
              </a:bodyPr>
              <a:lstStyle/>
              <a:p>
                <a:pPr>
                  <a:lnSpc>
                    <a:spcPct val="90000"/>
                  </a:lnSpc>
                  <a:spcAft>
                    <a:spcPts val="600"/>
                  </a:spcAft>
                </a:pPr>
                <a:r>
                  <a:rPr lang="en-US" sz="1600" i="1" dirty="0">
                    <a:gradFill>
                      <a:gsLst>
                        <a:gs pos="2917">
                          <a:schemeClr val="tx1"/>
                        </a:gs>
                        <a:gs pos="30000">
                          <a:schemeClr val="tx1"/>
                        </a:gs>
                      </a:gsLst>
                      <a:lin ang="5400000" scaled="0"/>
                    </a:gradFill>
                  </a:rPr>
                  <a:t>REST API </a:t>
                </a:r>
              </a:p>
            </p:txBody>
          </p:sp>
          <p:sp>
            <p:nvSpPr>
              <p:cNvPr id="23" name="Oval 2">
                <a:extLst>
                  <a:ext uri="{FF2B5EF4-FFF2-40B4-BE49-F238E27FC236}">
                    <a16:creationId xmlns:a16="http://schemas.microsoft.com/office/drawing/2014/main" id="{31EDB118-9977-4E5F-BBDA-197BC8297FD7}"/>
                  </a:ext>
                </a:extLst>
              </p:cNvPr>
              <p:cNvSpPr>
                <a:spLocks noChangeAspect="1"/>
              </p:cNvSpPr>
              <p:nvPr/>
            </p:nvSpPr>
            <p:spPr bwMode="auto">
              <a:xfrm>
                <a:off x="343971" y="2918499"/>
                <a:ext cx="1097280" cy="1096995"/>
              </a:xfrm>
              <a:prstGeom prst="ellipse">
                <a:avLst/>
              </a:prstGeom>
              <a:solidFill>
                <a:srgbClr val="0070C0"/>
              </a:solidFill>
              <a:ln w="2540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r>
                  <a:rPr lang="en-US" sz="2040" spc="-51" dirty="0">
                    <a:solidFill>
                      <a:schemeClr val="tx1"/>
                    </a:solidFill>
                    <a:latin typeface="Segoe UI"/>
                    <a:ea typeface="Segoe UI" pitchFamily="34" charset="0"/>
                    <a:cs typeface="Segoe UI" pitchFamily="34" charset="0"/>
                  </a:rPr>
                  <a:t>R Client</a:t>
                </a:r>
              </a:p>
            </p:txBody>
          </p:sp>
          <p:sp>
            <p:nvSpPr>
              <p:cNvPr id="24" name="TextBox 23">
                <a:extLst>
                  <a:ext uri="{FF2B5EF4-FFF2-40B4-BE49-F238E27FC236}">
                    <a16:creationId xmlns:a16="http://schemas.microsoft.com/office/drawing/2014/main" id="{218C299E-CC8D-4344-968E-9C42606275DE}"/>
                  </a:ext>
                </a:extLst>
              </p:cNvPr>
              <p:cNvSpPr txBox="1"/>
              <p:nvPr/>
            </p:nvSpPr>
            <p:spPr>
              <a:xfrm>
                <a:off x="1409985" y="3039974"/>
                <a:ext cx="1311806" cy="517065"/>
              </a:xfrm>
              <a:prstGeom prst="rect">
                <a:avLst/>
              </a:prstGeom>
              <a:noFill/>
            </p:spPr>
            <p:txBody>
              <a:bodyPr wrap="square" lIns="182880" tIns="146304" rIns="182880" bIns="146304" rtlCol="0">
                <a:spAutoFit/>
              </a:bodyPr>
              <a:lstStyle/>
              <a:p>
                <a:pPr>
                  <a:lnSpc>
                    <a:spcPct val="90000"/>
                  </a:lnSpc>
                  <a:spcAft>
                    <a:spcPts val="600"/>
                  </a:spcAft>
                </a:pPr>
                <a:r>
                  <a:rPr lang="en-US" sz="1600" i="1" dirty="0">
                    <a:gradFill>
                      <a:gsLst>
                        <a:gs pos="2917">
                          <a:schemeClr val="tx1"/>
                        </a:gs>
                        <a:gs pos="30000">
                          <a:schemeClr val="tx1"/>
                        </a:gs>
                      </a:gsLst>
                      <a:lin ang="5400000" scaled="0"/>
                    </a:gradFill>
                  </a:rPr>
                  <a:t>Deploy</a:t>
                </a:r>
              </a:p>
            </p:txBody>
          </p:sp>
          <p:sp>
            <p:nvSpPr>
              <p:cNvPr id="25" name="TextBox 24">
                <a:extLst>
                  <a:ext uri="{FF2B5EF4-FFF2-40B4-BE49-F238E27FC236}">
                    <a16:creationId xmlns:a16="http://schemas.microsoft.com/office/drawing/2014/main" id="{465E9E2B-89C1-4BC5-8980-C823E5D4ABA1}"/>
                  </a:ext>
                </a:extLst>
              </p:cNvPr>
              <p:cNvSpPr txBox="1"/>
              <p:nvPr/>
            </p:nvSpPr>
            <p:spPr>
              <a:xfrm>
                <a:off x="1409985" y="3419981"/>
                <a:ext cx="1311806" cy="517065"/>
              </a:xfrm>
              <a:prstGeom prst="rect">
                <a:avLst/>
              </a:prstGeom>
              <a:noFill/>
            </p:spPr>
            <p:txBody>
              <a:bodyPr wrap="square" lIns="182880" tIns="146304" rIns="182880" bIns="146304" rtlCol="0">
                <a:spAutoFit/>
              </a:bodyPr>
              <a:lstStyle/>
              <a:p>
                <a:pPr>
                  <a:lnSpc>
                    <a:spcPct val="90000"/>
                  </a:lnSpc>
                  <a:spcAft>
                    <a:spcPts val="600"/>
                  </a:spcAft>
                </a:pPr>
                <a:r>
                  <a:rPr lang="en-US" sz="1600" i="1" dirty="0">
                    <a:gradFill>
                      <a:gsLst>
                        <a:gs pos="2917">
                          <a:schemeClr val="tx1"/>
                        </a:gs>
                        <a:gs pos="30000">
                          <a:schemeClr val="tx1"/>
                        </a:gs>
                      </a:gsLst>
                      <a:lin ang="5400000" scaled="0"/>
                    </a:gradFill>
                  </a:rPr>
                  <a:t>Auth.</a:t>
                </a:r>
              </a:p>
            </p:txBody>
          </p:sp>
        </p:grpSp>
        <p:cxnSp>
          <p:nvCxnSpPr>
            <p:cNvPr id="32" name="Connector: Elbow 31"/>
            <p:cNvCxnSpPr>
              <a:stCxn id="28" idx="6"/>
              <a:endCxn id="8" idx="2"/>
            </p:cNvCxnSpPr>
            <p:nvPr/>
          </p:nvCxnSpPr>
          <p:spPr>
            <a:xfrm flipV="1">
              <a:off x="1568939" y="3875699"/>
              <a:ext cx="2404600" cy="1096994"/>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37" name="Picture 36"/>
          <p:cNvPicPr>
            <a:picLocks noChangeAspect="1"/>
          </p:cNvPicPr>
          <p:nvPr/>
        </p:nvPicPr>
        <p:blipFill rotWithShape="1">
          <a:blip r:embed="rId3"/>
          <a:srcRect t="30221" r="51444" b="5431"/>
          <a:stretch/>
        </p:blipFill>
        <p:spPr>
          <a:xfrm>
            <a:off x="4135883" y="5132947"/>
            <a:ext cx="2562360" cy="1430201"/>
          </a:xfrm>
          <a:prstGeom prst="rect">
            <a:avLst/>
          </a:prstGeom>
        </p:spPr>
      </p:pic>
      <p:sp>
        <p:nvSpPr>
          <p:cNvPr id="2" name="TextBox 1"/>
          <p:cNvSpPr txBox="1"/>
          <p:nvPr/>
        </p:nvSpPr>
        <p:spPr>
          <a:xfrm>
            <a:off x="3213776" y="1159374"/>
            <a:ext cx="103618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Edge</a:t>
            </a:r>
          </a:p>
        </p:txBody>
      </p:sp>
      <p:sp>
        <p:nvSpPr>
          <p:cNvPr id="26" name="TextBox 25"/>
          <p:cNvSpPr txBox="1"/>
          <p:nvPr/>
        </p:nvSpPr>
        <p:spPr>
          <a:xfrm>
            <a:off x="6480172" y="1143221"/>
            <a:ext cx="145277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Workers</a:t>
            </a:r>
          </a:p>
        </p:txBody>
      </p:sp>
    </p:spTree>
    <p:extLst>
      <p:ext uri="{BB962C8B-B14F-4D97-AF65-F5344CB8AC3E}">
        <p14:creationId xmlns:p14="http://schemas.microsoft.com/office/powerpoint/2010/main" val="4028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37" y="153092"/>
            <a:ext cx="11889564" cy="917575"/>
          </a:xfrm>
        </p:spPr>
        <p:txBody>
          <a:bodyPr/>
          <a:lstStyle/>
          <a:p>
            <a:r>
              <a:rPr lang="en-US" dirty="0"/>
              <a:t>Configuring the HDInsight cluster worker nodes</a:t>
            </a:r>
          </a:p>
        </p:txBody>
      </p:sp>
      <p:sp>
        <p:nvSpPr>
          <p:cNvPr id="3" name="Text Placeholder 2"/>
          <p:cNvSpPr>
            <a:spLocks noGrp="1"/>
          </p:cNvSpPr>
          <p:nvPr>
            <p:ph type="body" sz="quarter" idx="10"/>
          </p:nvPr>
        </p:nvSpPr>
        <p:spPr>
          <a:xfrm>
            <a:off x="274639" y="1516062"/>
            <a:ext cx="5029135" cy="3071610"/>
          </a:xfrm>
        </p:spPr>
        <p:txBody>
          <a:bodyPr/>
          <a:lstStyle/>
          <a:p>
            <a:r>
              <a:rPr lang="en-US" sz="2800" dirty="0"/>
              <a:t>To run only on edge node: Use same setup steps as DSVM</a:t>
            </a:r>
          </a:p>
          <a:p>
            <a:endParaRPr lang="en-US" sz="2800" dirty="0"/>
          </a:p>
          <a:p>
            <a:r>
              <a:rPr lang="en-US" sz="2800" dirty="0"/>
              <a:t>To use worker nodes: Have to setup worker nodes separately</a:t>
            </a:r>
          </a:p>
        </p:txBody>
      </p:sp>
      <p:pic>
        <p:nvPicPr>
          <p:cNvPr id="4" name="Picture 3"/>
          <p:cNvPicPr>
            <a:picLocks noChangeAspect="1"/>
          </p:cNvPicPr>
          <p:nvPr/>
        </p:nvPicPr>
        <p:blipFill rotWithShape="1">
          <a:blip r:embed="rId3"/>
          <a:srcRect l="22200" t="8602" r="25399" b="8602"/>
          <a:stretch/>
        </p:blipFill>
        <p:spPr>
          <a:xfrm>
            <a:off x="7132638" y="1112980"/>
            <a:ext cx="5031566" cy="5791200"/>
          </a:xfrm>
          <a:prstGeom prst="rect">
            <a:avLst/>
          </a:prstGeom>
          <a:ln w="3175">
            <a:solidFill>
              <a:schemeClr val="bg2">
                <a:lumMod val="75000"/>
              </a:schemeClr>
            </a:solidFill>
          </a:ln>
        </p:spPr>
      </p:pic>
      <p:sp>
        <p:nvSpPr>
          <p:cNvPr id="5" name="Rectangle 4"/>
          <p:cNvSpPr/>
          <p:nvPr/>
        </p:nvSpPr>
        <p:spPr>
          <a:xfrm>
            <a:off x="238883" y="6011862"/>
            <a:ext cx="6216650" cy="830997"/>
          </a:xfrm>
          <a:prstGeom prst="rect">
            <a:avLst/>
          </a:prstGeom>
        </p:spPr>
        <p:txBody>
          <a:bodyPr>
            <a:spAutoFit/>
          </a:bodyPr>
          <a:lstStyle/>
          <a:p>
            <a:r>
              <a:rPr lang="en-US" sz="1600" dirty="0">
                <a:hlinkClick r:id="rId4"/>
              </a:rPr>
              <a:t>https://docs.microsoft.com/en-us/azure/hdinsight/hdinsight-hadoop-r-server-get-started#how-to-scale-microsoft-r-server-operationalization-compute-nodes-on-hdinsight-worker-nodes</a:t>
            </a:r>
            <a:r>
              <a:rPr lang="en-US" sz="1600" dirty="0"/>
              <a:t> </a:t>
            </a:r>
          </a:p>
        </p:txBody>
      </p:sp>
    </p:spTree>
    <p:extLst>
      <p:ext uri="{BB962C8B-B14F-4D97-AF65-F5344CB8AC3E}">
        <p14:creationId xmlns:p14="http://schemas.microsoft.com/office/powerpoint/2010/main" val="3227092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37" y="220662"/>
            <a:ext cx="11889564" cy="917575"/>
          </a:xfrm>
        </p:spPr>
        <p:txBody>
          <a:bodyPr/>
          <a:lstStyle/>
          <a:p>
            <a:r>
              <a:rPr lang="en-US" dirty="0"/>
              <a:t>Define a scoring function: example</a:t>
            </a:r>
          </a:p>
        </p:txBody>
      </p:sp>
      <p:sp>
        <p:nvSpPr>
          <p:cNvPr id="3" name="Text Placeholder 2"/>
          <p:cNvSpPr>
            <a:spLocks noGrp="1"/>
          </p:cNvSpPr>
          <p:nvPr>
            <p:ph type="body" sz="quarter" idx="10"/>
          </p:nvPr>
        </p:nvSpPr>
        <p:spPr>
          <a:xfrm>
            <a:off x="122237" y="1897062"/>
            <a:ext cx="5181600" cy="3330142"/>
          </a:xfrm>
        </p:spPr>
        <p:txBody>
          <a:bodyPr/>
          <a:lstStyle/>
          <a:p>
            <a:r>
              <a:rPr lang="en-US" sz="2800" dirty="0"/>
              <a:t>1. Create spark session</a:t>
            </a:r>
          </a:p>
          <a:p>
            <a:r>
              <a:rPr lang="en-US" sz="2800" dirty="0"/>
              <a:t>2. Load test data from HDFS</a:t>
            </a:r>
          </a:p>
          <a:p>
            <a:r>
              <a:rPr lang="en-US" sz="2800" dirty="0"/>
              <a:t>3. Load a Spark model from HDFS</a:t>
            </a:r>
          </a:p>
          <a:p>
            <a:r>
              <a:rPr lang="en-US" sz="2800" dirty="0"/>
              <a:t>4. Score (predict) on test</a:t>
            </a:r>
          </a:p>
          <a:p>
            <a:r>
              <a:rPr lang="en-US" sz="2800" dirty="0"/>
              <a:t>5. Save scores in HDFS</a:t>
            </a:r>
          </a:p>
          <a:p>
            <a:r>
              <a:rPr lang="en-US" sz="2800" dirty="0"/>
              <a:t>6. Stop spark session</a:t>
            </a:r>
          </a:p>
        </p:txBody>
      </p:sp>
      <p:pic>
        <p:nvPicPr>
          <p:cNvPr id="6" name="Picture 5"/>
          <p:cNvPicPr>
            <a:picLocks noChangeAspect="1"/>
          </p:cNvPicPr>
          <p:nvPr/>
        </p:nvPicPr>
        <p:blipFill rotWithShape="1">
          <a:blip r:embed="rId3"/>
          <a:srcRect l="6867" t="11870" r="14710" b="7513"/>
          <a:stretch/>
        </p:blipFill>
        <p:spPr>
          <a:xfrm>
            <a:off x="5761037" y="1212849"/>
            <a:ext cx="6096000" cy="5638800"/>
          </a:xfrm>
          <a:prstGeom prst="rect">
            <a:avLst/>
          </a:prstGeom>
          <a:ln>
            <a:solidFill>
              <a:schemeClr val="bg2">
                <a:lumMod val="75000"/>
              </a:schemeClr>
            </a:solidFill>
          </a:ln>
        </p:spPr>
      </p:pic>
      <p:grpSp>
        <p:nvGrpSpPr>
          <p:cNvPr id="26" name="Group 25"/>
          <p:cNvGrpSpPr/>
          <p:nvPr/>
        </p:nvGrpSpPr>
        <p:grpSpPr>
          <a:xfrm>
            <a:off x="5428689" y="2032684"/>
            <a:ext cx="6275948" cy="1447800"/>
            <a:chOff x="5428689" y="2032684"/>
            <a:chExt cx="6275948" cy="1447800"/>
          </a:xfrm>
        </p:grpSpPr>
        <p:sp>
          <p:nvSpPr>
            <p:cNvPr id="4" name="Rectangle: Rounded Corners 3"/>
            <p:cNvSpPr/>
            <p:nvPr/>
          </p:nvSpPr>
          <p:spPr bwMode="auto">
            <a:xfrm>
              <a:off x="5913437" y="2032684"/>
              <a:ext cx="5791200" cy="1447800"/>
            </a:xfrm>
            <a:prstGeom prst="roundRect">
              <a:avLst/>
            </a:prstGeom>
            <a:noFill/>
            <a:ln w="28575">
              <a:solidFill>
                <a:schemeClr val="accent5">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TextBox 23"/>
            <p:cNvSpPr txBox="1"/>
            <p:nvPr/>
          </p:nvSpPr>
          <p:spPr>
            <a:xfrm>
              <a:off x="5428689" y="2442652"/>
              <a:ext cx="455894"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1</a:t>
              </a:r>
            </a:p>
          </p:txBody>
        </p:sp>
        <p:sp>
          <p:nvSpPr>
            <p:cNvPr id="25" name="TextBox 24"/>
            <p:cNvSpPr txBox="1"/>
            <p:nvPr/>
          </p:nvSpPr>
          <p:spPr>
            <a:xfrm>
              <a:off x="11476037" y="2586749"/>
              <a:ext cx="45719" cy="544765"/>
            </a:xfrm>
            <a:prstGeom prst="rect">
              <a:avLst/>
            </a:prstGeom>
            <a:noFill/>
          </p:spPr>
          <p:txBody>
            <a:bodyPr wrap="square" lIns="182880" tIns="146304" rIns="182880" bIns="146304" rtlCol="0">
              <a:spAutoFit/>
            </a:bodyPr>
            <a:lstStyle/>
            <a:p>
              <a:pPr>
                <a:lnSpc>
                  <a:spcPct val="90000"/>
                </a:lnSpc>
                <a:spcAft>
                  <a:spcPts val="600"/>
                </a:spcAft>
              </a:pPr>
              <a:endParaRPr lang="en-US" dirty="0" err="1">
                <a:gradFill>
                  <a:gsLst>
                    <a:gs pos="2917">
                      <a:schemeClr val="tx1"/>
                    </a:gs>
                    <a:gs pos="30000">
                      <a:schemeClr val="tx1"/>
                    </a:gs>
                  </a:gsLst>
                  <a:lin ang="5400000" scaled="0"/>
                </a:gradFill>
              </a:endParaRPr>
            </a:p>
          </p:txBody>
        </p:sp>
      </p:grpSp>
      <p:grpSp>
        <p:nvGrpSpPr>
          <p:cNvPr id="32" name="Group 31"/>
          <p:cNvGrpSpPr/>
          <p:nvPr/>
        </p:nvGrpSpPr>
        <p:grpSpPr>
          <a:xfrm>
            <a:off x="5532437" y="3632885"/>
            <a:ext cx="6172200" cy="364222"/>
            <a:chOff x="5532437" y="3632885"/>
            <a:chExt cx="6172200" cy="364222"/>
          </a:xfrm>
        </p:grpSpPr>
        <p:sp>
          <p:nvSpPr>
            <p:cNvPr id="11" name="Rectangle: Rounded Corners 10"/>
            <p:cNvSpPr/>
            <p:nvPr/>
          </p:nvSpPr>
          <p:spPr bwMode="auto">
            <a:xfrm>
              <a:off x="5913437" y="3632885"/>
              <a:ext cx="5791200" cy="364222"/>
            </a:xfrm>
            <a:prstGeom prst="roundRect">
              <a:avLst/>
            </a:prstGeom>
            <a:noFill/>
            <a:ln w="28575">
              <a:solidFill>
                <a:schemeClr val="accent5">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 name="Rectangle 26"/>
            <p:cNvSpPr/>
            <p:nvPr/>
          </p:nvSpPr>
          <p:spPr>
            <a:xfrm>
              <a:off x="5532437" y="3655475"/>
              <a:ext cx="306494" cy="341632"/>
            </a:xfrm>
            <a:prstGeom prst="rect">
              <a:avLst/>
            </a:prstGeom>
          </p:spPr>
          <p:txBody>
            <a:bodyPr wrap="none">
              <a:spAutoFit/>
            </a:bodyPr>
            <a:lstStyle/>
            <a:p>
              <a:pPr>
                <a:lnSpc>
                  <a:spcPct val="90000"/>
                </a:lnSpc>
                <a:spcAft>
                  <a:spcPts val="600"/>
                </a:spcAft>
              </a:pPr>
              <a:r>
                <a:rPr lang="en-US" dirty="0">
                  <a:gradFill>
                    <a:gsLst>
                      <a:gs pos="2917">
                        <a:schemeClr val="tx1"/>
                      </a:gs>
                      <a:gs pos="30000">
                        <a:schemeClr val="tx1"/>
                      </a:gs>
                    </a:gsLst>
                    <a:lin ang="5400000" scaled="0"/>
                  </a:gradFill>
                </a:rPr>
                <a:t>2</a:t>
              </a:r>
            </a:p>
          </p:txBody>
        </p:sp>
      </p:grpSp>
      <p:grpSp>
        <p:nvGrpSpPr>
          <p:cNvPr id="33" name="Group 32"/>
          <p:cNvGrpSpPr/>
          <p:nvPr/>
        </p:nvGrpSpPr>
        <p:grpSpPr>
          <a:xfrm>
            <a:off x="5532437" y="4029075"/>
            <a:ext cx="6172200" cy="364222"/>
            <a:chOff x="5532437" y="4029075"/>
            <a:chExt cx="6172200" cy="364222"/>
          </a:xfrm>
        </p:grpSpPr>
        <p:sp>
          <p:nvSpPr>
            <p:cNvPr id="18" name="Rectangle: Rounded Corners 17"/>
            <p:cNvSpPr/>
            <p:nvPr/>
          </p:nvSpPr>
          <p:spPr bwMode="auto">
            <a:xfrm>
              <a:off x="5913437" y="4029075"/>
              <a:ext cx="5791200" cy="364222"/>
            </a:xfrm>
            <a:prstGeom prst="roundRect">
              <a:avLst/>
            </a:prstGeom>
            <a:noFill/>
            <a:ln w="28575">
              <a:solidFill>
                <a:schemeClr val="accent5">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 name="Rectangle 27"/>
            <p:cNvSpPr/>
            <p:nvPr/>
          </p:nvSpPr>
          <p:spPr>
            <a:xfrm>
              <a:off x="5532437" y="4048759"/>
              <a:ext cx="306494" cy="341632"/>
            </a:xfrm>
            <a:prstGeom prst="rect">
              <a:avLst/>
            </a:prstGeom>
          </p:spPr>
          <p:txBody>
            <a:bodyPr wrap="none">
              <a:spAutoFit/>
            </a:bodyPr>
            <a:lstStyle/>
            <a:p>
              <a:pPr>
                <a:lnSpc>
                  <a:spcPct val="90000"/>
                </a:lnSpc>
                <a:spcAft>
                  <a:spcPts val="600"/>
                </a:spcAft>
              </a:pPr>
              <a:r>
                <a:rPr lang="en-US" dirty="0">
                  <a:gradFill>
                    <a:gsLst>
                      <a:gs pos="2917">
                        <a:schemeClr val="tx1"/>
                      </a:gs>
                      <a:gs pos="30000">
                        <a:schemeClr val="tx1"/>
                      </a:gs>
                    </a:gsLst>
                    <a:lin ang="5400000" scaled="0"/>
                  </a:gradFill>
                </a:rPr>
                <a:t>3</a:t>
              </a:r>
            </a:p>
          </p:txBody>
        </p:sp>
      </p:grpSp>
      <p:grpSp>
        <p:nvGrpSpPr>
          <p:cNvPr id="34" name="Group 33"/>
          <p:cNvGrpSpPr/>
          <p:nvPr/>
        </p:nvGrpSpPr>
        <p:grpSpPr>
          <a:xfrm>
            <a:off x="5532437" y="4679950"/>
            <a:ext cx="6174195" cy="376970"/>
            <a:chOff x="5532437" y="4679950"/>
            <a:chExt cx="6174195" cy="376970"/>
          </a:xfrm>
        </p:grpSpPr>
        <p:sp>
          <p:nvSpPr>
            <p:cNvPr id="21" name="Rectangle: Rounded Corners 20"/>
            <p:cNvSpPr/>
            <p:nvPr/>
          </p:nvSpPr>
          <p:spPr bwMode="auto">
            <a:xfrm>
              <a:off x="5915432" y="4679950"/>
              <a:ext cx="5791200" cy="364222"/>
            </a:xfrm>
            <a:prstGeom prst="roundRect">
              <a:avLst/>
            </a:prstGeom>
            <a:noFill/>
            <a:ln w="28575">
              <a:solidFill>
                <a:schemeClr val="accent5">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Rectangle 28"/>
            <p:cNvSpPr/>
            <p:nvPr/>
          </p:nvSpPr>
          <p:spPr>
            <a:xfrm>
              <a:off x="5532437" y="4715288"/>
              <a:ext cx="311304" cy="341632"/>
            </a:xfrm>
            <a:prstGeom prst="rect">
              <a:avLst/>
            </a:prstGeom>
          </p:spPr>
          <p:txBody>
            <a:bodyPr wrap="none">
              <a:spAutoFit/>
            </a:bodyPr>
            <a:lstStyle/>
            <a:p>
              <a:pPr>
                <a:lnSpc>
                  <a:spcPct val="90000"/>
                </a:lnSpc>
                <a:spcAft>
                  <a:spcPts val="600"/>
                </a:spcAft>
              </a:pPr>
              <a:r>
                <a:rPr lang="en-US" dirty="0">
                  <a:gradFill>
                    <a:gsLst>
                      <a:gs pos="2917">
                        <a:schemeClr val="tx1"/>
                      </a:gs>
                      <a:gs pos="30000">
                        <a:schemeClr val="tx1"/>
                      </a:gs>
                    </a:gsLst>
                    <a:lin ang="5400000" scaled="0"/>
                  </a:gradFill>
                </a:rPr>
                <a:t>4</a:t>
              </a:r>
            </a:p>
          </p:txBody>
        </p:sp>
      </p:grpSp>
      <p:grpSp>
        <p:nvGrpSpPr>
          <p:cNvPr id="35" name="Group 34"/>
          <p:cNvGrpSpPr/>
          <p:nvPr/>
        </p:nvGrpSpPr>
        <p:grpSpPr>
          <a:xfrm>
            <a:off x="5526985" y="5148714"/>
            <a:ext cx="6177652" cy="372611"/>
            <a:chOff x="5526985" y="5148714"/>
            <a:chExt cx="6177652" cy="372611"/>
          </a:xfrm>
        </p:grpSpPr>
        <p:sp>
          <p:nvSpPr>
            <p:cNvPr id="22" name="Rectangle: Rounded Corners 21"/>
            <p:cNvSpPr/>
            <p:nvPr/>
          </p:nvSpPr>
          <p:spPr bwMode="auto">
            <a:xfrm>
              <a:off x="5913437" y="5148714"/>
              <a:ext cx="5791200" cy="364222"/>
            </a:xfrm>
            <a:prstGeom prst="roundRect">
              <a:avLst/>
            </a:prstGeom>
            <a:noFill/>
            <a:ln w="28575">
              <a:solidFill>
                <a:schemeClr val="accent5">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0" name="Rectangle 29"/>
            <p:cNvSpPr/>
            <p:nvPr/>
          </p:nvSpPr>
          <p:spPr>
            <a:xfrm>
              <a:off x="5526985" y="5179693"/>
              <a:ext cx="311304" cy="341632"/>
            </a:xfrm>
            <a:prstGeom prst="rect">
              <a:avLst/>
            </a:prstGeom>
          </p:spPr>
          <p:txBody>
            <a:bodyPr wrap="none">
              <a:spAutoFit/>
            </a:bodyPr>
            <a:lstStyle/>
            <a:p>
              <a:pPr>
                <a:lnSpc>
                  <a:spcPct val="90000"/>
                </a:lnSpc>
                <a:spcAft>
                  <a:spcPts val="600"/>
                </a:spcAft>
              </a:pPr>
              <a:r>
                <a:rPr lang="en-US" dirty="0">
                  <a:gradFill>
                    <a:gsLst>
                      <a:gs pos="2917">
                        <a:schemeClr val="tx1"/>
                      </a:gs>
                      <a:gs pos="30000">
                        <a:schemeClr val="tx1"/>
                      </a:gs>
                    </a:gsLst>
                    <a:lin ang="5400000" scaled="0"/>
                  </a:gradFill>
                </a:rPr>
                <a:t>5</a:t>
              </a:r>
            </a:p>
          </p:txBody>
        </p:sp>
      </p:grpSp>
      <p:grpSp>
        <p:nvGrpSpPr>
          <p:cNvPr id="36" name="Group 35"/>
          <p:cNvGrpSpPr/>
          <p:nvPr/>
        </p:nvGrpSpPr>
        <p:grpSpPr>
          <a:xfrm>
            <a:off x="5532437" y="5853031"/>
            <a:ext cx="6172200" cy="341632"/>
            <a:chOff x="5532437" y="5853031"/>
            <a:chExt cx="6172200" cy="341632"/>
          </a:xfrm>
        </p:grpSpPr>
        <p:sp>
          <p:nvSpPr>
            <p:cNvPr id="23" name="Rectangle: Rounded Corners 22"/>
            <p:cNvSpPr/>
            <p:nvPr/>
          </p:nvSpPr>
          <p:spPr bwMode="auto">
            <a:xfrm>
              <a:off x="5913437" y="5859461"/>
              <a:ext cx="5791200" cy="270559"/>
            </a:xfrm>
            <a:prstGeom prst="roundRect">
              <a:avLst/>
            </a:prstGeom>
            <a:noFill/>
            <a:ln w="28575">
              <a:solidFill>
                <a:schemeClr val="accent5">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1" name="Rectangle 30"/>
            <p:cNvSpPr/>
            <p:nvPr/>
          </p:nvSpPr>
          <p:spPr>
            <a:xfrm>
              <a:off x="5532437" y="5853031"/>
              <a:ext cx="311304" cy="341632"/>
            </a:xfrm>
            <a:prstGeom prst="rect">
              <a:avLst/>
            </a:prstGeom>
          </p:spPr>
          <p:txBody>
            <a:bodyPr wrap="none">
              <a:spAutoFit/>
            </a:bodyPr>
            <a:lstStyle/>
            <a:p>
              <a:pPr>
                <a:lnSpc>
                  <a:spcPct val="90000"/>
                </a:lnSpc>
                <a:spcAft>
                  <a:spcPts val="600"/>
                </a:spcAft>
              </a:pPr>
              <a:r>
                <a:rPr lang="en-US" dirty="0">
                  <a:gradFill>
                    <a:gsLst>
                      <a:gs pos="2917">
                        <a:schemeClr val="tx1"/>
                      </a:gs>
                      <a:gs pos="30000">
                        <a:schemeClr val="tx1"/>
                      </a:gs>
                    </a:gsLst>
                    <a:lin ang="5400000" scaled="0"/>
                  </a:gradFill>
                </a:rPr>
                <a:t>6</a:t>
              </a:r>
            </a:p>
          </p:txBody>
        </p:sp>
      </p:grpSp>
      <p:sp>
        <p:nvSpPr>
          <p:cNvPr id="37" name="TextBox 36"/>
          <p:cNvSpPr txBox="1"/>
          <p:nvPr/>
        </p:nvSpPr>
        <p:spPr>
          <a:xfrm>
            <a:off x="7285037" y="6420049"/>
            <a:ext cx="3333861"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hlinkClick r:id="rId4"/>
              </a:rPr>
              <a:t>http://tinyurl.com/Strata2017R</a:t>
            </a:r>
            <a:endParaRPr lang="en-US"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64368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Session Goals</a:t>
            </a:r>
            <a:br>
              <a:rPr lang="en-US"/>
            </a:br>
            <a:endParaRPr lang="en-US" dirty="0"/>
          </a:p>
        </p:txBody>
      </p:sp>
      <p:sp>
        <p:nvSpPr>
          <p:cNvPr id="3" name="Text Placeholder 2"/>
          <p:cNvSpPr>
            <a:spLocks noGrp="1"/>
          </p:cNvSpPr>
          <p:nvPr>
            <p:ph type="body" sz="quarter" idx="10"/>
          </p:nvPr>
        </p:nvSpPr>
        <p:spPr>
          <a:xfrm>
            <a:off x="275416" y="1668462"/>
            <a:ext cx="11888787" cy="4598182"/>
          </a:xfrm>
        </p:spPr>
        <p:txBody>
          <a:bodyPr/>
          <a:lstStyle/>
          <a:p>
            <a:pPr marL="0" lvl="0" indent="0">
              <a:buNone/>
            </a:pPr>
            <a:r>
              <a:rPr lang="en-US" dirty="0"/>
              <a:t>Tutorial participants will learn:</a:t>
            </a:r>
          </a:p>
          <a:p>
            <a:pPr lvl="1"/>
            <a:endParaRPr lang="en-US" sz="2400" dirty="0"/>
          </a:p>
          <a:p>
            <a:pPr lvl="1"/>
            <a:r>
              <a:rPr lang="en-US" sz="2400" dirty="0"/>
              <a:t>How to set up and access the operationalization service on a Microsoft R Server.</a:t>
            </a:r>
          </a:p>
          <a:p>
            <a:pPr marL="228600" lvl="1" indent="0">
              <a:buNone/>
            </a:pPr>
            <a:endParaRPr lang="en-US" sz="2400" dirty="0"/>
          </a:p>
          <a:p>
            <a:pPr lvl="1"/>
            <a:r>
              <a:rPr lang="en-US" sz="2400" dirty="0"/>
              <a:t>How to create and test R functions and models for operationalization. Examples will use multiple ML libraries, such as, CRAN, </a:t>
            </a:r>
            <a:r>
              <a:rPr lang="en-US" sz="2400" dirty="0" err="1"/>
              <a:t>RevoScaleR</a:t>
            </a:r>
            <a:r>
              <a:rPr lang="en-US" sz="2400" dirty="0"/>
              <a:t>, and </a:t>
            </a:r>
            <a:r>
              <a:rPr lang="en-US" sz="2400" dirty="0" err="1"/>
              <a:t>SparkR</a:t>
            </a:r>
            <a:r>
              <a:rPr lang="en-US" sz="2400" dirty="0"/>
              <a:t>.</a:t>
            </a:r>
          </a:p>
          <a:p>
            <a:pPr lvl="1"/>
            <a:endParaRPr lang="en-US" sz="2400" dirty="0"/>
          </a:p>
          <a:p>
            <a:pPr lvl="1"/>
            <a:r>
              <a:rPr lang="en-US" sz="2400" dirty="0"/>
              <a:t>How to operationalize R functions and models as web-services on Azure VMs and Spark clusters.</a:t>
            </a:r>
          </a:p>
          <a:p>
            <a:pPr lvl="1"/>
            <a:endParaRPr lang="en-US" sz="2400" dirty="0"/>
          </a:p>
          <a:p>
            <a:pPr lvl="1"/>
            <a:r>
              <a:rPr lang="en-US" sz="2400" dirty="0"/>
              <a:t>How to consume web-services from client applications.</a:t>
            </a:r>
          </a:p>
        </p:txBody>
      </p:sp>
    </p:spTree>
    <p:extLst>
      <p:ext uri="{BB962C8B-B14F-4D97-AF65-F5344CB8AC3E}">
        <p14:creationId xmlns:p14="http://schemas.microsoft.com/office/powerpoint/2010/main" val="363210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70" y="196203"/>
            <a:ext cx="11889564" cy="917575"/>
          </a:xfrm>
        </p:spPr>
        <p:txBody>
          <a:bodyPr/>
          <a:lstStyle/>
          <a:p>
            <a:r>
              <a:rPr lang="en-US" dirty="0"/>
              <a:t>Creating the web-service using scoring function</a:t>
            </a:r>
          </a:p>
        </p:txBody>
      </p:sp>
      <p:sp>
        <p:nvSpPr>
          <p:cNvPr id="3" name="Text Placeholder 2"/>
          <p:cNvSpPr>
            <a:spLocks noGrp="1"/>
          </p:cNvSpPr>
          <p:nvPr>
            <p:ph type="body" sz="quarter" idx="10"/>
          </p:nvPr>
        </p:nvSpPr>
        <p:spPr>
          <a:xfrm>
            <a:off x="342358" y="2020281"/>
            <a:ext cx="5545864" cy="3594830"/>
          </a:xfrm>
        </p:spPr>
        <p:txBody>
          <a:bodyPr/>
          <a:lstStyle/>
          <a:p>
            <a:r>
              <a:rPr lang="en-US" sz="3200" b="1" dirty="0"/>
              <a:t>1. Code:</a:t>
            </a:r>
            <a:r>
              <a:rPr lang="en-US" sz="3200" dirty="0"/>
              <a:t> Scoring function</a:t>
            </a:r>
          </a:p>
          <a:p>
            <a:r>
              <a:rPr lang="en-US" sz="3200" b="1" dirty="0"/>
              <a:t>2. Inputs:</a:t>
            </a:r>
          </a:p>
          <a:p>
            <a:pPr lvl="1"/>
            <a:r>
              <a:rPr lang="en-US" sz="2400" dirty="0"/>
              <a:t>Model file location in HDFS</a:t>
            </a:r>
          </a:p>
          <a:p>
            <a:pPr lvl="1"/>
            <a:r>
              <a:rPr lang="en-US" sz="2400" dirty="0"/>
              <a:t>Test (scoring) data file location in HDFS</a:t>
            </a:r>
          </a:p>
          <a:p>
            <a:pPr lvl="1"/>
            <a:r>
              <a:rPr lang="en-US" sz="2400" dirty="0"/>
              <a:t>Output file location on HDFS [Where predictions are to be saved]</a:t>
            </a:r>
          </a:p>
          <a:p>
            <a:r>
              <a:rPr lang="en-US" sz="3200" dirty="0"/>
              <a:t>3. Version</a:t>
            </a:r>
          </a:p>
        </p:txBody>
      </p:sp>
      <p:pic>
        <p:nvPicPr>
          <p:cNvPr id="4" name="Picture 3"/>
          <p:cNvPicPr>
            <a:picLocks noChangeAspect="1"/>
          </p:cNvPicPr>
          <p:nvPr/>
        </p:nvPicPr>
        <p:blipFill rotWithShape="1">
          <a:blip r:embed="rId3"/>
          <a:srcRect l="13150" t="21551" r="22659" b="4059"/>
          <a:stretch/>
        </p:blipFill>
        <p:spPr>
          <a:xfrm>
            <a:off x="6370637" y="1668462"/>
            <a:ext cx="5562600" cy="4837196"/>
          </a:xfrm>
          <a:prstGeom prst="rect">
            <a:avLst/>
          </a:prstGeom>
          <a:ln>
            <a:solidFill>
              <a:schemeClr val="bg2">
                <a:lumMod val="75000"/>
              </a:schemeClr>
            </a:solidFill>
          </a:ln>
        </p:spPr>
      </p:pic>
      <p:grpSp>
        <p:nvGrpSpPr>
          <p:cNvPr id="5" name="Group 4"/>
          <p:cNvGrpSpPr/>
          <p:nvPr/>
        </p:nvGrpSpPr>
        <p:grpSpPr>
          <a:xfrm>
            <a:off x="6042817" y="4183062"/>
            <a:ext cx="5280820" cy="327868"/>
            <a:chOff x="5457543" y="2032684"/>
            <a:chExt cx="6247094" cy="1447800"/>
          </a:xfrm>
        </p:grpSpPr>
        <p:sp>
          <p:nvSpPr>
            <p:cNvPr id="6" name="Rectangle: Rounded Corners 5"/>
            <p:cNvSpPr/>
            <p:nvPr/>
          </p:nvSpPr>
          <p:spPr bwMode="auto">
            <a:xfrm>
              <a:off x="5913437" y="2032684"/>
              <a:ext cx="5791200" cy="1447800"/>
            </a:xfrm>
            <a:prstGeom prst="roundRect">
              <a:avLst/>
            </a:prstGeom>
            <a:noFill/>
            <a:ln w="28575">
              <a:solidFill>
                <a:schemeClr val="accent5">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Box 6"/>
            <p:cNvSpPr txBox="1"/>
            <p:nvPr/>
          </p:nvSpPr>
          <p:spPr>
            <a:xfrm>
              <a:off x="5457543" y="2086800"/>
              <a:ext cx="455894" cy="544764"/>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1</a:t>
              </a:r>
            </a:p>
          </p:txBody>
        </p:sp>
        <p:sp>
          <p:nvSpPr>
            <p:cNvPr id="8" name="TextBox 7"/>
            <p:cNvSpPr txBox="1"/>
            <p:nvPr/>
          </p:nvSpPr>
          <p:spPr>
            <a:xfrm>
              <a:off x="11476037" y="2586749"/>
              <a:ext cx="45719" cy="544765"/>
            </a:xfrm>
            <a:prstGeom prst="rect">
              <a:avLst/>
            </a:prstGeom>
            <a:noFill/>
          </p:spPr>
          <p:txBody>
            <a:bodyPr wrap="square" lIns="182880" tIns="146304" rIns="182880" bIns="146304" rtlCol="0">
              <a:spAutoFit/>
            </a:bodyPr>
            <a:lstStyle/>
            <a:p>
              <a:pPr>
                <a:lnSpc>
                  <a:spcPct val="90000"/>
                </a:lnSpc>
                <a:spcAft>
                  <a:spcPts val="600"/>
                </a:spcAft>
              </a:pPr>
              <a:endParaRPr lang="en-US" dirty="0" err="1">
                <a:gradFill>
                  <a:gsLst>
                    <a:gs pos="2917">
                      <a:schemeClr val="tx1"/>
                    </a:gs>
                    <a:gs pos="30000">
                      <a:schemeClr val="tx1"/>
                    </a:gs>
                  </a:gsLst>
                  <a:lin ang="5400000" scaled="0"/>
                </a:gradFill>
              </a:endParaRPr>
            </a:p>
          </p:txBody>
        </p:sp>
      </p:grpSp>
      <p:grpSp>
        <p:nvGrpSpPr>
          <p:cNvPr id="9" name="Group 8"/>
          <p:cNvGrpSpPr/>
          <p:nvPr/>
        </p:nvGrpSpPr>
        <p:grpSpPr>
          <a:xfrm>
            <a:off x="6042816" y="4569208"/>
            <a:ext cx="5280820" cy="909254"/>
            <a:chOff x="5447603" y="2032684"/>
            <a:chExt cx="6257034" cy="1447800"/>
          </a:xfrm>
        </p:grpSpPr>
        <p:sp>
          <p:nvSpPr>
            <p:cNvPr id="10" name="Rectangle: Rounded Corners 9"/>
            <p:cNvSpPr/>
            <p:nvPr/>
          </p:nvSpPr>
          <p:spPr bwMode="auto">
            <a:xfrm>
              <a:off x="5913437" y="2032684"/>
              <a:ext cx="5791200" cy="1447800"/>
            </a:xfrm>
            <a:prstGeom prst="roundRect">
              <a:avLst/>
            </a:prstGeom>
            <a:noFill/>
            <a:ln w="28575">
              <a:solidFill>
                <a:schemeClr val="accent5">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TextBox 10"/>
            <p:cNvSpPr txBox="1"/>
            <p:nvPr/>
          </p:nvSpPr>
          <p:spPr>
            <a:xfrm>
              <a:off x="5447603" y="2348415"/>
              <a:ext cx="581956" cy="867426"/>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2</a:t>
              </a:r>
            </a:p>
          </p:txBody>
        </p:sp>
        <p:sp>
          <p:nvSpPr>
            <p:cNvPr id="12" name="TextBox 11"/>
            <p:cNvSpPr txBox="1"/>
            <p:nvPr/>
          </p:nvSpPr>
          <p:spPr>
            <a:xfrm>
              <a:off x="11476037" y="2586749"/>
              <a:ext cx="45719" cy="544765"/>
            </a:xfrm>
            <a:prstGeom prst="rect">
              <a:avLst/>
            </a:prstGeom>
            <a:noFill/>
          </p:spPr>
          <p:txBody>
            <a:bodyPr wrap="square" lIns="182880" tIns="146304" rIns="182880" bIns="146304" rtlCol="0">
              <a:spAutoFit/>
            </a:bodyPr>
            <a:lstStyle/>
            <a:p>
              <a:pPr>
                <a:lnSpc>
                  <a:spcPct val="90000"/>
                </a:lnSpc>
                <a:spcAft>
                  <a:spcPts val="600"/>
                </a:spcAft>
              </a:pPr>
              <a:endParaRPr lang="en-US" dirty="0" err="1">
                <a:gradFill>
                  <a:gsLst>
                    <a:gs pos="2917">
                      <a:schemeClr val="tx1"/>
                    </a:gs>
                    <a:gs pos="30000">
                      <a:schemeClr val="tx1"/>
                    </a:gs>
                  </a:gsLst>
                  <a:lin ang="5400000" scaled="0"/>
                </a:gradFill>
              </a:endParaRPr>
            </a:p>
          </p:txBody>
        </p:sp>
      </p:grpSp>
      <p:grpSp>
        <p:nvGrpSpPr>
          <p:cNvPr id="13" name="Group 12"/>
          <p:cNvGrpSpPr/>
          <p:nvPr/>
        </p:nvGrpSpPr>
        <p:grpSpPr>
          <a:xfrm>
            <a:off x="6042817" y="5385484"/>
            <a:ext cx="5280820" cy="544765"/>
            <a:chOff x="5447603" y="1243317"/>
            <a:chExt cx="6257034" cy="3187146"/>
          </a:xfrm>
        </p:grpSpPr>
        <p:sp>
          <p:nvSpPr>
            <p:cNvPr id="14" name="Rectangle: Rounded Corners 13"/>
            <p:cNvSpPr/>
            <p:nvPr/>
          </p:nvSpPr>
          <p:spPr bwMode="auto">
            <a:xfrm>
              <a:off x="5913437" y="2032684"/>
              <a:ext cx="5791200" cy="1447800"/>
            </a:xfrm>
            <a:prstGeom prst="roundRect">
              <a:avLst/>
            </a:prstGeom>
            <a:noFill/>
            <a:ln w="28575">
              <a:solidFill>
                <a:schemeClr val="accent5">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TextBox 14"/>
            <p:cNvSpPr txBox="1"/>
            <p:nvPr/>
          </p:nvSpPr>
          <p:spPr>
            <a:xfrm>
              <a:off x="5447603" y="1243317"/>
              <a:ext cx="581955" cy="3187146"/>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3</a:t>
              </a:r>
            </a:p>
          </p:txBody>
        </p:sp>
        <p:sp>
          <p:nvSpPr>
            <p:cNvPr id="16" name="TextBox 15"/>
            <p:cNvSpPr txBox="1"/>
            <p:nvPr/>
          </p:nvSpPr>
          <p:spPr>
            <a:xfrm>
              <a:off x="11476037" y="2586749"/>
              <a:ext cx="45719" cy="544765"/>
            </a:xfrm>
            <a:prstGeom prst="rect">
              <a:avLst/>
            </a:prstGeom>
            <a:noFill/>
          </p:spPr>
          <p:txBody>
            <a:bodyPr wrap="square" lIns="182880" tIns="146304" rIns="182880" bIns="146304" rtlCol="0">
              <a:spAutoFit/>
            </a:bodyPr>
            <a:lstStyle/>
            <a:p>
              <a:pPr>
                <a:lnSpc>
                  <a:spcPct val="90000"/>
                </a:lnSpc>
                <a:spcAft>
                  <a:spcPts val="600"/>
                </a:spcAft>
              </a:pPr>
              <a:endParaRPr lang="en-US" dirty="0" err="1">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79013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37" y="133953"/>
            <a:ext cx="11889564" cy="917575"/>
          </a:xfrm>
        </p:spPr>
        <p:txBody>
          <a:bodyPr/>
          <a:lstStyle/>
          <a:p>
            <a:r>
              <a:rPr lang="en-US" dirty="0"/>
              <a:t>Calling web-service from a client</a:t>
            </a:r>
          </a:p>
        </p:txBody>
      </p:sp>
      <p:sp>
        <p:nvSpPr>
          <p:cNvPr id="3" name="Text Placeholder 2"/>
          <p:cNvSpPr>
            <a:spLocks noGrp="1"/>
          </p:cNvSpPr>
          <p:nvPr>
            <p:ph type="body" sz="quarter" idx="10"/>
          </p:nvPr>
        </p:nvSpPr>
        <p:spPr>
          <a:xfrm>
            <a:off x="333748" y="2887662"/>
            <a:ext cx="5638800" cy="1908215"/>
          </a:xfrm>
        </p:spPr>
        <p:txBody>
          <a:bodyPr/>
          <a:lstStyle/>
          <a:p>
            <a:r>
              <a:rPr lang="en-US" sz="2800" dirty="0"/>
              <a:t>1. Remote login</a:t>
            </a:r>
          </a:p>
          <a:p>
            <a:r>
              <a:rPr lang="en-US" sz="2800" dirty="0"/>
              <a:t>2. Specify the inputs for web-service</a:t>
            </a:r>
          </a:p>
          <a:p>
            <a:r>
              <a:rPr lang="en-US" sz="2800" dirty="0"/>
              <a:t>3. Call web-service</a:t>
            </a:r>
          </a:p>
        </p:txBody>
      </p:sp>
      <p:pic>
        <p:nvPicPr>
          <p:cNvPr id="4" name="Picture 3"/>
          <p:cNvPicPr>
            <a:picLocks noChangeAspect="1"/>
          </p:cNvPicPr>
          <p:nvPr/>
        </p:nvPicPr>
        <p:blipFill rotWithShape="1">
          <a:blip r:embed="rId3"/>
          <a:srcRect l="7504" t="41285" r="37252" b="9691"/>
          <a:stretch/>
        </p:blipFill>
        <p:spPr>
          <a:xfrm>
            <a:off x="6980237" y="1212849"/>
            <a:ext cx="4953000" cy="5640035"/>
          </a:xfrm>
          <a:prstGeom prst="rect">
            <a:avLst/>
          </a:prstGeom>
          <a:ln>
            <a:solidFill>
              <a:schemeClr val="bg2">
                <a:lumMod val="75000"/>
              </a:schemeClr>
            </a:solidFill>
          </a:ln>
        </p:spPr>
      </p:pic>
      <p:grpSp>
        <p:nvGrpSpPr>
          <p:cNvPr id="5" name="Group 4"/>
          <p:cNvGrpSpPr/>
          <p:nvPr/>
        </p:nvGrpSpPr>
        <p:grpSpPr>
          <a:xfrm>
            <a:off x="6599237" y="1820862"/>
            <a:ext cx="5280820" cy="1295400"/>
            <a:chOff x="5447603" y="2032684"/>
            <a:chExt cx="6257034" cy="1447800"/>
          </a:xfrm>
        </p:grpSpPr>
        <p:sp>
          <p:nvSpPr>
            <p:cNvPr id="6" name="Rectangle: Rounded Corners 5"/>
            <p:cNvSpPr/>
            <p:nvPr/>
          </p:nvSpPr>
          <p:spPr bwMode="auto">
            <a:xfrm>
              <a:off x="5913437" y="2032684"/>
              <a:ext cx="5791200" cy="1447800"/>
            </a:xfrm>
            <a:prstGeom prst="roundRect">
              <a:avLst/>
            </a:prstGeom>
            <a:noFill/>
            <a:ln w="28575">
              <a:solidFill>
                <a:schemeClr val="accent5">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Box 6"/>
            <p:cNvSpPr txBox="1"/>
            <p:nvPr/>
          </p:nvSpPr>
          <p:spPr>
            <a:xfrm>
              <a:off x="5447603" y="2452156"/>
              <a:ext cx="540171" cy="60885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1</a:t>
              </a:r>
            </a:p>
          </p:txBody>
        </p:sp>
        <p:sp>
          <p:nvSpPr>
            <p:cNvPr id="8" name="TextBox 7"/>
            <p:cNvSpPr txBox="1"/>
            <p:nvPr/>
          </p:nvSpPr>
          <p:spPr>
            <a:xfrm>
              <a:off x="11476037" y="2586749"/>
              <a:ext cx="45719" cy="544765"/>
            </a:xfrm>
            <a:prstGeom prst="rect">
              <a:avLst/>
            </a:prstGeom>
            <a:noFill/>
          </p:spPr>
          <p:txBody>
            <a:bodyPr wrap="square" lIns="182880" tIns="146304" rIns="182880" bIns="146304" rtlCol="0">
              <a:spAutoFit/>
            </a:bodyPr>
            <a:lstStyle/>
            <a:p>
              <a:pPr>
                <a:lnSpc>
                  <a:spcPct val="90000"/>
                </a:lnSpc>
                <a:spcAft>
                  <a:spcPts val="600"/>
                </a:spcAft>
              </a:pPr>
              <a:endParaRPr lang="en-US" dirty="0" err="1">
                <a:gradFill>
                  <a:gsLst>
                    <a:gs pos="2917">
                      <a:schemeClr val="tx1"/>
                    </a:gs>
                    <a:gs pos="30000">
                      <a:schemeClr val="tx1"/>
                    </a:gs>
                  </a:gsLst>
                  <a:lin ang="5400000" scaled="0"/>
                </a:gradFill>
              </a:endParaRPr>
            </a:p>
          </p:txBody>
        </p:sp>
      </p:grpSp>
      <p:sp>
        <p:nvSpPr>
          <p:cNvPr id="10" name="Rectangle: Rounded Corners 9"/>
          <p:cNvSpPr/>
          <p:nvPr/>
        </p:nvSpPr>
        <p:spPr bwMode="auto">
          <a:xfrm>
            <a:off x="6980237" y="3876832"/>
            <a:ext cx="4887665" cy="1295400"/>
          </a:xfrm>
          <a:prstGeom prst="roundRect">
            <a:avLst/>
          </a:prstGeom>
          <a:noFill/>
          <a:ln w="28575">
            <a:solidFill>
              <a:schemeClr val="accent5">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TextBox 10"/>
          <p:cNvSpPr txBox="1"/>
          <p:nvPr/>
        </p:nvSpPr>
        <p:spPr>
          <a:xfrm>
            <a:off x="6599237" y="4252148"/>
            <a:ext cx="491160"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2</a:t>
            </a:r>
          </a:p>
        </p:txBody>
      </p:sp>
      <p:sp>
        <p:nvSpPr>
          <p:cNvPr id="12" name="Rectangle: Rounded Corners 11"/>
          <p:cNvSpPr/>
          <p:nvPr/>
        </p:nvSpPr>
        <p:spPr bwMode="auto">
          <a:xfrm>
            <a:off x="6980237" y="5205785"/>
            <a:ext cx="4887665" cy="1034677"/>
          </a:xfrm>
          <a:prstGeom prst="roundRect">
            <a:avLst/>
          </a:prstGeom>
          <a:noFill/>
          <a:ln w="28575">
            <a:solidFill>
              <a:schemeClr val="accent5">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 name="TextBox 12"/>
          <p:cNvSpPr txBox="1"/>
          <p:nvPr/>
        </p:nvSpPr>
        <p:spPr>
          <a:xfrm>
            <a:off x="6599237" y="5452596"/>
            <a:ext cx="491160"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3</a:t>
            </a:r>
          </a:p>
        </p:txBody>
      </p:sp>
    </p:spTree>
    <p:extLst>
      <p:ext uri="{BB962C8B-B14F-4D97-AF65-F5344CB8AC3E}">
        <p14:creationId xmlns:p14="http://schemas.microsoft.com/office/powerpoint/2010/main" val="992477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925" y="144462"/>
            <a:ext cx="11889564" cy="1295400"/>
          </a:xfrm>
        </p:spPr>
        <p:txBody>
          <a:bodyPr/>
          <a:lstStyle/>
          <a:p>
            <a:r>
              <a:rPr lang="en-US" sz="4000" dirty="0"/>
              <a:t>Business use case: Campaign optimization - Predicting how and when to contact leads</a:t>
            </a:r>
          </a:p>
        </p:txBody>
      </p:sp>
      <p:sp>
        <p:nvSpPr>
          <p:cNvPr id="3" name="Text Placeholder 2"/>
          <p:cNvSpPr>
            <a:spLocks noGrp="1"/>
          </p:cNvSpPr>
          <p:nvPr>
            <p:ph type="body" sz="quarter" idx="10"/>
          </p:nvPr>
        </p:nvSpPr>
        <p:spPr>
          <a:xfrm>
            <a:off x="1798637" y="6316662"/>
            <a:ext cx="8153400" cy="517065"/>
          </a:xfrm>
        </p:spPr>
        <p:txBody>
          <a:bodyPr/>
          <a:lstStyle/>
          <a:p>
            <a:pPr marL="0" indent="0">
              <a:buNone/>
            </a:pPr>
            <a:r>
              <a:rPr lang="en-US" sz="2400" dirty="0">
                <a:hlinkClick r:id="rId3"/>
              </a:rPr>
              <a:t>https://microsoft.github.io/r-server-campaign-optimization/</a:t>
            </a:r>
            <a:r>
              <a:rPr lang="en-US" sz="2400" dirty="0"/>
              <a:t> </a:t>
            </a:r>
          </a:p>
        </p:txBody>
      </p:sp>
      <p:pic>
        <p:nvPicPr>
          <p:cNvPr id="7" name="Picture 6"/>
          <p:cNvPicPr>
            <a:picLocks noChangeAspect="1"/>
          </p:cNvPicPr>
          <p:nvPr/>
        </p:nvPicPr>
        <p:blipFill rotWithShape="1">
          <a:blip r:embed="rId4"/>
          <a:srcRect l="2200" t="47821" r="5053" b="2065"/>
          <a:stretch/>
        </p:blipFill>
        <p:spPr>
          <a:xfrm>
            <a:off x="273925" y="1820862"/>
            <a:ext cx="11879289" cy="4038600"/>
          </a:xfrm>
          <a:prstGeom prst="rect">
            <a:avLst/>
          </a:prstGeom>
          <a:ln>
            <a:solidFill>
              <a:schemeClr val="bg2">
                <a:lumMod val="75000"/>
              </a:schemeClr>
            </a:solidFill>
          </a:ln>
        </p:spPr>
      </p:pic>
      <p:sp>
        <p:nvSpPr>
          <p:cNvPr id="4" name="Rectangle 3"/>
          <p:cNvSpPr/>
          <p:nvPr/>
        </p:nvSpPr>
        <p:spPr>
          <a:xfrm>
            <a:off x="300323" y="5210900"/>
            <a:ext cx="9568444" cy="584775"/>
          </a:xfrm>
          <a:prstGeom prst="rect">
            <a:avLst/>
          </a:prstGeom>
        </p:spPr>
        <p:txBody>
          <a:bodyPr wrap="square">
            <a:spAutoFit/>
          </a:bodyPr>
          <a:lstStyle/>
          <a:p>
            <a:r>
              <a:rPr lang="en-US" sz="1600" dirty="0"/>
              <a:t>Uses predictors such as demographics, historical campaign performance and product details → predict the probability of a lead conversion from each channel, at various times of the day and days of the week</a:t>
            </a:r>
          </a:p>
        </p:txBody>
      </p:sp>
      <p:sp>
        <p:nvSpPr>
          <p:cNvPr id="5" name="Rectangle 4"/>
          <p:cNvSpPr/>
          <p:nvPr/>
        </p:nvSpPr>
        <p:spPr>
          <a:xfrm>
            <a:off x="273925" y="1820862"/>
            <a:ext cx="1343958" cy="338554"/>
          </a:xfrm>
          <a:prstGeom prst="rect">
            <a:avLst/>
          </a:prstGeom>
        </p:spPr>
        <p:txBody>
          <a:bodyPr wrap="none">
            <a:spAutoFit/>
          </a:bodyPr>
          <a:lstStyle/>
          <a:p>
            <a:r>
              <a:rPr lang="en-US" sz="1600" dirty="0"/>
              <a:t>Yuzhou Song</a:t>
            </a:r>
          </a:p>
        </p:txBody>
      </p:sp>
    </p:spTree>
    <p:extLst>
      <p:ext uri="{BB962C8B-B14F-4D97-AF65-F5344CB8AC3E}">
        <p14:creationId xmlns:p14="http://schemas.microsoft.com/office/powerpoint/2010/main" val="3461970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77"/>
            <a:ext cx="7315200" cy="1625060"/>
          </a:xfrm>
        </p:spPr>
        <p:txBody>
          <a:bodyPr/>
          <a:lstStyle/>
          <a:p>
            <a:r>
              <a:rPr lang="en-US" dirty="0"/>
              <a:t>Demo</a:t>
            </a:r>
            <a:br>
              <a:rPr lang="en-US" dirty="0"/>
            </a:br>
            <a:r>
              <a:rPr lang="en-US" sz="3200" b="1" dirty="0"/>
              <a:t>Building swagger-based API client libraries</a:t>
            </a:r>
            <a:endParaRPr lang="en-US" sz="3200" dirty="0"/>
          </a:p>
        </p:txBody>
      </p:sp>
      <p:sp>
        <p:nvSpPr>
          <p:cNvPr id="4" name="Text Placeholder 3"/>
          <p:cNvSpPr>
            <a:spLocks noGrp="1"/>
          </p:cNvSpPr>
          <p:nvPr>
            <p:ph type="body" sz="quarter" idx="12"/>
          </p:nvPr>
        </p:nvSpPr>
        <p:spPr>
          <a:xfrm>
            <a:off x="274638" y="4876166"/>
            <a:ext cx="7314043" cy="738664"/>
          </a:xfrm>
        </p:spPr>
        <p:txBody>
          <a:bodyPr/>
          <a:lstStyle/>
          <a:p>
            <a:r>
              <a:rPr lang="en-US" i="1" dirty="0"/>
              <a:t>Siddharth Choudhary</a:t>
            </a:r>
            <a:endParaRPr lang="en-US" dirty="0"/>
          </a:p>
        </p:txBody>
      </p:sp>
    </p:spTree>
    <p:extLst>
      <p:ext uri="{BB962C8B-B14F-4D97-AF65-F5344CB8AC3E}">
        <p14:creationId xmlns:p14="http://schemas.microsoft.com/office/powerpoint/2010/main" val="415117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68723" y="90014"/>
            <a:ext cx="11887878" cy="1298832"/>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99" dirty="0"/>
              <a:t>Consuming webservices</a:t>
            </a:r>
            <a:br>
              <a:rPr lang="en-US" sz="4799" dirty="0"/>
            </a:br>
            <a:r>
              <a:rPr lang="en-US" sz="2856" dirty="0">
                <a:gradFill>
                  <a:gsLst>
                    <a:gs pos="2917">
                      <a:schemeClr val="tx1"/>
                    </a:gs>
                    <a:gs pos="30000">
                      <a:schemeClr val="tx1"/>
                    </a:gs>
                  </a:gsLst>
                  <a:lin ang="5400000" scaled="0"/>
                </a:gradFill>
              </a:rPr>
              <a:t>Swagger based APIs, easy to consume, with any programming language</a:t>
            </a:r>
            <a:endParaRPr lang="en-US" sz="4488" dirty="0"/>
          </a:p>
        </p:txBody>
      </p:sp>
      <p:grpSp>
        <p:nvGrpSpPr>
          <p:cNvPr id="6" name="Group 5"/>
          <p:cNvGrpSpPr/>
          <p:nvPr/>
        </p:nvGrpSpPr>
        <p:grpSpPr>
          <a:xfrm>
            <a:off x="736179" y="1717309"/>
            <a:ext cx="3967506" cy="4733390"/>
            <a:chOff x="720945" y="1683789"/>
            <a:chExt cx="3890065" cy="4641000"/>
          </a:xfrm>
        </p:grpSpPr>
        <p:grpSp>
          <p:nvGrpSpPr>
            <p:cNvPr id="7" name="Group 6"/>
            <p:cNvGrpSpPr/>
            <p:nvPr/>
          </p:nvGrpSpPr>
          <p:grpSpPr>
            <a:xfrm>
              <a:off x="2220447" y="1683789"/>
              <a:ext cx="1138238" cy="916536"/>
              <a:chOff x="1" y="770872"/>
              <a:chExt cx="1219200" cy="981728"/>
            </a:xfrm>
          </p:grpSpPr>
          <p:sp>
            <p:nvSpPr>
              <p:cNvPr id="8" name="TextBox 7"/>
              <p:cNvSpPr txBox="1"/>
              <p:nvPr/>
            </p:nvSpPr>
            <p:spPr>
              <a:xfrm>
                <a:off x="1" y="1404235"/>
                <a:ext cx="1219200" cy="348365"/>
              </a:xfrm>
              <a:prstGeom prst="rect">
                <a:avLst/>
              </a:prstGeom>
              <a:noFill/>
            </p:spPr>
            <p:txBody>
              <a:bodyPr wrap="square" lIns="0" tIns="0" rIns="0" bIns="0" rtlCol="0">
                <a:noAutofit/>
              </a:bodyPr>
              <a:lstStyle/>
              <a:p>
                <a:pPr algn="ctr" defTabSz="950425"/>
                <a:r>
                  <a:rPr lang="en-US" sz="1428" b="1" dirty="0">
                    <a:latin typeface="Segoe UI Light" panose="020B0502040204020203" pitchFamily="34" charset="0"/>
                    <a:cs typeface="Segoe UI Light" panose="020B0502040204020203" pitchFamily="34" charset="0"/>
                  </a:rPr>
                  <a:t>Data Scientist</a:t>
                </a:r>
              </a:p>
            </p:txBody>
          </p:sp>
          <p:grpSp>
            <p:nvGrpSpPr>
              <p:cNvPr id="9" name="Group 8"/>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10" name="Oval 9"/>
                <p:cNvSpPr/>
                <p:nvPr/>
              </p:nvSpPr>
              <p:spPr>
                <a:xfrm>
                  <a:off x="6881217" y="1674658"/>
                  <a:ext cx="2210082" cy="2210082"/>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11" name="Freeform 48"/>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12" name="Freeform 49"/>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13" name="Freeform 50"/>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14" name="Rounded Rectangle 51"/>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15" name="Freeform 52"/>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solidFill>
                  <a:schemeClr val="bg1"/>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grpSp>
        </p:grpSp>
        <p:pic>
          <p:nvPicPr>
            <p:cNvPr id="29" name="Picture 28"/>
            <p:cNvPicPr>
              <a:picLocks noChangeAspect="1"/>
            </p:cNvPicPr>
            <p:nvPr/>
          </p:nvPicPr>
          <p:blipFill>
            <a:blip r:embed="rId3"/>
            <a:stretch>
              <a:fillRect/>
            </a:stretch>
          </p:blipFill>
          <p:spPr>
            <a:xfrm>
              <a:off x="841240" y="3820907"/>
              <a:ext cx="3514936" cy="2503882"/>
            </a:xfrm>
            <a:prstGeom prst="rect">
              <a:avLst/>
            </a:prstGeom>
            <a:ln>
              <a:noFill/>
            </a:ln>
            <a:effectLst>
              <a:outerShdw blurRad="190500" algn="tl" rotWithShape="0">
                <a:srgbClr val="000000">
                  <a:alpha val="70000"/>
                </a:srgbClr>
              </a:outerShdw>
            </a:effectLst>
          </p:spPr>
        </p:pic>
        <p:sp>
          <p:nvSpPr>
            <p:cNvPr id="4" name="TextBox 3"/>
            <p:cNvSpPr txBox="1"/>
            <p:nvPr/>
          </p:nvSpPr>
          <p:spPr>
            <a:xfrm>
              <a:off x="838055" y="3998702"/>
              <a:ext cx="3431191" cy="1613903"/>
            </a:xfrm>
            <a:prstGeom prst="rect">
              <a:avLst/>
            </a:prstGeom>
            <a:noFill/>
          </p:spPr>
          <p:txBody>
            <a:bodyPr wrap="square" lIns="186521" tIns="149217" rIns="186521" bIns="149217" rtlCol="0">
              <a:spAutoFit/>
            </a:bodyPr>
            <a:lstStyle/>
            <a:p>
              <a:r>
                <a:rPr lang="en-US" sz="1428" dirty="0">
                  <a:solidFill>
                    <a:srgbClr val="00B050"/>
                  </a:solidFill>
                </a:rPr>
                <a:t># Run the following code in R</a:t>
              </a:r>
            </a:p>
            <a:p>
              <a:endParaRPr lang="en-US" sz="1428" dirty="0"/>
            </a:p>
            <a:p>
              <a:r>
                <a:rPr lang="en-US" sz="1428" dirty="0">
                  <a:solidFill>
                    <a:schemeClr val="bg1"/>
                  </a:solidFill>
                </a:rPr>
                <a:t>swagger &lt;- </a:t>
              </a:r>
              <a:r>
                <a:rPr lang="en-US" sz="1428" dirty="0" err="1">
                  <a:solidFill>
                    <a:schemeClr val="bg1"/>
                  </a:solidFill>
                </a:rPr>
                <a:t>api$swagger</a:t>
              </a:r>
              <a:r>
                <a:rPr lang="en-US" sz="1428" dirty="0">
                  <a:solidFill>
                    <a:schemeClr val="bg1"/>
                  </a:solidFill>
                </a:rPr>
                <a:t>()</a:t>
              </a:r>
            </a:p>
            <a:p>
              <a:endParaRPr lang="en-US" sz="1428" dirty="0">
                <a:solidFill>
                  <a:schemeClr val="bg1"/>
                </a:solidFill>
              </a:endParaRPr>
            </a:p>
            <a:p>
              <a:r>
                <a:rPr lang="en-US" sz="1428" dirty="0">
                  <a:solidFill>
                    <a:schemeClr val="bg1"/>
                  </a:solidFill>
                </a:rPr>
                <a:t>cat(swagger, file = "</a:t>
              </a:r>
              <a:r>
                <a:rPr lang="en-US" sz="1428" b="1" dirty="0" err="1">
                  <a:solidFill>
                    <a:srgbClr val="0070C0"/>
                  </a:solidFill>
                </a:rPr>
                <a:t>swagger.json</a:t>
              </a:r>
              <a:r>
                <a:rPr lang="en-US" sz="1428" dirty="0">
                  <a:solidFill>
                    <a:schemeClr val="bg1"/>
                  </a:solidFill>
                </a:rPr>
                <a:t>", append = FALSE)</a:t>
              </a:r>
              <a:endParaRPr lang="en-US" sz="1836" dirty="0">
                <a:solidFill>
                  <a:schemeClr val="bg1"/>
                </a:solidFill>
              </a:endParaRPr>
            </a:p>
          </p:txBody>
        </p:sp>
        <p:grpSp>
          <p:nvGrpSpPr>
            <p:cNvPr id="40" name="Group 39"/>
            <p:cNvGrpSpPr/>
            <p:nvPr/>
          </p:nvGrpSpPr>
          <p:grpSpPr>
            <a:xfrm>
              <a:off x="720945" y="2671590"/>
              <a:ext cx="3890065" cy="895350"/>
              <a:chOff x="0" y="0"/>
              <a:chExt cx="3890065" cy="895350"/>
            </a:xfrm>
          </p:grpSpPr>
          <p:sp>
            <p:nvSpPr>
              <p:cNvPr id="41" name="Chevron 40"/>
              <p:cNvSpPr/>
              <p:nvPr/>
            </p:nvSpPr>
            <p:spPr>
              <a:xfrm>
                <a:off x="0" y="0"/>
                <a:ext cx="3890065" cy="895350"/>
              </a:xfrm>
              <a:prstGeom prst="chevron">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42" name="Chevron 4"/>
              <p:cNvSpPr txBox="1"/>
              <p:nvPr/>
            </p:nvSpPr>
            <p:spPr>
              <a:xfrm>
                <a:off x="447675" y="0"/>
                <a:ext cx="2994715" cy="8953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9763" tIns="29921" rIns="29921" bIns="29921" numCol="1" spcCol="1270" anchor="ctr" anchorCtr="0">
                <a:noAutofit/>
              </a:bodyPr>
              <a:lstStyle/>
              <a:p>
                <a:pPr algn="ctr" defTabSz="997360">
                  <a:lnSpc>
                    <a:spcPct val="90000"/>
                  </a:lnSpc>
                  <a:spcBef>
                    <a:spcPct val="0"/>
                  </a:spcBef>
                  <a:spcAft>
                    <a:spcPct val="35000"/>
                  </a:spcAft>
                </a:pPr>
                <a:r>
                  <a:rPr lang="en-US" sz="2244" dirty="0"/>
                  <a:t>Generate Swagger Docs for Web Services</a:t>
                </a:r>
              </a:p>
            </p:txBody>
          </p:sp>
        </p:grpSp>
      </p:grpSp>
      <p:grpSp>
        <p:nvGrpSpPr>
          <p:cNvPr id="28" name="Group 27"/>
          <p:cNvGrpSpPr/>
          <p:nvPr/>
        </p:nvGrpSpPr>
        <p:grpSpPr>
          <a:xfrm>
            <a:off x="4346072" y="1701581"/>
            <a:ext cx="3967506" cy="4401521"/>
            <a:chOff x="4260377" y="1668369"/>
            <a:chExt cx="3890065" cy="4315608"/>
          </a:xfrm>
        </p:grpSpPr>
        <p:grpSp>
          <p:nvGrpSpPr>
            <p:cNvPr id="16" name="Group 15"/>
            <p:cNvGrpSpPr/>
            <p:nvPr/>
          </p:nvGrpSpPr>
          <p:grpSpPr>
            <a:xfrm>
              <a:off x="5112075" y="1668369"/>
              <a:ext cx="1796576" cy="1006077"/>
              <a:chOff x="5004633" y="4648758"/>
              <a:chExt cx="2331508" cy="1134420"/>
            </a:xfrm>
          </p:grpSpPr>
          <p:sp>
            <p:nvSpPr>
              <p:cNvPr id="17" name="TextBox 16"/>
              <p:cNvSpPr txBox="1"/>
              <p:nvPr/>
            </p:nvSpPr>
            <p:spPr>
              <a:xfrm>
                <a:off x="5004633" y="5316876"/>
                <a:ext cx="2331508" cy="466302"/>
              </a:xfrm>
              <a:prstGeom prst="rect">
                <a:avLst/>
              </a:prstGeom>
              <a:noFill/>
            </p:spPr>
            <p:txBody>
              <a:bodyPr wrap="square" lIns="0" tIns="0" rIns="0" bIns="0" rtlCol="0">
                <a:noAutofit/>
              </a:bodyPr>
              <a:lstStyle/>
              <a:p>
                <a:pPr algn="ctr" defTabSz="950425">
                  <a:defRPr/>
                </a:pPr>
                <a:r>
                  <a:rPr lang="en-US" sz="1428" b="1" kern="0" dirty="0">
                    <a:latin typeface="Segoe UI Light" panose="020B0502040204020203" pitchFamily="34" charset="0"/>
                    <a:cs typeface="Segoe UI Light" panose="020B0502040204020203" pitchFamily="34" charset="0"/>
                  </a:rPr>
                  <a:t>Developer</a:t>
                </a:r>
              </a:p>
            </p:txBody>
          </p:sp>
          <p:grpSp>
            <p:nvGrpSpPr>
              <p:cNvPr id="18" name="Group 17"/>
              <p:cNvGrpSpPr>
                <a:grpSpLocks noChangeAspect="1"/>
              </p:cNvGrpSpPr>
              <p:nvPr/>
            </p:nvGrpSpPr>
            <p:grpSpPr>
              <a:xfrm>
                <a:off x="5847032" y="4648758"/>
                <a:ext cx="573864" cy="594358"/>
                <a:chOff x="3666777" y="2914650"/>
                <a:chExt cx="637627" cy="660397"/>
              </a:xfrm>
              <a:solidFill>
                <a:srgbClr val="003963"/>
              </a:solidFill>
            </p:grpSpPr>
            <p:sp>
              <p:nvSpPr>
                <p:cNvPr id="19" name="Oval 18"/>
                <p:cNvSpPr/>
                <p:nvPr/>
              </p:nvSpPr>
              <p:spPr>
                <a:xfrm>
                  <a:off x="3913881" y="2914650"/>
                  <a:ext cx="273051" cy="273050"/>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sp>
              <p:nvSpPr>
                <p:cNvPr id="20" name="Freeform 65"/>
                <p:cNvSpPr/>
                <p:nvPr/>
              </p:nvSpPr>
              <p:spPr>
                <a:xfrm>
                  <a:off x="3747717" y="3201605"/>
                  <a:ext cx="556687" cy="373442"/>
                </a:xfrm>
                <a:custGeom>
                  <a:avLst/>
                  <a:gdLst>
                    <a:gd name="connsiteX0" fmla="*/ 34925 w 558800"/>
                    <a:gd name="connsiteY0" fmla="*/ 266700 h 371475"/>
                    <a:gd name="connsiteX1" fmla="*/ 203200 w 558800"/>
                    <a:gd name="connsiteY1" fmla="*/ 250825 h 371475"/>
                    <a:gd name="connsiteX2" fmla="*/ 260350 w 558800"/>
                    <a:gd name="connsiteY2" fmla="*/ 73025 h 371475"/>
                    <a:gd name="connsiteX3" fmla="*/ 320675 w 558800"/>
                    <a:gd name="connsiteY3" fmla="*/ 15875 h 371475"/>
                    <a:gd name="connsiteX4" fmla="*/ 419100 w 558800"/>
                    <a:gd name="connsiteY4" fmla="*/ 0 h 371475"/>
                    <a:gd name="connsiteX5" fmla="*/ 501650 w 558800"/>
                    <a:gd name="connsiteY5" fmla="*/ 44450 h 371475"/>
                    <a:gd name="connsiteX6" fmla="*/ 536575 w 558800"/>
                    <a:gd name="connsiteY6" fmla="*/ 98425 h 371475"/>
                    <a:gd name="connsiteX7" fmla="*/ 558800 w 558800"/>
                    <a:gd name="connsiteY7" fmla="*/ 346075 h 371475"/>
                    <a:gd name="connsiteX8" fmla="*/ 349250 w 558800"/>
                    <a:gd name="connsiteY8" fmla="*/ 355600 h 371475"/>
                    <a:gd name="connsiteX9" fmla="*/ 346075 w 558800"/>
                    <a:gd name="connsiteY9" fmla="*/ 349250 h 371475"/>
                    <a:gd name="connsiteX10" fmla="*/ 415925 w 558800"/>
                    <a:gd name="connsiteY10" fmla="*/ 196850 h 371475"/>
                    <a:gd name="connsiteX11" fmla="*/ 412750 w 558800"/>
                    <a:gd name="connsiteY11" fmla="*/ 184150 h 371475"/>
                    <a:gd name="connsiteX12" fmla="*/ 381000 w 558800"/>
                    <a:gd name="connsiteY12" fmla="*/ 187325 h 371475"/>
                    <a:gd name="connsiteX13" fmla="*/ 301625 w 558800"/>
                    <a:gd name="connsiteY13" fmla="*/ 365125 h 371475"/>
                    <a:gd name="connsiteX14" fmla="*/ 28575 w 558800"/>
                    <a:gd name="connsiteY14" fmla="*/ 371475 h 371475"/>
                    <a:gd name="connsiteX15" fmla="*/ 0 w 558800"/>
                    <a:gd name="connsiteY15" fmla="*/ 336550 h 371475"/>
                    <a:gd name="connsiteX16" fmla="*/ 34925 w 558800"/>
                    <a:gd name="connsiteY16" fmla="*/ 266700 h 371475"/>
                    <a:gd name="connsiteX0" fmla="*/ 34925 w 558800"/>
                    <a:gd name="connsiteY0" fmla="*/ 266700 h 371475"/>
                    <a:gd name="connsiteX1" fmla="*/ 203200 w 558800"/>
                    <a:gd name="connsiteY1" fmla="*/ 250825 h 371475"/>
                    <a:gd name="connsiteX2" fmla="*/ 260350 w 558800"/>
                    <a:gd name="connsiteY2" fmla="*/ 73025 h 371475"/>
                    <a:gd name="connsiteX3" fmla="*/ 419100 w 558800"/>
                    <a:gd name="connsiteY3" fmla="*/ 0 h 371475"/>
                    <a:gd name="connsiteX4" fmla="*/ 501650 w 558800"/>
                    <a:gd name="connsiteY4" fmla="*/ 44450 h 371475"/>
                    <a:gd name="connsiteX5" fmla="*/ 536575 w 558800"/>
                    <a:gd name="connsiteY5" fmla="*/ 98425 h 371475"/>
                    <a:gd name="connsiteX6" fmla="*/ 558800 w 558800"/>
                    <a:gd name="connsiteY6" fmla="*/ 346075 h 371475"/>
                    <a:gd name="connsiteX7" fmla="*/ 349250 w 558800"/>
                    <a:gd name="connsiteY7" fmla="*/ 355600 h 371475"/>
                    <a:gd name="connsiteX8" fmla="*/ 346075 w 558800"/>
                    <a:gd name="connsiteY8" fmla="*/ 349250 h 371475"/>
                    <a:gd name="connsiteX9" fmla="*/ 415925 w 558800"/>
                    <a:gd name="connsiteY9" fmla="*/ 196850 h 371475"/>
                    <a:gd name="connsiteX10" fmla="*/ 412750 w 558800"/>
                    <a:gd name="connsiteY10" fmla="*/ 184150 h 371475"/>
                    <a:gd name="connsiteX11" fmla="*/ 381000 w 558800"/>
                    <a:gd name="connsiteY11" fmla="*/ 187325 h 371475"/>
                    <a:gd name="connsiteX12" fmla="*/ 301625 w 558800"/>
                    <a:gd name="connsiteY12" fmla="*/ 365125 h 371475"/>
                    <a:gd name="connsiteX13" fmla="*/ 28575 w 558800"/>
                    <a:gd name="connsiteY13" fmla="*/ 371475 h 371475"/>
                    <a:gd name="connsiteX14" fmla="*/ 0 w 558800"/>
                    <a:gd name="connsiteY14" fmla="*/ 336550 h 371475"/>
                    <a:gd name="connsiteX15" fmla="*/ 34925 w 558800"/>
                    <a:gd name="connsiteY15" fmla="*/ 266700 h 371475"/>
                    <a:gd name="connsiteX0" fmla="*/ 34925 w 558800"/>
                    <a:gd name="connsiteY0" fmla="*/ 222250 h 327025"/>
                    <a:gd name="connsiteX1" fmla="*/ 203200 w 558800"/>
                    <a:gd name="connsiteY1" fmla="*/ 206375 h 327025"/>
                    <a:gd name="connsiteX2" fmla="*/ 260350 w 558800"/>
                    <a:gd name="connsiteY2" fmla="*/ 28575 h 327025"/>
                    <a:gd name="connsiteX3" fmla="*/ 501650 w 558800"/>
                    <a:gd name="connsiteY3" fmla="*/ 0 h 327025"/>
                    <a:gd name="connsiteX4" fmla="*/ 536575 w 558800"/>
                    <a:gd name="connsiteY4" fmla="*/ 53975 h 327025"/>
                    <a:gd name="connsiteX5" fmla="*/ 558800 w 558800"/>
                    <a:gd name="connsiteY5" fmla="*/ 301625 h 327025"/>
                    <a:gd name="connsiteX6" fmla="*/ 349250 w 558800"/>
                    <a:gd name="connsiteY6" fmla="*/ 311150 h 327025"/>
                    <a:gd name="connsiteX7" fmla="*/ 346075 w 558800"/>
                    <a:gd name="connsiteY7" fmla="*/ 304800 h 327025"/>
                    <a:gd name="connsiteX8" fmla="*/ 415925 w 558800"/>
                    <a:gd name="connsiteY8" fmla="*/ 152400 h 327025"/>
                    <a:gd name="connsiteX9" fmla="*/ 412750 w 558800"/>
                    <a:gd name="connsiteY9" fmla="*/ 139700 h 327025"/>
                    <a:gd name="connsiteX10" fmla="*/ 381000 w 558800"/>
                    <a:gd name="connsiteY10" fmla="*/ 142875 h 327025"/>
                    <a:gd name="connsiteX11" fmla="*/ 301625 w 558800"/>
                    <a:gd name="connsiteY11" fmla="*/ 320675 h 327025"/>
                    <a:gd name="connsiteX12" fmla="*/ 28575 w 558800"/>
                    <a:gd name="connsiteY12" fmla="*/ 327025 h 327025"/>
                    <a:gd name="connsiteX13" fmla="*/ 0 w 558800"/>
                    <a:gd name="connsiteY13" fmla="*/ 292100 h 327025"/>
                    <a:gd name="connsiteX14" fmla="*/ 34925 w 558800"/>
                    <a:gd name="connsiteY14" fmla="*/ 222250 h 327025"/>
                    <a:gd name="connsiteX0" fmla="*/ 34925 w 558800"/>
                    <a:gd name="connsiteY0" fmla="*/ 246288 h 351063"/>
                    <a:gd name="connsiteX1" fmla="*/ 203200 w 558800"/>
                    <a:gd name="connsiteY1" fmla="*/ 230413 h 351063"/>
                    <a:gd name="connsiteX2" fmla="*/ 260350 w 558800"/>
                    <a:gd name="connsiteY2" fmla="*/ 52613 h 351063"/>
                    <a:gd name="connsiteX3" fmla="*/ 501650 w 558800"/>
                    <a:gd name="connsiteY3" fmla="*/ 24038 h 351063"/>
                    <a:gd name="connsiteX4" fmla="*/ 536575 w 558800"/>
                    <a:gd name="connsiteY4" fmla="*/ 78013 h 351063"/>
                    <a:gd name="connsiteX5" fmla="*/ 558800 w 558800"/>
                    <a:gd name="connsiteY5" fmla="*/ 325663 h 351063"/>
                    <a:gd name="connsiteX6" fmla="*/ 349250 w 558800"/>
                    <a:gd name="connsiteY6" fmla="*/ 335188 h 351063"/>
                    <a:gd name="connsiteX7" fmla="*/ 346075 w 558800"/>
                    <a:gd name="connsiteY7" fmla="*/ 328838 h 351063"/>
                    <a:gd name="connsiteX8" fmla="*/ 415925 w 558800"/>
                    <a:gd name="connsiteY8" fmla="*/ 176438 h 351063"/>
                    <a:gd name="connsiteX9" fmla="*/ 412750 w 558800"/>
                    <a:gd name="connsiteY9" fmla="*/ 163738 h 351063"/>
                    <a:gd name="connsiteX10" fmla="*/ 381000 w 558800"/>
                    <a:gd name="connsiteY10" fmla="*/ 166913 h 351063"/>
                    <a:gd name="connsiteX11" fmla="*/ 301625 w 558800"/>
                    <a:gd name="connsiteY11" fmla="*/ 344713 h 351063"/>
                    <a:gd name="connsiteX12" fmla="*/ 28575 w 558800"/>
                    <a:gd name="connsiteY12" fmla="*/ 351063 h 351063"/>
                    <a:gd name="connsiteX13" fmla="*/ 0 w 558800"/>
                    <a:gd name="connsiteY13" fmla="*/ 316138 h 351063"/>
                    <a:gd name="connsiteX14" fmla="*/ 34925 w 558800"/>
                    <a:gd name="connsiteY14" fmla="*/ 246288 h 35106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36575 w 558800"/>
                    <a:gd name="connsiteY4" fmla="*/ 95653 h 368703"/>
                    <a:gd name="connsiteX5" fmla="*/ 558800 w 558800"/>
                    <a:gd name="connsiteY5" fmla="*/ 343303 h 368703"/>
                    <a:gd name="connsiteX6" fmla="*/ 349250 w 558800"/>
                    <a:gd name="connsiteY6" fmla="*/ 352828 h 368703"/>
                    <a:gd name="connsiteX7" fmla="*/ 346075 w 558800"/>
                    <a:gd name="connsiteY7" fmla="*/ 346478 h 368703"/>
                    <a:gd name="connsiteX8" fmla="*/ 415925 w 558800"/>
                    <a:gd name="connsiteY8" fmla="*/ 194078 h 368703"/>
                    <a:gd name="connsiteX9" fmla="*/ 412750 w 558800"/>
                    <a:gd name="connsiteY9" fmla="*/ 181378 h 368703"/>
                    <a:gd name="connsiteX10" fmla="*/ 381000 w 558800"/>
                    <a:gd name="connsiteY10" fmla="*/ 184553 h 368703"/>
                    <a:gd name="connsiteX11" fmla="*/ 301625 w 558800"/>
                    <a:gd name="connsiteY11" fmla="*/ 362353 h 368703"/>
                    <a:gd name="connsiteX12" fmla="*/ 28575 w 558800"/>
                    <a:gd name="connsiteY12" fmla="*/ 368703 h 368703"/>
                    <a:gd name="connsiteX13" fmla="*/ 0 w 558800"/>
                    <a:gd name="connsiteY13" fmla="*/ 333778 h 368703"/>
                    <a:gd name="connsiteX14" fmla="*/ 34925 w 558800"/>
                    <a:gd name="connsiteY14"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381000 w 558800"/>
                    <a:gd name="connsiteY8" fmla="*/ 184553 h 368703"/>
                    <a:gd name="connsiteX9" fmla="*/ 301625 w 558800"/>
                    <a:gd name="connsiteY9" fmla="*/ 362353 h 368703"/>
                    <a:gd name="connsiteX10" fmla="*/ 28575 w 558800"/>
                    <a:gd name="connsiteY10" fmla="*/ 368703 h 368703"/>
                    <a:gd name="connsiteX11" fmla="*/ 0 w 558800"/>
                    <a:gd name="connsiteY11" fmla="*/ 333778 h 368703"/>
                    <a:gd name="connsiteX12" fmla="*/ 34925 w 558800"/>
                    <a:gd name="connsiteY12" fmla="*/ 263928 h 368703"/>
                    <a:gd name="connsiteX0" fmla="*/ 6350 w 530225"/>
                    <a:gd name="connsiteY0" fmla="*/ 263928 h 368703"/>
                    <a:gd name="connsiteX1" fmla="*/ 174625 w 530225"/>
                    <a:gd name="connsiteY1" fmla="*/ 248053 h 368703"/>
                    <a:gd name="connsiteX2" fmla="*/ 231775 w 530225"/>
                    <a:gd name="connsiteY2" fmla="*/ 70253 h 368703"/>
                    <a:gd name="connsiteX3" fmla="*/ 473075 w 530225"/>
                    <a:gd name="connsiteY3" fmla="*/ 41678 h 368703"/>
                    <a:gd name="connsiteX4" fmla="*/ 530225 w 530225"/>
                    <a:gd name="connsiteY4" fmla="*/ 343303 h 368703"/>
                    <a:gd name="connsiteX5" fmla="*/ 320675 w 530225"/>
                    <a:gd name="connsiteY5" fmla="*/ 352828 h 368703"/>
                    <a:gd name="connsiteX6" fmla="*/ 317500 w 530225"/>
                    <a:gd name="connsiteY6" fmla="*/ 346478 h 368703"/>
                    <a:gd name="connsiteX7" fmla="*/ 387350 w 530225"/>
                    <a:gd name="connsiteY7" fmla="*/ 194078 h 368703"/>
                    <a:gd name="connsiteX8" fmla="*/ 352425 w 530225"/>
                    <a:gd name="connsiteY8" fmla="*/ 184553 h 368703"/>
                    <a:gd name="connsiteX9" fmla="*/ 273050 w 530225"/>
                    <a:gd name="connsiteY9" fmla="*/ 362353 h 368703"/>
                    <a:gd name="connsiteX10" fmla="*/ 0 w 530225"/>
                    <a:gd name="connsiteY10" fmla="*/ 368703 h 368703"/>
                    <a:gd name="connsiteX11" fmla="*/ 6350 w 530225"/>
                    <a:gd name="connsiteY11" fmla="*/ 263928 h 368703"/>
                    <a:gd name="connsiteX0" fmla="*/ 28984 w 552859"/>
                    <a:gd name="connsiteY0" fmla="*/ 263928 h 368703"/>
                    <a:gd name="connsiteX1" fmla="*/ 197259 w 552859"/>
                    <a:gd name="connsiteY1" fmla="*/ 248053 h 368703"/>
                    <a:gd name="connsiteX2" fmla="*/ 254409 w 552859"/>
                    <a:gd name="connsiteY2" fmla="*/ 70253 h 368703"/>
                    <a:gd name="connsiteX3" fmla="*/ 495709 w 552859"/>
                    <a:gd name="connsiteY3" fmla="*/ 41678 h 368703"/>
                    <a:gd name="connsiteX4" fmla="*/ 552859 w 552859"/>
                    <a:gd name="connsiteY4" fmla="*/ 343303 h 368703"/>
                    <a:gd name="connsiteX5" fmla="*/ 343309 w 552859"/>
                    <a:gd name="connsiteY5" fmla="*/ 352828 h 368703"/>
                    <a:gd name="connsiteX6" fmla="*/ 340134 w 552859"/>
                    <a:gd name="connsiteY6" fmla="*/ 346478 h 368703"/>
                    <a:gd name="connsiteX7" fmla="*/ 409984 w 552859"/>
                    <a:gd name="connsiteY7" fmla="*/ 194078 h 368703"/>
                    <a:gd name="connsiteX8" fmla="*/ 375059 w 552859"/>
                    <a:gd name="connsiteY8" fmla="*/ 184553 h 368703"/>
                    <a:gd name="connsiteX9" fmla="*/ 295684 w 552859"/>
                    <a:gd name="connsiteY9" fmla="*/ 362353 h 368703"/>
                    <a:gd name="connsiteX10" fmla="*/ 22634 w 552859"/>
                    <a:gd name="connsiteY10" fmla="*/ 368703 h 368703"/>
                    <a:gd name="connsiteX11" fmla="*/ 28984 w 552859"/>
                    <a:gd name="connsiteY11" fmla="*/ 263928 h 368703"/>
                    <a:gd name="connsiteX0" fmla="*/ 35058 w 558933"/>
                    <a:gd name="connsiteY0" fmla="*/ 263928 h 369620"/>
                    <a:gd name="connsiteX1" fmla="*/ 203333 w 558933"/>
                    <a:gd name="connsiteY1" fmla="*/ 248053 h 369620"/>
                    <a:gd name="connsiteX2" fmla="*/ 260483 w 558933"/>
                    <a:gd name="connsiteY2" fmla="*/ 70253 h 369620"/>
                    <a:gd name="connsiteX3" fmla="*/ 501783 w 558933"/>
                    <a:gd name="connsiteY3" fmla="*/ 41678 h 369620"/>
                    <a:gd name="connsiteX4" fmla="*/ 558933 w 558933"/>
                    <a:gd name="connsiteY4" fmla="*/ 343303 h 369620"/>
                    <a:gd name="connsiteX5" fmla="*/ 349383 w 558933"/>
                    <a:gd name="connsiteY5" fmla="*/ 352828 h 369620"/>
                    <a:gd name="connsiteX6" fmla="*/ 346208 w 558933"/>
                    <a:gd name="connsiteY6" fmla="*/ 346478 h 369620"/>
                    <a:gd name="connsiteX7" fmla="*/ 416058 w 558933"/>
                    <a:gd name="connsiteY7" fmla="*/ 194078 h 369620"/>
                    <a:gd name="connsiteX8" fmla="*/ 381133 w 558933"/>
                    <a:gd name="connsiteY8" fmla="*/ 184553 h 369620"/>
                    <a:gd name="connsiteX9" fmla="*/ 301758 w 558933"/>
                    <a:gd name="connsiteY9" fmla="*/ 362353 h 369620"/>
                    <a:gd name="connsiteX10" fmla="*/ 28708 w 558933"/>
                    <a:gd name="connsiteY10" fmla="*/ 368703 h 369620"/>
                    <a:gd name="connsiteX11" fmla="*/ 35058 w 558933"/>
                    <a:gd name="connsiteY11" fmla="*/ 263928 h 369620"/>
                    <a:gd name="connsiteX0" fmla="*/ 38101 w 561976"/>
                    <a:gd name="connsiteY0" fmla="*/ 263928 h 368703"/>
                    <a:gd name="connsiteX1" fmla="*/ 206376 w 561976"/>
                    <a:gd name="connsiteY1" fmla="*/ 248053 h 368703"/>
                    <a:gd name="connsiteX2" fmla="*/ 263526 w 561976"/>
                    <a:gd name="connsiteY2" fmla="*/ 70253 h 368703"/>
                    <a:gd name="connsiteX3" fmla="*/ 504826 w 561976"/>
                    <a:gd name="connsiteY3" fmla="*/ 41678 h 368703"/>
                    <a:gd name="connsiteX4" fmla="*/ 561976 w 561976"/>
                    <a:gd name="connsiteY4" fmla="*/ 343303 h 368703"/>
                    <a:gd name="connsiteX5" fmla="*/ 352426 w 561976"/>
                    <a:gd name="connsiteY5" fmla="*/ 352828 h 368703"/>
                    <a:gd name="connsiteX6" fmla="*/ 349251 w 561976"/>
                    <a:gd name="connsiteY6" fmla="*/ 346478 h 368703"/>
                    <a:gd name="connsiteX7" fmla="*/ 419101 w 561976"/>
                    <a:gd name="connsiteY7" fmla="*/ 194078 h 368703"/>
                    <a:gd name="connsiteX8" fmla="*/ 384176 w 561976"/>
                    <a:gd name="connsiteY8" fmla="*/ 184553 h 368703"/>
                    <a:gd name="connsiteX9" fmla="*/ 304801 w 561976"/>
                    <a:gd name="connsiteY9" fmla="*/ 362353 h 368703"/>
                    <a:gd name="connsiteX10" fmla="*/ 31751 w 561976"/>
                    <a:gd name="connsiteY10" fmla="*/ 368703 h 368703"/>
                    <a:gd name="connsiteX11" fmla="*/ 38101 w 561976"/>
                    <a:gd name="connsiteY11" fmla="*/ 263928 h 368703"/>
                    <a:gd name="connsiteX0" fmla="*/ 35796 w 559671"/>
                    <a:gd name="connsiteY0" fmla="*/ 263928 h 368703"/>
                    <a:gd name="connsiteX1" fmla="*/ 204071 w 559671"/>
                    <a:gd name="connsiteY1" fmla="*/ 248053 h 368703"/>
                    <a:gd name="connsiteX2" fmla="*/ 261221 w 559671"/>
                    <a:gd name="connsiteY2" fmla="*/ 70253 h 368703"/>
                    <a:gd name="connsiteX3" fmla="*/ 502521 w 559671"/>
                    <a:gd name="connsiteY3" fmla="*/ 41678 h 368703"/>
                    <a:gd name="connsiteX4" fmla="*/ 559671 w 559671"/>
                    <a:gd name="connsiteY4" fmla="*/ 343303 h 368703"/>
                    <a:gd name="connsiteX5" fmla="*/ 350121 w 559671"/>
                    <a:gd name="connsiteY5" fmla="*/ 352828 h 368703"/>
                    <a:gd name="connsiteX6" fmla="*/ 346946 w 559671"/>
                    <a:gd name="connsiteY6" fmla="*/ 346478 h 368703"/>
                    <a:gd name="connsiteX7" fmla="*/ 416796 w 559671"/>
                    <a:gd name="connsiteY7" fmla="*/ 194078 h 368703"/>
                    <a:gd name="connsiteX8" fmla="*/ 381871 w 559671"/>
                    <a:gd name="connsiteY8" fmla="*/ 184553 h 368703"/>
                    <a:gd name="connsiteX9" fmla="*/ 302496 w 559671"/>
                    <a:gd name="connsiteY9" fmla="*/ 362353 h 368703"/>
                    <a:gd name="connsiteX10" fmla="*/ 29446 w 559671"/>
                    <a:gd name="connsiteY10" fmla="*/ 368703 h 368703"/>
                    <a:gd name="connsiteX11" fmla="*/ 35796 w 559671"/>
                    <a:gd name="connsiteY11" fmla="*/ 263928 h 368703"/>
                    <a:gd name="connsiteX0" fmla="*/ 33802 w 557677"/>
                    <a:gd name="connsiteY0" fmla="*/ 263928 h 368703"/>
                    <a:gd name="connsiteX1" fmla="*/ 202077 w 557677"/>
                    <a:gd name="connsiteY1" fmla="*/ 248053 h 368703"/>
                    <a:gd name="connsiteX2" fmla="*/ 259227 w 557677"/>
                    <a:gd name="connsiteY2" fmla="*/ 70253 h 368703"/>
                    <a:gd name="connsiteX3" fmla="*/ 500527 w 557677"/>
                    <a:gd name="connsiteY3" fmla="*/ 41678 h 368703"/>
                    <a:gd name="connsiteX4" fmla="*/ 557677 w 557677"/>
                    <a:gd name="connsiteY4" fmla="*/ 343303 h 368703"/>
                    <a:gd name="connsiteX5" fmla="*/ 348127 w 557677"/>
                    <a:gd name="connsiteY5" fmla="*/ 352828 h 368703"/>
                    <a:gd name="connsiteX6" fmla="*/ 344952 w 557677"/>
                    <a:gd name="connsiteY6" fmla="*/ 346478 h 368703"/>
                    <a:gd name="connsiteX7" fmla="*/ 414802 w 557677"/>
                    <a:gd name="connsiteY7" fmla="*/ 194078 h 368703"/>
                    <a:gd name="connsiteX8" fmla="*/ 379877 w 557677"/>
                    <a:gd name="connsiteY8" fmla="*/ 184553 h 368703"/>
                    <a:gd name="connsiteX9" fmla="*/ 300502 w 557677"/>
                    <a:gd name="connsiteY9" fmla="*/ 362353 h 368703"/>
                    <a:gd name="connsiteX10" fmla="*/ 27452 w 557677"/>
                    <a:gd name="connsiteY10" fmla="*/ 368703 h 368703"/>
                    <a:gd name="connsiteX11" fmla="*/ 33802 w 55767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343962 w 556687"/>
                    <a:gd name="connsiteY6" fmla="*/ 346478 h 368703"/>
                    <a:gd name="connsiteX7" fmla="*/ 413812 w 556687"/>
                    <a:gd name="connsiteY7" fmla="*/ 194078 h 368703"/>
                    <a:gd name="connsiteX8" fmla="*/ 378887 w 556687"/>
                    <a:gd name="connsiteY8" fmla="*/ 184553 h 368703"/>
                    <a:gd name="connsiteX9" fmla="*/ 299512 w 556687"/>
                    <a:gd name="connsiteY9" fmla="*/ 362353 h 368703"/>
                    <a:gd name="connsiteX10" fmla="*/ 26462 w 556687"/>
                    <a:gd name="connsiteY10" fmla="*/ 368703 h 368703"/>
                    <a:gd name="connsiteX11" fmla="*/ 32812 w 55668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0508 h 365283"/>
                    <a:gd name="connsiteX1" fmla="*/ 201087 w 556687"/>
                    <a:gd name="connsiteY1" fmla="*/ 244633 h 365283"/>
                    <a:gd name="connsiteX2" fmla="*/ 258237 w 556687"/>
                    <a:gd name="connsiteY2" fmla="*/ 66833 h 365283"/>
                    <a:gd name="connsiteX3" fmla="*/ 426512 w 556687"/>
                    <a:gd name="connsiteY3" fmla="*/ 7302 h 365283"/>
                    <a:gd name="connsiteX4" fmla="*/ 499537 w 556687"/>
                    <a:gd name="connsiteY4" fmla="*/ 38258 h 365283"/>
                    <a:gd name="connsiteX5" fmla="*/ 556687 w 556687"/>
                    <a:gd name="connsiteY5" fmla="*/ 339883 h 365283"/>
                    <a:gd name="connsiteX6" fmla="*/ 347137 w 556687"/>
                    <a:gd name="connsiteY6" fmla="*/ 349408 h 365283"/>
                    <a:gd name="connsiteX7" fmla="*/ 413812 w 556687"/>
                    <a:gd name="connsiteY7" fmla="*/ 190658 h 365283"/>
                    <a:gd name="connsiteX8" fmla="*/ 378887 w 556687"/>
                    <a:gd name="connsiteY8" fmla="*/ 181133 h 365283"/>
                    <a:gd name="connsiteX9" fmla="*/ 299512 w 556687"/>
                    <a:gd name="connsiteY9" fmla="*/ 358933 h 365283"/>
                    <a:gd name="connsiteX10" fmla="*/ 26462 w 556687"/>
                    <a:gd name="connsiteY10" fmla="*/ 365283 h 365283"/>
                    <a:gd name="connsiteX11" fmla="*/ 32812 w 556687"/>
                    <a:gd name="connsiteY11" fmla="*/ 260508 h 365283"/>
                    <a:gd name="connsiteX0" fmla="*/ 32812 w 557953"/>
                    <a:gd name="connsiteY0" fmla="*/ 268685 h 373460"/>
                    <a:gd name="connsiteX1" fmla="*/ 201087 w 557953"/>
                    <a:gd name="connsiteY1" fmla="*/ 252810 h 373460"/>
                    <a:gd name="connsiteX2" fmla="*/ 258237 w 557953"/>
                    <a:gd name="connsiteY2" fmla="*/ 75010 h 373460"/>
                    <a:gd name="connsiteX3" fmla="*/ 426512 w 557953"/>
                    <a:gd name="connsiteY3" fmla="*/ 15479 h 373460"/>
                    <a:gd name="connsiteX4" fmla="*/ 556687 w 557953"/>
                    <a:gd name="connsiteY4" fmla="*/ 348060 h 373460"/>
                    <a:gd name="connsiteX5" fmla="*/ 347137 w 557953"/>
                    <a:gd name="connsiteY5" fmla="*/ 357585 h 373460"/>
                    <a:gd name="connsiteX6" fmla="*/ 413812 w 557953"/>
                    <a:gd name="connsiteY6" fmla="*/ 198835 h 373460"/>
                    <a:gd name="connsiteX7" fmla="*/ 378887 w 557953"/>
                    <a:gd name="connsiteY7" fmla="*/ 189310 h 373460"/>
                    <a:gd name="connsiteX8" fmla="*/ 299512 w 557953"/>
                    <a:gd name="connsiteY8" fmla="*/ 367110 h 373460"/>
                    <a:gd name="connsiteX9" fmla="*/ 26462 w 557953"/>
                    <a:gd name="connsiteY9" fmla="*/ 373460 h 373460"/>
                    <a:gd name="connsiteX10" fmla="*/ 32812 w 557953"/>
                    <a:gd name="connsiteY10" fmla="*/ 268685 h 373460"/>
                    <a:gd name="connsiteX0" fmla="*/ 32812 w 557953"/>
                    <a:gd name="connsiteY0" fmla="*/ 260976 h 365751"/>
                    <a:gd name="connsiteX1" fmla="*/ 201087 w 557953"/>
                    <a:gd name="connsiteY1" fmla="*/ 245101 h 365751"/>
                    <a:gd name="connsiteX2" fmla="*/ 258237 w 557953"/>
                    <a:gd name="connsiteY2" fmla="*/ 67301 h 365751"/>
                    <a:gd name="connsiteX3" fmla="*/ 426512 w 557953"/>
                    <a:gd name="connsiteY3" fmla="*/ 7770 h 365751"/>
                    <a:gd name="connsiteX4" fmla="*/ 556687 w 557953"/>
                    <a:gd name="connsiteY4" fmla="*/ 340351 h 365751"/>
                    <a:gd name="connsiteX5" fmla="*/ 347137 w 557953"/>
                    <a:gd name="connsiteY5" fmla="*/ 349876 h 365751"/>
                    <a:gd name="connsiteX6" fmla="*/ 413812 w 557953"/>
                    <a:gd name="connsiteY6" fmla="*/ 191126 h 365751"/>
                    <a:gd name="connsiteX7" fmla="*/ 378887 w 557953"/>
                    <a:gd name="connsiteY7" fmla="*/ 181601 h 365751"/>
                    <a:gd name="connsiteX8" fmla="*/ 299512 w 557953"/>
                    <a:gd name="connsiteY8" fmla="*/ 359401 h 365751"/>
                    <a:gd name="connsiteX9" fmla="*/ 26462 w 557953"/>
                    <a:gd name="connsiteY9" fmla="*/ 365751 h 365751"/>
                    <a:gd name="connsiteX10" fmla="*/ 32812 w 557953"/>
                    <a:gd name="connsiteY10" fmla="*/ 260976 h 365751"/>
                    <a:gd name="connsiteX0" fmla="*/ 32812 w 558115"/>
                    <a:gd name="connsiteY0" fmla="*/ 269583 h 374358"/>
                    <a:gd name="connsiteX1" fmla="*/ 201087 w 558115"/>
                    <a:gd name="connsiteY1" fmla="*/ 253708 h 374358"/>
                    <a:gd name="connsiteX2" fmla="*/ 258237 w 558115"/>
                    <a:gd name="connsiteY2" fmla="*/ 75908 h 374358"/>
                    <a:gd name="connsiteX3" fmla="*/ 438418 w 558115"/>
                    <a:gd name="connsiteY3" fmla="*/ 6852 h 374358"/>
                    <a:gd name="connsiteX4" fmla="*/ 556687 w 558115"/>
                    <a:gd name="connsiteY4" fmla="*/ 348958 h 374358"/>
                    <a:gd name="connsiteX5" fmla="*/ 347137 w 558115"/>
                    <a:gd name="connsiteY5" fmla="*/ 358483 h 374358"/>
                    <a:gd name="connsiteX6" fmla="*/ 413812 w 558115"/>
                    <a:gd name="connsiteY6" fmla="*/ 199733 h 374358"/>
                    <a:gd name="connsiteX7" fmla="*/ 378887 w 558115"/>
                    <a:gd name="connsiteY7" fmla="*/ 190208 h 374358"/>
                    <a:gd name="connsiteX8" fmla="*/ 299512 w 558115"/>
                    <a:gd name="connsiteY8" fmla="*/ 368008 h 374358"/>
                    <a:gd name="connsiteX9" fmla="*/ 26462 w 558115"/>
                    <a:gd name="connsiteY9" fmla="*/ 374358 h 374358"/>
                    <a:gd name="connsiteX10" fmla="*/ 32812 w 558115"/>
                    <a:gd name="connsiteY10" fmla="*/ 269583 h 374358"/>
                    <a:gd name="connsiteX0" fmla="*/ 32812 w 558706"/>
                    <a:gd name="connsiteY0" fmla="*/ 269583 h 374358"/>
                    <a:gd name="connsiteX1" fmla="*/ 201087 w 558706"/>
                    <a:gd name="connsiteY1" fmla="*/ 253708 h 374358"/>
                    <a:gd name="connsiteX2" fmla="*/ 258237 w 558706"/>
                    <a:gd name="connsiteY2" fmla="*/ 75908 h 374358"/>
                    <a:gd name="connsiteX3" fmla="*/ 438418 w 558706"/>
                    <a:gd name="connsiteY3" fmla="*/ 6852 h 374358"/>
                    <a:gd name="connsiteX4" fmla="*/ 556687 w 558706"/>
                    <a:gd name="connsiteY4" fmla="*/ 348958 h 374358"/>
                    <a:gd name="connsiteX5" fmla="*/ 347137 w 558706"/>
                    <a:gd name="connsiteY5" fmla="*/ 358483 h 374358"/>
                    <a:gd name="connsiteX6" fmla="*/ 413812 w 558706"/>
                    <a:gd name="connsiteY6" fmla="*/ 199733 h 374358"/>
                    <a:gd name="connsiteX7" fmla="*/ 378887 w 558706"/>
                    <a:gd name="connsiteY7" fmla="*/ 190208 h 374358"/>
                    <a:gd name="connsiteX8" fmla="*/ 299512 w 558706"/>
                    <a:gd name="connsiteY8" fmla="*/ 368008 h 374358"/>
                    <a:gd name="connsiteX9" fmla="*/ 26462 w 558706"/>
                    <a:gd name="connsiteY9" fmla="*/ 374358 h 374358"/>
                    <a:gd name="connsiteX10" fmla="*/ 32812 w 558706"/>
                    <a:gd name="connsiteY10" fmla="*/ 269583 h 374358"/>
                    <a:gd name="connsiteX0" fmla="*/ 32812 w 558706"/>
                    <a:gd name="connsiteY0" fmla="*/ 265576 h 370351"/>
                    <a:gd name="connsiteX1" fmla="*/ 201087 w 558706"/>
                    <a:gd name="connsiteY1" fmla="*/ 249701 h 370351"/>
                    <a:gd name="connsiteX2" fmla="*/ 258237 w 558706"/>
                    <a:gd name="connsiteY2" fmla="*/ 71901 h 370351"/>
                    <a:gd name="connsiteX3" fmla="*/ 438418 w 558706"/>
                    <a:gd name="connsiteY3" fmla="*/ 2845 h 370351"/>
                    <a:gd name="connsiteX4" fmla="*/ 556687 w 558706"/>
                    <a:gd name="connsiteY4" fmla="*/ 344951 h 370351"/>
                    <a:gd name="connsiteX5" fmla="*/ 347137 w 558706"/>
                    <a:gd name="connsiteY5" fmla="*/ 354476 h 370351"/>
                    <a:gd name="connsiteX6" fmla="*/ 413812 w 558706"/>
                    <a:gd name="connsiteY6" fmla="*/ 195726 h 370351"/>
                    <a:gd name="connsiteX7" fmla="*/ 378887 w 558706"/>
                    <a:gd name="connsiteY7" fmla="*/ 186201 h 370351"/>
                    <a:gd name="connsiteX8" fmla="*/ 299512 w 558706"/>
                    <a:gd name="connsiteY8" fmla="*/ 364001 h 370351"/>
                    <a:gd name="connsiteX9" fmla="*/ 26462 w 558706"/>
                    <a:gd name="connsiteY9" fmla="*/ 370351 h 370351"/>
                    <a:gd name="connsiteX10" fmla="*/ 32812 w 558706"/>
                    <a:gd name="connsiteY10" fmla="*/ 265576 h 370351"/>
                    <a:gd name="connsiteX0" fmla="*/ 32812 w 558706"/>
                    <a:gd name="connsiteY0" fmla="*/ 268667 h 373442"/>
                    <a:gd name="connsiteX1" fmla="*/ 201087 w 558706"/>
                    <a:gd name="connsiteY1" fmla="*/ 252792 h 373442"/>
                    <a:gd name="connsiteX2" fmla="*/ 258237 w 558706"/>
                    <a:gd name="connsiteY2" fmla="*/ 74992 h 373442"/>
                    <a:gd name="connsiteX3" fmla="*/ 438418 w 558706"/>
                    <a:gd name="connsiteY3" fmla="*/ 5936 h 373442"/>
                    <a:gd name="connsiteX4" fmla="*/ 556687 w 558706"/>
                    <a:gd name="connsiteY4" fmla="*/ 348042 h 373442"/>
                    <a:gd name="connsiteX5" fmla="*/ 347137 w 558706"/>
                    <a:gd name="connsiteY5" fmla="*/ 357567 h 373442"/>
                    <a:gd name="connsiteX6" fmla="*/ 413812 w 558706"/>
                    <a:gd name="connsiteY6" fmla="*/ 198817 h 373442"/>
                    <a:gd name="connsiteX7" fmla="*/ 378887 w 558706"/>
                    <a:gd name="connsiteY7" fmla="*/ 189292 h 373442"/>
                    <a:gd name="connsiteX8" fmla="*/ 299512 w 558706"/>
                    <a:gd name="connsiteY8" fmla="*/ 367092 h 373442"/>
                    <a:gd name="connsiteX9" fmla="*/ 26462 w 558706"/>
                    <a:gd name="connsiteY9" fmla="*/ 373442 h 373442"/>
                    <a:gd name="connsiteX10" fmla="*/ 32812 w 558706"/>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687" h="373442">
                      <a:moveTo>
                        <a:pt x="32812" y="268667"/>
                      </a:moveTo>
                      <a:lnTo>
                        <a:pt x="201087" y="252792"/>
                      </a:lnTo>
                      <a:lnTo>
                        <a:pt x="258237" y="74992"/>
                      </a:lnTo>
                      <a:cubicBezTo>
                        <a:pt x="302951" y="-282"/>
                        <a:pt x="376770" y="-8615"/>
                        <a:pt x="438418" y="5936"/>
                      </a:cubicBezTo>
                      <a:cubicBezTo>
                        <a:pt x="516735" y="49062"/>
                        <a:pt x="546104" y="71949"/>
                        <a:pt x="556687" y="348042"/>
                      </a:cubicBezTo>
                      <a:cubicBezTo>
                        <a:pt x="479693" y="353599"/>
                        <a:pt x="416987" y="354392"/>
                        <a:pt x="347137" y="357567"/>
                      </a:cubicBezTo>
                      <a:cubicBezTo>
                        <a:pt x="357456" y="321318"/>
                        <a:pt x="389206" y="251734"/>
                        <a:pt x="413812" y="198817"/>
                      </a:cubicBezTo>
                      <a:lnTo>
                        <a:pt x="378887" y="189292"/>
                      </a:lnTo>
                      <a:lnTo>
                        <a:pt x="299512" y="367092"/>
                      </a:lnTo>
                      <a:lnTo>
                        <a:pt x="26462" y="373442"/>
                      </a:lnTo>
                      <a:cubicBezTo>
                        <a:pt x="3972" y="361535"/>
                        <a:pt x="-22485" y="302005"/>
                        <a:pt x="32812" y="268667"/>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sp>
              <p:nvSpPr>
                <p:cNvPr id="21" name="Freeform 66"/>
                <p:cNvSpPr/>
                <p:nvPr/>
              </p:nvSpPr>
              <p:spPr>
                <a:xfrm rot="20245202">
                  <a:off x="3666777" y="3312921"/>
                  <a:ext cx="255167" cy="149644"/>
                </a:xfrm>
                <a:custGeom>
                  <a:avLst/>
                  <a:gdLst>
                    <a:gd name="connsiteX0" fmla="*/ 246244 w 255167"/>
                    <a:gd name="connsiteY0" fmla="*/ 8923 h 128920"/>
                    <a:gd name="connsiteX1" fmla="*/ 255167 w 255167"/>
                    <a:gd name="connsiteY1" fmla="*/ 30466 h 128920"/>
                    <a:gd name="connsiteX2" fmla="*/ 255167 w 255167"/>
                    <a:gd name="connsiteY2" fmla="*/ 101784 h 128920"/>
                    <a:gd name="connsiteX3" fmla="*/ 246244 w 255167"/>
                    <a:gd name="connsiteY3" fmla="*/ 123327 h 128920"/>
                    <a:gd name="connsiteX4" fmla="*/ 232739 w 255167"/>
                    <a:gd name="connsiteY4" fmla="*/ 128920 h 128920"/>
                    <a:gd name="connsiteX5" fmla="*/ 232739 w 255167"/>
                    <a:gd name="connsiteY5" fmla="*/ 29639 h 128920"/>
                    <a:gd name="connsiteX6" fmla="*/ 223504 w 255167"/>
                    <a:gd name="connsiteY6" fmla="*/ 20404 h 128920"/>
                    <a:gd name="connsiteX7" fmla="*/ 31662 w 255167"/>
                    <a:gd name="connsiteY7" fmla="*/ 20404 h 128920"/>
                    <a:gd name="connsiteX8" fmla="*/ 22427 w 255167"/>
                    <a:gd name="connsiteY8" fmla="*/ 29639 h 128920"/>
                    <a:gd name="connsiteX9" fmla="*/ 22427 w 255167"/>
                    <a:gd name="connsiteY9" fmla="*/ 128920 h 128920"/>
                    <a:gd name="connsiteX10" fmla="*/ 8923 w 255167"/>
                    <a:gd name="connsiteY10" fmla="*/ 123327 h 128920"/>
                    <a:gd name="connsiteX11" fmla="*/ 0 w 255167"/>
                    <a:gd name="connsiteY11" fmla="*/ 101784 h 128920"/>
                    <a:gd name="connsiteX12" fmla="*/ 0 w 255167"/>
                    <a:gd name="connsiteY12" fmla="*/ 30466 h 128920"/>
                    <a:gd name="connsiteX13" fmla="*/ 30466 w 255167"/>
                    <a:gd name="connsiteY13" fmla="*/ 0 h 128920"/>
                    <a:gd name="connsiteX14" fmla="*/ 224701 w 255167"/>
                    <a:gd name="connsiteY14" fmla="*/ 0 h 128920"/>
                    <a:gd name="connsiteX15" fmla="*/ 246244 w 255167"/>
                    <a:gd name="connsiteY15" fmla="*/ 8923 h 1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167" h="128920">
                      <a:moveTo>
                        <a:pt x="246244" y="8923"/>
                      </a:moveTo>
                      <a:cubicBezTo>
                        <a:pt x="251757" y="14437"/>
                        <a:pt x="255167" y="22053"/>
                        <a:pt x="255167" y="30466"/>
                      </a:cubicBezTo>
                      <a:lnTo>
                        <a:pt x="255167" y="101784"/>
                      </a:lnTo>
                      <a:cubicBezTo>
                        <a:pt x="255167" y="110197"/>
                        <a:pt x="251757" y="117814"/>
                        <a:pt x="246244" y="123327"/>
                      </a:cubicBezTo>
                      <a:lnTo>
                        <a:pt x="232739" y="128920"/>
                      </a:lnTo>
                      <a:lnTo>
                        <a:pt x="232739" y="29639"/>
                      </a:lnTo>
                      <a:cubicBezTo>
                        <a:pt x="232739" y="24539"/>
                        <a:pt x="228604" y="20404"/>
                        <a:pt x="223504" y="20404"/>
                      </a:cubicBezTo>
                      <a:lnTo>
                        <a:pt x="31662" y="20404"/>
                      </a:lnTo>
                      <a:cubicBezTo>
                        <a:pt x="26562" y="20404"/>
                        <a:pt x="22427" y="24539"/>
                        <a:pt x="22427" y="29639"/>
                      </a:cubicBezTo>
                      <a:lnTo>
                        <a:pt x="22427" y="128920"/>
                      </a:lnTo>
                      <a:lnTo>
                        <a:pt x="8923" y="123327"/>
                      </a:lnTo>
                      <a:cubicBezTo>
                        <a:pt x="3410" y="117813"/>
                        <a:pt x="0" y="110197"/>
                        <a:pt x="0" y="101784"/>
                      </a:cubicBezTo>
                      <a:lnTo>
                        <a:pt x="0" y="30466"/>
                      </a:lnTo>
                      <a:cubicBezTo>
                        <a:pt x="0" y="13640"/>
                        <a:pt x="13640" y="0"/>
                        <a:pt x="30466" y="0"/>
                      </a:cubicBezTo>
                      <a:lnTo>
                        <a:pt x="224701" y="0"/>
                      </a:lnTo>
                      <a:cubicBezTo>
                        <a:pt x="233114" y="0"/>
                        <a:pt x="240731" y="3410"/>
                        <a:pt x="246244" y="8923"/>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grpSp>
        </p:grpSp>
        <p:sp>
          <p:nvSpPr>
            <p:cNvPr id="31" name="Rectangle 30"/>
            <p:cNvSpPr/>
            <p:nvPr/>
          </p:nvSpPr>
          <p:spPr>
            <a:xfrm>
              <a:off x="4603839" y="3820907"/>
              <a:ext cx="3223064" cy="657359"/>
            </a:xfrm>
            <a:prstGeom prst="rect">
              <a:avLst/>
            </a:prstGeom>
          </p:spPr>
          <p:txBody>
            <a:bodyPr wrap="square">
              <a:spAutoFit/>
            </a:bodyPr>
            <a:lstStyle/>
            <a:p>
              <a:r>
                <a:rPr lang="en-US" sz="1836" dirty="0"/>
                <a:t>Popular Swagger Tools: </a:t>
              </a:r>
              <a:r>
                <a:rPr lang="en-US" sz="1836" dirty="0" err="1">
                  <a:hlinkClick r:id="rId4"/>
                </a:rPr>
                <a:t>AutoRest</a:t>
              </a:r>
              <a:r>
                <a:rPr lang="en-US" sz="1836" dirty="0"/>
                <a:t> or </a:t>
              </a:r>
              <a:r>
                <a:rPr lang="en-US" sz="1836" dirty="0">
                  <a:hlinkClick r:id="rId5"/>
                </a:rPr>
                <a:t>Code Generator</a:t>
              </a:r>
              <a:endParaRPr lang="en-US" sz="1836" dirty="0"/>
            </a:p>
          </p:txBody>
        </p:sp>
        <p:sp>
          <p:nvSpPr>
            <p:cNvPr id="35" name="Rectangle 34"/>
            <p:cNvSpPr/>
            <p:nvPr/>
          </p:nvSpPr>
          <p:spPr>
            <a:xfrm>
              <a:off x="4670514" y="4887010"/>
              <a:ext cx="2924176" cy="1096967"/>
            </a:xfrm>
            <a:prstGeom prst="rect">
              <a:avLst/>
            </a:prstGeom>
            <a:solidFill>
              <a:schemeClr val="bg1">
                <a:lumMod val="75000"/>
              </a:schemeClr>
            </a:solidFill>
            <a:ln>
              <a:noFill/>
            </a:ln>
          </p:spPr>
          <p:txBody>
            <a:bodyPr wrap="square">
              <a:spAutoFit/>
            </a:bodyPr>
            <a:lstStyle/>
            <a:p>
              <a:r>
                <a:rPr lang="en-US" sz="1632" i="1" dirty="0">
                  <a:solidFill>
                    <a:srgbClr val="00B050"/>
                  </a:solidFill>
                </a:rPr>
                <a:t>AutoRest.exe</a:t>
              </a:r>
              <a:r>
                <a:rPr lang="en-US" sz="1632" i="1" dirty="0"/>
                <a:t> -CodeGenerator CSharp -Modeler Swagger -Input </a:t>
              </a:r>
              <a:r>
                <a:rPr lang="en-US" sz="1632" b="1" i="1" dirty="0">
                  <a:solidFill>
                    <a:srgbClr val="0070C0"/>
                  </a:solidFill>
                </a:rPr>
                <a:t>swagger.json</a:t>
              </a:r>
              <a:r>
                <a:rPr lang="en-US" sz="1632" i="1" dirty="0">
                  <a:solidFill>
                    <a:srgbClr val="0070C0"/>
                  </a:solidFill>
                </a:rPr>
                <a:t> </a:t>
              </a:r>
              <a:r>
                <a:rPr lang="en-US" sz="1632" i="1" dirty="0"/>
                <a:t>-Namespace </a:t>
              </a:r>
              <a:r>
                <a:rPr lang="en-US" sz="1632" i="1" dirty="0" err="1"/>
                <a:t>Mynamespace</a:t>
              </a:r>
              <a:endParaRPr lang="en-US" sz="1632" i="1" dirty="0"/>
            </a:p>
          </p:txBody>
        </p:sp>
        <p:grpSp>
          <p:nvGrpSpPr>
            <p:cNvPr id="43" name="Group 42"/>
            <p:cNvGrpSpPr/>
            <p:nvPr/>
          </p:nvGrpSpPr>
          <p:grpSpPr>
            <a:xfrm>
              <a:off x="4260377" y="2674807"/>
              <a:ext cx="3890065" cy="895350"/>
              <a:chOff x="3504251" y="0"/>
              <a:chExt cx="3890065" cy="895350"/>
            </a:xfrm>
          </p:grpSpPr>
          <p:sp>
            <p:nvSpPr>
              <p:cNvPr id="44" name="Chevron 43"/>
              <p:cNvSpPr/>
              <p:nvPr/>
            </p:nvSpPr>
            <p:spPr>
              <a:xfrm>
                <a:off x="3504251" y="0"/>
                <a:ext cx="3890065" cy="895350"/>
              </a:xfrm>
              <a:prstGeom prst="chevron">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45" name="Chevron 4"/>
              <p:cNvSpPr txBox="1"/>
              <p:nvPr/>
            </p:nvSpPr>
            <p:spPr>
              <a:xfrm>
                <a:off x="3951926" y="0"/>
                <a:ext cx="2994715" cy="8953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9763" tIns="29921" rIns="29921" bIns="29921" numCol="1" spcCol="1270" anchor="ctr" anchorCtr="0">
                <a:noAutofit/>
              </a:bodyPr>
              <a:lstStyle/>
              <a:p>
                <a:pPr algn="ctr" defTabSz="997360">
                  <a:lnSpc>
                    <a:spcPct val="90000"/>
                  </a:lnSpc>
                  <a:spcBef>
                    <a:spcPct val="0"/>
                  </a:spcBef>
                  <a:spcAft>
                    <a:spcPct val="35000"/>
                  </a:spcAft>
                </a:pPr>
                <a:r>
                  <a:rPr lang="en-US" sz="2244" dirty="0"/>
                  <a:t>Run Swagger tools to generate code</a:t>
                </a:r>
              </a:p>
            </p:txBody>
          </p:sp>
        </p:grpSp>
      </p:grpSp>
      <p:grpSp>
        <p:nvGrpSpPr>
          <p:cNvPr id="30" name="Group 29"/>
          <p:cNvGrpSpPr/>
          <p:nvPr/>
        </p:nvGrpSpPr>
        <p:grpSpPr>
          <a:xfrm>
            <a:off x="7940436" y="1726137"/>
            <a:ext cx="3967506" cy="4724562"/>
            <a:chOff x="7784583" y="1692445"/>
            <a:chExt cx="3890065" cy="4632344"/>
          </a:xfrm>
        </p:grpSpPr>
        <p:pic>
          <p:nvPicPr>
            <p:cNvPr id="34" name="Picture 33"/>
            <p:cNvPicPr>
              <a:picLocks noChangeAspect="1"/>
            </p:cNvPicPr>
            <p:nvPr/>
          </p:nvPicPr>
          <p:blipFill>
            <a:blip r:embed="rId3"/>
            <a:stretch>
              <a:fillRect/>
            </a:stretch>
          </p:blipFill>
          <p:spPr>
            <a:xfrm>
              <a:off x="7995957" y="3830111"/>
              <a:ext cx="3502014" cy="2494678"/>
            </a:xfrm>
            <a:prstGeom prst="rect">
              <a:avLst/>
            </a:prstGeom>
            <a:ln>
              <a:noFill/>
            </a:ln>
            <a:effectLst>
              <a:outerShdw blurRad="190500" algn="tl" rotWithShape="0">
                <a:srgbClr val="000000">
                  <a:alpha val="70000"/>
                </a:srgbClr>
              </a:outerShdw>
            </a:effectLst>
          </p:spPr>
        </p:pic>
        <p:grpSp>
          <p:nvGrpSpPr>
            <p:cNvPr id="22" name="Group 21"/>
            <p:cNvGrpSpPr/>
            <p:nvPr/>
          </p:nvGrpSpPr>
          <p:grpSpPr>
            <a:xfrm>
              <a:off x="8413035" y="1692445"/>
              <a:ext cx="1796576" cy="1006077"/>
              <a:chOff x="5004633" y="4648758"/>
              <a:chExt cx="2331508" cy="1134420"/>
            </a:xfrm>
          </p:grpSpPr>
          <p:sp>
            <p:nvSpPr>
              <p:cNvPr id="23" name="TextBox 22"/>
              <p:cNvSpPr txBox="1"/>
              <p:nvPr/>
            </p:nvSpPr>
            <p:spPr>
              <a:xfrm>
                <a:off x="5004633" y="5316876"/>
                <a:ext cx="2331508" cy="466302"/>
              </a:xfrm>
              <a:prstGeom prst="rect">
                <a:avLst/>
              </a:prstGeom>
              <a:noFill/>
            </p:spPr>
            <p:txBody>
              <a:bodyPr wrap="square" lIns="0" tIns="0" rIns="0" bIns="0" rtlCol="0">
                <a:noAutofit/>
              </a:bodyPr>
              <a:lstStyle/>
              <a:p>
                <a:pPr algn="ctr" defTabSz="950425">
                  <a:defRPr/>
                </a:pPr>
                <a:r>
                  <a:rPr lang="en-US" sz="1428" b="1" kern="0" dirty="0">
                    <a:latin typeface="Segoe UI Light" panose="020B0502040204020203" pitchFamily="34" charset="0"/>
                    <a:cs typeface="Segoe UI Light" panose="020B0502040204020203" pitchFamily="34" charset="0"/>
                  </a:rPr>
                  <a:t>Developer</a:t>
                </a:r>
              </a:p>
            </p:txBody>
          </p:sp>
          <p:grpSp>
            <p:nvGrpSpPr>
              <p:cNvPr id="24" name="Group 23"/>
              <p:cNvGrpSpPr>
                <a:grpSpLocks noChangeAspect="1"/>
              </p:cNvGrpSpPr>
              <p:nvPr/>
            </p:nvGrpSpPr>
            <p:grpSpPr>
              <a:xfrm>
                <a:off x="5847032" y="4648758"/>
                <a:ext cx="573864" cy="594358"/>
                <a:chOff x="3666777" y="2914650"/>
                <a:chExt cx="637627" cy="660397"/>
              </a:xfrm>
              <a:solidFill>
                <a:srgbClr val="003963"/>
              </a:solidFill>
            </p:grpSpPr>
            <p:sp>
              <p:nvSpPr>
                <p:cNvPr id="25" name="Oval 24"/>
                <p:cNvSpPr/>
                <p:nvPr/>
              </p:nvSpPr>
              <p:spPr>
                <a:xfrm>
                  <a:off x="3913881" y="2914650"/>
                  <a:ext cx="273051" cy="273050"/>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sp>
              <p:nvSpPr>
                <p:cNvPr id="26" name="Freeform 65"/>
                <p:cNvSpPr/>
                <p:nvPr/>
              </p:nvSpPr>
              <p:spPr>
                <a:xfrm>
                  <a:off x="3747717" y="3201605"/>
                  <a:ext cx="556687" cy="373442"/>
                </a:xfrm>
                <a:custGeom>
                  <a:avLst/>
                  <a:gdLst>
                    <a:gd name="connsiteX0" fmla="*/ 34925 w 558800"/>
                    <a:gd name="connsiteY0" fmla="*/ 266700 h 371475"/>
                    <a:gd name="connsiteX1" fmla="*/ 203200 w 558800"/>
                    <a:gd name="connsiteY1" fmla="*/ 250825 h 371475"/>
                    <a:gd name="connsiteX2" fmla="*/ 260350 w 558800"/>
                    <a:gd name="connsiteY2" fmla="*/ 73025 h 371475"/>
                    <a:gd name="connsiteX3" fmla="*/ 320675 w 558800"/>
                    <a:gd name="connsiteY3" fmla="*/ 15875 h 371475"/>
                    <a:gd name="connsiteX4" fmla="*/ 419100 w 558800"/>
                    <a:gd name="connsiteY4" fmla="*/ 0 h 371475"/>
                    <a:gd name="connsiteX5" fmla="*/ 501650 w 558800"/>
                    <a:gd name="connsiteY5" fmla="*/ 44450 h 371475"/>
                    <a:gd name="connsiteX6" fmla="*/ 536575 w 558800"/>
                    <a:gd name="connsiteY6" fmla="*/ 98425 h 371475"/>
                    <a:gd name="connsiteX7" fmla="*/ 558800 w 558800"/>
                    <a:gd name="connsiteY7" fmla="*/ 346075 h 371475"/>
                    <a:gd name="connsiteX8" fmla="*/ 349250 w 558800"/>
                    <a:gd name="connsiteY8" fmla="*/ 355600 h 371475"/>
                    <a:gd name="connsiteX9" fmla="*/ 346075 w 558800"/>
                    <a:gd name="connsiteY9" fmla="*/ 349250 h 371475"/>
                    <a:gd name="connsiteX10" fmla="*/ 415925 w 558800"/>
                    <a:gd name="connsiteY10" fmla="*/ 196850 h 371475"/>
                    <a:gd name="connsiteX11" fmla="*/ 412750 w 558800"/>
                    <a:gd name="connsiteY11" fmla="*/ 184150 h 371475"/>
                    <a:gd name="connsiteX12" fmla="*/ 381000 w 558800"/>
                    <a:gd name="connsiteY12" fmla="*/ 187325 h 371475"/>
                    <a:gd name="connsiteX13" fmla="*/ 301625 w 558800"/>
                    <a:gd name="connsiteY13" fmla="*/ 365125 h 371475"/>
                    <a:gd name="connsiteX14" fmla="*/ 28575 w 558800"/>
                    <a:gd name="connsiteY14" fmla="*/ 371475 h 371475"/>
                    <a:gd name="connsiteX15" fmla="*/ 0 w 558800"/>
                    <a:gd name="connsiteY15" fmla="*/ 336550 h 371475"/>
                    <a:gd name="connsiteX16" fmla="*/ 34925 w 558800"/>
                    <a:gd name="connsiteY16" fmla="*/ 266700 h 371475"/>
                    <a:gd name="connsiteX0" fmla="*/ 34925 w 558800"/>
                    <a:gd name="connsiteY0" fmla="*/ 266700 h 371475"/>
                    <a:gd name="connsiteX1" fmla="*/ 203200 w 558800"/>
                    <a:gd name="connsiteY1" fmla="*/ 250825 h 371475"/>
                    <a:gd name="connsiteX2" fmla="*/ 260350 w 558800"/>
                    <a:gd name="connsiteY2" fmla="*/ 73025 h 371475"/>
                    <a:gd name="connsiteX3" fmla="*/ 419100 w 558800"/>
                    <a:gd name="connsiteY3" fmla="*/ 0 h 371475"/>
                    <a:gd name="connsiteX4" fmla="*/ 501650 w 558800"/>
                    <a:gd name="connsiteY4" fmla="*/ 44450 h 371475"/>
                    <a:gd name="connsiteX5" fmla="*/ 536575 w 558800"/>
                    <a:gd name="connsiteY5" fmla="*/ 98425 h 371475"/>
                    <a:gd name="connsiteX6" fmla="*/ 558800 w 558800"/>
                    <a:gd name="connsiteY6" fmla="*/ 346075 h 371475"/>
                    <a:gd name="connsiteX7" fmla="*/ 349250 w 558800"/>
                    <a:gd name="connsiteY7" fmla="*/ 355600 h 371475"/>
                    <a:gd name="connsiteX8" fmla="*/ 346075 w 558800"/>
                    <a:gd name="connsiteY8" fmla="*/ 349250 h 371475"/>
                    <a:gd name="connsiteX9" fmla="*/ 415925 w 558800"/>
                    <a:gd name="connsiteY9" fmla="*/ 196850 h 371475"/>
                    <a:gd name="connsiteX10" fmla="*/ 412750 w 558800"/>
                    <a:gd name="connsiteY10" fmla="*/ 184150 h 371475"/>
                    <a:gd name="connsiteX11" fmla="*/ 381000 w 558800"/>
                    <a:gd name="connsiteY11" fmla="*/ 187325 h 371475"/>
                    <a:gd name="connsiteX12" fmla="*/ 301625 w 558800"/>
                    <a:gd name="connsiteY12" fmla="*/ 365125 h 371475"/>
                    <a:gd name="connsiteX13" fmla="*/ 28575 w 558800"/>
                    <a:gd name="connsiteY13" fmla="*/ 371475 h 371475"/>
                    <a:gd name="connsiteX14" fmla="*/ 0 w 558800"/>
                    <a:gd name="connsiteY14" fmla="*/ 336550 h 371475"/>
                    <a:gd name="connsiteX15" fmla="*/ 34925 w 558800"/>
                    <a:gd name="connsiteY15" fmla="*/ 266700 h 371475"/>
                    <a:gd name="connsiteX0" fmla="*/ 34925 w 558800"/>
                    <a:gd name="connsiteY0" fmla="*/ 222250 h 327025"/>
                    <a:gd name="connsiteX1" fmla="*/ 203200 w 558800"/>
                    <a:gd name="connsiteY1" fmla="*/ 206375 h 327025"/>
                    <a:gd name="connsiteX2" fmla="*/ 260350 w 558800"/>
                    <a:gd name="connsiteY2" fmla="*/ 28575 h 327025"/>
                    <a:gd name="connsiteX3" fmla="*/ 501650 w 558800"/>
                    <a:gd name="connsiteY3" fmla="*/ 0 h 327025"/>
                    <a:gd name="connsiteX4" fmla="*/ 536575 w 558800"/>
                    <a:gd name="connsiteY4" fmla="*/ 53975 h 327025"/>
                    <a:gd name="connsiteX5" fmla="*/ 558800 w 558800"/>
                    <a:gd name="connsiteY5" fmla="*/ 301625 h 327025"/>
                    <a:gd name="connsiteX6" fmla="*/ 349250 w 558800"/>
                    <a:gd name="connsiteY6" fmla="*/ 311150 h 327025"/>
                    <a:gd name="connsiteX7" fmla="*/ 346075 w 558800"/>
                    <a:gd name="connsiteY7" fmla="*/ 304800 h 327025"/>
                    <a:gd name="connsiteX8" fmla="*/ 415925 w 558800"/>
                    <a:gd name="connsiteY8" fmla="*/ 152400 h 327025"/>
                    <a:gd name="connsiteX9" fmla="*/ 412750 w 558800"/>
                    <a:gd name="connsiteY9" fmla="*/ 139700 h 327025"/>
                    <a:gd name="connsiteX10" fmla="*/ 381000 w 558800"/>
                    <a:gd name="connsiteY10" fmla="*/ 142875 h 327025"/>
                    <a:gd name="connsiteX11" fmla="*/ 301625 w 558800"/>
                    <a:gd name="connsiteY11" fmla="*/ 320675 h 327025"/>
                    <a:gd name="connsiteX12" fmla="*/ 28575 w 558800"/>
                    <a:gd name="connsiteY12" fmla="*/ 327025 h 327025"/>
                    <a:gd name="connsiteX13" fmla="*/ 0 w 558800"/>
                    <a:gd name="connsiteY13" fmla="*/ 292100 h 327025"/>
                    <a:gd name="connsiteX14" fmla="*/ 34925 w 558800"/>
                    <a:gd name="connsiteY14" fmla="*/ 222250 h 327025"/>
                    <a:gd name="connsiteX0" fmla="*/ 34925 w 558800"/>
                    <a:gd name="connsiteY0" fmla="*/ 246288 h 351063"/>
                    <a:gd name="connsiteX1" fmla="*/ 203200 w 558800"/>
                    <a:gd name="connsiteY1" fmla="*/ 230413 h 351063"/>
                    <a:gd name="connsiteX2" fmla="*/ 260350 w 558800"/>
                    <a:gd name="connsiteY2" fmla="*/ 52613 h 351063"/>
                    <a:gd name="connsiteX3" fmla="*/ 501650 w 558800"/>
                    <a:gd name="connsiteY3" fmla="*/ 24038 h 351063"/>
                    <a:gd name="connsiteX4" fmla="*/ 536575 w 558800"/>
                    <a:gd name="connsiteY4" fmla="*/ 78013 h 351063"/>
                    <a:gd name="connsiteX5" fmla="*/ 558800 w 558800"/>
                    <a:gd name="connsiteY5" fmla="*/ 325663 h 351063"/>
                    <a:gd name="connsiteX6" fmla="*/ 349250 w 558800"/>
                    <a:gd name="connsiteY6" fmla="*/ 335188 h 351063"/>
                    <a:gd name="connsiteX7" fmla="*/ 346075 w 558800"/>
                    <a:gd name="connsiteY7" fmla="*/ 328838 h 351063"/>
                    <a:gd name="connsiteX8" fmla="*/ 415925 w 558800"/>
                    <a:gd name="connsiteY8" fmla="*/ 176438 h 351063"/>
                    <a:gd name="connsiteX9" fmla="*/ 412750 w 558800"/>
                    <a:gd name="connsiteY9" fmla="*/ 163738 h 351063"/>
                    <a:gd name="connsiteX10" fmla="*/ 381000 w 558800"/>
                    <a:gd name="connsiteY10" fmla="*/ 166913 h 351063"/>
                    <a:gd name="connsiteX11" fmla="*/ 301625 w 558800"/>
                    <a:gd name="connsiteY11" fmla="*/ 344713 h 351063"/>
                    <a:gd name="connsiteX12" fmla="*/ 28575 w 558800"/>
                    <a:gd name="connsiteY12" fmla="*/ 351063 h 351063"/>
                    <a:gd name="connsiteX13" fmla="*/ 0 w 558800"/>
                    <a:gd name="connsiteY13" fmla="*/ 316138 h 351063"/>
                    <a:gd name="connsiteX14" fmla="*/ 34925 w 558800"/>
                    <a:gd name="connsiteY14" fmla="*/ 246288 h 35106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36575 w 558800"/>
                    <a:gd name="connsiteY4" fmla="*/ 95653 h 368703"/>
                    <a:gd name="connsiteX5" fmla="*/ 558800 w 558800"/>
                    <a:gd name="connsiteY5" fmla="*/ 343303 h 368703"/>
                    <a:gd name="connsiteX6" fmla="*/ 349250 w 558800"/>
                    <a:gd name="connsiteY6" fmla="*/ 352828 h 368703"/>
                    <a:gd name="connsiteX7" fmla="*/ 346075 w 558800"/>
                    <a:gd name="connsiteY7" fmla="*/ 346478 h 368703"/>
                    <a:gd name="connsiteX8" fmla="*/ 415925 w 558800"/>
                    <a:gd name="connsiteY8" fmla="*/ 194078 h 368703"/>
                    <a:gd name="connsiteX9" fmla="*/ 412750 w 558800"/>
                    <a:gd name="connsiteY9" fmla="*/ 181378 h 368703"/>
                    <a:gd name="connsiteX10" fmla="*/ 381000 w 558800"/>
                    <a:gd name="connsiteY10" fmla="*/ 184553 h 368703"/>
                    <a:gd name="connsiteX11" fmla="*/ 301625 w 558800"/>
                    <a:gd name="connsiteY11" fmla="*/ 362353 h 368703"/>
                    <a:gd name="connsiteX12" fmla="*/ 28575 w 558800"/>
                    <a:gd name="connsiteY12" fmla="*/ 368703 h 368703"/>
                    <a:gd name="connsiteX13" fmla="*/ 0 w 558800"/>
                    <a:gd name="connsiteY13" fmla="*/ 333778 h 368703"/>
                    <a:gd name="connsiteX14" fmla="*/ 34925 w 558800"/>
                    <a:gd name="connsiteY14"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381000 w 558800"/>
                    <a:gd name="connsiteY8" fmla="*/ 184553 h 368703"/>
                    <a:gd name="connsiteX9" fmla="*/ 301625 w 558800"/>
                    <a:gd name="connsiteY9" fmla="*/ 362353 h 368703"/>
                    <a:gd name="connsiteX10" fmla="*/ 28575 w 558800"/>
                    <a:gd name="connsiteY10" fmla="*/ 368703 h 368703"/>
                    <a:gd name="connsiteX11" fmla="*/ 0 w 558800"/>
                    <a:gd name="connsiteY11" fmla="*/ 333778 h 368703"/>
                    <a:gd name="connsiteX12" fmla="*/ 34925 w 558800"/>
                    <a:gd name="connsiteY12" fmla="*/ 263928 h 368703"/>
                    <a:gd name="connsiteX0" fmla="*/ 6350 w 530225"/>
                    <a:gd name="connsiteY0" fmla="*/ 263928 h 368703"/>
                    <a:gd name="connsiteX1" fmla="*/ 174625 w 530225"/>
                    <a:gd name="connsiteY1" fmla="*/ 248053 h 368703"/>
                    <a:gd name="connsiteX2" fmla="*/ 231775 w 530225"/>
                    <a:gd name="connsiteY2" fmla="*/ 70253 h 368703"/>
                    <a:gd name="connsiteX3" fmla="*/ 473075 w 530225"/>
                    <a:gd name="connsiteY3" fmla="*/ 41678 h 368703"/>
                    <a:gd name="connsiteX4" fmla="*/ 530225 w 530225"/>
                    <a:gd name="connsiteY4" fmla="*/ 343303 h 368703"/>
                    <a:gd name="connsiteX5" fmla="*/ 320675 w 530225"/>
                    <a:gd name="connsiteY5" fmla="*/ 352828 h 368703"/>
                    <a:gd name="connsiteX6" fmla="*/ 317500 w 530225"/>
                    <a:gd name="connsiteY6" fmla="*/ 346478 h 368703"/>
                    <a:gd name="connsiteX7" fmla="*/ 387350 w 530225"/>
                    <a:gd name="connsiteY7" fmla="*/ 194078 h 368703"/>
                    <a:gd name="connsiteX8" fmla="*/ 352425 w 530225"/>
                    <a:gd name="connsiteY8" fmla="*/ 184553 h 368703"/>
                    <a:gd name="connsiteX9" fmla="*/ 273050 w 530225"/>
                    <a:gd name="connsiteY9" fmla="*/ 362353 h 368703"/>
                    <a:gd name="connsiteX10" fmla="*/ 0 w 530225"/>
                    <a:gd name="connsiteY10" fmla="*/ 368703 h 368703"/>
                    <a:gd name="connsiteX11" fmla="*/ 6350 w 530225"/>
                    <a:gd name="connsiteY11" fmla="*/ 263928 h 368703"/>
                    <a:gd name="connsiteX0" fmla="*/ 28984 w 552859"/>
                    <a:gd name="connsiteY0" fmla="*/ 263928 h 368703"/>
                    <a:gd name="connsiteX1" fmla="*/ 197259 w 552859"/>
                    <a:gd name="connsiteY1" fmla="*/ 248053 h 368703"/>
                    <a:gd name="connsiteX2" fmla="*/ 254409 w 552859"/>
                    <a:gd name="connsiteY2" fmla="*/ 70253 h 368703"/>
                    <a:gd name="connsiteX3" fmla="*/ 495709 w 552859"/>
                    <a:gd name="connsiteY3" fmla="*/ 41678 h 368703"/>
                    <a:gd name="connsiteX4" fmla="*/ 552859 w 552859"/>
                    <a:gd name="connsiteY4" fmla="*/ 343303 h 368703"/>
                    <a:gd name="connsiteX5" fmla="*/ 343309 w 552859"/>
                    <a:gd name="connsiteY5" fmla="*/ 352828 h 368703"/>
                    <a:gd name="connsiteX6" fmla="*/ 340134 w 552859"/>
                    <a:gd name="connsiteY6" fmla="*/ 346478 h 368703"/>
                    <a:gd name="connsiteX7" fmla="*/ 409984 w 552859"/>
                    <a:gd name="connsiteY7" fmla="*/ 194078 h 368703"/>
                    <a:gd name="connsiteX8" fmla="*/ 375059 w 552859"/>
                    <a:gd name="connsiteY8" fmla="*/ 184553 h 368703"/>
                    <a:gd name="connsiteX9" fmla="*/ 295684 w 552859"/>
                    <a:gd name="connsiteY9" fmla="*/ 362353 h 368703"/>
                    <a:gd name="connsiteX10" fmla="*/ 22634 w 552859"/>
                    <a:gd name="connsiteY10" fmla="*/ 368703 h 368703"/>
                    <a:gd name="connsiteX11" fmla="*/ 28984 w 552859"/>
                    <a:gd name="connsiteY11" fmla="*/ 263928 h 368703"/>
                    <a:gd name="connsiteX0" fmla="*/ 35058 w 558933"/>
                    <a:gd name="connsiteY0" fmla="*/ 263928 h 369620"/>
                    <a:gd name="connsiteX1" fmla="*/ 203333 w 558933"/>
                    <a:gd name="connsiteY1" fmla="*/ 248053 h 369620"/>
                    <a:gd name="connsiteX2" fmla="*/ 260483 w 558933"/>
                    <a:gd name="connsiteY2" fmla="*/ 70253 h 369620"/>
                    <a:gd name="connsiteX3" fmla="*/ 501783 w 558933"/>
                    <a:gd name="connsiteY3" fmla="*/ 41678 h 369620"/>
                    <a:gd name="connsiteX4" fmla="*/ 558933 w 558933"/>
                    <a:gd name="connsiteY4" fmla="*/ 343303 h 369620"/>
                    <a:gd name="connsiteX5" fmla="*/ 349383 w 558933"/>
                    <a:gd name="connsiteY5" fmla="*/ 352828 h 369620"/>
                    <a:gd name="connsiteX6" fmla="*/ 346208 w 558933"/>
                    <a:gd name="connsiteY6" fmla="*/ 346478 h 369620"/>
                    <a:gd name="connsiteX7" fmla="*/ 416058 w 558933"/>
                    <a:gd name="connsiteY7" fmla="*/ 194078 h 369620"/>
                    <a:gd name="connsiteX8" fmla="*/ 381133 w 558933"/>
                    <a:gd name="connsiteY8" fmla="*/ 184553 h 369620"/>
                    <a:gd name="connsiteX9" fmla="*/ 301758 w 558933"/>
                    <a:gd name="connsiteY9" fmla="*/ 362353 h 369620"/>
                    <a:gd name="connsiteX10" fmla="*/ 28708 w 558933"/>
                    <a:gd name="connsiteY10" fmla="*/ 368703 h 369620"/>
                    <a:gd name="connsiteX11" fmla="*/ 35058 w 558933"/>
                    <a:gd name="connsiteY11" fmla="*/ 263928 h 369620"/>
                    <a:gd name="connsiteX0" fmla="*/ 38101 w 561976"/>
                    <a:gd name="connsiteY0" fmla="*/ 263928 h 368703"/>
                    <a:gd name="connsiteX1" fmla="*/ 206376 w 561976"/>
                    <a:gd name="connsiteY1" fmla="*/ 248053 h 368703"/>
                    <a:gd name="connsiteX2" fmla="*/ 263526 w 561976"/>
                    <a:gd name="connsiteY2" fmla="*/ 70253 h 368703"/>
                    <a:gd name="connsiteX3" fmla="*/ 504826 w 561976"/>
                    <a:gd name="connsiteY3" fmla="*/ 41678 h 368703"/>
                    <a:gd name="connsiteX4" fmla="*/ 561976 w 561976"/>
                    <a:gd name="connsiteY4" fmla="*/ 343303 h 368703"/>
                    <a:gd name="connsiteX5" fmla="*/ 352426 w 561976"/>
                    <a:gd name="connsiteY5" fmla="*/ 352828 h 368703"/>
                    <a:gd name="connsiteX6" fmla="*/ 349251 w 561976"/>
                    <a:gd name="connsiteY6" fmla="*/ 346478 h 368703"/>
                    <a:gd name="connsiteX7" fmla="*/ 419101 w 561976"/>
                    <a:gd name="connsiteY7" fmla="*/ 194078 h 368703"/>
                    <a:gd name="connsiteX8" fmla="*/ 384176 w 561976"/>
                    <a:gd name="connsiteY8" fmla="*/ 184553 h 368703"/>
                    <a:gd name="connsiteX9" fmla="*/ 304801 w 561976"/>
                    <a:gd name="connsiteY9" fmla="*/ 362353 h 368703"/>
                    <a:gd name="connsiteX10" fmla="*/ 31751 w 561976"/>
                    <a:gd name="connsiteY10" fmla="*/ 368703 h 368703"/>
                    <a:gd name="connsiteX11" fmla="*/ 38101 w 561976"/>
                    <a:gd name="connsiteY11" fmla="*/ 263928 h 368703"/>
                    <a:gd name="connsiteX0" fmla="*/ 35796 w 559671"/>
                    <a:gd name="connsiteY0" fmla="*/ 263928 h 368703"/>
                    <a:gd name="connsiteX1" fmla="*/ 204071 w 559671"/>
                    <a:gd name="connsiteY1" fmla="*/ 248053 h 368703"/>
                    <a:gd name="connsiteX2" fmla="*/ 261221 w 559671"/>
                    <a:gd name="connsiteY2" fmla="*/ 70253 h 368703"/>
                    <a:gd name="connsiteX3" fmla="*/ 502521 w 559671"/>
                    <a:gd name="connsiteY3" fmla="*/ 41678 h 368703"/>
                    <a:gd name="connsiteX4" fmla="*/ 559671 w 559671"/>
                    <a:gd name="connsiteY4" fmla="*/ 343303 h 368703"/>
                    <a:gd name="connsiteX5" fmla="*/ 350121 w 559671"/>
                    <a:gd name="connsiteY5" fmla="*/ 352828 h 368703"/>
                    <a:gd name="connsiteX6" fmla="*/ 346946 w 559671"/>
                    <a:gd name="connsiteY6" fmla="*/ 346478 h 368703"/>
                    <a:gd name="connsiteX7" fmla="*/ 416796 w 559671"/>
                    <a:gd name="connsiteY7" fmla="*/ 194078 h 368703"/>
                    <a:gd name="connsiteX8" fmla="*/ 381871 w 559671"/>
                    <a:gd name="connsiteY8" fmla="*/ 184553 h 368703"/>
                    <a:gd name="connsiteX9" fmla="*/ 302496 w 559671"/>
                    <a:gd name="connsiteY9" fmla="*/ 362353 h 368703"/>
                    <a:gd name="connsiteX10" fmla="*/ 29446 w 559671"/>
                    <a:gd name="connsiteY10" fmla="*/ 368703 h 368703"/>
                    <a:gd name="connsiteX11" fmla="*/ 35796 w 559671"/>
                    <a:gd name="connsiteY11" fmla="*/ 263928 h 368703"/>
                    <a:gd name="connsiteX0" fmla="*/ 33802 w 557677"/>
                    <a:gd name="connsiteY0" fmla="*/ 263928 h 368703"/>
                    <a:gd name="connsiteX1" fmla="*/ 202077 w 557677"/>
                    <a:gd name="connsiteY1" fmla="*/ 248053 h 368703"/>
                    <a:gd name="connsiteX2" fmla="*/ 259227 w 557677"/>
                    <a:gd name="connsiteY2" fmla="*/ 70253 h 368703"/>
                    <a:gd name="connsiteX3" fmla="*/ 500527 w 557677"/>
                    <a:gd name="connsiteY3" fmla="*/ 41678 h 368703"/>
                    <a:gd name="connsiteX4" fmla="*/ 557677 w 557677"/>
                    <a:gd name="connsiteY4" fmla="*/ 343303 h 368703"/>
                    <a:gd name="connsiteX5" fmla="*/ 348127 w 557677"/>
                    <a:gd name="connsiteY5" fmla="*/ 352828 h 368703"/>
                    <a:gd name="connsiteX6" fmla="*/ 344952 w 557677"/>
                    <a:gd name="connsiteY6" fmla="*/ 346478 h 368703"/>
                    <a:gd name="connsiteX7" fmla="*/ 414802 w 557677"/>
                    <a:gd name="connsiteY7" fmla="*/ 194078 h 368703"/>
                    <a:gd name="connsiteX8" fmla="*/ 379877 w 557677"/>
                    <a:gd name="connsiteY8" fmla="*/ 184553 h 368703"/>
                    <a:gd name="connsiteX9" fmla="*/ 300502 w 557677"/>
                    <a:gd name="connsiteY9" fmla="*/ 362353 h 368703"/>
                    <a:gd name="connsiteX10" fmla="*/ 27452 w 557677"/>
                    <a:gd name="connsiteY10" fmla="*/ 368703 h 368703"/>
                    <a:gd name="connsiteX11" fmla="*/ 33802 w 55767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343962 w 556687"/>
                    <a:gd name="connsiteY6" fmla="*/ 346478 h 368703"/>
                    <a:gd name="connsiteX7" fmla="*/ 413812 w 556687"/>
                    <a:gd name="connsiteY7" fmla="*/ 194078 h 368703"/>
                    <a:gd name="connsiteX8" fmla="*/ 378887 w 556687"/>
                    <a:gd name="connsiteY8" fmla="*/ 184553 h 368703"/>
                    <a:gd name="connsiteX9" fmla="*/ 299512 w 556687"/>
                    <a:gd name="connsiteY9" fmla="*/ 362353 h 368703"/>
                    <a:gd name="connsiteX10" fmla="*/ 26462 w 556687"/>
                    <a:gd name="connsiteY10" fmla="*/ 368703 h 368703"/>
                    <a:gd name="connsiteX11" fmla="*/ 32812 w 55668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0508 h 365283"/>
                    <a:gd name="connsiteX1" fmla="*/ 201087 w 556687"/>
                    <a:gd name="connsiteY1" fmla="*/ 244633 h 365283"/>
                    <a:gd name="connsiteX2" fmla="*/ 258237 w 556687"/>
                    <a:gd name="connsiteY2" fmla="*/ 66833 h 365283"/>
                    <a:gd name="connsiteX3" fmla="*/ 426512 w 556687"/>
                    <a:gd name="connsiteY3" fmla="*/ 7302 h 365283"/>
                    <a:gd name="connsiteX4" fmla="*/ 499537 w 556687"/>
                    <a:gd name="connsiteY4" fmla="*/ 38258 h 365283"/>
                    <a:gd name="connsiteX5" fmla="*/ 556687 w 556687"/>
                    <a:gd name="connsiteY5" fmla="*/ 339883 h 365283"/>
                    <a:gd name="connsiteX6" fmla="*/ 347137 w 556687"/>
                    <a:gd name="connsiteY6" fmla="*/ 349408 h 365283"/>
                    <a:gd name="connsiteX7" fmla="*/ 413812 w 556687"/>
                    <a:gd name="connsiteY7" fmla="*/ 190658 h 365283"/>
                    <a:gd name="connsiteX8" fmla="*/ 378887 w 556687"/>
                    <a:gd name="connsiteY8" fmla="*/ 181133 h 365283"/>
                    <a:gd name="connsiteX9" fmla="*/ 299512 w 556687"/>
                    <a:gd name="connsiteY9" fmla="*/ 358933 h 365283"/>
                    <a:gd name="connsiteX10" fmla="*/ 26462 w 556687"/>
                    <a:gd name="connsiteY10" fmla="*/ 365283 h 365283"/>
                    <a:gd name="connsiteX11" fmla="*/ 32812 w 556687"/>
                    <a:gd name="connsiteY11" fmla="*/ 260508 h 365283"/>
                    <a:gd name="connsiteX0" fmla="*/ 32812 w 557953"/>
                    <a:gd name="connsiteY0" fmla="*/ 268685 h 373460"/>
                    <a:gd name="connsiteX1" fmla="*/ 201087 w 557953"/>
                    <a:gd name="connsiteY1" fmla="*/ 252810 h 373460"/>
                    <a:gd name="connsiteX2" fmla="*/ 258237 w 557953"/>
                    <a:gd name="connsiteY2" fmla="*/ 75010 h 373460"/>
                    <a:gd name="connsiteX3" fmla="*/ 426512 w 557953"/>
                    <a:gd name="connsiteY3" fmla="*/ 15479 h 373460"/>
                    <a:gd name="connsiteX4" fmla="*/ 556687 w 557953"/>
                    <a:gd name="connsiteY4" fmla="*/ 348060 h 373460"/>
                    <a:gd name="connsiteX5" fmla="*/ 347137 w 557953"/>
                    <a:gd name="connsiteY5" fmla="*/ 357585 h 373460"/>
                    <a:gd name="connsiteX6" fmla="*/ 413812 w 557953"/>
                    <a:gd name="connsiteY6" fmla="*/ 198835 h 373460"/>
                    <a:gd name="connsiteX7" fmla="*/ 378887 w 557953"/>
                    <a:gd name="connsiteY7" fmla="*/ 189310 h 373460"/>
                    <a:gd name="connsiteX8" fmla="*/ 299512 w 557953"/>
                    <a:gd name="connsiteY8" fmla="*/ 367110 h 373460"/>
                    <a:gd name="connsiteX9" fmla="*/ 26462 w 557953"/>
                    <a:gd name="connsiteY9" fmla="*/ 373460 h 373460"/>
                    <a:gd name="connsiteX10" fmla="*/ 32812 w 557953"/>
                    <a:gd name="connsiteY10" fmla="*/ 268685 h 373460"/>
                    <a:gd name="connsiteX0" fmla="*/ 32812 w 557953"/>
                    <a:gd name="connsiteY0" fmla="*/ 260976 h 365751"/>
                    <a:gd name="connsiteX1" fmla="*/ 201087 w 557953"/>
                    <a:gd name="connsiteY1" fmla="*/ 245101 h 365751"/>
                    <a:gd name="connsiteX2" fmla="*/ 258237 w 557953"/>
                    <a:gd name="connsiteY2" fmla="*/ 67301 h 365751"/>
                    <a:gd name="connsiteX3" fmla="*/ 426512 w 557953"/>
                    <a:gd name="connsiteY3" fmla="*/ 7770 h 365751"/>
                    <a:gd name="connsiteX4" fmla="*/ 556687 w 557953"/>
                    <a:gd name="connsiteY4" fmla="*/ 340351 h 365751"/>
                    <a:gd name="connsiteX5" fmla="*/ 347137 w 557953"/>
                    <a:gd name="connsiteY5" fmla="*/ 349876 h 365751"/>
                    <a:gd name="connsiteX6" fmla="*/ 413812 w 557953"/>
                    <a:gd name="connsiteY6" fmla="*/ 191126 h 365751"/>
                    <a:gd name="connsiteX7" fmla="*/ 378887 w 557953"/>
                    <a:gd name="connsiteY7" fmla="*/ 181601 h 365751"/>
                    <a:gd name="connsiteX8" fmla="*/ 299512 w 557953"/>
                    <a:gd name="connsiteY8" fmla="*/ 359401 h 365751"/>
                    <a:gd name="connsiteX9" fmla="*/ 26462 w 557953"/>
                    <a:gd name="connsiteY9" fmla="*/ 365751 h 365751"/>
                    <a:gd name="connsiteX10" fmla="*/ 32812 w 557953"/>
                    <a:gd name="connsiteY10" fmla="*/ 260976 h 365751"/>
                    <a:gd name="connsiteX0" fmla="*/ 32812 w 558115"/>
                    <a:gd name="connsiteY0" fmla="*/ 269583 h 374358"/>
                    <a:gd name="connsiteX1" fmla="*/ 201087 w 558115"/>
                    <a:gd name="connsiteY1" fmla="*/ 253708 h 374358"/>
                    <a:gd name="connsiteX2" fmla="*/ 258237 w 558115"/>
                    <a:gd name="connsiteY2" fmla="*/ 75908 h 374358"/>
                    <a:gd name="connsiteX3" fmla="*/ 438418 w 558115"/>
                    <a:gd name="connsiteY3" fmla="*/ 6852 h 374358"/>
                    <a:gd name="connsiteX4" fmla="*/ 556687 w 558115"/>
                    <a:gd name="connsiteY4" fmla="*/ 348958 h 374358"/>
                    <a:gd name="connsiteX5" fmla="*/ 347137 w 558115"/>
                    <a:gd name="connsiteY5" fmla="*/ 358483 h 374358"/>
                    <a:gd name="connsiteX6" fmla="*/ 413812 w 558115"/>
                    <a:gd name="connsiteY6" fmla="*/ 199733 h 374358"/>
                    <a:gd name="connsiteX7" fmla="*/ 378887 w 558115"/>
                    <a:gd name="connsiteY7" fmla="*/ 190208 h 374358"/>
                    <a:gd name="connsiteX8" fmla="*/ 299512 w 558115"/>
                    <a:gd name="connsiteY8" fmla="*/ 368008 h 374358"/>
                    <a:gd name="connsiteX9" fmla="*/ 26462 w 558115"/>
                    <a:gd name="connsiteY9" fmla="*/ 374358 h 374358"/>
                    <a:gd name="connsiteX10" fmla="*/ 32812 w 558115"/>
                    <a:gd name="connsiteY10" fmla="*/ 269583 h 374358"/>
                    <a:gd name="connsiteX0" fmla="*/ 32812 w 558706"/>
                    <a:gd name="connsiteY0" fmla="*/ 269583 h 374358"/>
                    <a:gd name="connsiteX1" fmla="*/ 201087 w 558706"/>
                    <a:gd name="connsiteY1" fmla="*/ 253708 h 374358"/>
                    <a:gd name="connsiteX2" fmla="*/ 258237 w 558706"/>
                    <a:gd name="connsiteY2" fmla="*/ 75908 h 374358"/>
                    <a:gd name="connsiteX3" fmla="*/ 438418 w 558706"/>
                    <a:gd name="connsiteY3" fmla="*/ 6852 h 374358"/>
                    <a:gd name="connsiteX4" fmla="*/ 556687 w 558706"/>
                    <a:gd name="connsiteY4" fmla="*/ 348958 h 374358"/>
                    <a:gd name="connsiteX5" fmla="*/ 347137 w 558706"/>
                    <a:gd name="connsiteY5" fmla="*/ 358483 h 374358"/>
                    <a:gd name="connsiteX6" fmla="*/ 413812 w 558706"/>
                    <a:gd name="connsiteY6" fmla="*/ 199733 h 374358"/>
                    <a:gd name="connsiteX7" fmla="*/ 378887 w 558706"/>
                    <a:gd name="connsiteY7" fmla="*/ 190208 h 374358"/>
                    <a:gd name="connsiteX8" fmla="*/ 299512 w 558706"/>
                    <a:gd name="connsiteY8" fmla="*/ 368008 h 374358"/>
                    <a:gd name="connsiteX9" fmla="*/ 26462 w 558706"/>
                    <a:gd name="connsiteY9" fmla="*/ 374358 h 374358"/>
                    <a:gd name="connsiteX10" fmla="*/ 32812 w 558706"/>
                    <a:gd name="connsiteY10" fmla="*/ 269583 h 374358"/>
                    <a:gd name="connsiteX0" fmla="*/ 32812 w 558706"/>
                    <a:gd name="connsiteY0" fmla="*/ 265576 h 370351"/>
                    <a:gd name="connsiteX1" fmla="*/ 201087 w 558706"/>
                    <a:gd name="connsiteY1" fmla="*/ 249701 h 370351"/>
                    <a:gd name="connsiteX2" fmla="*/ 258237 w 558706"/>
                    <a:gd name="connsiteY2" fmla="*/ 71901 h 370351"/>
                    <a:gd name="connsiteX3" fmla="*/ 438418 w 558706"/>
                    <a:gd name="connsiteY3" fmla="*/ 2845 h 370351"/>
                    <a:gd name="connsiteX4" fmla="*/ 556687 w 558706"/>
                    <a:gd name="connsiteY4" fmla="*/ 344951 h 370351"/>
                    <a:gd name="connsiteX5" fmla="*/ 347137 w 558706"/>
                    <a:gd name="connsiteY5" fmla="*/ 354476 h 370351"/>
                    <a:gd name="connsiteX6" fmla="*/ 413812 w 558706"/>
                    <a:gd name="connsiteY6" fmla="*/ 195726 h 370351"/>
                    <a:gd name="connsiteX7" fmla="*/ 378887 w 558706"/>
                    <a:gd name="connsiteY7" fmla="*/ 186201 h 370351"/>
                    <a:gd name="connsiteX8" fmla="*/ 299512 w 558706"/>
                    <a:gd name="connsiteY8" fmla="*/ 364001 h 370351"/>
                    <a:gd name="connsiteX9" fmla="*/ 26462 w 558706"/>
                    <a:gd name="connsiteY9" fmla="*/ 370351 h 370351"/>
                    <a:gd name="connsiteX10" fmla="*/ 32812 w 558706"/>
                    <a:gd name="connsiteY10" fmla="*/ 265576 h 370351"/>
                    <a:gd name="connsiteX0" fmla="*/ 32812 w 558706"/>
                    <a:gd name="connsiteY0" fmla="*/ 268667 h 373442"/>
                    <a:gd name="connsiteX1" fmla="*/ 201087 w 558706"/>
                    <a:gd name="connsiteY1" fmla="*/ 252792 h 373442"/>
                    <a:gd name="connsiteX2" fmla="*/ 258237 w 558706"/>
                    <a:gd name="connsiteY2" fmla="*/ 74992 h 373442"/>
                    <a:gd name="connsiteX3" fmla="*/ 438418 w 558706"/>
                    <a:gd name="connsiteY3" fmla="*/ 5936 h 373442"/>
                    <a:gd name="connsiteX4" fmla="*/ 556687 w 558706"/>
                    <a:gd name="connsiteY4" fmla="*/ 348042 h 373442"/>
                    <a:gd name="connsiteX5" fmla="*/ 347137 w 558706"/>
                    <a:gd name="connsiteY5" fmla="*/ 357567 h 373442"/>
                    <a:gd name="connsiteX6" fmla="*/ 413812 w 558706"/>
                    <a:gd name="connsiteY6" fmla="*/ 198817 h 373442"/>
                    <a:gd name="connsiteX7" fmla="*/ 378887 w 558706"/>
                    <a:gd name="connsiteY7" fmla="*/ 189292 h 373442"/>
                    <a:gd name="connsiteX8" fmla="*/ 299512 w 558706"/>
                    <a:gd name="connsiteY8" fmla="*/ 367092 h 373442"/>
                    <a:gd name="connsiteX9" fmla="*/ 26462 w 558706"/>
                    <a:gd name="connsiteY9" fmla="*/ 373442 h 373442"/>
                    <a:gd name="connsiteX10" fmla="*/ 32812 w 558706"/>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687" h="373442">
                      <a:moveTo>
                        <a:pt x="32812" y="268667"/>
                      </a:moveTo>
                      <a:lnTo>
                        <a:pt x="201087" y="252792"/>
                      </a:lnTo>
                      <a:lnTo>
                        <a:pt x="258237" y="74992"/>
                      </a:lnTo>
                      <a:cubicBezTo>
                        <a:pt x="302951" y="-282"/>
                        <a:pt x="376770" y="-8615"/>
                        <a:pt x="438418" y="5936"/>
                      </a:cubicBezTo>
                      <a:cubicBezTo>
                        <a:pt x="516735" y="49062"/>
                        <a:pt x="546104" y="71949"/>
                        <a:pt x="556687" y="348042"/>
                      </a:cubicBezTo>
                      <a:cubicBezTo>
                        <a:pt x="479693" y="353599"/>
                        <a:pt x="416987" y="354392"/>
                        <a:pt x="347137" y="357567"/>
                      </a:cubicBezTo>
                      <a:cubicBezTo>
                        <a:pt x="357456" y="321318"/>
                        <a:pt x="389206" y="251734"/>
                        <a:pt x="413812" y="198817"/>
                      </a:cubicBezTo>
                      <a:lnTo>
                        <a:pt x="378887" y="189292"/>
                      </a:lnTo>
                      <a:lnTo>
                        <a:pt x="299512" y="367092"/>
                      </a:lnTo>
                      <a:lnTo>
                        <a:pt x="26462" y="373442"/>
                      </a:lnTo>
                      <a:cubicBezTo>
                        <a:pt x="3972" y="361535"/>
                        <a:pt x="-22485" y="302005"/>
                        <a:pt x="32812" y="268667"/>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sp>
              <p:nvSpPr>
                <p:cNvPr id="27" name="Freeform 66"/>
                <p:cNvSpPr/>
                <p:nvPr/>
              </p:nvSpPr>
              <p:spPr>
                <a:xfrm rot="20245202">
                  <a:off x="3666777" y="3312921"/>
                  <a:ext cx="255167" cy="149644"/>
                </a:xfrm>
                <a:custGeom>
                  <a:avLst/>
                  <a:gdLst>
                    <a:gd name="connsiteX0" fmla="*/ 246244 w 255167"/>
                    <a:gd name="connsiteY0" fmla="*/ 8923 h 128920"/>
                    <a:gd name="connsiteX1" fmla="*/ 255167 w 255167"/>
                    <a:gd name="connsiteY1" fmla="*/ 30466 h 128920"/>
                    <a:gd name="connsiteX2" fmla="*/ 255167 w 255167"/>
                    <a:gd name="connsiteY2" fmla="*/ 101784 h 128920"/>
                    <a:gd name="connsiteX3" fmla="*/ 246244 w 255167"/>
                    <a:gd name="connsiteY3" fmla="*/ 123327 h 128920"/>
                    <a:gd name="connsiteX4" fmla="*/ 232739 w 255167"/>
                    <a:gd name="connsiteY4" fmla="*/ 128920 h 128920"/>
                    <a:gd name="connsiteX5" fmla="*/ 232739 w 255167"/>
                    <a:gd name="connsiteY5" fmla="*/ 29639 h 128920"/>
                    <a:gd name="connsiteX6" fmla="*/ 223504 w 255167"/>
                    <a:gd name="connsiteY6" fmla="*/ 20404 h 128920"/>
                    <a:gd name="connsiteX7" fmla="*/ 31662 w 255167"/>
                    <a:gd name="connsiteY7" fmla="*/ 20404 h 128920"/>
                    <a:gd name="connsiteX8" fmla="*/ 22427 w 255167"/>
                    <a:gd name="connsiteY8" fmla="*/ 29639 h 128920"/>
                    <a:gd name="connsiteX9" fmla="*/ 22427 w 255167"/>
                    <a:gd name="connsiteY9" fmla="*/ 128920 h 128920"/>
                    <a:gd name="connsiteX10" fmla="*/ 8923 w 255167"/>
                    <a:gd name="connsiteY10" fmla="*/ 123327 h 128920"/>
                    <a:gd name="connsiteX11" fmla="*/ 0 w 255167"/>
                    <a:gd name="connsiteY11" fmla="*/ 101784 h 128920"/>
                    <a:gd name="connsiteX12" fmla="*/ 0 w 255167"/>
                    <a:gd name="connsiteY12" fmla="*/ 30466 h 128920"/>
                    <a:gd name="connsiteX13" fmla="*/ 30466 w 255167"/>
                    <a:gd name="connsiteY13" fmla="*/ 0 h 128920"/>
                    <a:gd name="connsiteX14" fmla="*/ 224701 w 255167"/>
                    <a:gd name="connsiteY14" fmla="*/ 0 h 128920"/>
                    <a:gd name="connsiteX15" fmla="*/ 246244 w 255167"/>
                    <a:gd name="connsiteY15" fmla="*/ 8923 h 1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167" h="128920">
                      <a:moveTo>
                        <a:pt x="246244" y="8923"/>
                      </a:moveTo>
                      <a:cubicBezTo>
                        <a:pt x="251757" y="14437"/>
                        <a:pt x="255167" y="22053"/>
                        <a:pt x="255167" y="30466"/>
                      </a:cubicBezTo>
                      <a:lnTo>
                        <a:pt x="255167" y="101784"/>
                      </a:lnTo>
                      <a:cubicBezTo>
                        <a:pt x="255167" y="110197"/>
                        <a:pt x="251757" y="117814"/>
                        <a:pt x="246244" y="123327"/>
                      </a:cubicBezTo>
                      <a:lnTo>
                        <a:pt x="232739" y="128920"/>
                      </a:lnTo>
                      <a:lnTo>
                        <a:pt x="232739" y="29639"/>
                      </a:lnTo>
                      <a:cubicBezTo>
                        <a:pt x="232739" y="24539"/>
                        <a:pt x="228604" y="20404"/>
                        <a:pt x="223504" y="20404"/>
                      </a:cubicBezTo>
                      <a:lnTo>
                        <a:pt x="31662" y="20404"/>
                      </a:lnTo>
                      <a:cubicBezTo>
                        <a:pt x="26562" y="20404"/>
                        <a:pt x="22427" y="24539"/>
                        <a:pt x="22427" y="29639"/>
                      </a:cubicBezTo>
                      <a:lnTo>
                        <a:pt x="22427" y="128920"/>
                      </a:lnTo>
                      <a:lnTo>
                        <a:pt x="8923" y="123327"/>
                      </a:lnTo>
                      <a:cubicBezTo>
                        <a:pt x="3410" y="117813"/>
                        <a:pt x="0" y="110197"/>
                        <a:pt x="0" y="101784"/>
                      </a:cubicBezTo>
                      <a:lnTo>
                        <a:pt x="0" y="30466"/>
                      </a:lnTo>
                      <a:cubicBezTo>
                        <a:pt x="0" y="13640"/>
                        <a:pt x="13640" y="0"/>
                        <a:pt x="30466" y="0"/>
                      </a:cubicBezTo>
                      <a:lnTo>
                        <a:pt x="224701" y="0"/>
                      </a:lnTo>
                      <a:cubicBezTo>
                        <a:pt x="233114" y="0"/>
                        <a:pt x="240731" y="3410"/>
                        <a:pt x="246244" y="8923"/>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grpSp>
        </p:grpSp>
        <p:pic>
          <p:nvPicPr>
            <p:cNvPr id="33" name="Picture 32"/>
            <p:cNvPicPr>
              <a:picLocks noChangeAspect="1"/>
            </p:cNvPicPr>
            <p:nvPr/>
          </p:nvPicPr>
          <p:blipFill>
            <a:blip r:embed="rId6"/>
            <a:stretch>
              <a:fillRect/>
            </a:stretch>
          </p:blipFill>
          <p:spPr>
            <a:xfrm>
              <a:off x="8087398" y="3960851"/>
              <a:ext cx="3349796" cy="2233197"/>
            </a:xfrm>
            <a:prstGeom prst="rect">
              <a:avLst/>
            </a:prstGeom>
          </p:spPr>
        </p:pic>
        <p:grpSp>
          <p:nvGrpSpPr>
            <p:cNvPr id="46" name="Group 45"/>
            <p:cNvGrpSpPr/>
            <p:nvPr/>
          </p:nvGrpSpPr>
          <p:grpSpPr>
            <a:xfrm>
              <a:off x="7784583" y="2678024"/>
              <a:ext cx="3890065" cy="895350"/>
              <a:chOff x="7005310" y="0"/>
              <a:chExt cx="3890065" cy="895350"/>
            </a:xfrm>
          </p:grpSpPr>
          <p:sp>
            <p:nvSpPr>
              <p:cNvPr id="47" name="Chevron 46"/>
              <p:cNvSpPr/>
              <p:nvPr/>
            </p:nvSpPr>
            <p:spPr>
              <a:xfrm>
                <a:off x="7005310" y="0"/>
                <a:ext cx="3890065" cy="895350"/>
              </a:xfrm>
              <a:prstGeom prst="chevron">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48" name="Chevron 4"/>
              <p:cNvSpPr txBox="1"/>
              <p:nvPr/>
            </p:nvSpPr>
            <p:spPr>
              <a:xfrm>
                <a:off x="7452985" y="0"/>
                <a:ext cx="2994715" cy="8953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9763" tIns="29921" rIns="29921" bIns="29921" numCol="1" spcCol="1270" anchor="ctr" anchorCtr="0">
                <a:noAutofit/>
              </a:bodyPr>
              <a:lstStyle/>
              <a:p>
                <a:pPr algn="ctr" defTabSz="997360">
                  <a:lnSpc>
                    <a:spcPct val="90000"/>
                  </a:lnSpc>
                  <a:spcBef>
                    <a:spcPct val="0"/>
                  </a:spcBef>
                  <a:spcAft>
                    <a:spcPct val="35000"/>
                  </a:spcAft>
                </a:pPr>
                <a:r>
                  <a:rPr lang="en-US" sz="2244" dirty="0"/>
                  <a:t>Write a few code to consume the service</a:t>
                </a:r>
              </a:p>
            </p:txBody>
          </p:sp>
        </p:grpSp>
      </p:grpSp>
    </p:spTree>
    <p:extLst>
      <p:ext uri="{BB962C8B-B14F-4D97-AF65-F5344CB8AC3E}">
        <p14:creationId xmlns:p14="http://schemas.microsoft.com/office/powerpoint/2010/main" val="97237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37A4-9323-4D99-ADBD-97A4E673B6C5}"/>
              </a:ext>
            </a:extLst>
          </p:cNvPr>
          <p:cNvSpPr>
            <a:spLocks noGrp="1"/>
          </p:cNvSpPr>
          <p:nvPr>
            <p:ph type="title"/>
          </p:nvPr>
        </p:nvSpPr>
        <p:spPr/>
        <p:txBody>
          <a:bodyPr/>
          <a:lstStyle/>
          <a:p>
            <a:r>
              <a:rPr lang="en-US" dirty="0"/>
              <a:t>REST Calls using </a:t>
            </a:r>
            <a:r>
              <a:rPr lang="en-US" dirty="0" err="1"/>
              <a:t>PostMan</a:t>
            </a:r>
            <a:r>
              <a:rPr lang="en-US" dirty="0"/>
              <a:t> for R server O16N</a:t>
            </a:r>
          </a:p>
        </p:txBody>
      </p:sp>
      <p:sp>
        <p:nvSpPr>
          <p:cNvPr id="3" name="Text Placeholder 2">
            <a:extLst>
              <a:ext uri="{FF2B5EF4-FFF2-40B4-BE49-F238E27FC236}">
                <a16:creationId xmlns:a16="http://schemas.microsoft.com/office/drawing/2014/main" id="{8F91374A-A205-45AA-A790-439B9073BD7F}"/>
              </a:ext>
            </a:extLst>
          </p:cNvPr>
          <p:cNvSpPr>
            <a:spLocks noGrp="1"/>
          </p:cNvSpPr>
          <p:nvPr>
            <p:ph type="body" sz="quarter" idx="10"/>
          </p:nvPr>
        </p:nvSpPr>
        <p:spPr>
          <a:xfrm>
            <a:off x="240465" y="1439862"/>
            <a:ext cx="11888787" cy="1791260"/>
          </a:xfrm>
        </p:spPr>
        <p:txBody>
          <a:bodyPr/>
          <a:lstStyle/>
          <a:p>
            <a:r>
              <a:rPr lang="en-US" dirty="0">
                <a:hlinkClick r:id="rId3"/>
              </a:rPr>
              <a:t>https://blogs.msdn.microsoft.com/microsoftrservertigerteam/2017/02/22/rest-calls-using-postman-for-r-server-o16n/</a:t>
            </a:r>
            <a:endParaRPr lang="en-US" dirty="0"/>
          </a:p>
          <a:p>
            <a:endParaRPr lang="en-US" dirty="0"/>
          </a:p>
        </p:txBody>
      </p:sp>
    </p:spTree>
    <p:extLst>
      <p:ext uri="{BB962C8B-B14F-4D97-AF65-F5344CB8AC3E}">
        <p14:creationId xmlns:p14="http://schemas.microsoft.com/office/powerpoint/2010/main" val="3633365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77"/>
            <a:ext cx="7315200" cy="1181862"/>
          </a:xfrm>
        </p:spPr>
        <p:txBody>
          <a:bodyPr/>
          <a:lstStyle/>
          <a:p>
            <a:r>
              <a:rPr lang="en-US" dirty="0"/>
              <a:t>Q &amp; A</a:t>
            </a:r>
            <a:endParaRPr lang="en-US" sz="3200" dirty="0"/>
          </a:p>
        </p:txBody>
      </p:sp>
      <p:sp>
        <p:nvSpPr>
          <p:cNvPr id="4" name="Rectangle 3">
            <a:extLst>
              <a:ext uri="{FF2B5EF4-FFF2-40B4-BE49-F238E27FC236}">
                <a16:creationId xmlns:a16="http://schemas.microsoft.com/office/drawing/2014/main" id="{A19E5BB6-48B1-4AB4-8953-583F62BAADFE}"/>
              </a:ext>
            </a:extLst>
          </p:cNvPr>
          <p:cNvSpPr/>
          <p:nvPr/>
        </p:nvSpPr>
        <p:spPr>
          <a:xfrm>
            <a:off x="297977" y="4030662"/>
            <a:ext cx="6216650" cy="2585323"/>
          </a:xfrm>
          <a:prstGeom prst="rect">
            <a:avLst/>
          </a:prstGeom>
        </p:spPr>
        <p:txBody>
          <a:bodyPr>
            <a:spAutoFit/>
          </a:bodyPr>
          <a:lstStyle/>
          <a:p>
            <a:r>
              <a:rPr lang="en-US" dirty="0"/>
              <a:t>To learn more, check out tomorrow’s session:</a:t>
            </a:r>
          </a:p>
          <a:p>
            <a:endParaRPr lang="en-US" dirty="0"/>
          </a:p>
          <a:p>
            <a:r>
              <a:rPr lang="en-US" b="1" dirty="0"/>
              <a:t>Tutorial</a:t>
            </a:r>
            <a:r>
              <a:rPr lang="en-US" dirty="0"/>
              <a:t> </a:t>
            </a:r>
          </a:p>
          <a:p>
            <a:r>
              <a:rPr lang="en-US" dirty="0">
                <a:solidFill>
                  <a:schemeClr val="tx2"/>
                </a:solidFill>
              </a:rPr>
              <a:t>Building Application Ready R Web Services with R Server Operationalization and R Tools for Visual Studio</a:t>
            </a:r>
          </a:p>
          <a:p>
            <a:r>
              <a:rPr lang="en-US" dirty="0">
                <a:solidFill>
                  <a:schemeClr val="tx2"/>
                </a:solidFill>
              </a:rPr>
              <a:t>Raj Krishnan. </a:t>
            </a:r>
          </a:p>
          <a:p>
            <a:endParaRPr lang="en-US" dirty="0"/>
          </a:p>
          <a:p>
            <a:r>
              <a:rPr lang="en-US" b="1" dirty="0"/>
              <a:t>June 9, 10:30am – 12:00pm</a:t>
            </a:r>
          </a:p>
          <a:p>
            <a:r>
              <a:rPr lang="en-US" b="1" dirty="0"/>
              <a:t>Quinault (34/2615)</a:t>
            </a:r>
          </a:p>
        </p:txBody>
      </p:sp>
    </p:spTree>
    <p:extLst>
      <p:ext uri="{BB962C8B-B14F-4D97-AF65-F5344CB8AC3E}">
        <p14:creationId xmlns:p14="http://schemas.microsoft.com/office/powerpoint/2010/main" val="154074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10"/>
          </p:nvPr>
        </p:nvSpPr>
        <p:spPr>
          <a:xfrm>
            <a:off x="274638" y="1212850"/>
            <a:ext cx="11888787" cy="5336846"/>
          </a:xfrm>
        </p:spPr>
        <p:txBody>
          <a:bodyPr/>
          <a:lstStyle/>
          <a:p>
            <a:pPr marL="457200" indent="-457200">
              <a:buFont typeface="+mj-lt"/>
              <a:buAutoNum type="arabicPeriod"/>
            </a:pPr>
            <a:r>
              <a:rPr lang="en-US" sz="2000" b="1" dirty="0">
                <a:latin typeface="+mn-lt"/>
              </a:rPr>
              <a:t>Introduction [15 minutes]</a:t>
            </a:r>
          </a:p>
          <a:p>
            <a:pPr marL="571500" lvl="1" indent="-342900">
              <a:buFont typeface="+mj-lt"/>
              <a:buAutoNum type="alphaLcParenR"/>
            </a:pPr>
            <a:r>
              <a:rPr lang="en-US" sz="1800" dirty="0"/>
              <a:t>Overview of deployment options for R </a:t>
            </a:r>
          </a:p>
          <a:p>
            <a:pPr marL="571500" lvl="1" indent="-342900">
              <a:buFont typeface="+mj-lt"/>
              <a:buAutoNum type="alphaLcParenR"/>
            </a:pPr>
            <a:r>
              <a:rPr lang="en-US" sz="1800" dirty="0"/>
              <a:t>MRS deployment service in </a:t>
            </a:r>
            <a:r>
              <a:rPr lang="en-US" sz="1800" i="1" dirty="0" err="1"/>
              <a:t>mrsdeploy</a:t>
            </a:r>
            <a:r>
              <a:rPr lang="en-US" sz="1800" dirty="0"/>
              <a:t> package</a:t>
            </a:r>
          </a:p>
          <a:p>
            <a:pPr lvl="1"/>
            <a:endParaRPr lang="en-US" sz="1800" dirty="0"/>
          </a:p>
          <a:p>
            <a:pPr marL="342900" indent="-342900">
              <a:buFont typeface="+mj-lt"/>
              <a:buAutoNum type="arabicPeriod"/>
            </a:pPr>
            <a:r>
              <a:rPr lang="en-US" sz="2000" b="1" dirty="0">
                <a:latin typeface="+mn-lt"/>
              </a:rPr>
              <a:t>  Hands-on exercises [1 hour, 15 minutes]</a:t>
            </a:r>
          </a:p>
          <a:p>
            <a:pPr marL="571500" lvl="1" indent="-342900">
              <a:buFont typeface="+mj-lt"/>
              <a:buAutoNum type="alphaLcParenR"/>
            </a:pPr>
            <a:r>
              <a:rPr lang="en-US" sz="1800" dirty="0"/>
              <a:t>Setup and configuration of the MRS operationalization services on Linux VM</a:t>
            </a:r>
          </a:p>
          <a:p>
            <a:pPr marL="571500" lvl="1" indent="-342900">
              <a:buFont typeface="+mj-lt"/>
              <a:buAutoNum type="alphaLcParenR"/>
            </a:pPr>
            <a:r>
              <a:rPr lang="en-US" sz="1800" dirty="0"/>
              <a:t>Short </a:t>
            </a:r>
            <a:r>
              <a:rPr lang="en-US" sz="1800" i="1" dirty="0" err="1"/>
              <a:t>mrsdeploy</a:t>
            </a:r>
            <a:r>
              <a:rPr lang="en-US" sz="1800" dirty="0"/>
              <a:t> demo</a:t>
            </a:r>
          </a:p>
          <a:p>
            <a:pPr marL="857250" lvl="2" indent="-400050">
              <a:buFont typeface="+mj-lt"/>
              <a:buAutoNum type="romanLcPeriod"/>
            </a:pPr>
            <a:r>
              <a:rPr lang="en-US" sz="1400" dirty="0"/>
              <a:t>Remote execution and object movement </a:t>
            </a:r>
          </a:p>
          <a:p>
            <a:pPr marL="571500" lvl="1" indent="-342900">
              <a:buFont typeface="+mj-lt"/>
              <a:buAutoNum type="alphaLcParenR"/>
            </a:pPr>
            <a:r>
              <a:rPr lang="en-US" sz="1800" dirty="0"/>
              <a:t>Creating, testing, deploying and consuming services in production</a:t>
            </a:r>
          </a:p>
          <a:p>
            <a:pPr marL="857250" lvl="2" indent="-400050">
              <a:buFont typeface="+mj-lt"/>
              <a:buAutoNum type="romanLcPeriod"/>
            </a:pPr>
            <a:r>
              <a:rPr lang="en-US" sz="1400" dirty="0"/>
              <a:t>Operationalization on Azure VMs</a:t>
            </a:r>
          </a:p>
          <a:p>
            <a:pPr marL="628650" lvl="1" indent="-400050">
              <a:buFont typeface="+mj-lt"/>
              <a:buAutoNum type="alphaLcParenR"/>
            </a:pPr>
            <a:r>
              <a:rPr lang="en-US" sz="1800" dirty="0"/>
              <a:t>Talk: Operationalization on Spark HDInsight clusters</a:t>
            </a:r>
          </a:p>
          <a:p>
            <a:pPr lvl="2"/>
            <a:endParaRPr lang="en-US" sz="2000" dirty="0"/>
          </a:p>
          <a:p>
            <a:pPr marL="457200" indent="-457200">
              <a:buFont typeface="+mj-lt"/>
              <a:buAutoNum type="arabicPeriod"/>
            </a:pPr>
            <a:r>
              <a:rPr lang="en-US" sz="2000" b="1" dirty="0">
                <a:latin typeface="+mn-lt"/>
              </a:rPr>
              <a:t>Demo: Building swagger-based API client libraries </a:t>
            </a:r>
            <a:r>
              <a:rPr lang="en-US" sz="2000" b="1" dirty="0"/>
              <a:t>[15 minutes]</a:t>
            </a:r>
            <a:endParaRPr lang="en-US" sz="2000" b="1" dirty="0">
              <a:latin typeface="+mn-lt"/>
            </a:endParaRPr>
          </a:p>
          <a:p>
            <a:pPr marL="571500" lvl="1" indent="-342900">
              <a:buFont typeface="+mj-lt"/>
              <a:buAutoNum type="alphaLcParenR"/>
            </a:pPr>
            <a:r>
              <a:rPr lang="en-US" sz="1800" dirty="0"/>
              <a:t>Postman – browser swagger testing</a:t>
            </a:r>
          </a:p>
          <a:p>
            <a:pPr marL="571500" lvl="1" indent="-342900">
              <a:buFont typeface="+mj-lt"/>
              <a:buAutoNum type="alphaLcParenR"/>
            </a:pPr>
            <a:r>
              <a:rPr lang="en-US" sz="1800" dirty="0" err="1"/>
              <a:t>AutoRest</a:t>
            </a:r>
            <a:r>
              <a:rPr lang="en-US" sz="1800" dirty="0"/>
              <a:t> – auto client code generation from swagger file</a:t>
            </a:r>
          </a:p>
          <a:p>
            <a:pPr lvl="1"/>
            <a:endParaRPr lang="en-US" sz="1800" dirty="0"/>
          </a:p>
          <a:p>
            <a:pPr marL="342900" indent="-342900">
              <a:buFont typeface="+mj-lt"/>
              <a:buAutoNum type="arabicPeriod"/>
            </a:pPr>
            <a:r>
              <a:rPr lang="en-US" sz="2000" b="1" dirty="0"/>
              <a:t>Q &amp; A [15 mins]</a:t>
            </a:r>
          </a:p>
        </p:txBody>
      </p:sp>
    </p:spTree>
    <p:extLst>
      <p:ext uri="{BB962C8B-B14F-4D97-AF65-F5344CB8AC3E}">
        <p14:creationId xmlns:p14="http://schemas.microsoft.com/office/powerpoint/2010/main" val="423447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Introduction</a:t>
            </a:r>
          </a:p>
        </p:txBody>
      </p:sp>
    </p:spTree>
    <p:extLst>
      <p:ext uri="{BB962C8B-B14F-4D97-AF65-F5344CB8AC3E}">
        <p14:creationId xmlns:p14="http://schemas.microsoft.com/office/powerpoint/2010/main" val="248378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28852-FF90-4ACF-B683-B0D355E63C52}"/>
              </a:ext>
            </a:extLst>
          </p:cNvPr>
          <p:cNvSpPr>
            <a:spLocks noGrp="1"/>
          </p:cNvSpPr>
          <p:nvPr>
            <p:ph type="title"/>
          </p:nvPr>
        </p:nvSpPr>
        <p:spPr/>
        <p:txBody>
          <a:bodyPr/>
          <a:lstStyle/>
          <a:p>
            <a:r>
              <a:rPr lang="en-US" dirty="0"/>
              <a:t>Deployment / Operationalization</a:t>
            </a:r>
          </a:p>
        </p:txBody>
      </p:sp>
      <p:sp>
        <p:nvSpPr>
          <p:cNvPr id="3" name="Text Placeholder 2">
            <a:extLst>
              <a:ext uri="{FF2B5EF4-FFF2-40B4-BE49-F238E27FC236}">
                <a16:creationId xmlns:a16="http://schemas.microsoft.com/office/drawing/2014/main" id="{3E188257-6051-4B77-B4DF-085AE52C03A6}"/>
              </a:ext>
            </a:extLst>
          </p:cNvPr>
          <p:cNvSpPr>
            <a:spLocks noGrp="1"/>
          </p:cNvSpPr>
          <p:nvPr>
            <p:ph type="body" sz="quarter" idx="10"/>
          </p:nvPr>
        </p:nvSpPr>
        <p:spPr>
          <a:xfrm>
            <a:off x="274639" y="1516062"/>
            <a:ext cx="11888787" cy="4795159"/>
          </a:xfrm>
        </p:spPr>
        <p:txBody>
          <a:bodyPr/>
          <a:lstStyle/>
          <a:p>
            <a:pPr marL="457200" indent="-457200">
              <a:buFont typeface="Arial" panose="020B0604020202020204" pitchFamily="34" charset="0"/>
              <a:buChar char="•"/>
            </a:pPr>
            <a:r>
              <a:rPr lang="en-US" sz="2800" dirty="0"/>
              <a:t>Operationalization refers to the process of publishing R models and code to a server in the form of web services and the consumption of these services within client applications.</a:t>
            </a:r>
          </a:p>
          <a:p>
            <a:endParaRPr lang="en-US" sz="2800" dirty="0"/>
          </a:p>
          <a:p>
            <a:pPr marL="457200" indent="-457200">
              <a:buFont typeface="Arial" panose="020B0604020202020204" pitchFamily="34" charset="0"/>
              <a:buChar char="•"/>
            </a:pPr>
            <a:r>
              <a:rPr lang="en-US" sz="2800" dirty="0"/>
              <a:t>Today, more and more businesses are adopting advanced analytics for mission critical decision making in areas such as fraud detection, healthcare and manufacturing.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Typically, data scientists first build the predictive models, and businesses then deploy those models in a production environment and consume them for predictive actions.</a:t>
            </a:r>
          </a:p>
        </p:txBody>
      </p:sp>
    </p:spTree>
    <p:extLst>
      <p:ext uri="{BB962C8B-B14F-4D97-AF65-F5344CB8AC3E}">
        <p14:creationId xmlns:p14="http://schemas.microsoft.com/office/powerpoint/2010/main" val="1314935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Analytics Process</a:t>
            </a:r>
          </a:p>
        </p:txBody>
      </p:sp>
      <p:sp>
        <p:nvSpPr>
          <p:cNvPr id="3" name="Text Placeholder 2"/>
          <p:cNvSpPr>
            <a:spLocks noGrp="1"/>
          </p:cNvSpPr>
          <p:nvPr>
            <p:ph type="body" sz="quarter" idx="10"/>
          </p:nvPr>
        </p:nvSpPr>
        <p:spPr>
          <a:xfrm>
            <a:off x="341783" y="1722565"/>
            <a:ext cx="4346849" cy="1946203"/>
          </a:xfrm>
        </p:spPr>
        <p:txBody>
          <a:bodyPr/>
          <a:lstStyle/>
          <a:p>
            <a:pPr>
              <a:lnSpc>
                <a:spcPct val="100000"/>
              </a:lnSpc>
              <a:spcBef>
                <a:spcPts val="3000"/>
              </a:spcBef>
            </a:pPr>
            <a:r>
              <a:rPr lang="en-US" sz="2800" b="1" dirty="0"/>
              <a:t>Prepare</a:t>
            </a:r>
            <a:r>
              <a:rPr lang="en-US" sz="2800" dirty="0"/>
              <a:t>:  Assemble, cleanse, profile and transform diverse data relevant to the subject.</a:t>
            </a:r>
          </a:p>
        </p:txBody>
      </p:sp>
      <p:grpSp>
        <p:nvGrpSpPr>
          <p:cNvPr id="7" name="Group 6"/>
          <p:cNvGrpSpPr/>
          <p:nvPr/>
        </p:nvGrpSpPr>
        <p:grpSpPr>
          <a:xfrm>
            <a:off x="731837" y="4377430"/>
            <a:ext cx="10411945" cy="1263440"/>
            <a:chOff x="126650" y="2658138"/>
            <a:chExt cx="8440604" cy="1024227"/>
          </a:xfrm>
        </p:grpSpPr>
        <p:sp>
          <p:nvSpPr>
            <p:cNvPr id="12" name="Chevron 11"/>
            <p:cNvSpPr/>
            <p:nvPr/>
          </p:nvSpPr>
          <p:spPr>
            <a:xfrm>
              <a:off x="5696464" y="2678223"/>
              <a:ext cx="2870790" cy="984058"/>
            </a:xfrm>
            <a:prstGeom prst="chevron">
              <a:avLst/>
            </a:prstGeom>
            <a:solidFill>
              <a:schemeClr val="accent4">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defTabSz="932597">
                <a:defRPr/>
              </a:pPr>
              <a:r>
                <a:rPr lang="en-US" sz="2400" kern="0" dirty="0">
                  <a:solidFill>
                    <a:schemeClr val="bg1"/>
                  </a:solidFill>
                </a:rPr>
                <a:t>Operationalize</a:t>
              </a:r>
            </a:p>
          </p:txBody>
        </p:sp>
        <p:cxnSp>
          <p:nvCxnSpPr>
            <p:cNvPr id="13" name="Elbow Connector 12"/>
            <p:cNvCxnSpPr>
              <a:cxnSpLocks/>
            </p:cNvCxnSpPr>
            <p:nvPr/>
          </p:nvCxnSpPr>
          <p:spPr>
            <a:xfrm flipV="1">
              <a:off x="5527563" y="3172670"/>
              <a:ext cx="591039" cy="3471"/>
            </a:xfrm>
            <a:prstGeom prst="bentConnector3">
              <a:avLst>
                <a:gd name="adj1" fmla="val 50000"/>
              </a:avLst>
            </a:prstGeom>
            <a:ln w="38100" cmpd="sng">
              <a:solidFill>
                <a:schemeClr val="tx1">
                  <a:lumMod val="65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2538953" y="2669916"/>
              <a:ext cx="2918481" cy="1012449"/>
              <a:chOff x="6746514" y="2796363"/>
              <a:chExt cx="2918481" cy="1012449"/>
            </a:xfrm>
            <a:solidFill>
              <a:srgbClr val="00B050"/>
            </a:solidFill>
          </p:grpSpPr>
          <p:sp>
            <p:nvSpPr>
              <p:cNvPr id="19" name="Chevron 18"/>
              <p:cNvSpPr/>
              <p:nvPr/>
            </p:nvSpPr>
            <p:spPr>
              <a:xfrm>
                <a:off x="6996223" y="2796363"/>
                <a:ext cx="2668772" cy="1012449"/>
              </a:xfrm>
              <a:prstGeom prst="chevron">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defTabSz="932597">
                  <a:defRPr/>
                </a:pPr>
                <a:r>
                  <a:rPr lang="en-US" sz="2400" kern="0" dirty="0">
                    <a:solidFill>
                      <a:schemeClr val="bg1"/>
                    </a:solidFill>
                  </a:rPr>
                  <a:t>Model</a:t>
                </a:r>
              </a:p>
            </p:txBody>
          </p:sp>
          <p:cxnSp>
            <p:nvCxnSpPr>
              <p:cNvPr id="20" name="Elbow Connector 19"/>
              <p:cNvCxnSpPr>
                <a:cxnSpLocks/>
              </p:cNvCxnSpPr>
              <p:nvPr/>
            </p:nvCxnSpPr>
            <p:spPr>
              <a:xfrm flipV="1">
                <a:off x="6746514" y="3290127"/>
                <a:ext cx="614560" cy="683"/>
              </a:xfrm>
              <a:prstGeom prst="bentConnector3">
                <a:avLst>
                  <a:gd name="adj1" fmla="val 50000"/>
                </a:avLst>
              </a:prstGeom>
              <a:ln w="38100" cmpd="sng">
                <a:solidFill>
                  <a:schemeClr val="tx1">
                    <a:lumMod val="65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126650" y="2658138"/>
              <a:ext cx="2240746" cy="1012449"/>
              <a:chOff x="126650" y="2796363"/>
              <a:chExt cx="2240746" cy="1012449"/>
            </a:xfrm>
          </p:grpSpPr>
          <p:sp>
            <p:nvSpPr>
              <p:cNvPr id="17" name="Chevron 16"/>
              <p:cNvSpPr/>
              <p:nvPr/>
            </p:nvSpPr>
            <p:spPr>
              <a:xfrm>
                <a:off x="308044" y="2796363"/>
                <a:ext cx="2059352" cy="1012449"/>
              </a:xfrm>
              <a:prstGeom prst="chevron">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0" tIns="0" rIns="0" bIns="0" anchor="ctr" anchorCtr="1"/>
              <a:lstStyle/>
              <a:p>
                <a:pPr defTabSz="932597">
                  <a:defRPr/>
                </a:pPr>
                <a:r>
                  <a:rPr lang="en-US" sz="2400" kern="0" dirty="0">
                    <a:solidFill>
                      <a:schemeClr val="bg1"/>
                    </a:solidFill>
                  </a:rPr>
                  <a:t>Prepare</a:t>
                </a:r>
              </a:p>
            </p:txBody>
          </p:sp>
          <p:cxnSp>
            <p:nvCxnSpPr>
              <p:cNvPr id="18" name="Elbow Connector 17"/>
              <p:cNvCxnSpPr/>
              <p:nvPr/>
            </p:nvCxnSpPr>
            <p:spPr>
              <a:xfrm>
                <a:off x="126650" y="3301905"/>
                <a:ext cx="558558" cy="682"/>
              </a:xfrm>
              <a:prstGeom prst="bentConnector3">
                <a:avLst>
                  <a:gd name="adj1" fmla="val 50000"/>
                </a:avLst>
              </a:prstGeom>
              <a:ln w="38100" cmpd="sng">
                <a:solidFill>
                  <a:schemeClr val="tx1">
                    <a:lumMod val="65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cxnSp>
          <p:nvCxnSpPr>
            <p:cNvPr id="16" name="Elbow Connector 15"/>
            <p:cNvCxnSpPr>
              <a:stCxn id="12" idx="3"/>
              <a:endCxn id="17" idx="2"/>
            </p:cNvCxnSpPr>
            <p:nvPr/>
          </p:nvCxnSpPr>
          <p:spPr>
            <a:xfrm flipH="1">
              <a:off x="1084608" y="3170252"/>
              <a:ext cx="7482646" cy="500335"/>
            </a:xfrm>
            <a:prstGeom prst="bentConnector4">
              <a:avLst>
                <a:gd name="adj1" fmla="val -5953"/>
                <a:gd name="adj2" fmla="val 204466"/>
              </a:avLst>
            </a:prstGeom>
            <a:ln w="38100" cmpd="sng">
              <a:solidFill>
                <a:schemeClr val="tx1">
                  <a:lumMod val="65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sp>
        <p:nvSpPr>
          <p:cNvPr id="21" name="Text Placeholder 2"/>
          <p:cNvSpPr txBox="1">
            <a:spLocks/>
          </p:cNvSpPr>
          <p:nvPr/>
        </p:nvSpPr>
        <p:spPr>
          <a:xfrm>
            <a:off x="4128383" y="1722566"/>
            <a:ext cx="3782543" cy="2381964"/>
          </a:xfrm>
          <a:prstGeom prst="rect">
            <a:avLst/>
          </a:prstGeom>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51304">
              <a:lnSpc>
                <a:spcPct val="100000"/>
              </a:lnSpc>
              <a:spcBef>
                <a:spcPts val="3000"/>
              </a:spcBef>
              <a:defRPr/>
            </a:pPr>
            <a:r>
              <a:rPr lang="en-US" sz="2800" b="1" dirty="0"/>
              <a:t>Model</a:t>
            </a:r>
            <a:r>
              <a:rPr lang="en-US" sz="2800" dirty="0"/>
              <a:t>:  Use of statistical and machine learning algorithms to build classifiers and predictions</a:t>
            </a:r>
          </a:p>
        </p:txBody>
      </p:sp>
      <p:sp>
        <p:nvSpPr>
          <p:cNvPr id="22" name="Text Placeholder 2"/>
          <p:cNvSpPr txBox="1">
            <a:spLocks/>
          </p:cNvSpPr>
          <p:nvPr/>
        </p:nvSpPr>
        <p:spPr>
          <a:xfrm>
            <a:off x="8036728" y="1722566"/>
            <a:ext cx="4346849" cy="1942499"/>
          </a:xfrm>
          <a:prstGeom prst="rect">
            <a:avLst/>
          </a:prstGeom>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51304">
              <a:lnSpc>
                <a:spcPct val="100000"/>
              </a:lnSpc>
              <a:spcBef>
                <a:spcPts val="3000"/>
              </a:spcBef>
              <a:defRPr/>
            </a:pPr>
            <a:r>
              <a:rPr lang="en-US" sz="2800" b="1" dirty="0"/>
              <a:t>Operationalize</a:t>
            </a:r>
            <a:r>
              <a:rPr lang="en-US" sz="2800" dirty="0"/>
              <a:t>:  Apply predictions and visualizations to support business applications</a:t>
            </a:r>
          </a:p>
        </p:txBody>
      </p:sp>
    </p:spTree>
    <p:extLst>
      <p:ext uri="{BB962C8B-B14F-4D97-AF65-F5344CB8AC3E}">
        <p14:creationId xmlns:p14="http://schemas.microsoft.com/office/powerpoint/2010/main" val="2385221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 calcmode="lin" valueType="num">
                                      <p:cBhvr additive="base">
                                        <p:cTn id="12"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 calcmode="lin" valueType="num">
                                      <p:cBhvr additive="base">
                                        <p:cTn id="1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with long deployment lifecycle</a:t>
            </a:r>
          </a:p>
        </p:txBody>
      </p:sp>
      <p:sp>
        <p:nvSpPr>
          <p:cNvPr id="15" name="Text Placeholder 14"/>
          <p:cNvSpPr>
            <a:spLocks noGrp="1"/>
          </p:cNvSpPr>
          <p:nvPr>
            <p:ph type="body" sz="quarter" idx="4294967295"/>
          </p:nvPr>
        </p:nvSpPr>
        <p:spPr>
          <a:xfrm>
            <a:off x="550080" y="3648054"/>
            <a:ext cx="11885514" cy="2579168"/>
          </a:xfrm>
        </p:spPr>
        <p:txBody>
          <a:bodyPr/>
          <a:lstStyle/>
          <a:p>
            <a:r>
              <a:rPr lang="en-US" dirty="0"/>
              <a:t>Results:</a:t>
            </a:r>
          </a:p>
          <a:p>
            <a:pPr lvl="1"/>
            <a:r>
              <a:rPr lang="en-US" dirty="0"/>
              <a:t>Slow innovation rates</a:t>
            </a:r>
          </a:p>
          <a:p>
            <a:pPr lvl="1"/>
            <a:r>
              <a:rPr lang="en-US" dirty="0"/>
              <a:t>Stale models</a:t>
            </a:r>
          </a:p>
          <a:p>
            <a:pPr lvl="1"/>
            <a:r>
              <a:rPr lang="en-US" dirty="0"/>
              <a:t>Errors</a:t>
            </a:r>
          </a:p>
          <a:p>
            <a:pPr lvl="1"/>
            <a:r>
              <a:rPr lang="en-US" dirty="0"/>
              <a:t>Extended testing &amp; validation cycles</a:t>
            </a:r>
          </a:p>
        </p:txBody>
      </p:sp>
      <p:grpSp>
        <p:nvGrpSpPr>
          <p:cNvPr id="6" name="Group 5"/>
          <p:cNvGrpSpPr/>
          <p:nvPr/>
        </p:nvGrpSpPr>
        <p:grpSpPr>
          <a:xfrm>
            <a:off x="2486118" y="1744662"/>
            <a:ext cx="6681041" cy="1012729"/>
            <a:chOff x="5795777" y="1396819"/>
            <a:chExt cx="7140208" cy="1468072"/>
          </a:xfrm>
        </p:grpSpPr>
        <p:sp>
          <p:nvSpPr>
            <p:cNvPr id="19" name="Striped Right Arrow 18"/>
            <p:cNvSpPr/>
            <p:nvPr/>
          </p:nvSpPr>
          <p:spPr bwMode="auto">
            <a:xfrm>
              <a:off x="5795777" y="1396819"/>
              <a:ext cx="1763805" cy="1468072"/>
            </a:xfrm>
            <a:prstGeom prst="stripedRightArrow">
              <a:avLst/>
            </a:prstGeom>
            <a:solidFill>
              <a:schemeClr val="tx2">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3" rIns="0"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r>
                <a:rPr lang="en-US" sz="2000" kern="0" dirty="0">
                  <a:solidFill>
                    <a:schemeClr val="bg1"/>
                  </a:solidFill>
                  <a:ea typeface="Segoe UI" pitchFamily="34" charset="0"/>
                  <a:cs typeface="Segoe UI" pitchFamily="34" charset="0"/>
                </a:rPr>
                <a:t>Model</a:t>
              </a:r>
            </a:p>
          </p:txBody>
        </p:sp>
        <p:sp>
          <p:nvSpPr>
            <p:cNvPr id="22" name="Striped Right Arrow 21"/>
            <p:cNvSpPr/>
            <p:nvPr/>
          </p:nvSpPr>
          <p:spPr bwMode="auto">
            <a:xfrm>
              <a:off x="7588859" y="1396819"/>
              <a:ext cx="1586988" cy="1468072"/>
            </a:xfrm>
            <a:prstGeom prst="stripedRightArrow">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3" rIns="0"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r>
                <a:rPr lang="en-US" sz="2000" kern="0" dirty="0">
                  <a:solidFill>
                    <a:schemeClr val="tx1"/>
                  </a:solidFill>
                  <a:ea typeface="Segoe UI" pitchFamily="34" charset="0"/>
                  <a:cs typeface="Segoe UI" pitchFamily="34" charset="0"/>
                </a:rPr>
                <a:t>Re-Code</a:t>
              </a:r>
            </a:p>
          </p:txBody>
        </p:sp>
        <p:sp>
          <p:nvSpPr>
            <p:cNvPr id="23" name="Striped Right Arrow 22"/>
            <p:cNvSpPr/>
            <p:nvPr/>
          </p:nvSpPr>
          <p:spPr bwMode="auto">
            <a:xfrm>
              <a:off x="9175846" y="1396819"/>
              <a:ext cx="1873188" cy="1468072"/>
            </a:xfrm>
            <a:prstGeom prst="stripedRightArrow">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3" rIns="0"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r>
                <a:rPr lang="en-US" sz="2000" kern="0" dirty="0">
                  <a:solidFill>
                    <a:schemeClr val="tx1"/>
                  </a:solidFill>
                  <a:ea typeface="Segoe UI" pitchFamily="34" charset="0"/>
                  <a:cs typeface="Segoe UI" pitchFamily="34" charset="0"/>
                </a:rPr>
                <a:t>Validate</a:t>
              </a:r>
            </a:p>
          </p:txBody>
        </p:sp>
        <p:sp>
          <p:nvSpPr>
            <p:cNvPr id="24" name="Striped Right Arrow 23"/>
            <p:cNvSpPr/>
            <p:nvPr/>
          </p:nvSpPr>
          <p:spPr bwMode="auto">
            <a:xfrm>
              <a:off x="11073304" y="1396819"/>
              <a:ext cx="1862681" cy="1468072"/>
            </a:xfrm>
            <a:prstGeom prst="stripedRightArrow">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3" rIns="0"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r>
                <a:rPr lang="en-US" sz="2000" kern="0" dirty="0">
                  <a:solidFill>
                    <a:schemeClr val="tx1"/>
                  </a:solidFill>
                  <a:ea typeface="Segoe UI" pitchFamily="34" charset="0"/>
                  <a:cs typeface="Segoe UI" pitchFamily="34" charset="0"/>
                </a:rPr>
                <a:t>Deploy</a:t>
              </a:r>
            </a:p>
          </p:txBody>
        </p:sp>
      </p:grpSp>
      <p:sp>
        <p:nvSpPr>
          <p:cNvPr id="21" name="Right Brace 20"/>
          <p:cNvSpPr/>
          <p:nvPr/>
        </p:nvSpPr>
        <p:spPr>
          <a:xfrm rot="5400000">
            <a:off x="6456312" y="254542"/>
            <a:ext cx="327859" cy="5093832"/>
          </a:xfrm>
          <a:prstGeom prst="rightBrace">
            <a:avLst>
              <a:gd name="adj1" fmla="val 36193"/>
              <a:gd name="adj2" fmla="val 50746"/>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defRPr/>
            </a:pPr>
            <a:endParaRPr lang="en-US" kern="0">
              <a:solidFill>
                <a:sysClr val="windowText" lastClr="000000"/>
              </a:solidFill>
            </a:endParaRPr>
          </a:p>
        </p:txBody>
      </p:sp>
      <p:sp>
        <p:nvSpPr>
          <p:cNvPr id="26" name="TextBox 25"/>
          <p:cNvSpPr txBox="1"/>
          <p:nvPr/>
        </p:nvSpPr>
        <p:spPr>
          <a:xfrm>
            <a:off x="4964187" y="2965387"/>
            <a:ext cx="3331523" cy="634440"/>
          </a:xfrm>
          <a:prstGeom prst="rect">
            <a:avLst/>
          </a:prstGeom>
          <a:noFill/>
        </p:spPr>
        <p:txBody>
          <a:bodyPr wrap="square" lIns="182854" tIns="146283" rIns="182854" bIns="146283" rtlCol="0">
            <a:spAutoFit/>
          </a:bodyPr>
          <a:lstStyle/>
          <a:p>
            <a:pPr defTabSz="932597">
              <a:lnSpc>
                <a:spcPct val="90000"/>
              </a:lnSpc>
              <a:spcAft>
                <a:spcPts val="600"/>
              </a:spcAft>
              <a:defRPr/>
            </a:pPr>
            <a:r>
              <a:rPr lang="en-US" sz="2400" kern="0" dirty="0">
                <a:gradFill>
                  <a:gsLst>
                    <a:gs pos="2917">
                      <a:schemeClr val="tx1"/>
                    </a:gs>
                    <a:gs pos="30000">
                      <a:schemeClr val="tx1"/>
                    </a:gs>
                  </a:gsLst>
                  <a:lin ang="5400000" scaled="0"/>
                </a:gradFill>
              </a:rPr>
              <a:t>Conversion in months</a:t>
            </a:r>
          </a:p>
        </p:txBody>
      </p:sp>
    </p:spTree>
    <p:extLst>
      <p:ext uri="{BB962C8B-B14F-4D97-AF65-F5344CB8AC3E}">
        <p14:creationId xmlns:p14="http://schemas.microsoft.com/office/powerpoint/2010/main" val="345108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5481" y="2125663"/>
            <a:ext cx="11885514" cy="1830712"/>
          </a:xfrm>
        </p:spPr>
        <p:txBody>
          <a:bodyPr/>
          <a:lstStyle/>
          <a:p>
            <a:r>
              <a:rPr lang="en-GB" sz="4896" dirty="0"/>
              <a:t>R is a great </a:t>
            </a:r>
            <a:r>
              <a:rPr lang="en-GB" sz="4896" b="1" dirty="0" err="1"/>
              <a:t>modeling</a:t>
            </a:r>
            <a:r>
              <a:rPr lang="en-GB" sz="4896" dirty="0"/>
              <a:t> tool, but</a:t>
            </a:r>
            <a:br>
              <a:rPr lang="en-GB" sz="6731" dirty="0"/>
            </a:br>
            <a:r>
              <a:rPr lang="en-GB" sz="6731" dirty="0"/>
              <a:t>	</a:t>
            </a:r>
            <a:r>
              <a:rPr lang="en-GB" sz="5507" b="1" dirty="0">
                <a:solidFill>
                  <a:schemeClr val="tx2"/>
                </a:solidFill>
              </a:rPr>
              <a:t>How do we deploy R code?</a:t>
            </a:r>
            <a:endParaRPr lang="en-GB" sz="6731" b="1" dirty="0">
              <a:solidFill>
                <a:schemeClr val="tx2"/>
              </a:solidFill>
            </a:endParaRPr>
          </a:p>
        </p:txBody>
      </p:sp>
    </p:spTree>
    <p:extLst>
      <p:ext uri="{BB962C8B-B14F-4D97-AF65-F5344CB8AC3E}">
        <p14:creationId xmlns:p14="http://schemas.microsoft.com/office/powerpoint/2010/main" val="142395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50126_Machine_Learning_Analytics_&amp;_Data_Science_Conference_Template">
  <a:themeElements>
    <a:clrScheme name="MLA&amp;DS">
      <a:dk1>
        <a:srgbClr val="505050"/>
      </a:dk1>
      <a:lt1>
        <a:srgbClr val="FFFFFF"/>
      </a:lt1>
      <a:dk2>
        <a:srgbClr val="A80000"/>
      </a:dk2>
      <a:lt2>
        <a:srgbClr val="E6E6E6"/>
      </a:lt2>
      <a:accent1>
        <a:srgbClr val="A80000"/>
      </a:accent1>
      <a:accent2>
        <a:srgbClr val="080808"/>
      </a:accent2>
      <a:accent3>
        <a:srgbClr val="505050"/>
      </a:accent3>
      <a:accent4>
        <a:srgbClr val="002050"/>
      </a:accent4>
      <a:accent5>
        <a:srgbClr val="D83B01"/>
      </a:accent5>
      <a:accent6>
        <a:srgbClr val="737373"/>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achine_Learning_Analytics_Data_Science_Conference_16x9_Template.potx" id="{982C0B29-4B9F-46A8-961E-8D2BEF021A82}" vid="{FCEF6D11-AE01-4200-BFAA-5B36F2CE1A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2F282A732A10A40B5E6861B9720A85B" ma:contentTypeVersion="8" ma:contentTypeDescription="Create a new document." ma:contentTypeScope="" ma:versionID="a6bda3e6880c1f5521c9c1f35d7f927a">
  <xsd:schema xmlns:xsd="http://www.w3.org/2001/XMLSchema" xmlns:xs="http://www.w3.org/2001/XMLSchema" xmlns:p="http://schemas.microsoft.com/office/2006/metadata/properties" xmlns:ns1="http://schemas.microsoft.com/sharepoint/v3" xmlns:ns2="caeb30a9-2c8b-4a3c-a0a0-e0c0af147dd7" xmlns:ns3="77f81409-d3f9-42c7-88a3-a887086b554f" targetNamespace="http://schemas.microsoft.com/office/2006/metadata/properties" ma:root="true" ma:fieldsID="442fb6a65ac83a2c6eff1f8504b136ee" ns1:_="" ns2:_="" ns3:_="">
    <xsd:import namespace="http://schemas.microsoft.com/sharepoint/v3"/>
    <xsd:import namespace="caeb30a9-2c8b-4a3c-a0a0-e0c0af147dd7"/>
    <xsd:import namespace="77f81409-d3f9-42c7-88a3-a887086b554f"/>
    <xsd:element name="properties">
      <xsd:complexType>
        <xsd:sequence>
          <xsd:element name="documentManagement">
            <xsd:complexType>
              <xsd:all>
                <xsd:element ref="ns2:SharedWithUsers" minOccurs="0"/>
                <xsd:element ref="ns2:SharedWithDetails" minOccurs="0"/>
                <xsd:element ref="ns1:_ip_UnifiedCompliancePolicyProperties" minOccurs="0"/>
                <xsd:element ref="ns1:_ip_UnifiedCompliancePolicyUIAction"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aeb30a9-2c8b-4a3c-a0a0-e0c0af147d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77f81409-d3f9-42c7-88a3-a887086b554f" elementFormDefault="qualified">
    <xsd:import namespace="http://schemas.microsoft.com/office/2006/documentManagement/types"/>
    <xsd:import namespace="http://schemas.microsoft.com/office/infopath/2007/PartnerControls"/>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microsoft.com/sharepoint/v3"/>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77f81409-d3f9-42c7-88a3-a887086b554f"/>
    <ds:schemaRef ds:uri="caeb30a9-2c8b-4a3c-a0a0-e0c0af147dd7"/>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06BE2781-6B55-4F2D-B074-10BC377AE4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aeb30a9-2c8b-4a3c-a0a0-e0c0af147dd7"/>
    <ds:schemaRef ds:uri="77f81409-d3f9-42c7-88a3-a887086b55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Machine_Learning_Analytics_Data_Science_Conference_16x9_Template</Template>
  <TotalTime>990</TotalTime>
  <Words>3500</Words>
  <Application>Microsoft Office PowerPoint</Application>
  <PresentationFormat>Custom</PresentationFormat>
  <Paragraphs>604</Paragraphs>
  <Slides>37</Slides>
  <Notes>37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MS PGothic</vt:lpstr>
      <vt:lpstr>Arial</vt:lpstr>
      <vt:lpstr>Calibri</vt:lpstr>
      <vt:lpstr>Calibri Light</vt:lpstr>
      <vt:lpstr>Consolas</vt:lpstr>
      <vt:lpstr>Segoe UI</vt:lpstr>
      <vt:lpstr>Segoe UI Light</vt:lpstr>
      <vt:lpstr>Segoe UI Semilight</vt:lpstr>
      <vt:lpstr>Wingdings</vt:lpstr>
      <vt:lpstr>Wingdings 3</vt:lpstr>
      <vt:lpstr>5-50126_Machine_Learning_Analytics_&amp;_Data_Science_Conference_Template</vt:lpstr>
      <vt:lpstr>PowerPoint Presentation</vt:lpstr>
      <vt:lpstr>Operationalization using Microsoft R Server on single node machines and Spark clusters</vt:lpstr>
      <vt:lpstr>Session Goals </vt:lpstr>
      <vt:lpstr>Agenda</vt:lpstr>
      <vt:lpstr>Introduction</vt:lpstr>
      <vt:lpstr>Deployment / Operationalization</vt:lpstr>
      <vt:lpstr>Predictive Analytics Process</vt:lpstr>
      <vt:lpstr>Challenges with long deployment lifecycle</vt:lpstr>
      <vt:lpstr>R is a great modeling tool, but  How do we deploy R code?</vt:lpstr>
      <vt:lpstr>Mrsdeploy supplants existing deployment options for R</vt:lpstr>
      <vt:lpstr>mrsdeploy</vt:lpstr>
      <vt:lpstr>mrsdeploy Microsoft R Server deployment feature</vt:lpstr>
      <vt:lpstr>Deployment Experience</vt:lpstr>
      <vt:lpstr>Deployment Experience</vt:lpstr>
      <vt:lpstr>Deployment Experience</vt:lpstr>
      <vt:lpstr>Deployment Experience</vt:lpstr>
      <vt:lpstr>Deployment Experience</vt:lpstr>
      <vt:lpstr>Hands-on Setup and configuration Remote exaction and object movement</vt:lpstr>
      <vt:lpstr>Remote execution of R scripts </vt:lpstr>
      <vt:lpstr>Remote Execution Cheat Sheet</vt:lpstr>
      <vt:lpstr>Hands-on Operationalization on Azure VMs </vt:lpstr>
      <vt:lpstr>mrsdeploy web service functions</vt:lpstr>
      <vt:lpstr>Easy Deployment </vt:lpstr>
      <vt:lpstr>Presentation Operationalization on Spark HDInsight cluster </vt:lpstr>
      <vt:lpstr>Scaling out MRS Operationalization work-loads</vt:lpstr>
      <vt:lpstr>Microsoft R Server Hadoop Architecture </vt:lpstr>
      <vt:lpstr>PowerPoint Presentation</vt:lpstr>
      <vt:lpstr>Configuring the HDInsight cluster worker nodes</vt:lpstr>
      <vt:lpstr>Define a scoring function: example</vt:lpstr>
      <vt:lpstr>Creating the web-service using scoring function</vt:lpstr>
      <vt:lpstr>Calling web-service from a client</vt:lpstr>
      <vt:lpstr>Business use case: Campaign optimization - Predicting how and when to contact leads</vt:lpstr>
      <vt:lpstr>Demo Building swagger-based API client libraries</vt:lpstr>
      <vt:lpstr>PowerPoint Presentation</vt:lpstr>
      <vt:lpstr>REST Calls using PostMan for R server O16N</vt:lpstr>
      <vt:lpstr>Q &amp; A</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Vanja Paunic</dc:creator>
  <cp:keywords>machine learning; analytics; ＆ Data Science Conference</cp:keywords>
  <dc:description>Template: Mitchell Derrey, Silver Fox Productions_x000d_
Formatting: _x000d_
Audience Type:</dc:description>
  <cp:lastModifiedBy>Debraj GuhaThakurta</cp:lastModifiedBy>
  <cp:revision>97</cp:revision>
  <dcterms:created xsi:type="dcterms:W3CDTF">2017-04-13T17:45:53Z</dcterms:created>
  <dcterms:modified xsi:type="dcterms:W3CDTF">2017-06-07T23:28:56Z</dcterms:modified>
  <cp:category>Machine Learning, Analytics, &amp; Data Science Conference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0x01010032F282A732A10A40B5E6861B9720A85B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33;#Microsoft Conference Center|9ee5e79d-18a6-44c6-bfde-7021198eb4fc</vt:lpwstr>
  </property>
  <property fmtid="{D5CDD505-2E9C-101B-9397-08002B2CF9AE}" pid="7" name="Track">
    <vt:lpwstr/>
  </property>
  <property fmtid="{D5CDD505-2E9C-101B-9397-08002B2CF9AE}" pid="8" name="Event Location">
    <vt:lpwstr>32;#Redmond|c18f3657-b811-49ee-9b08-ce77b3e7702b</vt:lpwstr>
  </property>
  <property fmtid="{D5CDD505-2E9C-101B-9397-08002B2CF9AE}" pid="9" name="Campaign">
    <vt:lpwstr/>
  </property>
  <property fmtid="{D5CDD505-2E9C-101B-9397-08002B2CF9AE}" pid="10" name="IsMyDocuments">
    <vt:bool>true</vt:bool>
  </property>
  <property fmtid="{D5CDD505-2E9C-101B-9397-08002B2CF9AE}" pid="11" name="TaxKeyword">
    <vt:lpwstr>299;#machine learning|912b89bd-3197-4d37-838b-dea3c299099a;#326;#＆ Data Science Conference|27209be2-ff15-4b15-a122-e839e9cf1441;#324;#analytics|3c36f2f5-2e86-4b92-93df-d055f5a412bb</vt:lpwstr>
  </property>
  <property fmtid="{D5CDD505-2E9C-101B-9397-08002B2CF9AE}" pid="12" name="Audience1">
    <vt:lpwstr/>
  </property>
  <property fmtid="{D5CDD505-2E9C-101B-9397-08002B2CF9AE}" pid="13" name="Event Name">
    <vt:lpwstr>180;#Machine Learning, Analytics and Data Science Conference|2f5995e3-1e3d-4c27-96d6-c6c80990926c</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vapaunic@microsoft.com</vt:lpwstr>
  </property>
  <property fmtid="{D5CDD505-2E9C-101B-9397-08002B2CF9AE}" pid="18" name="MSIP_Label_f42aa342-8706-4288-bd11-ebb85995028c_SetDate">
    <vt:lpwstr>2017-05-01T15:31:30.1597870-07:00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