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4F365E-EAFD-439C-804C-7BE955FB6624}" type="datetimeFigureOut">
              <a:rPr lang="en-US" smtClean="0"/>
              <a:t>23-Oct-17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395257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F365E-EAFD-439C-804C-7BE955FB6624}" type="datetimeFigureOut">
              <a:rPr lang="en-US" smtClean="0"/>
              <a:t>23-Oct-17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50228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F365E-EAFD-439C-804C-7BE955FB6624}" type="datetimeFigureOut">
              <a:rPr lang="en-US" smtClean="0"/>
              <a:t>23-Oct-17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333997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4F365E-EAFD-439C-804C-7BE955FB6624}" type="datetimeFigureOut">
              <a:rPr lang="en-US" smtClean="0"/>
              <a:t>23-Oct-17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1163636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4F365E-EAFD-439C-804C-7BE955FB6624}" type="datetimeFigureOut">
              <a:rPr lang="en-US" smtClean="0"/>
              <a:t>23-Oct-17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95412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4F365E-EAFD-439C-804C-7BE955FB6624}" type="datetimeFigureOut">
              <a:rPr lang="en-US" smtClean="0"/>
              <a:t>23-Oct-17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101281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4F365E-EAFD-439C-804C-7BE955FB6624}" type="datetimeFigureOut">
              <a:rPr lang="en-US" smtClean="0"/>
              <a:t>23-Oct-17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407501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4F365E-EAFD-439C-804C-7BE955FB6624}" type="datetimeFigureOut">
              <a:rPr lang="en-US" smtClean="0"/>
              <a:t>23-Oct-17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182036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F365E-EAFD-439C-804C-7BE955FB6624}" type="datetimeFigureOut">
              <a:rPr lang="en-US" smtClean="0"/>
              <a:t>23-Oct-17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259175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F365E-EAFD-439C-804C-7BE955FB6624}" type="datetimeFigureOut">
              <a:rPr lang="en-US" smtClean="0"/>
              <a:t>23-Oct-17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45739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F365E-EAFD-439C-804C-7BE955FB6624}" type="datetimeFigureOut">
              <a:rPr lang="en-US" smtClean="0"/>
              <a:t>23-Oct-17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2061B-6086-4EAD-96F3-161405159C6D}" type="slidenum">
              <a:rPr lang="en-US" smtClean="0"/>
              <a:t>‹#›</a:t>
            </a:fld>
            <a:endParaRPr lang="en-US"/>
          </a:p>
        </p:txBody>
      </p:sp>
    </p:spTree>
    <p:extLst>
      <p:ext uri="{BB962C8B-B14F-4D97-AF65-F5344CB8AC3E}">
        <p14:creationId xmlns:p14="http://schemas.microsoft.com/office/powerpoint/2010/main" val="25050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F365E-EAFD-439C-804C-7BE955FB6624}" type="datetimeFigureOut">
              <a:rPr lang="en-US" smtClean="0"/>
              <a:t>23-Oct-17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2061B-6086-4EAD-96F3-161405159C6D}" type="slidenum">
              <a:rPr lang="en-US" smtClean="0"/>
              <a:t>‹#›</a:t>
            </a:fld>
            <a:endParaRPr lang="en-US"/>
          </a:p>
        </p:txBody>
      </p:sp>
    </p:spTree>
    <p:extLst>
      <p:ext uri="{BB962C8B-B14F-4D97-AF65-F5344CB8AC3E}">
        <p14:creationId xmlns:p14="http://schemas.microsoft.com/office/powerpoint/2010/main" val="2977890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Pattern Matching in Biological Data</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2244436" y="2931102"/>
            <a:ext cx="3853152" cy="2773507"/>
          </a:xfrm>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Members:</a:t>
            </a:r>
          </a:p>
          <a:p>
            <a:pPr marL="0" indent="0">
              <a:buNone/>
            </a:pPr>
            <a:r>
              <a:rPr lang="en-IN" sz="1400" dirty="0" smtClean="0">
                <a:latin typeface="Times New Roman" panose="02020603050405020304" pitchFamily="18" charset="0"/>
                <a:cs typeface="Times New Roman" panose="02020603050405020304" pitchFamily="18" charset="0"/>
              </a:rPr>
              <a:t>Vinay Kumar Reddy K(2014503560)</a:t>
            </a:r>
          </a:p>
          <a:p>
            <a:pPr marL="0" indent="0">
              <a:buNone/>
            </a:pPr>
            <a:r>
              <a:rPr lang="en-IN" sz="1400" dirty="0" smtClean="0">
                <a:latin typeface="Times New Roman" panose="02020603050405020304" pitchFamily="18" charset="0"/>
                <a:cs typeface="Times New Roman" panose="02020603050405020304" pitchFamily="18" charset="0"/>
              </a:rPr>
              <a:t>Arvind </a:t>
            </a:r>
            <a:r>
              <a:rPr lang="en-IN" sz="1400" dirty="0" err="1" smtClean="0">
                <a:latin typeface="Times New Roman" panose="02020603050405020304" pitchFamily="18" charset="0"/>
                <a:cs typeface="Times New Roman" panose="02020603050405020304" pitchFamily="18" charset="0"/>
              </a:rPr>
              <a:t>Srinath</a:t>
            </a:r>
            <a:r>
              <a:rPr lang="en-IN" sz="1400" dirty="0" smtClean="0">
                <a:latin typeface="Times New Roman" panose="02020603050405020304" pitchFamily="18" charset="0"/>
                <a:cs typeface="Times New Roman" panose="02020603050405020304" pitchFamily="18" charset="0"/>
              </a:rPr>
              <a:t> K(2014503507)</a:t>
            </a:r>
          </a:p>
          <a:p>
            <a:pPr marL="0" indent="0">
              <a:buNone/>
            </a:pPr>
            <a:r>
              <a:rPr lang="en-IN" sz="1400" dirty="0" err="1" smtClean="0">
                <a:latin typeface="Times New Roman" panose="02020603050405020304" pitchFamily="18" charset="0"/>
                <a:cs typeface="Times New Roman" panose="02020603050405020304" pitchFamily="18" charset="0"/>
              </a:rPr>
              <a:t>Elavarasan</a:t>
            </a:r>
            <a:r>
              <a:rPr lang="en-IN" sz="1400" dirty="0" smtClean="0">
                <a:latin typeface="Times New Roman" panose="02020603050405020304" pitchFamily="18" charset="0"/>
                <a:cs typeface="Times New Roman" panose="02020603050405020304" pitchFamily="18" charset="0"/>
              </a:rPr>
              <a:t> A J(2014503514)</a:t>
            </a:r>
            <a:endParaRPr lang="en-IN" sz="14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4010890" y="1681163"/>
            <a:ext cx="4145973" cy="532101"/>
          </a:xfrm>
        </p:spPr>
        <p:txBody>
          <a:bodyPr/>
          <a:lstStyle/>
          <a:p>
            <a:pPr algn="ctr"/>
            <a:r>
              <a:rPr lang="en-IN" dirty="0" smtClean="0">
                <a:latin typeface="Times New Roman" panose="02020603050405020304" pitchFamily="18" charset="0"/>
                <a:cs typeface="Times New Roman" panose="02020603050405020304" pitchFamily="18" charset="0"/>
              </a:rPr>
              <a:t>Domain : Machine Learning</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097588" y="2931103"/>
            <a:ext cx="3690648" cy="2773506"/>
          </a:xfrm>
        </p:spPr>
        <p:txBody>
          <a:bodyPr/>
          <a:lstStyle/>
          <a:p>
            <a:pPr lvl="0">
              <a:spcBef>
                <a:spcPts val="0"/>
              </a:spcBef>
              <a:buNone/>
            </a:pPr>
            <a:endParaRPr lang="en-GB" sz="2000" dirty="0" smtClean="0">
              <a:solidFill>
                <a:srgbClr val="000000"/>
              </a:solidFill>
              <a:latin typeface="Times New Roman" panose="02020603050405020304" pitchFamily="18" charset="0"/>
              <a:cs typeface="Times New Roman" panose="02020603050405020304" pitchFamily="18" charset="0"/>
            </a:endParaRPr>
          </a:p>
          <a:p>
            <a:pPr lvl="0">
              <a:spcBef>
                <a:spcPts val="0"/>
              </a:spcBef>
              <a:buNone/>
            </a:pPr>
            <a:r>
              <a:rPr lang="en-GB" sz="2000" dirty="0" smtClean="0">
                <a:solidFill>
                  <a:srgbClr val="000000"/>
                </a:solidFill>
                <a:latin typeface="Times New Roman" panose="02020603050405020304" pitchFamily="18" charset="0"/>
                <a:cs typeface="Times New Roman" panose="02020603050405020304" pitchFamily="18" charset="0"/>
              </a:rPr>
              <a:t>Guide:</a:t>
            </a:r>
          </a:p>
          <a:p>
            <a:pPr lvl="0">
              <a:spcBef>
                <a:spcPts val="0"/>
              </a:spcBef>
              <a:buNone/>
            </a:pPr>
            <a:endParaRPr lang="en-GB" sz="1400" dirty="0" smtClean="0">
              <a:solidFill>
                <a:srgbClr val="000000"/>
              </a:solidFill>
              <a:latin typeface="Times New Roman" panose="02020603050405020304" pitchFamily="18" charset="0"/>
              <a:cs typeface="Times New Roman" panose="02020603050405020304" pitchFamily="18" charset="0"/>
            </a:endParaRPr>
          </a:p>
          <a:p>
            <a:pPr lvl="0">
              <a:spcBef>
                <a:spcPts val="0"/>
              </a:spcBef>
              <a:buNone/>
            </a:pPr>
            <a:r>
              <a:rPr lang="en-GB" sz="1400" dirty="0" smtClean="0">
                <a:solidFill>
                  <a:srgbClr val="000000"/>
                </a:solidFill>
                <a:latin typeface="Times New Roman" panose="02020603050405020304" pitchFamily="18" charset="0"/>
                <a:cs typeface="Times New Roman" panose="02020603050405020304" pitchFamily="18" charset="0"/>
              </a:rPr>
              <a:t>Dr P </a:t>
            </a:r>
            <a:r>
              <a:rPr lang="en-GB" sz="1400" dirty="0" err="1" smtClean="0">
                <a:solidFill>
                  <a:srgbClr val="000000"/>
                </a:solidFill>
                <a:latin typeface="Times New Roman" panose="02020603050405020304" pitchFamily="18" charset="0"/>
                <a:cs typeface="Times New Roman" panose="02020603050405020304" pitchFamily="18" charset="0"/>
              </a:rPr>
              <a:t>Jayashree</a:t>
            </a:r>
            <a:endParaRPr lang="en-GB" sz="1400" dirty="0" smtClean="0">
              <a:solidFill>
                <a:srgbClr val="000000"/>
              </a:solidFill>
              <a:latin typeface="Times New Roman" panose="02020603050405020304" pitchFamily="18" charset="0"/>
              <a:cs typeface="Times New Roman" panose="02020603050405020304" pitchFamily="18" charset="0"/>
            </a:endParaRPr>
          </a:p>
          <a:p>
            <a:pPr lvl="0">
              <a:spcBef>
                <a:spcPts val="0"/>
              </a:spcBef>
              <a:buNone/>
            </a:pPr>
            <a:endParaRPr lang="en-GB" sz="1400" dirty="0" smtClean="0">
              <a:solidFill>
                <a:srgbClr val="000000"/>
              </a:solidFill>
              <a:latin typeface="Times New Roman" panose="02020603050405020304" pitchFamily="18" charset="0"/>
              <a:cs typeface="Times New Roman" panose="02020603050405020304" pitchFamily="18" charset="0"/>
            </a:endParaRPr>
          </a:p>
          <a:p>
            <a:pPr lvl="0">
              <a:spcBef>
                <a:spcPts val="0"/>
              </a:spcBef>
              <a:buNone/>
            </a:pPr>
            <a:r>
              <a:rPr lang="en-GB" sz="1400" dirty="0" smtClean="0">
                <a:solidFill>
                  <a:srgbClr val="000000"/>
                </a:solidFill>
                <a:latin typeface="Times New Roman" panose="02020603050405020304" pitchFamily="18" charset="0"/>
                <a:cs typeface="Times New Roman" panose="02020603050405020304" pitchFamily="18" charset="0"/>
              </a:rPr>
              <a:t>Associate Professor</a:t>
            </a:r>
          </a:p>
          <a:p>
            <a:pPr lvl="0">
              <a:spcBef>
                <a:spcPts val="0"/>
              </a:spcBef>
              <a:buNone/>
            </a:pPr>
            <a:endParaRPr lang="en-GB" sz="1400" dirty="0" smtClean="0">
              <a:solidFill>
                <a:srgbClr val="000000"/>
              </a:solidFill>
              <a:latin typeface="Times New Roman" panose="02020603050405020304" pitchFamily="18" charset="0"/>
              <a:cs typeface="Times New Roman" panose="02020603050405020304" pitchFamily="18" charset="0"/>
            </a:endParaRPr>
          </a:p>
          <a:p>
            <a:pPr lvl="0">
              <a:spcBef>
                <a:spcPts val="0"/>
              </a:spcBef>
              <a:buNone/>
            </a:pPr>
            <a:r>
              <a:rPr lang="en-GB" sz="1400" dirty="0" smtClean="0">
                <a:solidFill>
                  <a:srgbClr val="000000"/>
                </a:solidFill>
                <a:latin typeface="Times New Roman" panose="02020603050405020304" pitchFamily="18" charset="0"/>
                <a:cs typeface="Times New Roman" panose="02020603050405020304" pitchFamily="18" charset="0"/>
              </a:rPr>
              <a:t>Department of Computer Technology</a:t>
            </a:r>
          </a:p>
          <a:p>
            <a:pPr marL="0" indent="0">
              <a:buNone/>
            </a:pPr>
            <a:endParaRPr lang="en-IN" dirty="0"/>
          </a:p>
        </p:txBody>
      </p:sp>
    </p:spTree>
    <p:extLst>
      <p:ext uri="{BB962C8B-B14F-4D97-AF65-F5344CB8AC3E}">
        <p14:creationId xmlns:p14="http://schemas.microsoft.com/office/powerpoint/2010/main" val="124247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Galaxy Flow</a:t>
            </a:r>
            <a:endParaRPr lang="en-US" dirty="0"/>
          </a:p>
        </p:txBody>
      </p:sp>
      <p:pic>
        <p:nvPicPr>
          <p:cNvPr id="4" name="Content Placeholder 3" descr="C:\Users\Arvind Srinath\Downloads\Untitled Dia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022" y="1825625"/>
            <a:ext cx="4721956" cy="4351338"/>
          </a:xfrm>
          <a:prstGeom prst="rect">
            <a:avLst/>
          </a:prstGeom>
          <a:noFill/>
          <a:ln>
            <a:noFill/>
          </a:ln>
        </p:spPr>
      </p:pic>
    </p:spTree>
    <p:extLst>
      <p:ext uri="{BB962C8B-B14F-4D97-AF65-F5344CB8AC3E}">
        <p14:creationId xmlns:p14="http://schemas.microsoft.com/office/powerpoint/2010/main" val="20174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RepeatExplorer</a:t>
            </a:r>
            <a:r>
              <a:rPr lang="en-US" dirty="0" smtClean="0"/>
              <a:t> Flow</a:t>
            </a:r>
            <a:endParaRPr lang="en-US" dirty="0"/>
          </a:p>
        </p:txBody>
      </p:sp>
      <p:pic>
        <p:nvPicPr>
          <p:cNvPr id="4" name="Content Placeholder 3" descr="C:\Users\Arvind Srinath\Downloads\Untitled Diagram1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6039" y="1825625"/>
            <a:ext cx="5939921" cy="4351338"/>
          </a:xfrm>
          <a:prstGeom prst="rect">
            <a:avLst/>
          </a:prstGeom>
          <a:noFill/>
          <a:ln>
            <a:noFill/>
          </a:ln>
        </p:spPr>
      </p:pic>
    </p:spTree>
    <p:extLst>
      <p:ext uri="{BB962C8B-B14F-4D97-AF65-F5344CB8AC3E}">
        <p14:creationId xmlns:p14="http://schemas.microsoft.com/office/powerpoint/2010/main" val="344510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t>
            </a:r>
            <a:r>
              <a:rPr lang="en-US" dirty="0"/>
              <a:t/>
            </a:r>
            <a:br>
              <a:rPr lang="en-US" dirty="0"/>
            </a:br>
            <a:r>
              <a:rPr lang="en-IN" b="1" dirty="0"/>
              <a:t>ARCHITECTURE DIAGRAM</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9333" y="2519950"/>
            <a:ext cx="5733333" cy="2962688"/>
          </a:xfrm>
          <a:prstGeom prst="rect">
            <a:avLst/>
          </a:prstGeom>
          <a:noFill/>
          <a:ln>
            <a:noFill/>
          </a:ln>
        </p:spPr>
      </p:pic>
    </p:spTree>
    <p:extLst>
      <p:ext uri="{BB962C8B-B14F-4D97-AF65-F5344CB8AC3E}">
        <p14:creationId xmlns:p14="http://schemas.microsoft.com/office/powerpoint/2010/main" val="403047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US" dirty="0"/>
              <a:t/>
            </a:r>
            <a:br>
              <a:rPr lang="en-US" dirty="0"/>
            </a:br>
            <a:r>
              <a:rPr lang="en-IN" b="1" dirty="0"/>
              <a:t>References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 </a:t>
            </a:r>
            <a:endParaRPr lang="en-US" dirty="0"/>
          </a:p>
          <a:p>
            <a:r>
              <a:rPr lang="en-IN" dirty="0" smtClean="0"/>
              <a:t> </a:t>
            </a:r>
            <a:r>
              <a:rPr lang="en-IN" dirty="0"/>
              <a:t>Zhang, </a:t>
            </a:r>
            <a:r>
              <a:rPr lang="en-IN" dirty="0" err="1"/>
              <a:t>Jingsong</a:t>
            </a:r>
            <a:r>
              <a:rPr lang="en-IN" dirty="0"/>
              <a:t>, </a:t>
            </a:r>
            <a:r>
              <a:rPr lang="en-IN" dirty="0" err="1"/>
              <a:t>Yinglin</a:t>
            </a:r>
            <a:r>
              <a:rPr lang="en-IN" dirty="0"/>
              <a:t> Wang, Chao Zhang, and </a:t>
            </a:r>
            <a:r>
              <a:rPr lang="en-IN" dirty="0" err="1"/>
              <a:t>Yongyong</a:t>
            </a:r>
            <a:r>
              <a:rPr lang="en-IN" dirty="0"/>
              <a:t> Shi. "Mining contiguous sequential generators in biological sequences." </a:t>
            </a:r>
            <a:r>
              <a:rPr lang="en-IN" i="1" dirty="0"/>
              <a:t>IEEE/ACM Transactions on Computational Biology and Bioinformatics</a:t>
            </a:r>
            <a:r>
              <a:rPr lang="en-IN" dirty="0"/>
              <a:t> 13, no. 5 (2016): 855-867.</a:t>
            </a:r>
            <a:endParaRPr lang="en-US" dirty="0"/>
          </a:p>
          <a:p>
            <a:r>
              <a:rPr lang="en-IN" dirty="0" smtClean="0"/>
              <a:t> </a:t>
            </a:r>
            <a:r>
              <a:rPr lang="en-IN" dirty="0"/>
              <a:t>Zhou, </a:t>
            </a:r>
            <a:r>
              <a:rPr lang="en-IN" dirty="0" err="1"/>
              <a:t>Hongxia</a:t>
            </a:r>
            <a:r>
              <a:rPr lang="en-IN" dirty="0"/>
              <a:t>, </a:t>
            </a:r>
            <a:r>
              <a:rPr lang="en-IN" dirty="0" err="1"/>
              <a:t>Liping</a:t>
            </a:r>
            <a:r>
              <a:rPr lang="en-IN" dirty="0"/>
              <a:t> Du, and Hong Yan. "Detection of tandem repeats in DNA sequences based on parametric spectral estimation." </a:t>
            </a:r>
            <a:r>
              <a:rPr lang="en-IN" i="1" dirty="0"/>
              <a:t>IEEE transactions on information technology in biomedicine</a:t>
            </a:r>
            <a:r>
              <a:rPr lang="en-IN" dirty="0"/>
              <a:t> 13, no. 5 (2009): 747-755.</a:t>
            </a:r>
            <a:endParaRPr lang="en-US" dirty="0"/>
          </a:p>
          <a:p>
            <a:r>
              <a:rPr lang="en-IN" dirty="0" smtClean="0"/>
              <a:t> </a:t>
            </a:r>
            <a:r>
              <a:rPr lang="en-IN" dirty="0"/>
              <a:t>Deng, </a:t>
            </a:r>
            <a:r>
              <a:rPr lang="en-IN" dirty="0" err="1"/>
              <a:t>Yue</a:t>
            </a:r>
            <a:r>
              <a:rPr lang="en-IN" dirty="0"/>
              <a:t>, </a:t>
            </a:r>
            <a:r>
              <a:rPr lang="en-IN" dirty="0" err="1"/>
              <a:t>Zhiquan</a:t>
            </a:r>
            <a:r>
              <a:rPr lang="en-IN" dirty="0"/>
              <a:t> </a:t>
            </a:r>
            <a:r>
              <a:rPr lang="en-IN" dirty="0" err="1"/>
              <a:t>Ren</a:t>
            </a:r>
            <a:r>
              <a:rPr lang="en-IN" dirty="0"/>
              <a:t>, </a:t>
            </a:r>
            <a:r>
              <a:rPr lang="en-IN" dirty="0" err="1"/>
              <a:t>Youyong</a:t>
            </a:r>
            <a:r>
              <a:rPr lang="en-IN" dirty="0"/>
              <a:t> Kong, Feng </a:t>
            </a:r>
            <a:r>
              <a:rPr lang="en-IN" dirty="0" err="1"/>
              <a:t>Bao</a:t>
            </a:r>
            <a:r>
              <a:rPr lang="en-IN" dirty="0"/>
              <a:t>, and </a:t>
            </a:r>
            <a:r>
              <a:rPr lang="en-IN" dirty="0" err="1"/>
              <a:t>Qionghai</a:t>
            </a:r>
            <a:r>
              <a:rPr lang="en-IN" dirty="0"/>
              <a:t> Dai. "A hierarchical fused fuzzy deep neural network for data classification." </a:t>
            </a:r>
            <a:r>
              <a:rPr lang="en-IN" i="1" dirty="0"/>
              <a:t>IEEE Transactions on Fuzzy Systems</a:t>
            </a:r>
            <a:r>
              <a:rPr lang="en-IN" dirty="0"/>
              <a:t> 25, no. 4 (2017): 1006-1012.</a:t>
            </a:r>
            <a:endParaRPr lang="en-US" dirty="0"/>
          </a:p>
          <a:p>
            <a:r>
              <a:rPr lang="en-IN" dirty="0" smtClean="0"/>
              <a:t> </a:t>
            </a:r>
            <a:r>
              <a:rPr lang="en-IN" dirty="0" err="1"/>
              <a:t>Gosztolya</a:t>
            </a:r>
            <a:r>
              <a:rPr lang="en-IN" dirty="0"/>
              <a:t>, </a:t>
            </a:r>
            <a:r>
              <a:rPr lang="en-IN" dirty="0" err="1"/>
              <a:t>Gábor</a:t>
            </a:r>
            <a:r>
              <a:rPr lang="en-IN" dirty="0"/>
              <a:t>, and </a:t>
            </a:r>
            <a:r>
              <a:rPr lang="en-IN" dirty="0" err="1"/>
              <a:t>László</a:t>
            </a:r>
            <a:r>
              <a:rPr lang="en-IN" dirty="0"/>
              <a:t> </a:t>
            </a:r>
            <a:r>
              <a:rPr lang="en-IN" dirty="0" err="1"/>
              <a:t>Tóth</a:t>
            </a:r>
            <a:r>
              <a:rPr lang="en-IN" dirty="0"/>
              <a:t>. "DNN-based Feature Extraction for Conflict Intensity Estimation from Speech." </a:t>
            </a:r>
            <a:r>
              <a:rPr lang="en-IN" i="1" dirty="0"/>
              <a:t>IEEE Signal Processing Letters</a:t>
            </a:r>
            <a:r>
              <a:rPr lang="en-IN" dirty="0"/>
              <a:t> (2017).</a:t>
            </a:r>
            <a:endParaRPr lang="en-US" dirty="0"/>
          </a:p>
          <a:p>
            <a:r>
              <a:rPr lang="en-IN" dirty="0" smtClean="0"/>
              <a:t> </a:t>
            </a:r>
            <a:r>
              <a:rPr lang="en-IN" dirty="0" err="1"/>
              <a:t>Ramakrishnan</a:t>
            </a:r>
            <a:r>
              <a:rPr lang="en-IN" dirty="0"/>
              <a:t>, </a:t>
            </a:r>
            <a:r>
              <a:rPr lang="en-IN" dirty="0" err="1"/>
              <a:t>Nithya</a:t>
            </a:r>
            <a:r>
              <a:rPr lang="en-IN" dirty="0"/>
              <a:t>, and </a:t>
            </a:r>
            <a:r>
              <a:rPr lang="en-IN" dirty="0" err="1"/>
              <a:t>Ranjan</a:t>
            </a:r>
            <a:r>
              <a:rPr lang="en-IN" dirty="0"/>
              <a:t> Bose. "Analysis of healthy and tumour DNA methylation distributions in kidney-renal-clear-cell-carcinoma using </a:t>
            </a:r>
            <a:r>
              <a:rPr lang="en-IN" dirty="0" err="1"/>
              <a:t>Kullback</a:t>
            </a:r>
            <a:r>
              <a:rPr lang="en-IN" dirty="0"/>
              <a:t>–</a:t>
            </a:r>
            <a:r>
              <a:rPr lang="en-IN" dirty="0" err="1"/>
              <a:t>Leibler</a:t>
            </a:r>
            <a:r>
              <a:rPr lang="en-IN" dirty="0"/>
              <a:t> and Jensen–Shannon distance measures." </a:t>
            </a:r>
            <a:r>
              <a:rPr lang="en-IN" i="1" dirty="0"/>
              <a:t>IET Systems Biology</a:t>
            </a:r>
            <a:r>
              <a:rPr lang="en-IN" dirty="0"/>
              <a:t> 11, no. 3 (2017): 99-104.</a:t>
            </a:r>
            <a:endParaRPr lang="en-US" dirty="0"/>
          </a:p>
          <a:p>
            <a:endParaRPr lang="en-US" dirty="0"/>
          </a:p>
        </p:txBody>
      </p:sp>
    </p:spTree>
    <p:extLst>
      <p:ext uri="{BB962C8B-B14F-4D97-AF65-F5344CB8AC3E}">
        <p14:creationId xmlns:p14="http://schemas.microsoft.com/office/powerpoint/2010/main" val="244309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 </a:t>
            </a:r>
            <a:r>
              <a:rPr lang="en-IN" dirty="0" err="1" smtClean="0"/>
              <a:t>Voges</a:t>
            </a:r>
            <a:r>
              <a:rPr lang="en-IN" dirty="0" smtClean="0"/>
              <a:t>, Jan, Marco </a:t>
            </a:r>
            <a:r>
              <a:rPr lang="en-IN" dirty="0" err="1" smtClean="0"/>
              <a:t>Munderloh</a:t>
            </a:r>
            <a:r>
              <a:rPr lang="en-IN" dirty="0" smtClean="0"/>
              <a:t>, and </a:t>
            </a:r>
            <a:r>
              <a:rPr lang="en-IN" dirty="0" err="1" smtClean="0"/>
              <a:t>Jörn</a:t>
            </a:r>
            <a:r>
              <a:rPr lang="en-IN" dirty="0" smtClean="0"/>
              <a:t> </a:t>
            </a:r>
            <a:r>
              <a:rPr lang="en-IN" dirty="0" err="1" smtClean="0"/>
              <a:t>Ostermann</a:t>
            </a:r>
            <a:r>
              <a:rPr lang="en-IN" dirty="0" smtClean="0"/>
              <a:t>. "Predictive coding of aligned next-generation sequencing data." In </a:t>
            </a:r>
            <a:r>
              <a:rPr lang="en-IN" i="1" dirty="0" smtClean="0"/>
              <a:t>Data Compression Conference (DCC), 2016</a:t>
            </a:r>
            <a:r>
              <a:rPr lang="en-IN" dirty="0" smtClean="0"/>
              <a:t>, pp. 241-250. IEEE, 2016.</a:t>
            </a:r>
            <a:endParaRPr lang="en-US" dirty="0" smtClean="0"/>
          </a:p>
          <a:p>
            <a:r>
              <a:rPr lang="en-IN" dirty="0" smtClean="0"/>
              <a:t> Deng, </a:t>
            </a:r>
            <a:r>
              <a:rPr lang="en-IN" dirty="0" err="1" smtClean="0"/>
              <a:t>Yue</a:t>
            </a:r>
            <a:r>
              <a:rPr lang="en-IN" dirty="0" smtClean="0"/>
              <a:t>, </a:t>
            </a:r>
            <a:r>
              <a:rPr lang="en-IN" dirty="0" err="1" smtClean="0"/>
              <a:t>Zhiquan</a:t>
            </a:r>
            <a:r>
              <a:rPr lang="en-IN" dirty="0" smtClean="0"/>
              <a:t> </a:t>
            </a:r>
            <a:r>
              <a:rPr lang="en-IN" dirty="0" err="1" smtClean="0"/>
              <a:t>Ren</a:t>
            </a:r>
            <a:r>
              <a:rPr lang="en-IN" dirty="0" smtClean="0"/>
              <a:t>, </a:t>
            </a:r>
            <a:r>
              <a:rPr lang="en-IN" dirty="0" err="1" smtClean="0"/>
              <a:t>Youyong</a:t>
            </a:r>
            <a:r>
              <a:rPr lang="en-IN" dirty="0" smtClean="0"/>
              <a:t> Kong, Feng </a:t>
            </a:r>
            <a:r>
              <a:rPr lang="en-IN" dirty="0" err="1" smtClean="0"/>
              <a:t>Bao</a:t>
            </a:r>
            <a:r>
              <a:rPr lang="en-IN" dirty="0" smtClean="0"/>
              <a:t>, and </a:t>
            </a:r>
            <a:r>
              <a:rPr lang="en-IN" dirty="0" err="1" smtClean="0"/>
              <a:t>Qionghai</a:t>
            </a:r>
            <a:r>
              <a:rPr lang="en-IN" dirty="0" smtClean="0"/>
              <a:t> Dai. "A hierarchical fused fuzzy deep neural network for data classification." </a:t>
            </a:r>
            <a:r>
              <a:rPr lang="en-IN" i="1" dirty="0" smtClean="0"/>
              <a:t>IEEE Transactions on Fuzzy Systems</a:t>
            </a:r>
            <a:r>
              <a:rPr lang="en-IN" dirty="0" smtClean="0"/>
              <a:t> 25, no. 4 (2017): 1006-1012.</a:t>
            </a:r>
            <a:endParaRPr lang="en-US" dirty="0" smtClean="0"/>
          </a:p>
          <a:p>
            <a:r>
              <a:rPr lang="en-IN" dirty="0" smtClean="0"/>
              <a:t> </a:t>
            </a:r>
            <a:r>
              <a:rPr lang="en-IN" dirty="0" err="1" smtClean="0"/>
              <a:t>Azim</a:t>
            </a:r>
            <a:r>
              <a:rPr lang="en-IN" dirty="0" smtClean="0"/>
              <a:t>, </a:t>
            </a:r>
            <a:r>
              <a:rPr lang="en-IN" dirty="0" err="1" smtClean="0"/>
              <a:t>Md</a:t>
            </a:r>
            <a:r>
              <a:rPr lang="en-IN" dirty="0" smtClean="0"/>
              <a:t> </a:t>
            </a:r>
            <a:r>
              <a:rPr lang="en-IN" dirty="0" err="1" smtClean="0"/>
              <a:t>Aashikur</a:t>
            </a:r>
            <a:r>
              <a:rPr lang="en-IN" dirty="0" smtClean="0"/>
              <a:t> Rahman, Costas S. Iliopoulos, M. </a:t>
            </a:r>
            <a:r>
              <a:rPr lang="en-IN" dirty="0" err="1" smtClean="0"/>
              <a:t>Sohel</a:t>
            </a:r>
            <a:r>
              <a:rPr lang="en-IN" dirty="0" smtClean="0"/>
              <a:t> Rahman, and M. </a:t>
            </a:r>
            <a:r>
              <a:rPr lang="en-IN" dirty="0" err="1" smtClean="0"/>
              <a:t>Samiruzzaman</a:t>
            </a:r>
            <a:r>
              <a:rPr lang="en-IN" dirty="0" smtClean="0"/>
              <a:t>. "A Simple, Fast, Filter-Based Algorithm for Approximate Circular Pattern Matching." </a:t>
            </a:r>
            <a:r>
              <a:rPr lang="en-IN" i="1" dirty="0" smtClean="0"/>
              <a:t>IEEE transactions on </a:t>
            </a:r>
            <a:r>
              <a:rPr lang="en-IN" i="1" dirty="0" err="1" smtClean="0"/>
              <a:t>nanobioscience</a:t>
            </a:r>
            <a:r>
              <a:rPr lang="en-IN" dirty="0" smtClean="0"/>
              <a:t> 15, no. 2 (2016): 93-100.</a:t>
            </a:r>
            <a:endParaRPr lang="en-US" dirty="0" smtClean="0"/>
          </a:p>
          <a:p>
            <a:r>
              <a:rPr lang="en-IN" dirty="0" smtClean="0"/>
              <a:t> Pérez, Sandino Vargas, and </a:t>
            </a:r>
            <a:r>
              <a:rPr lang="en-IN" dirty="0" err="1" smtClean="0"/>
              <a:t>Fahad</a:t>
            </a:r>
            <a:r>
              <a:rPr lang="en-IN" dirty="0" smtClean="0"/>
              <a:t> Saeed. "A parallel algorithm for compression of big next-generation sequencing datasets." In </a:t>
            </a:r>
            <a:r>
              <a:rPr lang="en-IN" i="1" dirty="0" err="1" smtClean="0"/>
              <a:t>Trustcom</a:t>
            </a:r>
            <a:r>
              <a:rPr lang="en-IN" i="1" dirty="0" smtClean="0"/>
              <a:t>/</a:t>
            </a:r>
            <a:r>
              <a:rPr lang="en-IN" i="1" dirty="0" err="1" smtClean="0"/>
              <a:t>BigDataSE</a:t>
            </a:r>
            <a:r>
              <a:rPr lang="en-IN" i="1" dirty="0" smtClean="0"/>
              <a:t>/ISPA, 2015 IEEE</a:t>
            </a:r>
            <a:r>
              <a:rPr lang="en-IN" dirty="0" smtClean="0"/>
              <a:t>, vol. 3, pp. 196-201. IEEE, 2015.</a:t>
            </a:r>
            <a:endParaRPr lang="en-US" dirty="0" smtClean="0"/>
          </a:p>
          <a:p>
            <a:r>
              <a:rPr lang="en-IN" dirty="0" smtClean="0"/>
              <a:t> Ku, Chee </a:t>
            </a:r>
            <a:r>
              <a:rPr lang="en-IN" dirty="0" err="1" smtClean="0"/>
              <a:t>Seng</a:t>
            </a:r>
            <a:r>
              <a:rPr lang="en-IN" dirty="0" smtClean="0"/>
              <a:t>, En Yun Loy, </a:t>
            </a:r>
            <a:r>
              <a:rPr lang="en-IN" dirty="0" err="1" smtClean="0"/>
              <a:t>Agus</a:t>
            </a:r>
            <a:r>
              <a:rPr lang="en-IN" dirty="0" smtClean="0"/>
              <a:t> </a:t>
            </a:r>
            <a:r>
              <a:rPr lang="en-IN" dirty="0" err="1" smtClean="0"/>
              <a:t>Salim</a:t>
            </a:r>
            <a:r>
              <a:rPr lang="en-IN" dirty="0" smtClean="0"/>
              <a:t>, </a:t>
            </a:r>
            <a:r>
              <a:rPr lang="en-IN" dirty="0" err="1" smtClean="0"/>
              <a:t>Yudi</a:t>
            </a:r>
            <a:r>
              <a:rPr lang="en-IN" dirty="0" smtClean="0"/>
              <a:t> </a:t>
            </a:r>
            <a:r>
              <a:rPr lang="en-IN" dirty="0" err="1" smtClean="0"/>
              <a:t>Pawitan</a:t>
            </a:r>
            <a:r>
              <a:rPr lang="en-IN" dirty="0" smtClean="0"/>
              <a:t>, and </a:t>
            </a:r>
            <a:r>
              <a:rPr lang="en-IN" dirty="0" err="1" smtClean="0"/>
              <a:t>Kee</a:t>
            </a:r>
            <a:r>
              <a:rPr lang="en-IN" dirty="0" smtClean="0"/>
              <a:t> </a:t>
            </a:r>
            <a:r>
              <a:rPr lang="en-IN" dirty="0" err="1" smtClean="0"/>
              <a:t>Seng</a:t>
            </a:r>
            <a:r>
              <a:rPr lang="en-IN" dirty="0" smtClean="0"/>
              <a:t> Chia. "The discovery of human genetic variations and their use as disease markers: past, present and future." </a:t>
            </a:r>
            <a:r>
              <a:rPr lang="en-IN" i="1" dirty="0" smtClean="0"/>
              <a:t>Journal of human genetics</a:t>
            </a:r>
            <a:r>
              <a:rPr lang="en-IN" dirty="0" smtClean="0"/>
              <a:t> 55, no. 7 (2010).</a:t>
            </a:r>
            <a:endParaRPr lang="en-US" dirty="0" smtClean="0"/>
          </a:p>
          <a:p>
            <a:endParaRPr lang="en-US" dirty="0"/>
          </a:p>
        </p:txBody>
      </p:sp>
    </p:spTree>
    <p:extLst>
      <p:ext uri="{BB962C8B-B14F-4D97-AF65-F5344CB8AC3E}">
        <p14:creationId xmlns:p14="http://schemas.microsoft.com/office/powerpoint/2010/main" val="18281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000" dirty="0"/>
              <a:t>whole genome sequencing is completed to </a:t>
            </a:r>
            <a:r>
              <a:rPr lang="en-US" sz="2000" dirty="0" err="1"/>
              <a:t>analyse</a:t>
            </a:r>
            <a:r>
              <a:rPr lang="en-US" sz="2000" dirty="0"/>
              <a:t> the genome due its vast requirement of memory for storing the genome while processing the genome to exploit the various properties of </a:t>
            </a:r>
            <a:r>
              <a:rPr lang="en-US" sz="2000" dirty="0" smtClean="0"/>
              <a:t>DNA</a:t>
            </a:r>
          </a:p>
          <a:p>
            <a:pPr algn="just"/>
            <a:r>
              <a:rPr lang="en-US" sz="2000" dirty="0"/>
              <a:t>Deoxyribonucleic acid is molecule that contains the genetic instructions used in the growth, </a:t>
            </a:r>
            <a:r>
              <a:rPr lang="en-US" sz="2000" dirty="0" smtClean="0"/>
              <a:t>development</a:t>
            </a:r>
            <a:r>
              <a:rPr lang="en-US" sz="2000" dirty="0"/>
              <a:t>, functioning and reproduction of all known living organisms and many </a:t>
            </a:r>
            <a:r>
              <a:rPr lang="en-US" sz="2000" dirty="0" smtClean="0"/>
              <a:t>viruses</a:t>
            </a:r>
          </a:p>
          <a:p>
            <a:pPr algn="just"/>
            <a:r>
              <a:rPr lang="en-US" sz="2000" dirty="0"/>
              <a:t>Tandem repeats occur in DNA when one or more nucleotides are repeated and the repetitions are adjacent to each </a:t>
            </a:r>
            <a:r>
              <a:rPr lang="en-US" sz="2000" dirty="0" smtClean="0"/>
              <a:t>other.</a:t>
            </a:r>
          </a:p>
          <a:p>
            <a:pPr algn="just"/>
            <a:r>
              <a:rPr lang="en-US" sz="2000" dirty="0" smtClean="0"/>
              <a:t>VNTR is </a:t>
            </a:r>
            <a:r>
              <a:rPr lang="en-US" sz="2000" dirty="0"/>
              <a:t>a location in an genome where a small nucleotide is </a:t>
            </a:r>
            <a:r>
              <a:rPr lang="en-US" sz="2000" dirty="0" err="1"/>
              <a:t>organised</a:t>
            </a:r>
            <a:r>
              <a:rPr lang="en-US" sz="2000" dirty="0"/>
              <a:t> as a tandem repeat. They often show variations in length among each individual</a:t>
            </a:r>
            <a:endParaRPr lang="en-US" sz="2000" dirty="0" smtClean="0"/>
          </a:p>
        </p:txBody>
      </p:sp>
    </p:spTree>
    <p:extLst>
      <p:ext uri="{BB962C8B-B14F-4D97-AF65-F5344CB8AC3E}">
        <p14:creationId xmlns:p14="http://schemas.microsoft.com/office/powerpoint/2010/main" val="263500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Quality Scores </a:t>
            </a:r>
            <a:endParaRPr lang="en-US" dirty="0"/>
          </a:p>
          <a:p>
            <a:pPr lvl="1"/>
            <a:r>
              <a:rPr lang="en-US" dirty="0"/>
              <a:t>The </a:t>
            </a:r>
            <a:r>
              <a:rPr lang="en-US" dirty="0" smtClean="0"/>
              <a:t>FASTQ </a:t>
            </a:r>
            <a:r>
              <a:rPr lang="en-US" dirty="0"/>
              <a:t>format provides a simple extension to the </a:t>
            </a:r>
            <a:r>
              <a:rPr lang="en-US" dirty="0" smtClean="0"/>
              <a:t>FASTA format</a:t>
            </a:r>
          </a:p>
          <a:p>
            <a:pPr lvl="1"/>
            <a:r>
              <a:rPr lang="en-US" dirty="0" smtClean="0"/>
              <a:t> Stores </a:t>
            </a:r>
            <a:r>
              <a:rPr lang="en-US" dirty="0"/>
              <a:t>a simple numeric quality score with each base </a:t>
            </a:r>
            <a:r>
              <a:rPr lang="en-US" dirty="0" smtClean="0"/>
              <a:t>position.</a:t>
            </a:r>
          </a:p>
          <a:p>
            <a:pPr lvl="1"/>
            <a:r>
              <a:rPr lang="en-US" dirty="0" err="1" smtClean="0"/>
              <a:t>FastQ</a:t>
            </a:r>
            <a:r>
              <a:rPr lang="en-US" dirty="0" smtClean="0"/>
              <a:t> </a:t>
            </a:r>
            <a:r>
              <a:rPr lang="en-US" dirty="0"/>
              <a:t>has a number of variants, deriving from different ways of calculating the probability that a base has been called in </a:t>
            </a:r>
            <a:r>
              <a:rPr lang="en-US" dirty="0" smtClean="0"/>
              <a:t>error.</a:t>
            </a:r>
            <a:endParaRPr lang="en-US" dirty="0"/>
          </a:p>
          <a:p>
            <a:r>
              <a:rPr lang="en-US" b="1" dirty="0"/>
              <a:t>PHRED scores </a:t>
            </a:r>
            <a:endParaRPr lang="en-US" dirty="0"/>
          </a:p>
          <a:p>
            <a:pPr lvl="1"/>
            <a:r>
              <a:rPr lang="en-US" dirty="0"/>
              <a:t>Quality scores were originally derived from the PHRED program which was used to read DNA sequence trace </a:t>
            </a:r>
            <a:r>
              <a:rPr lang="en-US" dirty="0" smtClean="0"/>
              <a:t>files</a:t>
            </a:r>
            <a:endParaRPr lang="en-US" dirty="0"/>
          </a:p>
          <a:p>
            <a:pPr lvl="1"/>
            <a:r>
              <a:rPr lang="en-US" dirty="0"/>
              <a:t>L</a:t>
            </a:r>
            <a:r>
              <a:rPr lang="en-US" dirty="0" smtClean="0"/>
              <a:t>inked </a:t>
            </a:r>
            <a:r>
              <a:rPr lang="en-US" dirty="0"/>
              <a:t>various sequencing metrics such as peak resolution and shape to known sequence accuracy</a:t>
            </a:r>
            <a:r>
              <a:rPr lang="en-US" dirty="0" smtClean="0"/>
              <a:t>.</a:t>
            </a:r>
          </a:p>
          <a:p>
            <a:pPr lvl="1"/>
            <a:r>
              <a:rPr lang="en-US" dirty="0" smtClean="0"/>
              <a:t>The </a:t>
            </a:r>
            <a:r>
              <a:rPr lang="en-US" dirty="0"/>
              <a:t>PHRED program assigned quality scores to each base, according to the following formula:</a:t>
            </a:r>
          </a:p>
          <a:p>
            <a:pPr marL="0" indent="0">
              <a:buNone/>
            </a:pPr>
            <a:r>
              <a:rPr lang="en-US" dirty="0"/>
              <a:t>		Q_PHRED=-10log10(</a:t>
            </a:r>
            <a:r>
              <a:rPr lang="en-US" dirty="0" err="1"/>
              <a:t>pe</a:t>
            </a:r>
            <a:r>
              <a:rPr lang="en-US" dirty="0"/>
              <a:t>)</a:t>
            </a:r>
          </a:p>
          <a:p>
            <a:endParaRPr lang="en-US" dirty="0"/>
          </a:p>
        </p:txBody>
      </p:sp>
    </p:spTree>
    <p:extLst>
      <p:ext uri="{BB962C8B-B14F-4D97-AF65-F5344CB8AC3E}">
        <p14:creationId xmlns:p14="http://schemas.microsoft.com/office/powerpoint/2010/main" val="21297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b="1" dirty="0" err="1"/>
              <a:t>Solexa</a:t>
            </a:r>
            <a:r>
              <a:rPr lang="en-US" b="1" dirty="0"/>
              <a:t> scores </a:t>
            </a:r>
            <a:endParaRPr lang="en-US" dirty="0"/>
          </a:p>
          <a:p>
            <a:pPr lvl="1"/>
            <a:r>
              <a:rPr lang="en-US" dirty="0"/>
              <a:t>The </a:t>
            </a:r>
            <a:r>
              <a:rPr lang="en-US" dirty="0" err="1"/>
              <a:t>Solexa</a:t>
            </a:r>
            <a:r>
              <a:rPr lang="en-US" dirty="0"/>
              <a:t> quality scores, which were used in the earlier </a:t>
            </a:r>
            <a:r>
              <a:rPr lang="en-US" dirty="0" err="1"/>
              <a:t>Illumina</a:t>
            </a:r>
            <a:r>
              <a:rPr lang="en-US" dirty="0"/>
              <a:t> pipelines, are calculated differently from the PHRED scores:</a:t>
            </a:r>
          </a:p>
          <a:p>
            <a:pPr marL="0" indent="0">
              <a:buNone/>
            </a:pPr>
            <a:r>
              <a:rPr lang="en-IN" dirty="0" smtClean="0"/>
              <a:t>		Q-SOLEXA</a:t>
            </a:r>
            <a:r>
              <a:rPr lang="en-IN" dirty="0"/>
              <a:t>=-10log10(</a:t>
            </a:r>
            <a:r>
              <a:rPr lang="en-IN" dirty="0" err="1"/>
              <a:t>pe</a:t>
            </a:r>
            <a:r>
              <a:rPr lang="en-IN" dirty="0"/>
              <a:t>/1-pe)</a:t>
            </a:r>
            <a:endParaRPr lang="en-US" dirty="0"/>
          </a:p>
          <a:p>
            <a:endParaRPr lang="en-US" dirty="0"/>
          </a:p>
        </p:txBody>
      </p:sp>
    </p:spTree>
    <p:extLst>
      <p:ext uri="{BB962C8B-B14F-4D97-AF65-F5344CB8AC3E}">
        <p14:creationId xmlns:p14="http://schemas.microsoft.com/office/powerpoint/2010/main" val="79274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CLASSIFICATION</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Instead of processing the genome sequence which is made of millions of base pairs it would be better if it is processed once the repetitive parts are removed which would increase efficiency in both time and cost.</a:t>
            </a:r>
            <a:endParaRPr lang="en-US" dirty="0"/>
          </a:p>
          <a:p>
            <a:endParaRPr lang="en-US" dirty="0"/>
          </a:p>
        </p:txBody>
      </p:sp>
    </p:spTree>
    <p:extLst>
      <p:ext uri="{BB962C8B-B14F-4D97-AF65-F5344CB8AC3E}">
        <p14:creationId xmlns:p14="http://schemas.microsoft.com/office/powerpoint/2010/main" val="90087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Though human genome is more than 99 percent common in all humans the current available methods of processing biological data reprocess the complete sequence (on average of 3 million base pairs) each time</a:t>
            </a:r>
            <a:r>
              <a:rPr lang="en-IN" dirty="0" smtClean="0"/>
              <a:t>.</a:t>
            </a:r>
          </a:p>
          <a:p>
            <a:r>
              <a:rPr lang="en-IN" dirty="0" smtClean="0"/>
              <a:t> </a:t>
            </a:r>
            <a:r>
              <a:rPr lang="en-IN" dirty="0"/>
              <a:t>Human analysis of the genome is more error prone.</a:t>
            </a:r>
            <a:endParaRPr lang="en-US" dirty="0"/>
          </a:p>
          <a:p>
            <a:endParaRPr lang="en-US" dirty="0"/>
          </a:p>
        </p:txBody>
      </p:sp>
    </p:spTree>
    <p:extLst>
      <p:ext uri="{BB962C8B-B14F-4D97-AF65-F5344CB8AC3E}">
        <p14:creationId xmlns:p14="http://schemas.microsoft.com/office/powerpoint/2010/main" val="173614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endParaRPr lang="en-US" dirty="0"/>
          </a:p>
        </p:txBody>
      </p:sp>
      <p:sp>
        <p:nvSpPr>
          <p:cNvPr id="3" name="Content Placeholder 2"/>
          <p:cNvSpPr>
            <a:spLocks noGrp="1"/>
          </p:cNvSpPr>
          <p:nvPr>
            <p:ph idx="1"/>
          </p:nvPr>
        </p:nvSpPr>
        <p:spPr/>
        <p:txBody>
          <a:bodyPr/>
          <a:lstStyle/>
          <a:p>
            <a:r>
              <a:rPr lang="en-IN" dirty="0"/>
              <a:t>When processing the data it is enough to consider only the parts of genome that has changes when compared to reference genome</a:t>
            </a:r>
            <a:r>
              <a:rPr lang="en-IN" dirty="0" smtClean="0"/>
              <a:t>.</a:t>
            </a:r>
          </a:p>
          <a:p>
            <a:r>
              <a:rPr lang="en-IN" dirty="0" smtClean="0"/>
              <a:t> </a:t>
            </a:r>
            <a:r>
              <a:rPr lang="en-IN" dirty="0"/>
              <a:t>Integration of intelligence in order to analyse the genome in order to find any abnormalities.  </a:t>
            </a:r>
            <a:endParaRPr lang="en-US" dirty="0"/>
          </a:p>
          <a:p>
            <a:endParaRPr lang="en-US" dirty="0"/>
          </a:p>
        </p:txBody>
      </p:sp>
    </p:spTree>
    <p:extLst>
      <p:ext uri="{BB962C8B-B14F-4D97-AF65-F5344CB8AC3E}">
        <p14:creationId xmlns:p14="http://schemas.microsoft.com/office/powerpoint/2010/main" val="162413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WORK</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Design and Implementation of an algorithm to remove the tandem repeats that make the most part of the genome which </a:t>
            </a:r>
            <a:r>
              <a:rPr lang="en-IN" dirty="0" err="1"/>
              <a:t>inturn</a:t>
            </a:r>
            <a:r>
              <a:rPr lang="en-IN" dirty="0"/>
              <a:t> reduces the memory and time while analysing the genome for abnormalities.</a:t>
            </a:r>
            <a:endParaRPr lang="en-US" dirty="0"/>
          </a:p>
          <a:p>
            <a:pPr lvl="0"/>
            <a:r>
              <a:rPr lang="en-IN" dirty="0"/>
              <a:t>To find the count of tandem repeats in a genome by using an </a:t>
            </a:r>
            <a:r>
              <a:rPr lang="en-IN" dirty="0" err="1"/>
              <a:t>opensource</a:t>
            </a:r>
            <a:r>
              <a:rPr lang="en-IN" dirty="0"/>
              <a:t> tool.</a:t>
            </a:r>
            <a:endParaRPr lang="en-US" dirty="0"/>
          </a:p>
          <a:p>
            <a:pPr lvl="0"/>
            <a:r>
              <a:rPr lang="en-IN" dirty="0"/>
              <a:t>Design and Implementation of an algorithm to detect whether there are abnormalities.</a:t>
            </a:r>
            <a:endParaRPr lang="en-US" dirty="0"/>
          </a:p>
          <a:p>
            <a:pPr lvl="0"/>
            <a:r>
              <a:rPr lang="en-IN" dirty="0"/>
              <a:t>Design and Implementation of a </a:t>
            </a:r>
            <a:r>
              <a:rPr lang="en-IN" dirty="0" err="1"/>
              <a:t>Deap</a:t>
            </a:r>
            <a:r>
              <a:rPr lang="en-IN" dirty="0"/>
              <a:t> Neural Network(DNN) to find the type of abnormality and the stage of abnormality (if any).</a:t>
            </a:r>
            <a:endParaRPr lang="en-US" dirty="0"/>
          </a:p>
          <a:p>
            <a:endParaRPr lang="en-US" dirty="0"/>
          </a:p>
        </p:txBody>
      </p:sp>
    </p:spTree>
    <p:extLst>
      <p:ext uri="{BB962C8B-B14F-4D97-AF65-F5344CB8AC3E}">
        <p14:creationId xmlns:p14="http://schemas.microsoft.com/office/powerpoint/2010/main" val="236484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TOOLS USED</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b="1" dirty="0"/>
              <a:t>Galaxy</a:t>
            </a:r>
            <a:endParaRPr lang="en-US" dirty="0"/>
          </a:p>
          <a:p>
            <a:pPr lvl="0"/>
            <a:r>
              <a:rPr lang="en-IN" b="1" dirty="0" err="1"/>
              <a:t>RepeatExplorer</a:t>
            </a:r>
            <a:endParaRPr lang="en-US" dirty="0"/>
          </a:p>
          <a:p>
            <a:endParaRPr lang="en-US" dirty="0"/>
          </a:p>
        </p:txBody>
      </p:sp>
    </p:spTree>
    <p:extLst>
      <p:ext uri="{BB962C8B-B14F-4D97-AF65-F5344CB8AC3E}">
        <p14:creationId xmlns:p14="http://schemas.microsoft.com/office/powerpoint/2010/main" val="1645432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722</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Pattern Matching in Biological Data</vt:lpstr>
      <vt:lpstr>INTRODUCTION </vt:lpstr>
      <vt:lpstr>Continuation…</vt:lpstr>
      <vt:lpstr>Continuation…</vt:lpstr>
      <vt:lpstr>CLASSIFICATION </vt:lpstr>
      <vt:lpstr>PROBLEM STATEMENT </vt:lpstr>
      <vt:lpstr>OBJECTIVE</vt:lpstr>
      <vt:lpstr>PROPOSED WORK </vt:lpstr>
      <vt:lpstr>TOOLS USED </vt:lpstr>
      <vt:lpstr>Galaxy Flow</vt:lpstr>
      <vt:lpstr>RepeatExplorer Flow</vt:lpstr>
      <vt:lpstr>  ARCHITECTURE DIAGRAM </vt:lpstr>
      <vt:lpstr>  References </vt:lpstr>
      <vt:lpstr>Continuation…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cp:revision>
  <dcterms:created xsi:type="dcterms:W3CDTF">2017-10-22T19:25:39Z</dcterms:created>
  <dcterms:modified xsi:type="dcterms:W3CDTF">2017-10-23T05:30:59Z</dcterms:modified>
</cp:coreProperties>
</file>