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61" r:id="rId5"/>
    <p:sldId id="258"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55" autoAdjust="0"/>
  </p:normalViewPr>
  <p:slideViewPr>
    <p:cSldViewPr snapToGrid="0" snapToObjects="1">
      <p:cViewPr varScale="1">
        <p:scale>
          <a:sx n="53" d="100"/>
          <a:sy n="53" d="100"/>
        </p:scale>
        <p:origin x="202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862AE-C951-3343-AA5E-A47FC2B94926}" type="doc">
      <dgm:prSet loTypeId="urn:microsoft.com/office/officeart/2005/8/layout/process1" loCatId="" qsTypeId="urn:microsoft.com/office/officeart/2005/8/quickstyle/simple1" qsCatId="simple" csTypeId="urn:microsoft.com/office/officeart/2005/8/colors/colorful1" csCatId="colorful" phldr="1"/>
      <dgm:spPr/>
    </dgm:pt>
    <dgm:pt modelId="{5685D1EA-9742-0747-98C9-352586E26969}">
      <dgm:prSet phldrT="[Text]"/>
      <dgm:spPr/>
      <dgm:t>
        <a:bodyPr/>
        <a:lstStyle/>
        <a:p>
          <a:r>
            <a:rPr lang="en-US" dirty="0"/>
            <a:t>Sample</a:t>
          </a:r>
        </a:p>
      </dgm:t>
    </dgm:pt>
    <dgm:pt modelId="{E82B02D1-ED36-EC44-ADA1-97E3508E4BEE}" type="parTrans" cxnId="{00C0B89B-C170-6A46-88F7-6C4FEBA2639C}">
      <dgm:prSet/>
      <dgm:spPr/>
      <dgm:t>
        <a:bodyPr/>
        <a:lstStyle/>
        <a:p>
          <a:endParaRPr lang="en-US"/>
        </a:p>
      </dgm:t>
    </dgm:pt>
    <dgm:pt modelId="{618E43E5-726C-A84B-B8FC-2B90ADACF3A3}" type="sibTrans" cxnId="{00C0B89B-C170-6A46-88F7-6C4FEBA2639C}">
      <dgm:prSet/>
      <dgm:spPr/>
      <dgm:t>
        <a:bodyPr/>
        <a:lstStyle/>
        <a:p>
          <a:endParaRPr lang="en-US"/>
        </a:p>
      </dgm:t>
    </dgm:pt>
    <dgm:pt modelId="{892082E3-E2B8-B243-9D27-A9D68B2A0A6F}">
      <dgm:prSet phldrT="[Text]"/>
      <dgm:spPr/>
      <dgm:t>
        <a:bodyPr/>
        <a:lstStyle/>
        <a:p>
          <a:r>
            <a:rPr lang="en-US" dirty="0"/>
            <a:t>Reads</a:t>
          </a:r>
        </a:p>
      </dgm:t>
    </dgm:pt>
    <dgm:pt modelId="{D712BD59-C116-C141-BFCC-C238ECCDF6AD}" type="parTrans" cxnId="{BC2302D9-FACA-EB42-A64C-9CBEB55F8B4B}">
      <dgm:prSet/>
      <dgm:spPr/>
      <dgm:t>
        <a:bodyPr/>
        <a:lstStyle/>
        <a:p>
          <a:endParaRPr lang="en-US"/>
        </a:p>
      </dgm:t>
    </dgm:pt>
    <dgm:pt modelId="{C907EB1E-FBAF-2E4D-BA97-92D24D023D67}" type="sibTrans" cxnId="{BC2302D9-FACA-EB42-A64C-9CBEB55F8B4B}">
      <dgm:prSet/>
      <dgm:spPr/>
      <dgm:t>
        <a:bodyPr/>
        <a:lstStyle/>
        <a:p>
          <a:endParaRPr lang="en-US"/>
        </a:p>
      </dgm:t>
    </dgm:pt>
    <dgm:pt modelId="{14E26BB5-FC2B-FF42-88BE-7C16A3D1556A}">
      <dgm:prSet phldrT="[Text]"/>
      <dgm:spPr/>
      <dgm:t>
        <a:bodyPr/>
        <a:lstStyle/>
        <a:p>
          <a:r>
            <a:rPr lang="en-US" dirty="0"/>
            <a:t>Genome assembly</a:t>
          </a:r>
        </a:p>
      </dgm:t>
    </dgm:pt>
    <dgm:pt modelId="{C3DA2391-8E8C-5045-8206-AEF93A3A0B16}" type="parTrans" cxnId="{B3AA005E-7064-B64A-A9DF-94D43A154E7A}">
      <dgm:prSet/>
      <dgm:spPr/>
      <dgm:t>
        <a:bodyPr/>
        <a:lstStyle/>
        <a:p>
          <a:endParaRPr lang="en-US"/>
        </a:p>
      </dgm:t>
    </dgm:pt>
    <dgm:pt modelId="{3A11A08D-79F1-134C-AB5E-DEEE8FCDEDDC}" type="sibTrans" cxnId="{B3AA005E-7064-B64A-A9DF-94D43A154E7A}">
      <dgm:prSet/>
      <dgm:spPr/>
      <dgm:t>
        <a:bodyPr/>
        <a:lstStyle/>
        <a:p>
          <a:endParaRPr lang="en-US"/>
        </a:p>
      </dgm:t>
    </dgm:pt>
    <dgm:pt modelId="{0E444195-E51D-C44B-804E-BABE290E1C7A}">
      <dgm:prSet phldrT="[Text]"/>
      <dgm:spPr/>
      <dgm:t>
        <a:bodyPr/>
        <a:lstStyle/>
        <a:p>
          <a:r>
            <a:rPr lang="en-US" dirty="0"/>
            <a:t>DNA</a:t>
          </a:r>
        </a:p>
      </dgm:t>
    </dgm:pt>
    <dgm:pt modelId="{A0BFA355-6B58-474A-B8D1-2CBD08722FE1}" type="parTrans" cxnId="{6ADC6688-2D46-B745-BAC2-C00E8924E219}">
      <dgm:prSet/>
      <dgm:spPr/>
      <dgm:t>
        <a:bodyPr/>
        <a:lstStyle/>
        <a:p>
          <a:endParaRPr lang="en-US"/>
        </a:p>
      </dgm:t>
    </dgm:pt>
    <dgm:pt modelId="{14E08E45-4E10-1948-AF4E-94217F56E628}" type="sibTrans" cxnId="{6ADC6688-2D46-B745-BAC2-C00E8924E219}">
      <dgm:prSet/>
      <dgm:spPr/>
      <dgm:t>
        <a:bodyPr/>
        <a:lstStyle/>
        <a:p>
          <a:endParaRPr lang="en-US"/>
        </a:p>
      </dgm:t>
    </dgm:pt>
    <dgm:pt modelId="{E2E308DF-114F-7E4F-A8E2-A9D9A11B879B}" type="pres">
      <dgm:prSet presAssocID="{67A862AE-C951-3343-AA5E-A47FC2B94926}" presName="Name0" presStyleCnt="0">
        <dgm:presLayoutVars>
          <dgm:dir/>
          <dgm:resizeHandles val="exact"/>
        </dgm:presLayoutVars>
      </dgm:prSet>
      <dgm:spPr/>
    </dgm:pt>
    <dgm:pt modelId="{9319FB2F-583D-D241-B2D0-B56FD1A88687}" type="pres">
      <dgm:prSet presAssocID="{5685D1EA-9742-0747-98C9-352586E26969}" presName="node" presStyleLbl="node1" presStyleIdx="0" presStyleCnt="4">
        <dgm:presLayoutVars>
          <dgm:bulletEnabled val="1"/>
        </dgm:presLayoutVars>
      </dgm:prSet>
      <dgm:spPr/>
    </dgm:pt>
    <dgm:pt modelId="{45116AEB-E7BC-F241-8ED8-AA503F9BA8AE}" type="pres">
      <dgm:prSet presAssocID="{618E43E5-726C-A84B-B8FC-2B90ADACF3A3}" presName="sibTrans" presStyleLbl="sibTrans2D1" presStyleIdx="0" presStyleCnt="3"/>
      <dgm:spPr/>
    </dgm:pt>
    <dgm:pt modelId="{2EFD9B8A-AD90-6649-9BD2-063CD1CA0BC5}" type="pres">
      <dgm:prSet presAssocID="{618E43E5-726C-A84B-B8FC-2B90ADACF3A3}" presName="connectorText" presStyleLbl="sibTrans2D1" presStyleIdx="0" presStyleCnt="3"/>
      <dgm:spPr/>
    </dgm:pt>
    <dgm:pt modelId="{03F20CBF-EB8B-6A4A-9302-6E61DA82C743}" type="pres">
      <dgm:prSet presAssocID="{0E444195-E51D-C44B-804E-BABE290E1C7A}" presName="node" presStyleLbl="node1" presStyleIdx="1" presStyleCnt="4">
        <dgm:presLayoutVars>
          <dgm:bulletEnabled val="1"/>
        </dgm:presLayoutVars>
      </dgm:prSet>
      <dgm:spPr/>
    </dgm:pt>
    <dgm:pt modelId="{7FA10FCA-4C38-B84B-AD2C-BC0C1CF2CDA0}" type="pres">
      <dgm:prSet presAssocID="{14E08E45-4E10-1948-AF4E-94217F56E628}" presName="sibTrans" presStyleLbl="sibTrans2D1" presStyleIdx="1" presStyleCnt="3"/>
      <dgm:spPr/>
    </dgm:pt>
    <dgm:pt modelId="{7513467A-18B2-A946-8085-523E61ADAB65}" type="pres">
      <dgm:prSet presAssocID="{14E08E45-4E10-1948-AF4E-94217F56E628}" presName="connectorText" presStyleLbl="sibTrans2D1" presStyleIdx="1" presStyleCnt="3"/>
      <dgm:spPr/>
    </dgm:pt>
    <dgm:pt modelId="{1952AA36-53A1-0A47-8E41-AD8F9DAC2CF1}" type="pres">
      <dgm:prSet presAssocID="{892082E3-E2B8-B243-9D27-A9D68B2A0A6F}" presName="node" presStyleLbl="node1" presStyleIdx="2" presStyleCnt="4">
        <dgm:presLayoutVars>
          <dgm:bulletEnabled val="1"/>
        </dgm:presLayoutVars>
      </dgm:prSet>
      <dgm:spPr/>
    </dgm:pt>
    <dgm:pt modelId="{4F6305F4-9AE4-524D-9455-A7F5EE4EE610}" type="pres">
      <dgm:prSet presAssocID="{C907EB1E-FBAF-2E4D-BA97-92D24D023D67}" presName="sibTrans" presStyleLbl="sibTrans2D1" presStyleIdx="2" presStyleCnt="3"/>
      <dgm:spPr/>
    </dgm:pt>
    <dgm:pt modelId="{197A1A0A-EFE7-7948-A8DE-F5E41047AE91}" type="pres">
      <dgm:prSet presAssocID="{C907EB1E-FBAF-2E4D-BA97-92D24D023D67}" presName="connectorText" presStyleLbl="sibTrans2D1" presStyleIdx="2" presStyleCnt="3"/>
      <dgm:spPr/>
    </dgm:pt>
    <dgm:pt modelId="{69C77E50-B2DB-2541-89F5-36CED1B7D6BA}" type="pres">
      <dgm:prSet presAssocID="{14E26BB5-FC2B-FF42-88BE-7C16A3D1556A}" presName="node" presStyleLbl="node1" presStyleIdx="3" presStyleCnt="4">
        <dgm:presLayoutVars>
          <dgm:bulletEnabled val="1"/>
        </dgm:presLayoutVars>
      </dgm:prSet>
      <dgm:spPr/>
    </dgm:pt>
  </dgm:ptLst>
  <dgm:cxnLst>
    <dgm:cxn modelId="{E982980A-CE13-2C43-8897-10275BF95A15}" type="presOf" srcId="{C907EB1E-FBAF-2E4D-BA97-92D24D023D67}" destId="{4F6305F4-9AE4-524D-9455-A7F5EE4EE610}" srcOrd="0" destOrd="0" presId="urn:microsoft.com/office/officeart/2005/8/layout/process1"/>
    <dgm:cxn modelId="{CD8E4F11-414D-8D48-B97E-816FD3F447CD}" type="presOf" srcId="{C907EB1E-FBAF-2E4D-BA97-92D24D023D67}" destId="{197A1A0A-EFE7-7948-A8DE-F5E41047AE91}" srcOrd="1" destOrd="0" presId="urn:microsoft.com/office/officeart/2005/8/layout/process1"/>
    <dgm:cxn modelId="{B3AA005E-7064-B64A-A9DF-94D43A154E7A}" srcId="{67A862AE-C951-3343-AA5E-A47FC2B94926}" destId="{14E26BB5-FC2B-FF42-88BE-7C16A3D1556A}" srcOrd="3" destOrd="0" parTransId="{C3DA2391-8E8C-5045-8206-AEF93A3A0B16}" sibTransId="{3A11A08D-79F1-134C-AB5E-DEEE8FCDEDDC}"/>
    <dgm:cxn modelId="{4B6C9D50-E034-3446-AA17-752D4E991C36}" type="presOf" srcId="{14E08E45-4E10-1948-AF4E-94217F56E628}" destId="{7513467A-18B2-A946-8085-523E61ADAB65}" srcOrd="1" destOrd="0" presId="urn:microsoft.com/office/officeart/2005/8/layout/process1"/>
    <dgm:cxn modelId="{107D9077-6B3D-454C-B18F-76063958E4A4}" type="presOf" srcId="{14E08E45-4E10-1948-AF4E-94217F56E628}" destId="{7FA10FCA-4C38-B84B-AD2C-BC0C1CF2CDA0}" srcOrd="0" destOrd="0" presId="urn:microsoft.com/office/officeart/2005/8/layout/process1"/>
    <dgm:cxn modelId="{2EF1ED7A-B7D1-B642-A148-0E4AAAE3BA45}" type="presOf" srcId="{14E26BB5-FC2B-FF42-88BE-7C16A3D1556A}" destId="{69C77E50-B2DB-2541-89F5-36CED1B7D6BA}" srcOrd="0" destOrd="0" presId="urn:microsoft.com/office/officeart/2005/8/layout/process1"/>
    <dgm:cxn modelId="{6ADC6688-2D46-B745-BAC2-C00E8924E219}" srcId="{67A862AE-C951-3343-AA5E-A47FC2B94926}" destId="{0E444195-E51D-C44B-804E-BABE290E1C7A}" srcOrd="1" destOrd="0" parTransId="{A0BFA355-6B58-474A-B8D1-2CBD08722FE1}" sibTransId="{14E08E45-4E10-1948-AF4E-94217F56E628}"/>
    <dgm:cxn modelId="{00C0B89B-C170-6A46-88F7-6C4FEBA2639C}" srcId="{67A862AE-C951-3343-AA5E-A47FC2B94926}" destId="{5685D1EA-9742-0747-98C9-352586E26969}" srcOrd="0" destOrd="0" parTransId="{E82B02D1-ED36-EC44-ADA1-97E3508E4BEE}" sibTransId="{618E43E5-726C-A84B-B8FC-2B90ADACF3A3}"/>
    <dgm:cxn modelId="{F612F0A6-7421-7044-B8FA-EA3370FFE2D9}" type="presOf" srcId="{0E444195-E51D-C44B-804E-BABE290E1C7A}" destId="{03F20CBF-EB8B-6A4A-9302-6E61DA82C743}" srcOrd="0" destOrd="0" presId="urn:microsoft.com/office/officeart/2005/8/layout/process1"/>
    <dgm:cxn modelId="{B533BDB4-5788-334D-A7B7-3199C4C34C04}" type="presOf" srcId="{618E43E5-726C-A84B-B8FC-2B90ADACF3A3}" destId="{2EFD9B8A-AD90-6649-9BD2-063CD1CA0BC5}" srcOrd="1" destOrd="0" presId="urn:microsoft.com/office/officeart/2005/8/layout/process1"/>
    <dgm:cxn modelId="{5439D6BB-D1C1-F94F-A422-B0B396F87FCD}" type="presOf" srcId="{892082E3-E2B8-B243-9D27-A9D68B2A0A6F}" destId="{1952AA36-53A1-0A47-8E41-AD8F9DAC2CF1}" srcOrd="0" destOrd="0" presId="urn:microsoft.com/office/officeart/2005/8/layout/process1"/>
    <dgm:cxn modelId="{BC2302D9-FACA-EB42-A64C-9CBEB55F8B4B}" srcId="{67A862AE-C951-3343-AA5E-A47FC2B94926}" destId="{892082E3-E2B8-B243-9D27-A9D68B2A0A6F}" srcOrd="2" destOrd="0" parTransId="{D712BD59-C116-C141-BFCC-C238ECCDF6AD}" sibTransId="{C907EB1E-FBAF-2E4D-BA97-92D24D023D67}"/>
    <dgm:cxn modelId="{D31A47E1-6772-6A42-9218-05833649CB09}" type="presOf" srcId="{67A862AE-C951-3343-AA5E-A47FC2B94926}" destId="{E2E308DF-114F-7E4F-A8E2-A9D9A11B879B}" srcOrd="0" destOrd="0" presId="urn:microsoft.com/office/officeart/2005/8/layout/process1"/>
    <dgm:cxn modelId="{65FDD1EC-F5F6-BC41-93DB-067CB1561E0E}" type="presOf" srcId="{618E43E5-726C-A84B-B8FC-2B90ADACF3A3}" destId="{45116AEB-E7BC-F241-8ED8-AA503F9BA8AE}" srcOrd="0" destOrd="0" presId="urn:microsoft.com/office/officeart/2005/8/layout/process1"/>
    <dgm:cxn modelId="{0C98A9ED-879D-4545-B4AE-0A77E2D39996}" type="presOf" srcId="{5685D1EA-9742-0747-98C9-352586E26969}" destId="{9319FB2F-583D-D241-B2D0-B56FD1A88687}" srcOrd="0" destOrd="0" presId="urn:microsoft.com/office/officeart/2005/8/layout/process1"/>
    <dgm:cxn modelId="{1E5918E8-3837-424F-A3C1-9EB8DFAFD193}" type="presParOf" srcId="{E2E308DF-114F-7E4F-A8E2-A9D9A11B879B}" destId="{9319FB2F-583D-D241-B2D0-B56FD1A88687}" srcOrd="0" destOrd="0" presId="urn:microsoft.com/office/officeart/2005/8/layout/process1"/>
    <dgm:cxn modelId="{7579BBF1-E600-EE4E-A874-801CD96F1CEC}" type="presParOf" srcId="{E2E308DF-114F-7E4F-A8E2-A9D9A11B879B}" destId="{45116AEB-E7BC-F241-8ED8-AA503F9BA8AE}" srcOrd="1" destOrd="0" presId="urn:microsoft.com/office/officeart/2005/8/layout/process1"/>
    <dgm:cxn modelId="{18D13D7B-C7F9-CD4B-8096-3527F1EB5422}" type="presParOf" srcId="{45116AEB-E7BC-F241-8ED8-AA503F9BA8AE}" destId="{2EFD9B8A-AD90-6649-9BD2-063CD1CA0BC5}" srcOrd="0" destOrd="0" presId="urn:microsoft.com/office/officeart/2005/8/layout/process1"/>
    <dgm:cxn modelId="{260EF37F-3728-7046-A1D7-A32005E0052E}" type="presParOf" srcId="{E2E308DF-114F-7E4F-A8E2-A9D9A11B879B}" destId="{03F20CBF-EB8B-6A4A-9302-6E61DA82C743}" srcOrd="2" destOrd="0" presId="urn:microsoft.com/office/officeart/2005/8/layout/process1"/>
    <dgm:cxn modelId="{A34652D9-209D-5945-8CC7-150806358151}" type="presParOf" srcId="{E2E308DF-114F-7E4F-A8E2-A9D9A11B879B}" destId="{7FA10FCA-4C38-B84B-AD2C-BC0C1CF2CDA0}" srcOrd="3" destOrd="0" presId="urn:microsoft.com/office/officeart/2005/8/layout/process1"/>
    <dgm:cxn modelId="{6F84413D-9ADE-6A45-A05F-10D551BD6609}" type="presParOf" srcId="{7FA10FCA-4C38-B84B-AD2C-BC0C1CF2CDA0}" destId="{7513467A-18B2-A946-8085-523E61ADAB65}" srcOrd="0" destOrd="0" presId="urn:microsoft.com/office/officeart/2005/8/layout/process1"/>
    <dgm:cxn modelId="{9ADDF9A1-9976-8A40-999D-77902FF79C1B}" type="presParOf" srcId="{E2E308DF-114F-7E4F-A8E2-A9D9A11B879B}" destId="{1952AA36-53A1-0A47-8E41-AD8F9DAC2CF1}" srcOrd="4" destOrd="0" presId="urn:microsoft.com/office/officeart/2005/8/layout/process1"/>
    <dgm:cxn modelId="{0956D740-D7D8-364D-A622-10D8AC912584}" type="presParOf" srcId="{E2E308DF-114F-7E4F-A8E2-A9D9A11B879B}" destId="{4F6305F4-9AE4-524D-9455-A7F5EE4EE610}" srcOrd="5" destOrd="0" presId="urn:microsoft.com/office/officeart/2005/8/layout/process1"/>
    <dgm:cxn modelId="{D2DADFF5-6313-0745-88AC-B4690255ECA2}" type="presParOf" srcId="{4F6305F4-9AE4-524D-9455-A7F5EE4EE610}" destId="{197A1A0A-EFE7-7948-A8DE-F5E41047AE91}" srcOrd="0" destOrd="0" presId="urn:microsoft.com/office/officeart/2005/8/layout/process1"/>
    <dgm:cxn modelId="{E15D17AD-81B9-4C4B-8FB7-20DFB998DF68}" type="presParOf" srcId="{E2E308DF-114F-7E4F-A8E2-A9D9A11B879B}" destId="{69C77E50-B2DB-2541-89F5-36CED1B7D6B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9FB2F-583D-D241-B2D0-B56FD1A88687}">
      <dsp:nvSpPr>
        <dsp:cNvPr id="0" name=""/>
        <dsp:cNvSpPr/>
      </dsp:nvSpPr>
      <dsp:spPr>
        <a:xfrm>
          <a:off x="3452" y="1579100"/>
          <a:ext cx="1509664" cy="9057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Sample</a:t>
          </a:r>
        </a:p>
      </dsp:txBody>
      <dsp:txXfrm>
        <a:off x="29982" y="1605630"/>
        <a:ext cx="1456604" cy="852738"/>
      </dsp:txXfrm>
    </dsp:sp>
    <dsp:sp modelId="{45116AEB-E7BC-F241-8ED8-AA503F9BA8AE}">
      <dsp:nvSpPr>
        <dsp:cNvPr id="0" name=""/>
        <dsp:cNvSpPr/>
      </dsp:nvSpPr>
      <dsp:spPr>
        <a:xfrm>
          <a:off x="1664083" y="1844801"/>
          <a:ext cx="320048" cy="37439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64083" y="1919680"/>
        <a:ext cx="224034" cy="224638"/>
      </dsp:txXfrm>
    </dsp:sp>
    <dsp:sp modelId="{03F20CBF-EB8B-6A4A-9302-6E61DA82C743}">
      <dsp:nvSpPr>
        <dsp:cNvPr id="0" name=""/>
        <dsp:cNvSpPr/>
      </dsp:nvSpPr>
      <dsp:spPr>
        <a:xfrm>
          <a:off x="2116983" y="1579100"/>
          <a:ext cx="1509664" cy="90579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DNA</a:t>
          </a:r>
        </a:p>
      </dsp:txBody>
      <dsp:txXfrm>
        <a:off x="2143513" y="1605630"/>
        <a:ext cx="1456604" cy="852738"/>
      </dsp:txXfrm>
    </dsp:sp>
    <dsp:sp modelId="{7FA10FCA-4C38-B84B-AD2C-BC0C1CF2CDA0}">
      <dsp:nvSpPr>
        <dsp:cNvPr id="0" name=""/>
        <dsp:cNvSpPr/>
      </dsp:nvSpPr>
      <dsp:spPr>
        <a:xfrm>
          <a:off x="3777614" y="1844801"/>
          <a:ext cx="320048" cy="37439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777614" y="1919680"/>
        <a:ext cx="224034" cy="224638"/>
      </dsp:txXfrm>
    </dsp:sp>
    <dsp:sp modelId="{1952AA36-53A1-0A47-8E41-AD8F9DAC2CF1}">
      <dsp:nvSpPr>
        <dsp:cNvPr id="0" name=""/>
        <dsp:cNvSpPr/>
      </dsp:nvSpPr>
      <dsp:spPr>
        <a:xfrm>
          <a:off x="4230513" y="1579100"/>
          <a:ext cx="1509664" cy="90579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Reads</a:t>
          </a:r>
        </a:p>
      </dsp:txBody>
      <dsp:txXfrm>
        <a:off x="4257043" y="1605630"/>
        <a:ext cx="1456604" cy="852738"/>
      </dsp:txXfrm>
    </dsp:sp>
    <dsp:sp modelId="{4F6305F4-9AE4-524D-9455-A7F5EE4EE610}">
      <dsp:nvSpPr>
        <dsp:cNvPr id="0" name=""/>
        <dsp:cNvSpPr/>
      </dsp:nvSpPr>
      <dsp:spPr>
        <a:xfrm>
          <a:off x="5891144" y="1844801"/>
          <a:ext cx="320048" cy="37439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891144" y="1919680"/>
        <a:ext cx="224034" cy="224638"/>
      </dsp:txXfrm>
    </dsp:sp>
    <dsp:sp modelId="{69C77E50-B2DB-2541-89F5-36CED1B7D6BA}">
      <dsp:nvSpPr>
        <dsp:cNvPr id="0" name=""/>
        <dsp:cNvSpPr/>
      </dsp:nvSpPr>
      <dsp:spPr>
        <a:xfrm>
          <a:off x="6344043" y="1579100"/>
          <a:ext cx="1509664" cy="90579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Genome assembly</a:t>
          </a:r>
        </a:p>
      </dsp:txBody>
      <dsp:txXfrm>
        <a:off x="6370573" y="1605630"/>
        <a:ext cx="1456604" cy="8527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B2ACF-AC62-4AB0-874B-B51E31B2DCA1}" type="datetimeFigureOut">
              <a:rPr lang="nb-NO" smtClean="0"/>
              <a:t>11.09.2017</a:t>
            </a:fld>
            <a:endParaRPr lang="nb-NO"/>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7DB4A-7FD2-4EB0-A4D3-1E5E3AFE49C2}" type="slidenum">
              <a:rPr lang="nb-NO" smtClean="0"/>
              <a:t>‹#›</a:t>
            </a:fld>
            <a:endParaRPr lang="nb-NO"/>
          </a:p>
        </p:txBody>
      </p:sp>
    </p:spTree>
    <p:extLst>
      <p:ext uri="{BB962C8B-B14F-4D97-AF65-F5344CB8AC3E}">
        <p14:creationId xmlns:p14="http://schemas.microsoft.com/office/powerpoint/2010/main" val="217621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module, my name is Karin Lagesen, and over the next three days I will be teaching you about assembling genomes.</a:t>
            </a:r>
          </a:p>
          <a:p>
            <a:endParaRPr lang="en-US" dirty="0"/>
          </a:p>
        </p:txBody>
      </p:sp>
      <p:sp>
        <p:nvSpPr>
          <p:cNvPr id="4" name="Slide Number Placeholder 3"/>
          <p:cNvSpPr>
            <a:spLocks noGrp="1"/>
          </p:cNvSpPr>
          <p:nvPr>
            <p:ph type="sldNum" sz="quarter" idx="10"/>
          </p:nvPr>
        </p:nvSpPr>
        <p:spPr/>
        <p:txBody>
          <a:bodyPr/>
          <a:lstStyle/>
          <a:p>
            <a:fld id="{ABD7DB4A-7FD2-4EB0-A4D3-1E5E3AFE49C2}" type="slidenum">
              <a:rPr lang="nb-NO" smtClean="0"/>
              <a:t>1</a:t>
            </a:fld>
            <a:endParaRPr lang="nb-NO"/>
          </a:p>
        </p:txBody>
      </p:sp>
    </p:spTree>
    <p:extLst>
      <p:ext uri="{BB962C8B-B14F-4D97-AF65-F5344CB8AC3E}">
        <p14:creationId xmlns:p14="http://schemas.microsoft.com/office/powerpoint/2010/main" val="306109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bit of an overview over this module.</a:t>
            </a:r>
          </a:p>
          <a:p>
            <a:endParaRPr lang="en-US" dirty="0"/>
          </a:p>
          <a:p>
            <a:r>
              <a:rPr lang="en-US" dirty="0"/>
              <a:t>We’re going to first look at the principles of assembly, how it works. Then, we’ll run you through some assembly programs, and look at how results can change when we use different programs on different datasets.</a:t>
            </a:r>
          </a:p>
          <a:p>
            <a:r>
              <a:rPr lang="en-US" dirty="0"/>
              <a:t>We’ll do this with two different starting points – we either do or do not have a reference genome. Different options are available to us depending on whether a reference is available.</a:t>
            </a:r>
          </a:p>
          <a:p>
            <a:r>
              <a:rPr lang="en-US" dirty="0"/>
              <a:t>L</a:t>
            </a:r>
            <a:r>
              <a:rPr lang="nb-NO" dirty="0"/>
              <a:t>ast but not least, we’ll work on visualizing assemblies, that can often be very elucidating.</a:t>
            </a:r>
            <a:endParaRPr lang="en-US" dirty="0"/>
          </a:p>
        </p:txBody>
      </p:sp>
      <p:sp>
        <p:nvSpPr>
          <p:cNvPr id="4" name="Slide Number Placeholder 3"/>
          <p:cNvSpPr>
            <a:spLocks noGrp="1"/>
          </p:cNvSpPr>
          <p:nvPr>
            <p:ph type="sldNum" sz="quarter" idx="10"/>
          </p:nvPr>
        </p:nvSpPr>
        <p:spPr/>
        <p:txBody>
          <a:bodyPr/>
          <a:lstStyle/>
          <a:p>
            <a:fld id="{ABD7DB4A-7FD2-4EB0-A4D3-1E5E3AFE49C2}" type="slidenum">
              <a:rPr lang="nb-NO" smtClean="0"/>
              <a:t>2</a:t>
            </a:fld>
            <a:endParaRPr lang="nb-NO"/>
          </a:p>
        </p:txBody>
      </p:sp>
    </p:spTree>
    <p:extLst>
      <p:ext uri="{BB962C8B-B14F-4D97-AF65-F5344CB8AC3E}">
        <p14:creationId xmlns:p14="http://schemas.microsoft.com/office/powerpoint/2010/main" val="60416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things you should walk away with after this module. As you can see, we expect you be able to be able to </a:t>
            </a:r>
          </a:p>
          <a:p>
            <a:pPr marL="171450" indent="-171450">
              <a:buFontTx/>
              <a:buChar char="-"/>
            </a:pPr>
            <a:r>
              <a:rPr lang="en-US" dirty="0"/>
              <a:t>Run assemblies</a:t>
            </a:r>
          </a:p>
          <a:p>
            <a:pPr marL="171450" indent="-171450">
              <a:buFontTx/>
              <a:buChar char="-"/>
            </a:pPr>
            <a:r>
              <a:rPr lang="en-US" dirty="0"/>
              <a:t>Make sensible choices regarding what software and options to use</a:t>
            </a:r>
          </a:p>
          <a:p>
            <a:pPr marL="171450" indent="-171450">
              <a:buFontTx/>
              <a:buChar char="-"/>
            </a:pPr>
            <a:r>
              <a:rPr lang="en-US" dirty="0"/>
              <a:t>And to be able to evaluate the results</a:t>
            </a:r>
            <a:endParaRPr lang="nb-NO" dirty="0"/>
          </a:p>
        </p:txBody>
      </p:sp>
      <p:sp>
        <p:nvSpPr>
          <p:cNvPr id="4" name="Slide Number Placeholder 3"/>
          <p:cNvSpPr>
            <a:spLocks noGrp="1"/>
          </p:cNvSpPr>
          <p:nvPr>
            <p:ph type="sldNum" sz="quarter" idx="10"/>
          </p:nvPr>
        </p:nvSpPr>
        <p:spPr/>
        <p:txBody>
          <a:bodyPr/>
          <a:lstStyle/>
          <a:p>
            <a:fld id="{ABD7DB4A-7FD2-4EB0-A4D3-1E5E3AFE49C2}" type="slidenum">
              <a:rPr lang="nb-NO" smtClean="0"/>
              <a:t>3</a:t>
            </a:fld>
            <a:endParaRPr lang="nb-NO"/>
          </a:p>
        </p:txBody>
      </p:sp>
    </p:spTree>
    <p:extLst>
      <p:ext uri="{BB962C8B-B14F-4D97-AF65-F5344CB8AC3E}">
        <p14:creationId xmlns:p14="http://schemas.microsoft.com/office/powerpoint/2010/main" val="385933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nb-NO" dirty="0"/>
          </a:p>
        </p:txBody>
      </p:sp>
      <p:sp>
        <p:nvSpPr>
          <p:cNvPr id="4" name="Slide Number Placeholder 3"/>
          <p:cNvSpPr>
            <a:spLocks noGrp="1"/>
          </p:cNvSpPr>
          <p:nvPr>
            <p:ph type="sldNum" sz="quarter" idx="10"/>
          </p:nvPr>
        </p:nvSpPr>
        <p:spPr/>
        <p:txBody>
          <a:bodyPr/>
          <a:lstStyle/>
          <a:p>
            <a:fld id="{ABD7DB4A-7FD2-4EB0-A4D3-1E5E3AFE49C2}" type="slidenum">
              <a:rPr lang="nb-NO" smtClean="0"/>
              <a:t>4</a:t>
            </a:fld>
            <a:endParaRPr lang="nb-NO"/>
          </a:p>
        </p:txBody>
      </p:sp>
    </p:spTree>
    <p:extLst>
      <p:ext uri="{BB962C8B-B14F-4D97-AF65-F5344CB8AC3E}">
        <p14:creationId xmlns:p14="http://schemas.microsoft.com/office/powerpoint/2010/main" val="2175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over what we’ll be doing.</a:t>
            </a:r>
          </a:p>
          <a:p>
            <a:endParaRPr lang="en-US" dirty="0"/>
          </a:p>
          <a:p>
            <a:r>
              <a:rPr lang="en-US" dirty="0"/>
              <a:t>We have four different types of data,</a:t>
            </a:r>
          </a:p>
          <a:p>
            <a:pPr marL="171450" indent="-171450">
              <a:buFontTx/>
              <a:buChar char="-"/>
            </a:pPr>
            <a:r>
              <a:rPr lang="en-US" dirty="0"/>
              <a:t>Two short read sets, illumine</a:t>
            </a:r>
          </a:p>
          <a:p>
            <a:pPr marL="171450" indent="-171450">
              <a:buFontTx/>
              <a:buChar char="-"/>
            </a:pPr>
            <a:r>
              <a:rPr lang="en-US" dirty="0"/>
              <a:t>Two long sets, one </a:t>
            </a:r>
            <a:r>
              <a:rPr lang="en-US" dirty="0" err="1"/>
              <a:t>pacbio</a:t>
            </a:r>
            <a:r>
              <a:rPr lang="en-US" dirty="0"/>
              <a:t> and one minion.</a:t>
            </a:r>
          </a:p>
          <a:p>
            <a:pPr marL="171450" indent="-171450">
              <a:buFontTx/>
              <a:buChar char="-"/>
            </a:pPr>
            <a:endParaRPr lang="en-US" dirty="0"/>
          </a:p>
          <a:p>
            <a:pPr marL="0" indent="0">
              <a:buFontTx/>
              <a:buNone/>
            </a:pPr>
            <a:r>
              <a:rPr lang="en-US" dirty="0"/>
              <a:t>We’ll assemble these with different programs,</a:t>
            </a:r>
            <a:r>
              <a:rPr lang="en-US" baseline="0" dirty="0"/>
              <a:t> and then we get a </a:t>
            </a:r>
            <a:r>
              <a:rPr lang="en-US" baseline="0" dirty="0" err="1"/>
              <a:t>fasta</a:t>
            </a:r>
            <a:r>
              <a:rPr lang="en-US" baseline="0" dirty="0"/>
              <a:t> file containing the assembly.</a:t>
            </a:r>
          </a:p>
          <a:p>
            <a:pPr marL="0" indent="0">
              <a:buFontTx/>
              <a:buNone/>
            </a:pPr>
            <a:r>
              <a:rPr lang="en-US" baseline="0" dirty="0"/>
              <a:t>We will then look at some metrics about the resulting assemblies, and compare.</a:t>
            </a:r>
          </a:p>
          <a:p>
            <a:pPr marL="0" indent="0">
              <a:buFontTx/>
              <a:buNone/>
            </a:pPr>
            <a:r>
              <a:rPr lang="en-US" baseline="0" dirty="0"/>
              <a:t>Then we’ll work on evaluating the assemblies, this we do through two methods, one</a:t>
            </a:r>
            <a:br>
              <a:rPr lang="en-US" baseline="0" dirty="0"/>
            </a:br>
            <a:r>
              <a:rPr lang="en-US" baseline="0" dirty="0"/>
              <a:t>that requires a reference and one that doesn’t. In the first one, we can map the reads</a:t>
            </a:r>
            <a:br>
              <a:rPr lang="en-US" baseline="0" dirty="0"/>
            </a:br>
            <a:r>
              <a:rPr lang="en-US" baseline="0" dirty="0"/>
              <a:t>to the assembly, and then use that data to try to improve the assembly</a:t>
            </a:r>
          </a:p>
          <a:p>
            <a:pPr marL="0" indent="0">
              <a:buFontTx/>
              <a:buNone/>
            </a:pPr>
            <a:r>
              <a:rPr lang="en-US" baseline="0" dirty="0"/>
              <a:t>We can also compare our new assembly to a reference if we have it.</a:t>
            </a:r>
          </a:p>
          <a:p>
            <a:pPr marL="0" indent="0">
              <a:buFontTx/>
              <a:buNone/>
            </a:pPr>
            <a:r>
              <a:rPr lang="en-US" baseline="0" dirty="0"/>
              <a:t>In both cases, we can visualize the results, which helps a lot for evaluation.</a:t>
            </a:r>
          </a:p>
          <a:p>
            <a:pPr marL="0" indent="0">
              <a:buFontTx/>
              <a:buNone/>
            </a:pPr>
            <a:r>
              <a:rPr lang="en-US" baseline="0" dirty="0"/>
              <a:t>Last but not least, there are also ways of improving an assembly, we will also do that and see how the results stack up</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ABD7DB4A-7FD2-4EB0-A4D3-1E5E3AFE49C2}" type="slidenum">
              <a:rPr lang="nb-NO" smtClean="0"/>
              <a:t>5</a:t>
            </a:fld>
            <a:endParaRPr lang="nb-NO"/>
          </a:p>
        </p:txBody>
      </p:sp>
    </p:spTree>
    <p:extLst>
      <p:ext uri="{BB962C8B-B14F-4D97-AF65-F5344CB8AC3E}">
        <p14:creationId xmlns:p14="http://schemas.microsoft.com/office/powerpoint/2010/main" val="336312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fontAlgn="base"/>
            <a:r>
              <a:rPr lang="en-US" sz="1200" b="0" i="1" kern="1200" dirty="0">
                <a:solidFill>
                  <a:schemeClr val="tx1"/>
                </a:solidFill>
                <a:effectLst/>
                <a:latin typeface="+mn-lt"/>
                <a:ea typeface="+mn-ea"/>
                <a:cs typeface="+mn-cs"/>
              </a:rPr>
              <a:t>Here are a bunch of subsequences, sampled with error, from some text.</a:t>
            </a:r>
          </a:p>
          <a:p>
            <a:pPr fontAlgn="base"/>
            <a:r>
              <a:rPr lang="en-US" sz="1200" b="0" i="1" kern="1200" dirty="0">
                <a:solidFill>
                  <a:schemeClr val="tx1"/>
                </a:solidFill>
                <a:effectLst/>
                <a:latin typeface="+mn-lt"/>
                <a:ea typeface="+mn-ea"/>
                <a:cs typeface="+mn-cs"/>
              </a:rPr>
              <a:t>These are all from the same text, but they may have different read lengths and error rates.</a:t>
            </a:r>
          </a:p>
          <a:p>
            <a:pPr fontAlgn="base"/>
            <a:r>
              <a:rPr lang="en-US" sz="1200" b="0" i="1" kern="1200" dirty="0">
                <a:solidFill>
                  <a:schemeClr val="tx1"/>
                </a:solidFill>
                <a:effectLst/>
                <a:latin typeface="+mn-lt"/>
                <a:ea typeface="+mn-ea"/>
                <a:cs typeface="+mn-cs"/>
              </a:rPr>
              <a:t>Please use pen/paper,</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sicssors</a:t>
            </a:r>
            <a:r>
              <a:rPr lang="en-US" sz="1200" b="0" i="1" kern="1200" baseline="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or a computer notepad to figure out what the source sentences are.</a:t>
            </a:r>
          </a:p>
          <a:p>
            <a:pPr fontAlgn="base"/>
            <a:r>
              <a:rPr lang="en-US" sz="1200" b="0" i="1" kern="1200" dirty="0">
                <a:solidFill>
                  <a:schemeClr val="tx1"/>
                </a:solidFill>
                <a:effectLst/>
                <a:latin typeface="+mn-lt"/>
                <a:ea typeface="+mn-ea"/>
                <a:cs typeface="+mn-cs"/>
              </a:rPr>
              <a:t>No, you may not use Google.</a:t>
            </a:r>
          </a:p>
          <a:p>
            <a:endParaRPr lang="nb-NO" dirty="0"/>
          </a:p>
        </p:txBody>
      </p:sp>
      <p:sp>
        <p:nvSpPr>
          <p:cNvPr id="4" name="Plassholder for lysbildenummer 3"/>
          <p:cNvSpPr>
            <a:spLocks noGrp="1"/>
          </p:cNvSpPr>
          <p:nvPr>
            <p:ph type="sldNum" sz="quarter" idx="10"/>
          </p:nvPr>
        </p:nvSpPr>
        <p:spPr/>
        <p:txBody>
          <a:bodyPr/>
          <a:lstStyle/>
          <a:p>
            <a:fld id="{ABD7DB4A-7FD2-4EB0-A4D3-1E5E3AFE49C2}" type="slidenum">
              <a:rPr lang="nb-NO" smtClean="0"/>
              <a:t>6</a:t>
            </a:fld>
            <a:endParaRPr lang="nb-NO"/>
          </a:p>
        </p:txBody>
      </p:sp>
    </p:spTree>
    <p:extLst>
      <p:ext uri="{BB962C8B-B14F-4D97-AF65-F5344CB8AC3E}">
        <p14:creationId xmlns:p14="http://schemas.microsoft.com/office/powerpoint/2010/main" val="2130054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33578AD8-9FC2-6E4E-94CE-86D9A587C75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330643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33578AD8-9FC2-6E4E-94CE-86D9A587C75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133199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33578AD8-9FC2-6E4E-94CE-86D9A587C75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3759406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4" name="Date Placeholder 3"/>
          <p:cNvSpPr>
            <a:spLocks noGrp="1"/>
          </p:cNvSpPr>
          <p:nvPr>
            <p:ph type="dt" sz="half" idx="10"/>
          </p:nvPr>
        </p:nvSpPr>
        <p:spPr/>
        <p:txBody>
          <a:bodyPr/>
          <a:lstStyle/>
          <a:p>
            <a:fld id="{5067CC8B-CF79-4142-AD60-196828C35C8D}"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57273-CF56-D14D-A4EF-6D091E088A91}" type="slidenum">
              <a:rPr lang="en-US" smtClean="0"/>
              <a:t>‹#›</a:t>
            </a:fld>
            <a:endParaRPr lang="en-US"/>
          </a:p>
        </p:txBody>
      </p:sp>
    </p:spTree>
    <p:extLst>
      <p:ext uri="{BB962C8B-B14F-4D97-AF65-F5344CB8AC3E}">
        <p14:creationId xmlns:p14="http://schemas.microsoft.com/office/powerpoint/2010/main" val="4523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33578AD8-9FC2-6E4E-94CE-86D9A587C75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173920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33578AD8-9FC2-6E4E-94CE-86D9A587C75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181482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33578AD8-9FC2-6E4E-94CE-86D9A587C75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288545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33578AD8-9FC2-6E4E-94CE-86D9A587C75E}"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38846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33578AD8-9FC2-6E4E-94CE-86D9A587C75E}"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428954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78AD8-9FC2-6E4E-94CE-86D9A587C75E}"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2870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33578AD8-9FC2-6E4E-94CE-86D9A587C75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411769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33578AD8-9FC2-6E4E-94CE-86D9A587C75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09D97-06B2-EB49-9BCB-0792AA9F81B6}" type="slidenum">
              <a:rPr lang="en-US" smtClean="0"/>
              <a:t>‹#›</a:t>
            </a:fld>
            <a:endParaRPr lang="en-US"/>
          </a:p>
        </p:txBody>
      </p:sp>
    </p:spTree>
    <p:extLst>
      <p:ext uri="{BB962C8B-B14F-4D97-AF65-F5344CB8AC3E}">
        <p14:creationId xmlns:p14="http://schemas.microsoft.com/office/powerpoint/2010/main" val="159325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78AD8-9FC2-6E4E-94CE-86D9A587C75E}" type="datetimeFigureOut">
              <a:rPr lang="en-US" smtClean="0"/>
              <a:t>9/11/2017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09D97-06B2-EB49-9BCB-0792AA9F81B6}" type="slidenum">
              <a:rPr lang="en-US" smtClean="0"/>
              <a:t>‹#›</a:t>
            </a:fld>
            <a:endParaRPr lang="en-US"/>
          </a:p>
        </p:txBody>
      </p:sp>
    </p:spTree>
    <p:extLst>
      <p:ext uri="{BB962C8B-B14F-4D97-AF65-F5344CB8AC3E}">
        <p14:creationId xmlns:p14="http://schemas.microsoft.com/office/powerpoint/2010/main" val="187744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2xRk9x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INF-BIOX121 assembly module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4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you going to learn</a:t>
            </a:r>
          </a:p>
        </p:txBody>
      </p:sp>
      <p:sp>
        <p:nvSpPr>
          <p:cNvPr id="3" name="Content Placeholder 2"/>
          <p:cNvSpPr>
            <a:spLocks noGrp="1"/>
          </p:cNvSpPr>
          <p:nvPr>
            <p:ph idx="1"/>
          </p:nvPr>
        </p:nvSpPr>
        <p:spPr/>
        <p:txBody>
          <a:bodyPr/>
          <a:lstStyle/>
          <a:p>
            <a:r>
              <a:rPr lang="en-US" dirty="0"/>
              <a:t>Principles of genome assembly</a:t>
            </a:r>
          </a:p>
          <a:p>
            <a:r>
              <a:rPr lang="en-US" dirty="0"/>
              <a:t>Running a few different programs</a:t>
            </a:r>
          </a:p>
          <a:p>
            <a:r>
              <a:rPr lang="en-US" dirty="0"/>
              <a:t>Look at the effect of choice of program and dataset</a:t>
            </a:r>
          </a:p>
          <a:p>
            <a:r>
              <a:rPr lang="en-US" dirty="0"/>
              <a:t>Evaluating assemblies</a:t>
            </a:r>
          </a:p>
          <a:p>
            <a:pPr lvl="1"/>
            <a:r>
              <a:rPr lang="en-US" dirty="0"/>
              <a:t>Without a reference</a:t>
            </a:r>
          </a:p>
          <a:p>
            <a:pPr lvl="1"/>
            <a:r>
              <a:rPr lang="en-US" dirty="0"/>
              <a:t>With a reference</a:t>
            </a:r>
          </a:p>
          <a:p>
            <a:r>
              <a:rPr lang="en-US" dirty="0" err="1"/>
              <a:t>Visualising</a:t>
            </a:r>
            <a:r>
              <a:rPr lang="en-US" dirty="0"/>
              <a:t> assemblies</a:t>
            </a:r>
          </a:p>
        </p:txBody>
      </p:sp>
    </p:spTree>
    <p:extLst>
      <p:ext uri="{BB962C8B-B14F-4D97-AF65-F5344CB8AC3E}">
        <p14:creationId xmlns:p14="http://schemas.microsoft.com/office/powerpoint/2010/main" val="14181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a:t>
            </a:r>
          </a:p>
        </p:txBody>
      </p:sp>
      <p:sp>
        <p:nvSpPr>
          <p:cNvPr id="3" name="Content Placeholder 2"/>
          <p:cNvSpPr>
            <a:spLocks noGrp="1"/>
          </p:cNvSpPr>
          <p:nvPr>
            <p:ph idx="1"/>
          </p:nvPr>
        </p:nvSpPr>
        <p:spPr/>
        <p:txBody>
          <a:bodyPr>
            <a:normAutofit lnSpcReduction="10000"/>
          </a:bodyPr>
          <a:lstStyle/>
          <a:p>
            <a:r>
              <a:rPr lang="en-US" dirty="0"/>
              <a:t>Understand basic principles of genome assembly</a:t>
            </a:r>
          </a:p>
          <a:p>
            <a:r>
              <a:rPr lang="en-US" dirty="0"/>
              <a:t>Be able to run assemblies using a small variety of programs and dataset</a:t>
            </a:r>
          </a:p>
          <a:p>
            <a:r>
              <a:rPr lang="en-US" dirty="0"/>
              <a:t>Be able to evaluate assemblies and compare them</a:t>
            </a:r>
          </a:p>
          <a:p>
            <a:r>
              <a:rPr lang="en-US" dirty="0"/>
              <a:t>Be able to explain how different types of sequence data influence assembly results and why</a:t>
            </a:r>
          </a:p>
          <a:p>
            <a:endParaRPr lang="en-US" dirty="0"/>
          </a:p>
          <a:p>
            <a:endParaRPr lang="en-US" dirty="0"/>
          </a:p>
          <a:p>
            <a:endParaRPr lang="en-US" dirty="0"/>
          </a:p>
        </p:txBody>
      </p:sp>
    </p:spTree>
    <p:extLst>
      <p:ext uri="{BB962C8B-B14F-4D97-AF65-F5344CB8AC3E}">
        <p14:creationId xmlns:p14="http://schemas.microsoft.com/office/powerpoint/2010/main" val="318575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to genome</a:t>
            </a:r>
          </a:p>
        </p:txBody>
      </p:sp>
      <p:graphicFrame>
        <p:nvGraphicFramePr>
          <p:cNvPr id="3" name="Diagram 2"/>
          <p:cNvGraphicFramePr/>
          <p:nvPr>
            <p:extLst>
              <p:ext uri="{D42A27DB-BD31-4B8C-83A1-F6EECF244321}">
                <p14:modId xmlns:p14="http://schemas.microsoft.com/office/powerpoint/2010/main" val="3070985914"/>
              </p:ext>
            </p:extLst>
          </p:nvPr>
        </p:nvGraphicFramePr>
        <p:xfrm>
          <a:off x="457199" y="1397000"/>
          <a:ext cx="785716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3531960" y="1569398"/>
            <a:ext cx="1715432" cy="461665"/>
          </a:xfrm>
          <a:prstGeom prst="rect">
            <a:avLst/>
          </a:prstGeom>
        </p:spPr>
        <p:txBody>
          <a:bodyPr wrap="square">
            <a:spAutoFit/>
          </a:bodyPr>
          <a:lstStyle/>
          <a:p>
            <a:pPr algn="ctr"/>
            <a:r>
              <a:rPr lang="en-US" sz="2400" b="1" dirty="0"/>
              <a:t>Sequencing</a:t>
            </a:r>
          </a:p>
        </p:txBody>
      </p:sp>
      <p:cxnSp>
        <p:nvCxnSpPr>
          <p:cNvPr id="6" name="Straight Arrow Connector 5"/>
          <p:cNvCxnSpPr/>
          <p:nvPr/>
        </p:nvCxnSpPr>
        <p:spPr>
          <a:xfrm>
            <a:off x="4372826" y="2036881"/>
            <a:ext cx="0" cy="8267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784263" y="1569398"/>
            <a:ext cx="1499790" cy="461665"/>
          </a:xfrm>
          <a:prstGeom prst="rect">
            <a:avLst/>
          </a:prstGeom>
        </p:spPr>
        <p:txBody>
          <a:bodyPr wrap="square">
            <a:spAutoFit/>
          </a:bodyPr>
          <a:lstStyle/>
          <a:p>
            <a:pPr algn="ctr"/>
            <a:r>
              <a:rPr lang="en-US" sz="2400" b="1" dirty="0"/>
              <a:t>Assembly</a:t>
            </a:r>
          </a:p>
        </p:txBody>
      </p:sp>
      <p:cxnSp>
        <p:nvCxnSpPr>
          <p:cNvPr id="8" name="Straight Arrow Connector 7"/>
          <p:cNvCxnSpPr/>
          <p:nvPr/>
        </p:nvCxnSpPr>
        <p:spPr>
          <a:xfrm>
            <a:off x="6517308" y="2036881"/>
            <a:ext cx="0" cy="8267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174074" y="1569398"/>
            <a:ext cx="2118280" cy="461665"/>
          </a:xfrm>
          <a:prstGeom prst="rect">
            <a:avLst/>
          </a:prstGeom>
        </p:spPr>
        <p:txBody>
          <a:bodyPr wrap="square">
            <a:spAutoFit/>
          </a:bodyPr>
          <a:lstStyle/>
          <a:p>
            <a:pPr algn="ctr"/>
            <a:r>
              <a:rPr lang="en-US" sz="2400" b="1" dirty="0"/>
              <a:t>DNA isolation</a:t>
            </a:r>
          </a:p>
        </p:txBody>
      </p:sp>
      <p:cxnSp>
        <p:nvCxnSpPr>
          <p:cNvPr id="10" name="Straight Arrow Connector 9"/>
          <p:cNvCxnSpPr/>
          <p:nvPr/>
        </p:nvCxnSpPr>
        <p:spPr>
          <a:xfrm>
            <a:off x="2216364" y="2036881"/>
            <a:ext cx="0" cy="8267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63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you going to learn it</a:t>
            </a:r>
          </a:p>
        </p:txBody>
      </p:sp>
      <p:sp>
        <p:nvSpPr>
          <p:cNvPr id="17" name="Rounded Rectangle 16"/>
          <p:cNvSpPr/>
          <p:nvPr/>
        </p:nvSpPr>
        <p:spPr>
          <a:xfrm>
            <a:off x="2098803" y="1914537"/>
            <a:ext cx="2140210" cy="3384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Assembly metrics</a:t>
            </a:r>
          </a:p>
        </p:txBody>
      </p:sp>
      <p:sp>
        <p:nvSpPr>
          <p:cNvPr id="22" name="Rectangle 21"/>
          <p:cNvSpPr/>
          <p:nvPr/>
        </p:nvSpPr>
        <p:spPr>
          <a:xfrm>
            <a:off x="127840" y="2763953"/>
            <a:ext cx="1077893"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Illumina</a:t>
            </a:r>
            <a:r>
              <a:rPr lang="en-US" dirty="0"/>
              <a:t> paired end</a:t>
            </a:r>
          </a:p>
        </p:txBody>
      </p:sp>
      <p:sp>
        <p:nvSpPr>
          <p:cNvPr id="23" name="Rounded Rectangle 22"/>
          <p:cNvSpPr/>
          <p:nvPr/>
        </p:nvSpPr>
        <p:spPr>
          <a:xfrm>
            <a:off x="1205733" y="2953743"/>
            <a:ext cx="1164066" cy="773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Assembly</a:t>
            </a:r>
          </a:p>
        </p:txBody>
      </p:sp>
      <p:sp>
        <p:nvSpPr>
          <p:cNvPr id="24" name="Rectangle 23"/>
          <p:cNvSpPr/>
          <p:nvPr/>
        </p:nvSpPr>
        <p:spPr>
          <a:xfrm>
            <a:off x="2570994" y="2763953"/>
            <a:ext cx="861298"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Fasta</a:t>
            </a:r>
            <a:endParaRPr lang="en-US" dirty="0"/>
          </a:p>
        </p:txBody>
      </p:sp>
      <p:sp>
        <p:nvSpPr>
          <p:cNvPr id="29" name="Isosceles Triangle 28"/>
          <p:cNvSpPr/>
          <p:nvPr/>
        </p:nvSpPr>
        <p:spPr>
          <a:xfrm rot="5400000">
            <a:off x="2277581" y="3253028"/>
            <a:ext cx="359628" cy="175191"/>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6" name="Group 75"/>
          <p:cNvGrpSpPr/>
          <p:nvPr/>
        </p:nvGrpSpPr>
        <p:grpSpPr>
          <a:xfrm>
            <a:off x="6367405" y="2305417"/>
            <a:ext cx="2730161" cy="1153341"/>
            <a:chOff x="6367405" y="2305417"/>
            <a:chExt cx="2730161" cy="1153341"/>
          </a:xfrm>
        </p:grpSpPr>
        <p:sp>
          <p:nvSpPr>
            <p:cNvPr id="26" name="Rounded Rectangle 25"/>
            <p:cNvSpPr/>
            <p:nvPr/>
          </p:nvSpPr>
          <p:spPr>
            <a:xfrm>
              <a:off x="6367405" y="2508037"/>
              <a:ext cx="1649606" cy="773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Evaluation/ improvement</a:t>
              </a:r>
            </a:p>
          </p:txBody>
        </p:sp>
        <p:sp>
          <p:nvSpPr>
            <p:cNvPr id="28" name="Rectangle 27"/>
            <p:cNvSpPr/>
            <p:nvPr/>
          </p:nvSpPr>
          <p:spPr>
            <a:xfrm>
              <a:off x="8236268" y="2305417"/>
              <a:ext cx="861298"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New </a:t>
              </a:r>
              <a:r>
                <a:rPr lang="en-US" dirty="0" err="1"/>
                <a:t>fasta</a:t>
              </a:r>
              <a:endParaRPr lang="en-US" dirty="0"/>
            </a:p>
          </p:txBody>
        </p:sp>
        <p:sp>
          <p:nvSpPr>
            <p:cNvPr id="31" name="Isosceles Triangle 30"/>
            <p:cNvSpPr/>
            <p:nvPr/>
          </p:nvSpPr>
          <p:spPr>
            <a:xfrm rot="5400000">
              <a:off x="7946267" y="2807322"/>
              <a:ext cx="359628" cy="175191"/>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p:cNvSpPr/>
          <p:nvPr/>
        </p:nvSpPr>
        <p:spPr>
          <a:xfrm>
            <a:off x="127840" y="4079946"/>
            <a:ext cx="1077893"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Illumina</a:t>
            </a:r>
            <a:r>
              <a:rPr lang="en-US" dirty="0"/>
              <a:t> mate pair</a:t>
            </a:r>
          </a:p>
        </p:txBody>
      </p:sp>
      <p:grpSp>
        <p:nvGrpSpPr>
          <p:cNvPr id="77" name="Group 76"/>
          <p:cNvGrpSpPr/>
          <p:nvPr/>
        </p:nvGrpSpPr>
        <p:grpSpPr>
          <a:xfrm>
            <a:off x="3487853" y="3553439"/>
            <a:ext cx="2777077" cy="1153341"/>
            <a:chOff x="3487853" y="3553439"/>
            <a:chExt cx="2777077" cy="1153341"/>
          </a:xfrm>
        </p:grpSpPr>
        <p:sp>
          <p:nvSpPr>
            <p:cNvPr id="32" name="Rounded Rectangle 31"/>
            <p:cNvSpPr/>
            <p:nvPr/>
          </p:nvSpPr>
          <p:spPr>
            <a:xfrm>
              <a:off x="3487853" y="3743229"/>
              <a:ext cx="1649606" cy="773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Compare to reference</a:t>
              </a:r>
            </a:p>
          </p:txBody>
        </p:sp>
        <p:sp>
          <p:nvSpPr>
            <p:cNvPr id="49" name="Rectangle 48"/>
            <p:cNvSpPr/>
            <p:nvPr/>
          </p:nvSpPr>
          <p:spPr>
            <a:xfrm>
              <a:off x="5368825" y="3553439"/>
              <a:ext cx="896105"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Report</a:t>
              </a:r>
            </a:p>
          </p:txBody>
        </p:sp>
        <p:sp>
          <p:nvSpPr>
            <p:cNvPr id="50" name="Isosceles Triangle 49"/>
            <p:cNvSpPr/>
            <p:nvPr/>
          </p:nvSpPr>
          <p:spPr>
            <a:xfrm rot="5400000">
              <a:off x="5101415" y="4042514"/>
              <a:ext cx="359628" cy="175191"/>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27840" y="5385687"/>
            <a:ext cx="2308186" cy="1153341"/>
            <a:chOff x="127840" y="5385687"/>
            <a:chExt cx="2308186" cy="1153341"/>
          </a:xfrm>
        </p:grpSpPr>
        <p:sp>
          <p:nvSpPr>
            <p:cNvPr id="69" name="Rectangle 68"/>
            <p:cNvSpPr/>
            <p:nvPr/>
          </p:nvSpPr>
          <p:spPr>
            <a:xfrm>
              <a:off x="127840" y="5385687"/>
              <a:ext cx="1077893"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PacBio</a:t>
              </a:r>
              <a:endParaRPr lang="en-US" dirty="0"/>
            </a:p>
          </p:txBody>
        </p:sp>
        <p:sp>
          <p:nvSpPr>
            <p:cNvPr id="70" name="Rectangle 69"/>
            <p:cNvSpPr/>
            <p:nvPr/>
          </p:nvSpPr>
          <p:spPr>
            <a:xfrm>
              <a:off x="1358133" y="5385687"/>
              <a:ext cx="1077893"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MinION</a:t>
              </a:r>
              <a:endParaRPr lang="en-US" dirty="0"/>
            </a:p>
          </p:txBody>
        </p:sp>
      </p:grpSp>
      <p:grpSp>
        <p:nvGrpSpPr>
          <p:cNvPr id="75" name="Group 74"/>
          <p:cNvGrpSpPr/>
          <p:nvPr/>
        </p:nvGrpSpPr>
        <p:grpSpPr>
          <a:xfrm>
            <a:off x="3487853" y="1914537"/>
            <a:ext cx="3542696" cy="1544221"/>
            <a:chOff x="3487853" y="1914537"/>
            <a:chExt cx="3542696" cy="1544221"/>
          </a:xfrm>
        </p:grpSpPr>
        <p:sp>
          <p:nvSpPr>
            <p:cNvPr id="71" name="Rounded Rectangle 70"/>
            <p:cNvSpPr/>
            <p:nvPr/>
          </p:nvSpPr>
          <p:spPr>
            <a:xfrm>
              <a:off x="4896699" y="1914537"/>
              <a:ext cx="2133850" cy="3155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Visualization</a:t>
              </a:r>
            </a:p>
          </p:txBody>
        </p:sp>
        <p:sp>
          <p:nvSpPr>
            <p:cNvPr id="72" name="Rounded Rectangle 71"/>
            <p:cNvSpPr/>
            <p:nvPr/>
          </p:nvSpPr>
          <p:spPr>
            <a:xfrm>
              <a:off x="3487853" y="2508037"/>
              <a:ext cx="1649606" cy="773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Mapping reads</a:t>
              </a:r>
            </a:p>
          </p:txBody>
        </p:sp>
        <p:sp>
          <p:nvSpPr>
            <p:cNvPr id="73" name="Rectangle 72"/>
            <p:cNvSpPr/>
            <p:nvPr/>
          </p:nvSpPr>
          <p:spPr>
            <a:xfrm>
              <a:off x="5368825" y="2305417"/>
              <a:ext cx="896105" cy="11533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BAM</a:t>
              </a:r>
            </a:p>
          </p:txBody>
        </p:sp>
        <p:sp>
          <p:nvSpPr>
            <p:cNvPr id="74" name="Isosceles Triangle 73"/>
            <p:cNvSpPr/>
            <p:nvPr/>
          </p:nvSpPr>
          <p:spPr>
            <a:xfrm rot="5400000">
              <a:off x="5101415" y="2807322"/>
              <a:ext cx="359628" cy="175191"/>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438220" y="3743229"/>
            <a:ext cx="931577" cy="986435"/>
            <a:chOff x="1438220" y="3743229"/>
            <a:chExt cx="931577" cy="986435"/>
          </a:xfrm>
        </p:grpSpPr>
        <p:cxnSp>
          <p:nvCxnSpPr>
            <p:cNvPr id="80" name="Straight Connector 79"/>
            <p:cNvCxnSpPr/>
            <p:nvPr/>
          </p:nvCxnSpPr>
          <p:spPr>
            <a:xfrm flipH="1">
              <a:off x="1438220" y="3743229"/>
              <a:ext cx="3311" cy="870702"/>
            </a:xfrm>
            <a:prstGeom prst="line">
              <a:avLst/>
            </a:prstGeom>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1531106" y="3806334"/>
              <a:ext cx="838691" cy="923330"/>
            </a:xfrm>
            <a:prstGeom prst="rect">
              <a:avLst/>
            </a:prstGeom>
            <a:noFill/>
          </p:spPr>
          <p:txBody>
            <a:bodyPr wrap="none" rtlCol="0">
              <a:spAutoFit/>
            </a:bodyPr>
            <a:lstStyle/>
            <a:p>
              <a:r>
                <a:rPr lang="en-US" dirty="0"/>
                <a:t>velvet</a:t>
              </a:r>
            </a:p>
            <a:p>
              <a:r>
                <a:rPr lang="en-US" dirty="0"/>
                <a:t>spades</a:t>
              </a:r>
            </a:p>
            <a:p>
              <a:r>
                <a:rPr lang="en-US" dirty="0"/>
                <a:t>…</a:t>
              </a:r>
            </a:p>
          </p:txBody>
        </p:sp>
        <p:cxnSp>
          <p:nvCxnSpPr>
            <p:cNvPr id="83" name="Straight Connector 82"/>
            <p:cNvCxnSpPr/>
            <p:nvPr/>
          </p:nvCxnSpPr>
          <p:spPr>
            <a:xfrm>
              <a:off x="1438220" y="4613931"/>
              <a:ext cx="1500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438220" y="4282113"/>
              <a:ext cx="1500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438220" y="4018947"/>
              <a:ext cx="150091"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80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Assembly </a:t>
            </a:r>
            <a:r>
              <a:rPr lang="nb-NO" dirty="0" err="1"/>
              <a:t>exercise</a:t>
            </a:r>
            <a:endParaRPr lang="nb-NO" dirty="0"/>
          </a:p>
        </p:txBody>
      </p:sp>
      <p:sp>
        <p:nvSpPr>
          <p:cNvPr id="3" name="Plassholder for innhold 2"/>
          <p:cNvSpPr>
            <a:spLocks noGrp="1"/>
          </p:cNvSpPr>
          <p:nvPr>
            <p:ph idx="1"/>
          </p:nvPr>
        </p:nvSpPr>
        <p:spPr/>
        <p:txBody>
          <a:bodyPr>
            <a:normAutofit fontScale="92500" lnSpcReduction="10000"/>
          </a:bodyPr>
          <a:lstStyle/>
          <a:p>
            <a:r>
              <a:rPr lang="nb-NO" dirty="0" err="1"/>
              <a:t>You</a:t>
            </a:r>
            <a:r>
              <a:rPr lang="nb-NO" dirty="0"/>
              <a:t> </a:t>
            </a:r>
            <a:r>
              <a:rPr lang="nb-NO" dirty="0" err="1"/>
              <a:t>will</a:t>
            </a:r>
            <a:r>
              <a:rPr lang="nb-NO" dirty="0"/>
              <a:t> </a:t>
            </a:r>
            <a:r>
              <a:rPr lang="nb-NO" dirty="0" err="1"/>
              <a:t>get</a:t>
            </a:r>
            <a:r>
              <a:rPr lang="nb-NO" dirty="0"/>
              <a:t> </a:t>
            </a:r>
            <a:r>
              <a:rPr lang="nb-NO" dirty="0" err="1"/>
              <a:t>sheets</a:t>
            </a:r>
            <a:r>
              <a:rPr lang="nb-NO" dirty="0"/>
              <a:t> </a:t>
            </a:r>
            <a:r>
              <a:rPr lang="nb-NO" dirty="0" err="1"/>
              <a:t>of</a:t>
            </a:r>
            <a:r>
              <a:rPr lang="nb-NO" dirty="0"/>
              <a:t> </a:t>
            </a:r>
            <a:r>
              <a:rPr lang="nb-NO" dirty="0" err="1"/>
              <a:t>paper</a:t>
            </a:r>
            <a:r>
              <a:rPr lang="nb-NO" dirty="0"/>
              <a:t> </a:t>
            </a:r>
            <a:r>
              <a:rPr lang="nb-NO" dirty="0" err="1"/>
              <a:t>with</a:t>
            </a:r>
            <a:r>
              <a:rPr lang="nb-NO" dirty="0"/>
              <a:t> «</a:t>
            </a:r>
            <a:r>
              <a:rPr lang="nb-NO" dirty="0" err="1"/>
              <a:t>reads</a:t>
            </a:r>
            <a:r>
              <a:rPr lang="nb-NO" dirty="0"/>
              <a:t>» </a:t>
            </a:r>
            <a:r>
              <a:rPr lang="nb-NO" dirty="0" err="1"/>
              <a:t>on</a:t>
            </a:r>
            <a:r>
              <a:rPr lang="nb-NO" dirty="0"/>
              <a:t> </a:t>
            </a:r>
            <a:r>
              <a:rPr lang="nb-NO" dirty="0" err="1"/>
              <a:t>them</a:t>
            </a:r>
            <a:endParaRPr lang="nb-NO" dirty="0"/>
          </a:p>
          <a:p>
            <a:r>
              <a:rPr lang="nb-NO" dirty="0" err="1"/>
              <a:t>These</a:t>
            </a:r>
            <a:r>
              <a:rPr lang="nb-NO" dirty="0"/>
              <a:t> </a:t>
            </a:r>
            <a:r>
              <a:rPr lang="nb-NO" dirty="0" err="1"/>
              <a:t>are</a:t>
            </a:r>
            <a:r>
              <a:rPr lang="nb-NO" dirty="0"/>
              <a:t> all from </a:t>
            </a:r>
            <a:r>
              <a:rPr lang="nb-NO" dirty="0" err="1"/>
              <a:t>the</a:t>
            </a:r>
            <a:r>
              <a:rPr lang="nb-NO" dirty="0"/>
              <a:t> same </a:t>
            </a:r>
            <a:r>
              <a:rPr lang="nb-NO" dirty="0" err="1"/>
              <a:t>text</a:t>
            </a:r>
            <a:r>
              <a:rPr lang="nb-NO" dirty="0"/>
              <a:t>, </a:t>
            </a:r>
            <a:r>
              <a:rPr lang="nb-NO" dirty="0" err="1"/>
              <a:t>but</a:t>
            </a:r>
            <a:r>
              <a:rPr lang="nb-NO" dirty="0"/>
              <a:t> </a:t>
            </a:r>
            <a:r>
              <a:rPr lang="nb-NO" dirty="0" err="1"/>
              <a:t>with</a:t>
            </a:r>
            <a:r>
              <a:rPr lang="nb-NO" dirty="0"/>
              <a:t> </a:t>
            </a:r>
            <a:r>
              <a:rPr lang="nb-NO" dirty="0" err="1"/>
              <a:t>some</a:t>
            </a:r>
            <a:r>
              <a:rPr lang="nb-NO" dirty="0"/>
              <a:t> </a:t>
            </a:r>
            <a:r>
              <a:rPr lang="nb-NO" dirty="0" err="1"/>
              <a:t>errors</a:t>
            </a:r>
            <a:endParaRPr lang="nb-NO" dirty="0"/>
          </a:p>
          <a:p>
            <a:r>
              <a:rPr lang="nb-NO" dirty="0" err="1"/>
              <a:t>Task</a:t>
            </a:r>
            <a:r>
              <a:rPr lang="nb-NO" dirty="0"/>
              <a:t>: </a:t>
            </a:r>
            <a:r>
              <a:rPr lang="nb-NO" dirty="0" err="1"/>
              <a:t>create</a:t>
            </a:r>
            <a:r>
              <a:rPr lang="nb-NO" dirty="0"/>
              <a:t> </a:t>
            </a:r>
            <a:r>
              <a:rPr lang="nb-NO" dirty="0" err="1"/>
              <a:t>sentences</a:t>
            </a:r>
            <a:r>
              <a:rPr lang="nb-NO" dirty="0"/>
              <a:t> from </a:t>
            </a:r>
            <a:r>
              <a:rPr lang="nb-NO" dirty="0" err="1"/>
              <a:t>these</a:t>
            </a:r>
            <a:r>
              <a:rPr lang="nb-NO" dirty="0"/>
              <a:t> </a:t>
            </a:r>
            <a:r>
              <a:rPr lang="nb-NO" dirty="0" err="1"/>
              <a:t>reads</a:t>
            </a:r>
            <a:endParaRPr lang="nb-NO" dirty="0"/>
          </a:p>
          <a:p>
            <a:endParaRPr lang="nb-NO" dirty="0"/>
          </a:p>
          <a:p>
            <a:r>
              <a:rPr lang="nb-NO" dirty="0" err="1"/>
              <a:t>Keep</a:t>
            </a:r>
            <a:r>
              <a:rPr lang="nb-NO" dirty="0"/>
              <a:t> </a:t>
            </a:r>
            <a:r>
              <a:rPr lang="nb-NO" dirty="0" err="1"/>
              <a:t>track</a:t>
            </a:r>
            <a:r>
              <a:rPr lang="nb-NO" dirty="0"/>
              <a:t> </a:t>
            </a:r>
            <a:r>
              <a:rPr lang="nb-NO" dirty="0" err="1"/>
              <a:t>of</a:t>
            </a:r>
            <a:r>
              <a:rPr lang="nb-NO" dirty="0"/>
              <a:t> </a:t>
            </a:r>
            <a:r>
              <a:rPr lang="nb-NO" dirty="0" err="1"/>
              <a:t>your</a:t>
            </a:r>
            <a:r>
              <a:rPr lang="nb-NO" dirty="0"/>
              <a:t> </a:t>
            </a:r>
            <a:r>
              <a:rPr lang="nb-NO" dirty="0" err="1"/>
              <a:t>longest</a:t>
            </a:r>
            <a:r>
              <a:rPr lang="nb-NO" dirty="0"/>
              <a:t> </a:t>
            </a:r>
            <a:r>
              <a:rPr lang="nb-NO" dirty="0" err="1"/>
              <a:t>sentence</a:t>
            </a:r>
            <a:r>
              <a:rPr lang="nb-NO" dirty="0"/>
              <a:t> at</a:t>
            </a:r>
          </a:p>
          <a:p>
            <a:pPr marL="457200" lvl="1" indent="0">
              <a:buNone/>
            </a:pPr>
            <a:r>
              <a:rPr lang="nb-NO" dirty="0">
                <a:hlinkClick r:id="rId3"/>
              </a:rPr>
              <a:t>http://bit.ly/2xRk9xy</a:t>
            </a:r>
            <a:endParaRPr lang="nb-NO" dirty="0"/>
          </a:p>
          <a:p>
            <a:r>
              <a:rPr lang="nb-NO" dirty="0" err="1"/>
              <a:t>Describe</a:t>
            </a:r>
            <a:r>
              <a:rPr lang="nb-NO" dirty="0"/>
              <a:t> </a:t>
            </a:r>
            <a:r>
              <a:rPr lang="nb-NO" dirty="0" err="1"/>
              <a:t>what</a:t>
            </a:r>
            <a:r>
              <a:rPr lang="nb-NO" dirty="0"/>
              <a:t> </a:t>
            </a:r>
            <a:r>
              <a:rPr lang="nb-NO" dirty="0" err="1"/>
              <a:t>you</a:t>
            </a:r>
            <a:r>
              <a:rPr lang="nb-NO" dirty="0"/>
              <a:t> </a:t>
            </a:r>
            <a:r>
              <a:rPr lang="nb-NO" dirty="0" err="1"/>
              <a:t>did</a:t>
            </a:r>
            <a:r>
              <a:rPr lang="nb-NO" dirty="0"/>
              <a:t> to </a:t>
            </a:r>
            <a:r>
              <a:rPr lang="nb-NO" dirty="0" err="1"/>
              <a:t>get</a:t>
            </a:r>
            <a:r>
              <a:rPr lang="nb-NO" dirty="0"/>
              <a:t> </a:t>
            </a:r>
            <a:r>
              <a:rPr lang="nb-NO" dirty="0" err="1"/>
              <a:t>your</a:t>
            </a:r>
            <a:r>
              <a:rPr lang="nb-NO" dirty="0"/>
              <a:t> </a:t>
            </a:r>
            <a:r>
              <a:rPr lang="nb-NO" dirty="0" err="1"/>
              <a:t>result</a:t>
            </a:r>
            <a:endParaRPr lang="nb-NO" dirty="0"/>
          </a:p>
        </p:txBody>
      </p:sp>
    </p:spTree>
    <p:extLst>
      <p:ext uri="{BB962C8B-B14F-4D97-AF65-F5344CB8AC3E}">
        <p14:creationId xmlns:p14="http://schemas.microsoft.com/office/powerpoint/2010/main" val="185132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513</Words>
  <Application>Microsoft Office PowerPoint</Application>
  <PresentationFormat>On-screen Show (4:3)</PresentationFormat>
  <Paragraphs>82</Paragraphs>
  <Slides>6</Slides>
  <Notes>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INF-BIOX121 assembly module</vt:lpstr>
      <vt:lpstr>What are you going to learn</vt:lpstr>
      <vt:lpstr>Learning goals</vt:lpstr>
      <vt:lpstr>Sample to genome</vt:lpstr>
      <vt:lpstr>How are you going to learn it</vt:lpstr>
      <vt:lpstr>Assembly exercise</vt:lpstr>
    </vt:vector>
  </TitlesOfParts>
  <Company>UiO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INF-BIOX121 assembly module</dc:title>
  <dc:creator>Alexander  Nederbragt</dc:creator>
  <cp:lastModifiedBy>karinlag</cp:lastModifiedBy>
  <cp:revision>21</cp:revision>
  <dcterms:created xsi:type="dcterms:W3CDTF">2015-10-06T07:52:37Z</dcterms:created>
  <dcterms:modified xsi:type="dcterms:W3CDTF">2017-09-11T08:09:44Z</dcterms:modified>
</cp:coreProperties>
</file>