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15" r:id="rId2"/>
    <p:sldId id="309" r:id="rId3"/>
    <p:sldId id="310" r:id="rId4"/>
    <p:sldId id="311" r:id="rId5"/>
    <p:sldId id="320" r:id="rId6"/>
  </p:sldIdLst>
  <p:sldSz cx="9144000" cy="6858000" type="screen4x3"/>
  <p:notesSz cx="6797675" cy="9926638"/>
  <p:defaultTextStyle>
    <a:defPPr>
      <a:defRPr lang="en-GB"/>
    </a:defPPr>
    <a:lvl1pPr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808080"/>
    <a:srgbClr val="F9A307"/>
    <a:srgbClr val="4D4D4D"/>
    <a:srgbClr val="B3081B"/>
    <a:srgbClr val="85153A"/>
    <a:srgbClr val="7F7F7F"/>
    <a:srgbClr val="B2B2B2"/>
    <a:srgbClr val="969696"/>
    <a:srgbClr val="86868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04" autoAdjust="0"/>
    <p:restoredTop sz="81500" autoAdjust="0"/>
  </p:normalViewPr>
  <p:slideViewPr>
    <p:cSldViewPr snapToGrid="0">
      <p:cViewPr>
        <p:scale>
          <a:sx n="70" d="100"/>
          <a:sy n="70" d="100"/>
        </p:scale>
        <p:origin x="-2256" y="-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-3996" y="-120"/>
      </p:cViewPr>
      <p:guideLst>
        <p:guide orient="horz" pos="3127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247" cy="496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6" tIns="46049" rIns="92096" bIns="46049" numCol="1" anchor="t" anchorCtr="0" compatLnSpc="1">
            <a:prstTxWarp prst="textNoShape">
              <a:avLst/>
            </a:prstTxWarp>
          </a:bodyPr>
          <a:lstStyle>
            <a:lvl1pPr algn="l" defTabSz="920292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826" y="0"/>
            <a:ext cx="2946246" cy="496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6" tIns="46049" rIns="92096" bIns="46049" numCol="1" anchor="t" anchorCtr="0" compatLnSpc="1">
            <a:prstTxWarp prst="textNoShape">
              <a:avLst/>
            </a:prstTxWarp>
          </a:bodyPr>
          <a:lstStyle>
            <a:lvl1pPr algn="r" defTabSz="920292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309"/>
            <a:ext cx="2946247" cy="49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6" tIns="46049" rIns="92096" bIns="46049" numCol="1" anchor="b" anchorCtr="0" compatLnSpc="1">
            <a:prstTxWarp prst="textNoShape">
              <a:avLst/>
            </a:prstTxWarp>
          </a:bodyPr>
          <a:lstStyle>
            <a:lvl1pPr algn="l" defTabSz="920292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826" y="9428309"/>
            <a:ext cx="2946246" cy="49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6" tIns="46049" rIns="92096" bIns="46049" numCol="1" anchor="b" anchorCtr="0" compatLnSpc="1">
            <a:prstTxWarp prst="textNoShape">
              <a:avLst/>
            </a:prstTxWarp>
          </a:bodyPr>
          <a:lstStyle>
            <a:lvl1pPr algn="r" defTabSz="920292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GB" dirty="0"/>
              <a:t>Page </a:t>
            </a:r>
            <a:fld id="{9C4CA339-9216-4830-812E-67652498148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84121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247" cy="496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6" tIns="46049" rIns="92096" bIns="46049" numCol="1" anchor="t" anchorCtr="0" compatLnSpc="1">
            <a:prstTxWarp prst="textNoShape">
              <a:avLst/>
            </a:prstTxWarp>
          </a:bodyPr>
          <a:lstStyle>
            <a:lvl1pPr algn="l" defTabSz="920292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826" y="0"/>
            <a:ext cx="2946246" cy="496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6" tIns="46049" rIns="92096" bIns="46049" numCol="1" anchor="t" anchorCtr="0" compatLnSpc="1">
            <a:prstTxWarp prst="textNoShape">
              <a:avLst/>
            </a:prstTxWarp>
          </a:bodyPr>
          <a:lstStyle>
            <a:lvl1pPr algn="r" defTabSz="920292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288" y="4714953"/>
            <a:ext cx="5439101" cy="446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6" tIns="46049" rIns="92096" bIns="460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309"/>
            <a:ext cx="2946247" cy="49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6" tIns="46049" rIns="92096" bIns="46049" numCol="1" anchor="b" anchorCtr="0" compatLnSpc="1">
            <a:prstTxWarp prst="textNoShape">
              <a:avLst/>
            </a:prstTxWarp>
          </a:bodyPr>
          <a:lstStyle>
            <a:lvl1pPr algn="l" defTabSz="920292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826" y="9428309"/>
            <a:ext cx="2946246" cy="49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96" tIns="46049" rIns="92096" bIns="46049" numCol="1" anchor="b" anchorCtr="0" compatLnSpc="1">
            <a:prstTxWarp prst="textNoShape">
              <a:avLst/>
            </a:prstTxWarp>
          </a:bodyPr>
          <a:lstStyle>
            <a:lvl1pPr algn="r" defTabSz="920292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BE51933E-29C9-46BA-B69F-8417DDBB1AD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984907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exercise takes about five minutes. It’s a great 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icebreaker 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 present the framework’s benefits in a way people can see and experience for themselves.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It’s also a useful exercise to counter the ‘put in a box’ argument, as the framework is about understanding where things are in relation to one another.</a:t>
            </a:r>
          </a:p>
          <a:p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</a:p>
          <a:p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Credit of author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exercise was conceived and presented by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Thomas Lorenz and Angelika H</a:t>
            </a:r>
            <a:r>
              <a:rPr lang="az-Cyrl-AZ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ӧ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cker in their book “Wert-voll leben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”. We are very grateful to them for allowing us to share it with you now.   Feel free to apply your own template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and edit the slides to fit your own presentation, but we would appreciate you including references to OPP and the authors. 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endParaRPr lang="en-GB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Opportunity for you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Using this as an opener allows you to make observations which you can use later in your MBTI session.  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We observed things such as</a:t>
            </a:r>
            <a:r>
              <a:rPr lang="en-GB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Extraverts talking things out loud, Ns becoming frustrated, people with J preference really wanting to complete the exercise (even when you stop), NT Types perhaps becoming competitive</a:t>
            </a:r>
            <a:r>
              <a:rPr lang="en-GB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or E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NP Types perhaps creating their own task or bending the rules a little – or, in our experience, simply not listening fully when the instructions were given.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Link to next slide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Before</a:t>
            </a:r>
            <a:r>
              <a:rPr lang="en-GB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showing the next slide, 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ask the group – in their heads – to find each number in order, starting with 1, then 2, then 3, and so on, all the way to 54.  Ask</a:t>
            </a:r>
            <a:r>
              <a:rPr lang="en-GB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them to raise a hand or stand up when they’ve found each number in order.</a:t>
            </a:r>
            <a:endParaRPr lang="en-GB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51933E-29C9-46BA-B69F-8417DDBB1ADB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You can either stop this exercise when the first person to finish identifies themselves, or allow everyone to finish</a:t>
            </a:r>
            <a:r>
              <a:rPr lang="en-GB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en-GB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It’s worth putting everyone at ease at this point by recognising the exercise was actually quite difficult. </a:t>
            </a:r>
            <a:r>
              <a:rPr lang="en-GB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All </a:t>
            </a:r>
            <a:r>
              <a:rPr lang="en-GB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numbers look slightly different; different shapes, different sizes.  </a:t>
            </a:r>
          </a:p>
          <a:p>
            <a:endParaRPr lang="en-GB" sz="1200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So what has this got to do with people and personality?</a:t>
            </a:r>
          </a:p>
          <a:p>
            <a:endParaRPr lang="en-GB" sz="1200" kern="1200" baseline="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Link to next slide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Although the numbers appear randomly placed, there *is* an underlying system, logic, framework to their clustering.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51933E-29C9-46BA-B69F-8417DDBB1ADB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433340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Count through the numbers pointing out the pattern. </a:t>
            </a:r>
            <a:r>
              <a:rPr lang="en-GB" baseline="0" dirty="0" smtClean="0"/>
              <a:t>Explain </a:t>
            </a:r>
            <a:r>
              <a:rPr lang="en-GB" baseline="0" dirty="0" smtClean="0"/>
              <a:t>that b</a:t>
            </a:r>
            <a:r>
              <a:rPr lang="en-GB" dirty="0" smtClean="0"/>
              <a:t>y applying a</a:t>
            </a:r>
            <a:r>
              <a:rPr lang="en-GB" baseline="0" dirty="0" smtClean="0"/>
              <a:t> framework you can see the pattern more clearly.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51933E-29C9-46BA-B69F-8417DDBB1ADB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Explain</a:t>
            </a:r>
            <a:r>
              <a:rPr lang="en-GB" baseline="0" dirty="0" smtClean="0"/>
              <a:t> that o</a:t>
            </a:r>
            <a:r>
              <a:rPr lang="en-GB" dirty="0" smtClean="0"/>
              <a:t>nce</a:t>
            </a:r>
            <a:r>
              <a:rPr lang="en-GB" baseline="0" dirty="0" smtClean="0"/>
              <a:t> the underlying framework is understood, the exercise becomes much easier to complete.</a:t>
            </a:r>
          </a:p>
          <a:p>
            <a:endParaRPr lang="en-GB" b="1" baseline="0" dirty="0" smtClean="0"/>
          </a:p>
          <a:p>
            <a:r>
              <a:rPr lang="en-GB" b="1" baseline="0" dirty="0" smtClean="0"/>
              <a:t>Link to next slide</a:t>
            </a:r>
          </a:p>
          <a:p>
            <a:r>
              <a:rPr lang="en-GB" baseline="0" dirty="0" smtClean="0"/>
              <a:t>Tell your group to try the exercise again but this time with the understanding of the framework.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51933E-29C9-46BA-B69F-8417DDBB1ADB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017298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Allow people to try the exercise again and they will find that it is much easier.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51933E-29C9-46BA-B69F-8417DDBB1ADB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433340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OPP_PowerPoint title slide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8" y="6491288"/>
            <a:ext cx="5364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endParaRPr lang="en-US" sz="1400" dirty="0"/>
          </a:p>
        </p:txBody>
      </p:sp>
      <p:sp>
        <p:nvSpPr>
          <p:cNvPr id="6" name="TextBox 5"/>
          <p:cNvSpPr txBox="1"/>
          <p:nvPr userDrawn="1"/>
        </p:nvSpPr>
        <p:spPr>
          <a:xfrm rot="5400000">
            <a:off x="7223224" y="4937225"/>
            <a:ext cx="307777" cy="3533776"/>
          </a:xfrm>
          <a:prstGeom prst="rect">
            <a:avLst/>
          </a:prstGeom>
          <a:solidFill>
            <a:schemeClr val="bg1"/>
          </a:solidFill>
        </p:spPr>
        <p:txBody>
          <a:bodyPr vert="vert270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7F7F7F"/>
                </a:solidFill>
                <a:latin typeface="Calibri" pitchFamily="34" charset="0"/>
              </a:rPr>
              <a:t>© Copyright </a:t>
            </a:r>
            <a:r>
              <a:rPr lang="en-GB" sz="800" dirty="0" smtClean="0">
                <a:solidFill>
                  <a:srgbClr val="7F7F7F"/>
                </a:solidFill>
                <a:latin typeface="Calibri" pitchFamily="34" charset="0"/>
              </a:rPr>
              <a:t>2015 </a:t>
            </a:r>
            <a:r>
              <a:rPr lang="en-GB" sz="800" dirty="0">
                <a:solidFill>
                  <a:srgbClr val="7F7F7F"/>
                </a:solidFill>
                <a:latin typeface="Calibri" pitchFamily="34" charset="0"/>
              </a:rPr>
              <a:t>OPP Ltd. All rights reserved.</a:t>
            </a:r>
            <a:r>
              <a:rPr lang="en-GB" sz="800" b="1" i="1" dirty="0">
                <a:solidFill>
                  <a:srgbClr val="7F7F7F"/>
                </a:solidFill>
                <a:latin typeface="Calibri" pitchFamily="34" charset="0"/>
              </a:rPr>
              <a:t>    </a:t>
            </a:r>
            <a:endParaRPr lang="en-GB" sz="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8958" y="2782774"/>
            <a:ext cx="4444340" cy="1981200"/>
          </a:xfrm>
        </p:spPr>
        <p:txBody>
          <a:bodyPr lIns="91440" tIns="45720" rIns="91440" bIns="45720"/>
          <a:lstStyle>
            <a:lvl1pPr>
              <a:defRPr sz="36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7557" y="4917374"/>
            <a:ext cx="4457617" cy="1075660"/>
          </a:xfrm>
        </p:spPr>
        <p:txBody>
          <a:bodyPr lIns="91440" tIns="45720" rIns="91440" bIns="45720"/>
          <a:lstStyle>
            <a:lvl1pPr marL="0" indent="0">
              <a:buFont typeface="Times" pitchFamily="18" charset="0"/>
              <a:buNone/>
              <a:defRPr sz="2000" i="1">
                <a:solidFill>
                  <a:srgbClr val="7F7F7F"/>
                </a:solidFill>
              </a:defRPr>
            </a:lvl1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FI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OPP_PowerPoint_FIRO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 bwMode="auto">
          <a:xfrm>
            <a:off x="0" y="4189863"/>
            <a:ext cx="5022376" cy="26681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911" y="1190625"/>
            <a:ext cx="307777" cy="3338854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7F7F7F"/>
                </a:solidFill>
                <a:latin typeface="Calibri" pitchFamily="34" charset="0"/>
              </a:rPr>
              <a:t>© Copyright </a:t>
            </a:r>
            <a:r>
              <a:rPr lang="en-GB" sz="800" dirty="0" smtClean="0">
                <a:solidFill>
                  <a:srgbClr val="7F7F7F"/>
                </a:solidFill>
                <a:latin typeface="Calibri" pitchFamily="34" charset="0"/>
              </a:rPr>
              <a:t>2015 </a:t>
            </a:r>
            <a:r>
              <a:rPr lang="en-GB" sz="800" dirty="0">
                <a:solidFill>
                  <a:srgbClr val="7F7F7F"/>
                </a:solidFill>
                <a:latin typeface="Calibri" pitchFamily="34" charset="0"/>
              </a:rPr>
              <a:t>OPP Ltd. All rights </a:t>
            </a:r>
            <a:r>
              <a:rPr lang="en-GB" sz="800" dirty="0" smtClean="0">
                <a:solidFill>
                  <a:srgbClr val="7F7F7F"/>
                </a:solidFill>
                <a:latin typeface="Calibri" pitchFamily="34" charset="0"/>
              </a:rPr>
              <a:t>reserved.</a:t>
            </a:r>
            <a:endParaRPr lang="en-GB" sz="8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854774" y="1509822"/>
            <a:ext cx="3751200" cy="4617845"/>
          </a:xfrm>
        </p:spPr>
        <p:txBody>
          <a:bodyPr/>
          <a:lstStyle>
            <a:lvl1pPr>
              <a:buSzPct val="80000"/>
              <a:defRPr sz="2600"/>
            </a:lvl1pPr>
            <a:lvl2pPr>
              <a:buFont typeface="Wingdings" pitchFamily="2" charset="2"/>
              <a:buChar char="§"/>
              <a:defRPr sz="2400"/>
            </a:lvl2pPr>
            <a:lvl3pPr>
              <a:buFont typeface="Wingdings" pitchFamily="2" charset="2"/>
              <a:buChar char="§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buFont typeface="Wingdings" pitchFamily="2" charset="2"/>
              <a:buChar char="§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928260" y="1499190"/>
            <a:ext cx="3752602" cy="4628477"/>
          </a:xfrm>
        </p:spPr>
        <p:txBody>
          <a:bodyPr/>
          <a:lstStyle>
            <a:lvl1pPr>
              <a:buSzPct val="80000"/>
              <a:defRPr sz="2600"/>
            </a:lvl1pPr>
            <a:lvl2pPr>
              <a:buFont typeface="Wingdings" pitchFamily="2" charset="2"/>
              <a:buChar char="§"/>
              <a:defRPr sz="2400"/>
            </a:lvl2pPr>
            <a:lvl3pPr>
              <a:buFont typeface="Wingdings" pitchFamily="2" charset="2"/>
              <a:buChar char="§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buFont typeface="Wingdings" pitchFamily="2" charset="2"/>
              <a:buChar char="§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OPP_PowerPoint_TKI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 bwMode="auto">
          <a:xfrm>
            <a:off x="0" y="4189863"/>
            <a:ext cx="5022376" cy="26681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911" y="1190625"/>
            <a:ext cx="307777" cy="3338854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7F7F7F"/>
                </a:solidFill>
                <a:latin typeface="Calibri" pitchFamily="34" charset="0"/>
              </a:rPr>
              <a:t>© Copyright </a:t>
            </a:r>
            <a:r>
              <a:rPr lang="en-GB" sz="800" dirty="0" smtClean="0">
                <a:solidFill>
                  <a:srgbClr val="7F7F7F"/>
                </a:solidFill>
                <a:latin typeface="Calibri" pitchFamily="34" charset="0"/>
              </a:rPr>
              <a:t>2015 </a:t>
            </a:r>
            <a:r>
              <a:rPr lang="en-GB" sz="800" dirty="0">
                <a:solidFill>
                  <a:srgbClr val="7F7F7F"/>
                </a:solidFill>
                <a:latin typeface="Calibri" pitchFamily="34" charset="0"/>
              </a:rPr>
              <a:t>OPP Ltd. All rights reserved.   </a:t>
            </a:r>
            <a:endParaRPr lang="en-GB" sz="8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854774" y="1509822"/>
            <a:ext cx="3751200" cy="4617845"/>
          </a:xfrm>
        </p:spPr>
        <p:txBody>
          <a:bodyPr/>
          <a:lstStyle>
            <a:lvl1pPr>
              <a:buSzPct val="80000"/>
              <a:defRPr sz="2600"/>
            </a:lvl1pPr>
            <a:lvl2pPr>
              <a:buFont typeface="Wingdings" pitchFamily="2" charset="2"/>
              <a:buChar char="§"/>
              <a:defRPr sz="2400"/>
            </a:lvl2pPr>
            <a:lvl3pPr>
              <a:buFont typeface="Wingdings" pitchFamily="2" charset="2"/>
              <a:buChar char="§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buFont typeface="Wingdings" pitchFamily="2" charset="2"/>
              <a:buChar char="§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928260" y="1499190"/>
            <a:ext cx="3752602" cy="4628477"/>
          </a:xfrm>
        </p:spPr>
        <p:txBody>
          <a:bodyPr/>
          <a:lstStyle>
            <a:lvl1pPr>
              <a:buSzPct val="80000"/>
              <a:defRPr sz="2600"/>
            </a:lvl1pPr>
            <a:lvl2pPr>
              <a:buFont typeface="Wingdings" pitchFamily="2" charset="2"/>
              <a:buChar char="§"/>
              <a:defRPr sz="2400"/>
            </a:lvl2pPr>
            <a:lvl3pPr>
              <a:buFont typeface="Wingdings" pitchFamily="2" charset="2"/>
              <a:buChar char="§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buFont typeface="Wingdings" pitchFamily="2" charset="2"/>
              <a:buChar char="§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OPP_PowerPoint separator slide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 rot="5400000">
            <a:off x="1984475" y="4565749"/>
            <a:ext cx="307777" cy="4276727"/>
          </a:xfrm>
          <a:prstGeom prst="rect">
            <a:avLst/>
          </a:prstGeom>
          <a:solidFill>
            <a:schemeClr val="bg1"/>
          </a:solidFill>
        </p:spPr>
        <p:txBody>
          <a:bodyPr vert="vert270">
            <a:spAutoFit/>
          </a:bodyPr>
          <a:lstStyle/>
          <a:p>
            <a:pPr algn="l">
              <a:defRPr/>
            </a:pPr>
            <a:r>
              <a:rPr lang="en-GB" sz="800" dirty="0">
                <a:solidFill>
                  <a:srgbClr val="7F7F7F"/>
                </a:solidFill>
                <a:latin typeface="Calibri" pitchFamily="34" charset="0"/>
              </a:rPr>
              <a:t>© Copyright </a:t>
            </a:r>
            <a:r>
              <a:rPr lang="en-GB" sz="800" dirty="0" smtClean="0">
                <a:solidFill>
                  <a:srgbClr val="7F7F7F"/>
                </a:solidFill>
                <a:latin typeface="Calibri" pitchFamily="34" charset="0"/>
              </a:rPr>
              <a:t>2015 </a:t>
            </a:r>
            <a:r>
              <a:rPr lang="en-GB" sz="800" dirty="0">
                <a:solidFill>
                  <a:srgbClr val="7F7F7F"/>
                </a:solidFill>
                <a:latin typeface="Calibri" pitchFamily="34" charset="0"/>
              </a:rPr>
              <a:t>OPP Ltd. All rights reserved.   </a:t>
            </a:r>
            <a:endParaRPr lang="en-GB" sz="8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44384" y="2526598"/>
            <a:ext cx="5902037" cy="1500187"/>
          </a:xfrm>
        </p:spPr>
        <p:txBody>
          <a:bodyPr anchor="ctr" anchorCtr="1"/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GB" dirty="0"/>
          </a:p>
        </p:txBody>
      </p:sp>
      <p:sp>
        <p:nvSpPr>
          <p:cNvPr id="3" name="TextBox 2"/>
          <p:cNvSpPr txBox="1"/>
          <p:nvPr userDrawn="1"/>
        </p:nvSpPr>
        <p:spPr>
          <a:xfrm rot="5400000">
            <a:off x="1436786" y="5113438"/>
            <a:ext cx="307777" cy="3181349"/>
          </a:xfrm>
          <a:prstGeom prst="rect">
            <a:avLst/>
          </a:prstGeom>
          <a:solidFill>
            <a:schemeClr val="bg1"/>
          </a:solidFill>
        </p:spPr>
        <p:txBody>
          <a:bodyPr vert="vert270">
            <a:spAutoFit/>
          </a:bodyPr>
          <a:lstStyle/>
          <a:p>
            <a:pPr algn="l">
              <a:defRPr/>
            </a:pPr>
            <a:r>
              <a:rPr lang="en-GB" sz="800" dirty="0">
                <a:solidFill>
                  <a:srgbClr val="7F7F7F"/>
                </a:solidFill>
                <a:latin typeface="Calibri" pitchFamily="34" charset="0"/>
              </a:rPr>
              <a:t>© Copyright </a:t>
            </a:r>
            <a:r>
              <a:rPr lang="en-GB" sz="800" dirty="0" smtClean="0">
                <a:solidFill>
                  <a:srgbClr val="7F7F7F"/>
                </a:solidFill>
                <a:latin typeface="Calibri" pitchFamily="34" charset="0"/>
              </a:rPr>
              <a:t>2015 </a:t>
            </a:r>
            <a:r>
              <a:rPr lang="en-GB" sz="800" dirty="0">
                <a:solidFill>
                  <a:srgbClr val="7F7F7F"/>
                </a:solidFill>
                <a:latin typeface="Calibri" pitchFamily="34" charset="0"/>
              </a:rPr>
              <a:t>OPP Ltd. All rights reserved. 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OPP_PowerPoint thanks slide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 userDrawn="1"/>
        </p:nvSpPr>
        <p:spPr>
          <a:xfrm rot="5400000">
            <a:off x="1451074" y="5099151"/>
            <a:ext cx="307777" cy="3209924"/>
          </a:xfrm>
          <a:prstGeom prst="rect">
            <a:avLst/>
          </a:prstGeom>
          <a:solidFill>
            <a:schemeClr val="bg1"/>
          </a:solidFill>
        </p:spPr>
        <p:txBody>
          <a:bodyPr vert="vert270">
            <a:spAutoFit/>
          </a:bodyPr>
          <a:lstStyle/>
          <a:p>
            <a:pPr algn="l">
              <a:defRPr/>
            </a:pPr>
            <a:r>
              <a:rPr lang="en-GB" sz="800" dirty="0">
                <a:solidFill>
                  <a:srgbClr val="7F7F7F"/>
                </a:solidFill>
                <a:latin typeface="Calibri" pitchFamily="34" charset="0"/>
              </a:rPr>
              <a:t>© Copyright </a:t>
            </a:r>
            <a:r>
              <a:rPr lang="en-GB" sz="800" dirty="0" smtClean="0">
                <a:solidFill>
                  <a:srgbClr val="7F7F7F"/>
                </a:solidFill>
                <a:latin typeface="Calibri" pitchFamily="34" charset="0"/>
              </a:rPr>
              <a:t>2015 </a:t>
            </a:r>
            <a:r>
              <a:rPr lang="en-GB" sz="800" dirty="0">
                <a:solidFill>
                  <a:srgbClr val="7F7F7F"/>
                </a:solidFill>
                <a:latin typeface="Calibri" pitchFamily="34" charset="0"/>
              </a:rPr>
              <a:t>OPP Ltd. All rights reserved.</a:t>
            </a:r>
            <a:r>
              <a:rPr lang="en-GB" sz="800" b="1" i="1" dirty="0">
                <a:solidFill>
                  <a:srgbClr val="7F7F7F"/>
                </a:solidFill>
                <a:latin typeface="Calibri" pitchFamily="34" charset="0"/>
              </a:rPr>
              <a:t>   </a:t>
            </a:r>
            <a:endParaRPr lang="en-GB" sz="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1978141" y="1998760"/>
            <a:ext cx="4645947" cy="1849438"/>
          </a:xfrm>
        </p:spPr>
        <p:txBody>
          <a:bodyPr anchor="ctr"/>
          <a:lstStyle>
            <a:lvl1pPr marL="0" indent="0">
              <a:buFontTx/>
              <a:buNone/>
              <a:defRPr lang="en-GB" sz="3600" b="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07523" y="1495424"/>
            <a:ext cx="7873340" cy="4596617"/>
          </a:xfrm>
        </p:spPr>
        <p:txBody>
          <a:bodyPr/>
          <a:lstStyle>
            <a:lvl1pPr>
              <a:buSzPct val="80000"/>
              <a:defRPr sz="2600">
                <a:latin typeface="Calibri" pitchFamily="34" charset="0"/>
              </a:defRPr>
            </a:lvl1pPr>
            <a:lvl2pPr>
              <a:buSzPct val="100000"/>
              <a:buFont typeface="Wingdings" pitchFamily="2" charset="2"/>
              <a:buChar char="§"/>
              <a:defRPr sz="2000"/>
            </a:lvl2pPr>
            <a:lvl3pPr>
              <a:buSzPct val="100000"/>
              <a:buFont typeface="Wingdings" pitchFamily="2" charset="2"/>
              <a:buChar char="§"/>
              <a:defRPr sz="1800"/>
            </a:lvl3pPr>
            <a:lvl4pPr>
              <a:buSzPct val="100000"/>
              <a:buFont typeface="Wingdings" pitchFamily="2" charset="2"/>
              <a:buChar char="§"/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MB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OPP_PowerPoint_MBTI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4189863"/>
            <a:ext cx="5022376" cy="26681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-31911" y="1190625"/>
            <a:ext cx="307777" cy="3338854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7F7F7F"/>
                </a:solidFill>
                <a:latin typeface="Calibri" pitchFamily="34" charset="0"/>
              </a:rPr>
              <a:t>© Copyright </a:t>
            </a:r>
            <a:r>
              <a:rPr lang="en-GB" sz="800" dirty="0" smtClean="0">
                <a:solidFill>
                  <a:srgbClr val="7F7F7F"/>
                </a:solidFill>
                <a:latin typeface="Calibri" pitchFamily="34" charset="0"/>
              </a:rPr>
              <a:t>2015 </a:t>
            </a:r>
            <a:r>
              <a:rPr lang="en-GB" sz="800" dirty="0">
                <a:solidFill>
                  <a:srgbClr val="7F7F7F"/>
                </a:solidFill>
                <a:latin typeface="Calibri" pitchFamily="34" charset="0"/>
              </a:rPr>
              <a:t>OPP Ltd. All rights reserved.   </a:t>
            </a:r>
            <a:endParaRPr lang="en-GB" sz="8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523" y="1495424"/>
            <a:ext cx="7873340" cy="4596617"/>
          </a:xfrm>
        </p:spPr>
        <p:txBody>
          <a:bodyPr/>
          <a:lstStyle>
            <a:lvl1pPr>
              <a:buSzPct val="80000"/>
              <a:defRPr sz="2600"/>
            </a:lvl1pPr>
            <a:lvl2pPr>
              <a:buSzPct val="100000"/>
              <a:buFont typeface="Wingdings" pitchFamily="2" charset="2"/>
              <a:buChar char="§"/>
              <a:defRPr sz="2000"/>
            </a:lvl2pPr>
            <a:lvl3pPr>
              <a:buSzPct val="100000"/>
              <a:buFont typeface="Wingdings" pitchFamily="2" charset="2"/>
              <a:buChar char="§"/>
              <a:defRPr sz="1800"/>
            </a:lvl3pPr>
            <a:lvl4pPr>
              <a:buSzPct val="100000"/>
              <a:buFont typeface="Wingdings" pitchFamily="2" charset="2"/>
              <a:buChar char="§"/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6P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OPP_PowerPoint_16PF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 bwMode="auto">
          <a:xfrm>
            <a:off x="0" y="4189863"/>
            <a:ext cx="5022376" cy="26681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-31911" y="1190625"/>
            <a:ext cx="307777" cy="3338854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7F7F7F"/>
                </a:solidFill>
                <a:latin typeface="Calibri" pitchFamily="34" charset="0"/>
              </a:rPr>
              <a:t>© Copyright </a:t>
            </a:r>
            <a:r>
              <a:rPr lang="en-GB" sz="800" dirty="0" smtClean="0">
                <a:solidFill>
                  <a:srgbClr val="7F7F7F"/>
                </a:solidFill>
                <a:latin typeface="Calibri" pitchFamily="34" charset="0"/>
              </a:rPr>
              <a:t>2015</a:t>
            </a:r>
            <a:r>
              <a:rPr lang="en-GB" sz="800" baseline="0" dirty="0" smtClean="0">
                <a:solidFill>
                  <a:srgbClr val="7F7F7F"/>
                </a:solidFill>
                <a:latin typeface="Calibri" pitchFamily="34" charset="0"/>
              </a:rPr>
              <a:t> </a:t>
            </a:r>
            <a:r>
              <a:rPr lang="en-GB" sz="800" dirty="0" smtClean="0">
                <a:solidFill>
                  <a:srgbClr val="7F7F7F"/>
                </a:solidFill>
                <a:latin typeface="Calibri" pitchFamily="34" charset="0"/>
              </a:rPr>
              <a:t>OPP </a:t>
            </a:r>
            <a:r>
              <a:rPr lang="en-GB" sz="800" dirty="0">
                <a:solidFill>
                  <a:srgbClr val="7F7F7F"/>
                </a:solidFill>
                <a:latin typeface="Calibri" pitchFamily="34" charset="0"/>
              </a:rPr>
              <a:t>Ltd. All rights reserved.   </a:t>
            </a:r>
            <a:endParaRPr lang="en-GB" sz="8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07523" y="1495424"/>
            <a:ext cx="7873340" cy="4596617"/>
          </a:xfrm>
        </p:spPr>
        <p:txBody>
          <a:bodyPr/>
          <a:lstStyle>
            <a:lvl1pPr>
              <a:buSzPct val="80000"/>
              <a:defRPr sz="2600"/>
            </a:lvl1pPr>
            <a:lvl2pPr>
              <a:buSzPct val="100000"/>
              <a:buFont typeface="Wingdings" pitchFamily="2" charset="2"/>
              <a:buChar char="§"/>
              <a:defRPr sz="2000"/>
            </a:lvl2pPr>
            <a:lvl3pPr>
              <a:buSzPct val="100000"/>
              <a:buFont typeface="Wingdings" pitchFamily="2" charset="2"/>
              <a:buChar char="§"/>
              <a:defRPr sz="1800"/>
            </a:lvl3pPr>
            <a:lvl4pPr>
              <a:buSzPct val="100000"/>
              <a:buFont typeface="Wingdings" pitchFamily="2" charset="2"/>
              <a:buChar char="§"/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A70F4-8F70-4CDC-BC49-9F7A27954DD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FI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OPP_PowerPoint_FIRO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 bwMode="auto">
          <a:xfrm>
            <a:off x="0" y="4189863"/>
            <a:ext cx="5022376" cy="26681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-31911" y="1190625"/>
            <a:ext cx="307777" cy="3338854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7F7F7F"/>
                </a:solidFill>
                <a:latin typeface="Calibri" pitchFamily="34" charset="0"/>
              </a:rPr>
              <a:t>© Copyright </a:t>
            </a:r>
            <a:r>
              <a:rPr lang="en-GB" sz="800" dirty="0" smtClean="0">
                <a:solidFill>
                  <a:srgbClr val="7F7F7F"/>
                </a:solidFill>
                <a:latin typeface="Calibri" pitchFamily="34" charset="0"/>
              </a:rPr>
              <a:t>2015 </a:t>
            </a:r>
            <a:r>
              <a:rPr lang="en-GB" sz="800" dirty="0">
                <a:solidFill>
                  <a:srgbClr val="7F7F7F"/>
                </a:solidFill>
                <a:latin typeface="Calibri" pitchFamily="34" charset="0"/>
              </a:rPr>
              <a:t>OPP Ltd. All rights reserved.   </a:t>
            </a:r>
            <a:endParaRPr lang="en-GB" sz="8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07523" y="1495424"/>
            <a:ext cx="7873340" cy="4596617"/>
          </a:xfrm>
        </p:spPr>
        <p:txBody>
          <a:bodyPr/>
          <a:lstStyle>
            <a:lvl1pPr>
              <a:buSzPct val="80000"/>
              <a:defRPr sz="2600"/>
            </a:lvl1pPr>
            <a:lvl2pPr>
              <a:buSzPct val="100000"/>
              <a:buFont typeface="Wingdings" pitchFamily="2" charset="2"/>
              <a:buChar char="§"/>
              <a:defRPr sz="2000"/>
            </a:lvl2pPr>
            <a:lvl3pPr>
              <a:buSzPct val="100000"/>
              <a:buFont typeface="Wingdings" pitchFamily="2" charset="2"/>
              <a:buChar char="§"/>
              <a:defRPr sz="1800"/>
            </a:lvl3pPr>
            <a:lvl4pPr>
              <a:buSzPct val="100000"/>
              <a:buFont typeface="Wingdings" pitchFamily="2" charset="2"/>
              <a:buChar char="§"/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875D2-7982-4BC8-98B2-D1DCBC29587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OPP_PowerPoint_TKI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 bwMode="auto">
          <a:xfrm>
            <a:off x="0" y="4189863"/>
            <a:ext cx="5022376" cy="26681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-31911" y="1190625"/>
            <a:ext cx="307777" cy="3338854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7F7F7F"/>
                </a:solidFill>
                <a:latin typeface="Calibri" pitchFamily="34" charset="0"/>
              </a:rPr>
              <a:t>© Copyright </a:t>
            </a:r>
            <a:r>
              <a:rPr lang="en-GB" sz="800" dirty="0" smtClean="0">
                <a:solidFill>
                  <a:srgbClr val="7F7F7F"/>
                </a:solidFill>
                <a:latin typeface="Calibri" pitchFamily="34" charset="0"/>
              </a:rPr>
              <a:t>2015 </a:t>
            </a:r>
            <a:r>
              <a:rPr lang="en-GB" sz="800" dirty="0">
                <a:solidFill>
                  <a:srgbClr val="7F7F7F"/>
                </a:solidFill>
                <a:latin typeface="Calibri" pitchFamily="34" charset="0"/>
              </a:rPr>
              <a:t>OPP Ltd. All rights reserved.   </a:t>
            </a:r>
            <a:endParaRPr lang="en-GB" sz="8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07523" y="1495424"/>
            <a:ext cx="7873340" cy="4596617"/>
          </a:xfrm>
        </p:spPr>
        <p:txBody>
          <a:bodyPr/>
          <a:lstStyle>
            <a:lvl1pPr>
              <a:buSzPct val="80000"/>
              <a:defRPr sz="2600"/>
            </a:lvl1pPr>
            <a:lvl2pPr>
              <a:buSzPct val="100000"/>
              <a:buFont typeface="Wingdings" pitchFamily="2" charset="2"/>
              <a:buChar char="§"/>
              <a:defRPr sz="2000"/>
            </a:lvl2pPr>
            <a:lvl3pPr>
              <a:buSzPct val="100000"/>
              <a:buFont typeface="Wingdings" pitchFamily="2" charset="2"/>
              <a:buChar char="§"/>
              <a:defRPr sz="1800"/>
            </a:lvl3pPr>
            <a:lvl4pPr>
              <a:buSzPct val="100000"/>
              <a:buFont typeface="Wingdings" pitchFamily="2" charset="2"/>
              <a:buChar char="§"/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DFB33-7AB5-4007-A70C-82F50535D42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4774" y="1509822"/>
            <a:ext cx="3751200" cy="4617845"/>
          </a:xfrm>
        </p:spPr>
        <p:txBody>
          <a:bodyPr/>
          <a:lstStyle>
            <a:lvl1pPr>
              <a:buSzPct val="80000"/>
              <a:defRPr sz="2600"/>
            </a:lvl1pPr>
            <a:lvl2pPr>
              <a:buFont typeface="Wingdings" pitchFamily="2" charset="2"/>
              <a:buChar char="§"/>
              <a:defRPr sz="2400"/>
            </a:lvl2pPr>
            <a:lvl3pPr>
              <a:buFont typeface="Wingdings" pitchFamily="2" charset="2"/>
              <a:buChar char="§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buFont typeface="Wingdings" pitchFamily="2" charset="2"/>
              <a:buChar char="§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8260" y="1499190"/>
            <a:ext cx="3752602" cy="4628477"/>
          </a:xfrm>
        </p:spPr>
        <p:txBody>
          <a:bodyPr/>
          <a:lstStyle>
            <a:lvl1pPr>
              <a:buSzPct val="80000"/>
              <a:defRPr sz="2600"/>
            </a:lvl1pPr>
            <a:lvl2pPr>
              <a:buFont typeface="Wingdings" pitchFamily="2" charset="2"/>
              <a:buChar char="§"/>
              <a:defRPr sz="2400"/>
            </a:lvl2pPr>
            <a:lvl3pPr>
              <a:buFont typeface="Wingdings" pitchFamily="2" charset="2"/>
              <a:buChar char="§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buFont typeface="Wingdings" pitchFamily="2" charset="2"/>
              <a:buChar char="§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MB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OPP_PowerPoint_MBTI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 bwMode="auto">
          <a:xfrm>
            <a:off x="0" y="4189863"/>
            <a:ext cx="5022376" cy="26681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-31911" y="1190625"/>
            <a:ext cx="307777" cy="3338854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7F7F7F"/>
                </a:solidFill>
                <a:latin typeface="Calibri" pitchFamily="34" charset="0"/>
              </a:rPr>
              <a:t>© Copyright </a:t>
            </a:r>
            <a:r>
              <a:rPr lang="en-GB" sz="800" dirty="0" smtClean="0">
                <a:solidFill>
                  <a:srgbClr val="7F7F7F"/>
                </a:solidFill>
                <a:latin typeface="Calibri" pitchFamily="34" charset="0"/>
              </a:rPr>
              <a:t>2015 </a:t>
            </a:r>
            <a:r>
              <a:rPr lang="en-GB" sz="800" dirty="0">
                <a:solidFill>
                  <a:srgbClr val="7F7F7F"/>
                </a:solidFill>
                <a:latin typeface="Calibri" pitchFamily="34" charset="0"/>
              </a:rPr>
              <a:t>OPP Ltd. All rights </a:t>
            </a:r>
            <a:r>
              <a:rPr lang="en-GB" sz="800" dirty="0" smtClean="0">
                <a:solidFill>
                  <a:srgbClr val="7F7F7F"/>
                </a:solidFill>
                <a:latin typeface="Calibri" pitchFamily="34" charset="0"/>
              </a:rPr>
              <a:t>reserved.</a:t>
            </a:r>
            <a:endParaRPr lang="en-GB" sz="8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854774" y="1509822"/>
            <a:ext cx="3751200" cy="4617845"/>
          </a:xfrm>
        </p:spPr>
        <p:txBody>
          <a:bodyPr/>
          <a:lstStyle>
            <a:lvl1pPr>
              <a:buSzPct val="80000"/>
              <a:defRPr sz="2600"/>
            </a:lvl1pPr>
            <a:lvl2pPr>
              <a:buFont typeface="Wingdings" pitchFamily="2" charset="2"/>
              <a:buChar char="§"/>
              <a:defRPr sz="2400"/>
            </a:lvl2pPr>
            <a:lvl3pPr>
              <a:buFont typeface="Wingdings" pitchFamily="2" charset="2"/>
              <a:buChar char="§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buFont typeface="Wingdings" pitchFamily="2" charset="2"/>
              <a:buChar char="§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928260" y="1499190"/>
            <a:ext cx="3752602" cy="4628477"/>
          </a:xfrm>
        </p:spPr>
        <p:txBody>
          <a:bodyPr/>
          <a:lstStyle>
            <a:lvl1pPr>
              <a:buSzPct val="80000"/>
              <a:defRPr sz="2600"/>
            </a:lvl1pPr>
            <a:lvl2pPr>
              <a:buFont typeface="Wingdings" pitchFamily="2" charset="2"/>
              <a:buChar char="§"/>
              <a:defRPr sz="2400"/>
            </a:lvl2pPr>
            <a:lvl3pPr>
              <a:buFont typeface="Wingdings" pitchFamily="2" charset="2"/>
              <a:buChar char="§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buFont typeface="Wingdings" pitchFamily="2" charset="2"/>
              <a:buChar char="§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6P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OPP_PowerPoint_16PF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 bwMode="auto">
          <a:xfrm>
            <a:off x="0" y="4189863"/>
            <a:ext cx="5022376" cy="26681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911" y="1190625"/>
            <a:ext cx="307777" cy="3338854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7F7F7F"/>
                </a:solidFill>
                <a:latin typeface="Calibri" pitchFamily="34" charset="0"/>
              </a:rPr>
              <a:t>© Copyright </a:t>
            </a:r>
            <a:r>
              <a:rPr lang="en-GB" sz="800" dirty="0" smtClean="0">
                <a:solidFill>
                  <a:srgbClr val="7F7F7F"/>
                </a:solidFill>
                <a:latin typeface="Calibri" pitchFamily="34" charset="0"/>
              </a:rPr>
              <a:t>2015 </a:t>
            </a:r>
            <a:r>
              <a:rPr lang="en-GB" sz="800" dirty="0">
                <a:solidFill>
                  <a:srgbClr val="7F7F7F"/>
                </a:solidFill>
                <a:latin typeface="Calibri" pitchFamily="34" charset="0"/>
              </a:rPr>
              <a:t>OPP Ltd. All rights reserved.   </a:t>
            </a:r>
            <a:endParaRPr lang="en-GB" sz="8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854774" y="1509822"/>
            <a:ext cx="3751200" cy="4617845"/>
          </a:xfrm>
        </p:spPr>
        <p:txBody>
          <a:bodyPr/>
          <a:lstStyle>
            <a:lvl1pPr>
              <a:buSzPct val="80000"/>
              <a:defRPr sz="2600"/>
            </a:lvl1pPr>
            <a:lvl2pPr>
              <a:buFont typeface="Wingdings" pitchFamily="2" charset="2"/>
              <a:buChar char="§"/>
              <a:defRPr sz="2400"/>
            </a:lvl2pPr>
            <a:lvl3pPr>
              <a:buFont typeface="Wingdings" pitchFamily="2" charset="2"/>
              <a:buChar char="§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buFont typeface="Wingdings" pitchFamily="2" charset="2"/>
              <a:buChar char="§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928260" y="1499190"/>
            <a:ext cx="3752602" cy="4628477"/>
          </a:xfrm>
        </p:spPr>
        <p:txBody>
          <a:bodyPr/>
          <a:lstStyle>
            <a:lvl1pPr>
              <a:buSzPct val="80000"/>
              <a:defRPr sz="2600"/>
            </a:lvl1pPr>
            <a:lvl2pPr>
              <a:buFont typeface="Wingdings" pitchFamily="2" charset="2"/>
              <a:buChar char="§"/>
              <a:defRPr sz="2400"/>
            </a:lvl2pPr>
            <a:lvl3pPr>
              <a:buFont typeface="Wingdings" pitchFamily="2" charset="2"/>
              <a:buChar char="§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buFont typeface="Wingdings" pitchFamily="2" charset="2"/>
              <a:buChar char="§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OPP_PowerPoint2.gif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461125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61125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8206EB35-EB68-4E4D-81F2-DF3E8C54164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3" name="Base" hidden="1"/>
          <p:cNvSpPr>
            <a:spLocks noChangeArrowheads="1"/>
          </p:cNvSpPr>
          <p:nvPr/>
        </p:nvSpPr>
        <p:spPr bwMode="auto">
          <a:xfrm>
            <a:off x="1524000" y="1397000"/>
            <a:ext cx="60960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808038" y="539750"/>
            <a:ext cx="7789862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4189863"/>
            <a:ext cx="5022376" cy="26681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911" y="1190625"/>
            <a:ext cx="307777" cy="3338854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7F7F7F"/>
                </a:solidFill>
                <a:latin typeface="Calibri" pitchFamily="34" charset="0"/>
              </a:rPr>
              <a:t>© Copyright </a:t>
            </a:r>
            <a:r>
              <a:rPr lang="en-GB" sz="800" dirty="0" smtClean="0">
                <a:solidFill>
                  <a:srgbClr val="7F7F7F"/>
                </a:solidFill>
                <a:latin typeface="Calibri" pitchFamily="34" charset="0"/>
              </a:rPr>
              <a:t>2015 </a:t>
            </a:r>
            <a:r>
              <a:rPr lang="en-GB" sz="800" dirty="0">
                <a:solidFill>
                  <a:srgbClr val="7F7F7F"/>
                </a:solidFill>
                <a:latin typeface="Calibri" pitchFamily="34" charset="0"/>
              </a:rPr>
              <a:t>OPP Ltd. All rights reserved.  </a:t>
            </a:r>
            <a:endParaRPr lang="en-GB" sz="800" b="1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1525" y="1485900"/>
            <a:ext cx="7932738" cy="459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  <p:sldLayoutId id="2147484428" r:id="rId12"/>
    <p:sldLayoutId id="2147484429" r:id="rId13"/>
    <p:sldLayoutId id="2147484430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B3081B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B3081B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B3081B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B3081B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68688"/>
        </a:buClr>
        <a:buSzPct val="100000"/>
        <a:buBlip>
          <a:blip r:embed="rId17"/>
        </a:buBlip>
        <a:defRPr sz="2600">
          <a:solidFill>
            <a:srgbClr val="4D4D4D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68688"/>
        </a:buClr>
        <a:buSzPct val="100000"/>
        <a:buBlip>
          <a:blip r:embed="rId17"/>
        </a:buBlip>
        <a:defRPr sz="2000">
          <a:solidFill>
            <a:srgbClr val="4D4D4D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68688"/>
        </a:buClr>
        <a:buSzPct val="100000"/>
        <a:buBlip>
          <a:blip r:embed="rId17"/>
        </a:buBlip>
        <a:defRPr>
          <a:solidFill>
            <a:srgbClr val="4D4D4D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68688"/>
        </a:buClr>
        <a:buSzPct val="100000"/>
        <a:buBlip>
          <a:blip r:embed="rId17"/>
        </a:buBlip>
        <a:defRPr sz="1600">
          <a:solidFill>
            <a:srgbClr val="4D4D4D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68688"/>
        </a:buClr>
        <a:buSzPct val="150000"/>
        <a:buFont typeface="Times" pitchFamily="20" charset="0"/>
        <a:buChar char="•"/>
        <a:defRPr sz="16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868688"/>
        </a:buClr>
        <a:buSzPct val="150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868688"/>
        </a:buClr>
        <a:buSzPct val="150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868688"/>
        </a:buClr>
        <a:buSzPct val="150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868688"/>
        </a:buClr>
        <a:buSzPct val="150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p.com/en/Knowledge-centre/Practitioner-downloads?selectedLanguages=%7bDBB746AB-03FB-4CB8-9F05-D118DAFDCA2C%7d&amp;sortOrderType=MostRelevant&amp;selectedSolutions=&amp;selectedTools=&amp;selectedSearchTypes=%7b1652481E-5681-4F52-8E6E-9421C8539E67%7d,%7b0E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hyperlink" Target="http://www.a-m-t.de/" TargetMode="External"/><Relationship Id="rId2" Type="http://schemas.openxmlformats.org/officeDocument/2006/relationships/slideLayout" Target="../slideLayouts/slideLayout3.xml"/><Relationship Id="rId1" Type="http://schemas.openxmlformats.org/officeDocument/2006/relationships/audio" Target="../media/audio1.wav"/><Relationship Id="rId6" Type="http://schemas.openxmlformats.org/officeDocument/2006/relationships/hyperlink" Target="http://www.opp.com/icebreakers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-m-t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hyperlink" Target="http://www.opp.com/icebreakers" TargetMode="External"/><Relationship Id="rId2" Type="http://schemas.openxmlformats.org/officeDocument/2006/relationships/audio" Target="../media/audio2.wav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-m-t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hyperlink" Target="http://www.opp.com/icebreakers" TargetMode="External"/><Relationship Id="rId2" Type="http://schemas.openxmlformats.org/officeDocument/2006/relationships/audio" Target="../media/audio3.wav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hyperlink" Target="http://www.a-m-t.de/" TargetMode="External"/><Relationship Id="rId2" Type="http://schemas.openxmlformats.org/officeDocument/2006/relationships/slideLayout" Target="../slideLayouts/slideLayout3.xml"/><Relationship Id="rId1" Type="http://schemas.openxmlformats.org/officeDocument/2006/relationships/audio" Target="../media/audio4.wav"/><Relationship Id="rId6" Type="http://schemas.openxmlformats.org/officeDocument/2006/relationships/hyperlink" Target="http://www.opp.com/icebreakers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908957" y="3120231"/>
            <a:ext cx="4905499" cy="1386455"/>
          </a:xfrm>
        </p:spPr>
        <p:txBody>
          <a:bodyPr/>
          <a:lstStyle/>
          <a:p>
            <a:r>
              <a:rPr lang="en-GB" dirty="0" smtClean="0"/>
              <a:t>Numbers </a:t>
            </a:r>
            <a:r>
              <a:rPr lang="en-GB" dirty="0" smtClean="0"/>
              <a:t>icebreaker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7556" y="4307774"/>
            <a:ext cx="6387358" cy="1075660"/>
          </a:xfrm>
        </p:spPr>
        <p:txBody>
          <a:bodyPr/>
          <a:lstStyle/>
          <a:p>
            <a:r>
              <a:rPr lang="en-GB" sz="1800" i="0" dirty="0" smtClean="0">
                <a:solidFill>
                  <a:srgbClr val="777777"/>
                </a:solidFill>
                <a:latin typeface="Calibri"/>
                <a:ea typeface="ヒラギノ角ゴ Pro W3"/>
                <a:cs typeface="Times New Roman"/>
              </a:rPr>
              <a:t>This is one of many free downloads available from </a:t>
            </a:r>
            <a:r>
              <a:rPr lang="en-GB" sz="1800" i="0" dirty="0" smtClean="0">
                <a:solidFill>
                  <a:srgbClr val="C00000"/>
                </a:solidFill>
                <a:latin typeface="Calibri"/>
                <a:ea typeface="ヒラギノ角ゴ Pro W3"/>
                <a:cs typeface="Times New Roman"/>
                <a:hlinkClick r:id="rId3"/>
              </a:rPr>
              <a:t>w</a:t>
            </a:r>
            <a:r>
              <a:rPr lang="en-GB" sz="1800" i="0" u="sng" dirty="0" smtClean="0">
                <a:solidFill>
                  <a:srgbClr val="C00000"/>
                </a:solidFill>
                <a:latin typeface="Calibri"/>
                <a:ea typeface="ヒラギノ角ゴ Pro W3"/>
                <a:cs typeface="Times New Roman"/>
                <a:hlinkClick r:id="rId3"/>
              </a:rPr>
              <a:t>ww.opp.com</a:t>
            </a:r>
            <a:r>
              <a:rPr lang="en-GB" sz="1800" i="0" dirty="0" smtClean="0">
                <a:solidFill>
                  <a:srgbClr val="777777"/>
                </a:solidFill>
                <a:latin typeface="Calibri"/>
                <a:ea typeface="ヒラギノ角ゴ Pro W3"/>
                <a:cs typeface="Times New Roman"/>
              </a:rPr>
              <a:t>, each designed to promote greater understanding and application of the personality insights provided by world-class assessments such as the Myers-Briggs Type Indicator® and FIRO® tools.</a:t>
            </a:r>
          </a:p>
          <a:p>
            <a:endParaRPr lang="en-GB" dirty="0"/>
          </a:p>
        </p:txBody>
      </p:sp>
      <p:pic>
        <p:nvPicPr>
          <p:cNvPr id="4" name="Picture 3" descr="Ice Breaker 02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86222" y="1451593"/>
            <a:ext cx="2084070" cy="136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4601380"/>
      </p:ext>
    </p:extLst>
  </p:cSld>
  <p:clrMapOvr>
    <a:masterClrMapping/>
  </p:clrMapOvr>
  <p:transition spd="med" advTm="36591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hteck 5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4D938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331778" y="215030"/>
            <a:ext cx="367408" cy="523220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FF0000"/>
                </a:solidFill>
              </a:rPr>
              <a:t>1</a:t>
            </a:r>
            <a:endParaRPr lang="de-DE" sz="2800" dirty="0">
              <a:solidFill>
                <a:srgbClr val="FF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376962" y="457539"/>
            <a:ext cx="303288" cy="523220"/>
          </a:xfrm>
          <a:prstGeom prst="rect">
            <a:avLst/>
          </a:prstGeom>
          <a:noFill/>
          <a:ln w="12700">
            <a:noFill/>
            <a:prstDash val="lgDashDot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21B5C9"/>
                </a:solidFill>
                <a:latin typeface="Stencil" panose="040409050D0802020404" pitchFamily="82" charset="0"/>
              </a:rPr>
              <a:t>2</a:t>
            </a:r>
            <a:endParaRPr lang="de-DE" sz="2800" dirty="0">
              <a:solidFill>
                <a:srgbClr val="21B5C9"/>
              </a:solidFill>
              <a:latin typeface="Stencil" panose="040409050D0802020404" pitchFamily="8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134106" y="1653298"/>
            <a:ext cx="385041" cy="523220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21B5C9"/>
                </a:solidFill>
                <a:latin typeface="Tekton Pro" pitchFamily="34" charset="0"/>
              </a:rPr>
              <a:t>3</a:t>
            </a:r>
            <a:endParaRPr lang="de-DE" sz="2800" dirty="0">
              <a:solidFill>
                <a:srgbClr val="21B5C9"/>
              </a:solidFill>
              <a:latin typeface="Tekton Pro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538297" y="3453057"/>
            <a:ext cx="364202" cy="523220"/>
          </a:xfrm>
          <a:prstGeom prst="rect">
            <a:avLst/>
          </a:prstGeom>
          <a:noFill/>
          <a:ln w="12700">
            <a:noFill/>
            <a:prstDash val="lg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>
                <a:solidFill>
                  <a:srgbClr val="0070C0"/>
                </a:solidFill>
                <a:latin typeface="Adobe Song Std L" pitchFamily="18" charset="-128"/>
                <a:ea typeface="Adobe Song Std L" pitchFamily="18" charset="-128"/>
              </a:rPr>
              <a:t>4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368258" y="3438917"/>
            <a:ext cx="407484" cy="523220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F4D938"/>
                </a:solidFill>
                <a:latin typeface="Adobe Heiti Std R" pitchFamily="34" charset="-128"/>
                <a:ea typeface="Adobe Heiti Std R" pitchFamily="34" charset="-128"/>
              </a:rPr>
              <a:t>5</a:t>
            </a:r>
            <a:endParaRPr lang="de-DE" sz="2800" dirty="0">
              <a:solidFill>
                <a:srgbClr val="F4D938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144526" y="2680907"/>
            <a:ext cx="364202" cy="52322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FF0000"/>
                </a:solidFill>
                <a:latin typeface="Adobe Myungjo Std M" pitchFamily="18" charset="-128"/>
                <a:ea typeface="Adobe Myungjo Std M" pitchFamily="18" charset="-128"/>
              </a:rPr>
              <a:t>6</a:t>
            </a:r>
            <a:endParaRPr lang="de-DE" sz="2800" dirty="0">
              <a:solidFill>
                <a:srgbClr val="FF0000"/>
              </a:solidFill>
              <a:latin typeface="Adobe Myungjo Std M" pitchFamily="18" charset="-128"/>
              <a:ea typeface="Adobe Myungjo Std M" pitchFamily="18" charset="-128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185100" y="5854061"/>
            <a:ext cx="333745" cy="52322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>
                <a:solidFill>
                  <a:srgbClr val="99CC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945352" y="5138249"/>
            <a:ext cx="348172" cy="523220"/>
          </a:xfrm>
          <a:prstGeom prst="rect">
            <a:avLst/>
          </a:prstGeom>
          <a:noFill/>
          <a:ln w="12700">
            <a:noFill/>
            <a:prstDash val="dash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9</a:t>
            </a:r>
            <a:endParaRPr lang="de-DE" sz="28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966954" y="5995734"/>
            <a:ext cx="320921" cy="523220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>
                <a:solidFill>
                  <a:srgbClr val="99CC00"/>
                </a:solidFill>
                <a:latin typeface="Algerian" panose="04020705040A02060702" pitchFamily="82" charset="0"/>
              </a:rPr>
              <a:t>8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16503" y="215030"/>
            <a:ext cx="611065" cy="52322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10</a:t>
            </a:r>
            <a:endParaRPr lang="de-DE" sz="2800" dirty="0">
              <a:solidFill>
                <a:schemeClr val="accent6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070159" y="1719792"/>
            <a:ext cx="792000" cy="576000"/>
          </a:xfrm>
          <a:prstGeom prst="rect">
            <a:avLst/>
          </a:prstGeom>
          <a:noFill/>
          <a:ln w="12700">
            <a:noFill/>
            <a:prstDash val="dash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latin typeface="Bernard MT Condensed" panose="02050806060905020404" pitchFamily="18" charset="0"/>
              </a:rPr>
              <a:t>11</a:t>
            </a:r>
            <a:endParaRPr lang="de-DE" sz="2800" dirty="0">
              <a:latin typeface="Bernard MT Condensed" panose="02050806060905020404" pitchFamily="18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05266" y="2301277"/>
            <a:ext cx="611065" cy="523220"/>
          </a:xfrm>
          <a:prstGeom prst="rect">
            <a:avLst/>
          </a:prstGeom>
          <a:noFill/>
          <a:ln w="12700">
            <a:noFill/>
            <a:prstDash val="lgDashDot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99CC00"/>
                </a:solidFill>
                <a:latin typeface="Bernard MT Condensed" panose="02050806060905020404" pitchFamily="18" charset="0"/>
              </a:rPr>
              <a:t>13</a:t>
            </a:r>
            <a:endParaRPr lang="de-DE" sz="2800" dirty="0">
              <a:solidFill>
                <a:srgbClr val="99CC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405400" y="843507"/>
            <a:ext cx="385041" cy="523220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7030A0"/>
                </a:solidFill>
                <a:latin typeface="Bauhaus 93" panose="04030905020B02020C02" pitchFamily="82" charset="0"/>
              </a:rPr>
              <a:t>12</a:t>
            </a:r>
            <a:endParaRPr lang="de-DE" sz="2800" dirty="0">
              <a:solidFill>
                <a:srgbClr val="7030A0"/>
              </a:solidFill>
              <a:latin typeface="Bauhaus 93" panose="04030905020B02020C02" pitchFamily="82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986039" y="2877057"/>
            <a:ext cx="409086" cy="523220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0070C0"/>
                </a:solidFill>
                <a:latin typeface="Broadway" panose="04040905080B02020502" pitchFamily="82" charset="0"/>
              </a:rPr>
              <a:t>14</a:t>
            </a:r>
            <a:endParaRPr lang="de-DE" sz="2800" dirty="0">
              <a:solidFill>
                <a:srgbClr val="0070C0"/>
              </a:solidFill>
              <a:latin typeface="Broadway" panose="04040905080B02020502" pitchFamily="82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822707" y="2592562"/>
            <a:ext cx="611065" cy="523220"/>
          </a:xfrm>
          <a:prstGeom prst="rect">
            <a:avLst/>
          </a:prstGeom>
          <a:noFill/>
          <a:ln w="12700">
            <a:noFill/>
            <a:prstDash val="lgDashDot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0070C0"/>
                </a:solidFill>
                <a:latin typeface="Castellar" panose="020A0402060406010301" pitchFamily="18" charset="0"/>
              </a:rPr>
              <a:t>15</a:t>
            </a:r>
            <a:endParaRPr lang="de-DE" sz="2800" dirty="0">
              <a:solidFill>
                <a:srgbClr val="0070C0"/>
              </a:solidFill>
              <a:latin typeface="Castellar" panose="020A0402060406010301" pitchFamily="18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416691" y="5428090"/>
            <a:ext cx="410689" cy="523220"/>
          </a:xfrm>
          <a:prstGeom prst="rect">
            <a:avLst/>
          </a:prstGeom>
          <a:noFill/>
          <a:ln w="12700">
            <a:noFill/>
            <a:prstDash val="dash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F4D938"/>
                </a:solidFill>
                <a:latin typeface="Charlemagne Std" pitchFamily="82" charset="0"/>
              </a:rPr>
              <a:t>16</a:t>
            </a:r>
            <a:endParaRPr lang="de-DE" sz="2800" dirty="0">
              <a:solidFill>
                <a:srgbClr val="F4D938"/>
              </a:solidFill>
              <a:latin typeface="Charlemagne Std" pitchFamily="82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365889" y="4529720"/>
            <a:ext cx="402674" cy="523220"/>
          </a:xfrm>
          <a:prstGeom prst="rect">
            <a:avLst/>
          </a:prstGeom>
          <a:noFill/>
          <a:ln w="12700">
            <a:noFill/>
            <a:prstDash val="lg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FF0000"/>
                </a:solidFill>
                <a:latin typeface="Curlz MT" panose="04040404050702020202" pitchFamily="82" charset="0"/>
              </a:rPr>
              <a:t>17</a:t>
            </a:r>
            <a:endParaRPr lang="de-DE" sz="2800" dirty="0">
              <a:solidFill>
                <a:srgbClr val="FF0000"/>
              </a:solidFill>
              <a:latin typeface="Curlz MT" panose="04040404050702020202" pitchFamily="82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606365" y="5728728"/>
            <a:ext cx="402674" cy="523220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chemeClr val="accent6">
                    <a:lumMod val="75000"/>
                  </a:schemeClr>
                </a:solidFill>
                <a:latin typeface="Chiller" panose="04020404031007020602" pitchFamily="82" charset="0"/>
              </a:rPr>
              <a:t>18</a:t>
            </a:r>
            <a:endParaRPr lang="de-DE" sz="2800" dirty="0">
              <a:solidFill>
                <a:schemeClr val="accent6">
                  <a:lumMod val="75000"/>
                </a:schemeClr>
              </a:solidFill>
              <a:latin typeface="Chiller" panose="04020404031007020602" pitchFamily="82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3274517" y="1033603"/>
            <a:ext cx="585417" cy="523220"/>
          </a:xfrm>
          <a:prstGeom prst="rect">
            <a:avLst/>
          </a:prstGeom>
          <a:noFill/>
          <a:ln w="12700">
            <a:noFill/>
            <a:prstDash val="lg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7030A0"/>
                </a:solidFill>
                <a:latin typeface="Copperplate Gothic Bold" panose="020E0705020206020404" pitchFamily="34" charset="0"/>
              </a:rPr>
              <a:t>20</a:t>
            </a:r>
            <a:endParaRPr lang="de-DE" sz="2800" dirty="0">
              <a:solidFill>
                <a:srgbClr val="7030A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886885" y="746651"/>
            <a:ext cx="566181" cy="52322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99CC00"/>
                </a:solidFill>
                <a:latin typeface="Comic Sans MS" panose="030F0702030302020204" pitchFamily="66" charset="0"/>
              </a:rPr>
              <a:t>19</a:t>
            </a:r>
            <a:endParaRPr lang="de-DE" sz="2800" dirty="0">
              <a:solidFill>
                <a:srgbClr val="99CC0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095046" y="2240312"/>
            <a:ext cx="421910" cy="523220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99CC00"/>
                </a:solidFill>
                <a:latin typeface="Colonna MT" panose="04020805060202030203" pitchFamily="82" charset="0"/>
              </a:rPr>
              <a:t>23</a:t>
            </a:r>
            <a:endParaRPr lang="de-DE" sz="2800" dirty="0">
              <a:solidFill>
                <a:srgbClr val="99CC00"/>
              </a:solidFill>
              <a:latin typeface="Colonna MT" panose="04020805060202030203" pitchFamily="82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22865" y="3226167"/>
            <a:ext cx="611065" cy="523220"/>
          </a:xfrm>
          <a:prstGeom prst="rect">
            <a:avLst/>
          </a:prstGeom>
          <a:noFill/>
          <a:ln w="12700">
            <a:noFill/>
            <a:prstDash val="lgDashDot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21B5C9"/>
                </a:solidFill>
                <a:latin typeface="Bodoni MT Black" panose="02070A03080606020203" pitchFamily="18" charset="0"/>
              </a:rPr>
              <a:t>22</a:t>
            </a:r>
            <a:endParaRPr lang="de-DE" sz="2800" dirty="0">
              <a:solidFill>
                <a:srgbClr val="21B5C9"/>
              </a:solidFill>
              <a:latin typeface="Bodoni MT Black" panose="02070A03080606020203" pitchFamily="18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550145" y="3056731"/>
            <a:ext cx="546945" cy="52322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7030A0"/>
                </a:solidFill>
                <a:latin typeface="Brush Script Std" pitchFamily="66" charset="0"/>
              </a:rPr>
              <a:t>24</a:t>
            </a:r>
            <a:endParaRPr lang="de-DE" sz="2800" dirty="0">
              <a:solidFill>
                <a:srgbClr val="7030A0"/>
              </a:solidFill>
              <a:latin typeface="Brush Script Std" pitchFamily="66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159321" y="4529720"/>
            <a:ext cx="502061" cy="523220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7030A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25</a:t>
            </a:r>
            <a:endParaRPr lang="de-DE" sz="2800" dirty="0">
              <a:solidFill>
                <a:srgbClr val="7030A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5092130" y="5794534"/>
            <a:ext cx="543739" cy="52322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21B5C9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26</a:t>
            </a:r>
            <a:endParaRPr lang="de-DE" sz="2800" dirty="0">
              <a:solidFill>
                <a:srgbClr val="21B5C9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8321363" y="4982813"/>
            <a:ext cx="405880" cy="523220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FF0000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27</a:t>
            </a:r>
            <a:endParaRPr lang="de-DE" sz="2800" dirty="0">
              <a:solidFill>
                <a:srgbClr val="FF0000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487616" y="359046"/>
            <a:ext cx="546945" cy="523220"/>
          </a:xfrm>
          <a:prstGeom prst="rect">
            <a:avLst/>
          </a:prstGeom>
          <a:noFill/>
          <a:ln w="12700">
            <a:noFill/>
            <a:prstDash val="lg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0070C0"/>
                </a:solidFill>
                <a:latin typeface="Edwardian Script ITC" panose="030303020407070D0804" pitchFamily="66" charset="0"/>
                <a:cs typeface="DokChampa" panose="020B0604020202020204" pitchFamily="34" charset="-34"/>
              </a:rPr>
              <a:t>28</a:t>
            </a:r>
            <a:endParaRPr lang="de-DE" sz="2800" dirty="0">
              <a:solidFill>
                <a:srgbClr val="0070C0"/>
              </a:solidFill>
              <a:latin typeface="Edwardian Script ITC" panose="030303020407070D0804" pitchFamily="66" charset="0"/>
              <a:cs typeface="DokChampa" panose="020B0604020202020204" pitchFamily="34" charset="-34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5048736" y="773831"/>
            <a:ext cx="543739" cy="52322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00B050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29</a:t>
            </a:r>
            <a:endParaRPr lang="de-DE" sz="2800" dirty="0">
              <a:solidFill>
                <a:srgbClr val="00B050"/>
              </a:solidFill>
              <a:latin typeface="DotumChe" panose="020B0609000101010101" pitchFamily="49" charset="-127"/>
              <a:ea typeface="DotumChe" panose="020B0609000101010101" pitchFamily="49" charset="-127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3359526" y="3318341"/>
            <a:ext cx="367408" cy="27699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prstDash val="dash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1200" dirty="0" smtClean="0">
                <a:solidFill>
                  <a:srgbClr val="21B5C9"/>
                </a:solidFill>
                <a:latin typeface="Elephant" panose="02020904090505020303" pitchFamily="18" charset="0"/>
              </a:rPr>
              <a:t>32</a:t>
            </a:r>
            <a:endParaRPr lang="de-DE" sz="2800" dirty="0">
              <a:solidFill>
                <a:srgbClr val="21B5C9"/>
              </a:solidFill>
              <a:latin typeface="Elephant" panose="02020904090505020303" pitchFamily="18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2083309" y="2589057"/>
            <a:ext cx="537327" cy="52322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F4D938"/>
                </a:solidFill>
                <a:latin typeface="Georgia" panose="02040502050405020303" pitchFamily="18" charset="0"/>
              </a:rPr>
              <a:t>31</a:t>
            </a:r>
            <a:endParaRPr lang="de-DE" sz="2800" dirty="0">
              <a:solidFill>
                <a:srgbClr val="F4D938"/>
              </a:solidFill>
              <a:latin typeface="Georgia" panose="02040502050405020303" pitchFamily="18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7461169" y="41925"/>
            <a:ext cx="792000" cy="576000"/>
          </a:xfrm>
          <a:prstGeom prst="rect">
            <a:avLst/>
          </a:prstGeom>
          <a:noFill/>
          <a:ln w="12700">
            <a:noFill/>
            <a:prstDash val="lgDashDot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latin typeface="Felix Titling" panose="04060505060202020A04" pitchFamily="82" charset="0"/>
              </a:rPr>
              <a:t>30</a:t>
            </a:r>
            <a:endParaRPr lang="de-DE" sz="2800" dirty="0">
              <a:latin typeface="Felix Titling" panose="04060505060202020A04" pitchFamily="82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1197823" y="1885627"/>
            <a:ext cx="546945" cy="523220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7030A0"/>
                </a:solidFill>
                <a:latin typeface="French Script MT" panose="03020402040607040605" pitchFamily="66" charset="0"/>
                <a:cs typeface="David" panose="020E0502060401010101" pitchFamily="34" charset="-79"/>
              </a:rPr>
              <a:t>37</a:t>
            </a:r>
            <a:endParaRPr lang="de-DE" sz="2800" dirty="0">
              <a:solidFill>
                <a:srgbClr val="7030A0"/>
              </a:solidFill>
              <a:latin typeface="French Script MT" panose="03020402040607040605" pitchFamily="66" charset="0"/>
              <a:cs typeface="David" panose="020E0502060401010101" pitchFamily="34" charset="-79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5266066" y="4895550"/>
            <a:ext cx="546945" cy="523220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00B050"/>
                </a:solidFill>
                <a:latin typeface="Giddyup Std" pitchFamily="66" charset="0"/>
                <a:cs typeface="DilleniaUPC" panose="02020603050405020304" pitchFamily="18" charset="-34"/>
              </a:rPr>
              <a:t>35</a:t>
            </a:r>
            <a:endParaRPr lang="de-DE" sz="2800" dirty="0">
              <a:solidFill>
                <a:srgbClr val="00B050"/>
              </a:solidFill>
              <a:latin typeface="Giddyup Std" pitchFamily="66" charset="0"/>
              <a:cs typeface="DilleniaUPC" panose="02020603050405020304" pitchFamily="18" charset="-34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6917285" y="3621730"/>
            <a:ext cx="421910" cy="523220"/>
          </a:xfrm>
          <a:prstGeom prst="rect">
            <a:avLst/>
          </a:prstGeom>
          <a:noFill/>
          <a:ln w="12700">
            <a:noFill/>
            <a:prstDash val="lg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F4D938"/>
                </a:solidFill>
                <a:latin typeface="Gigi" panose="04040504061007020D02" pitchFamily="82" charset="0"/>
                <a:cs typeface="DokChampa" panose="020B0604020202020204" pitchFamily="34" charset="-34"/>
              </a:rPr>
              <a:t>33</a:t>
            </a:r>
            <a:endParaRPr lang="de-DE" sz="2800" dirty="0">
              <a:solidFill>
                <a:srgbClr val="F4D938"/>
              </a:solidFill>
              <a:latin typeface="Gigi" panose="04040504061007020D02" pitchFamily="82" charset="0"/>
              <a:cs typeface="DokChampa" panose="020B0604020202020204" pitchFamily="34" charset="-34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8194752" y="5551467"/>
            <a:ext cx="546945" cy="52322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7030A0"/>
                </a:solidFill>
                <a:latin typeface="Freestyle Script" panose="030804020302050B0404" pitchFamily="66" charset="0"/>
                <a:ea typeface="DotumChe" panose="020B0609000101010101" pitchFamily="49" charset="-127"/>
                <a:cs typeface="FrankRuehl" panose="020E0503060101010101" pitchFamily="34" charset="-79"/>
              </a:rPr>
              <a:t>36</a:t>
            </a:r>
            <a:endParaRPr lang="de-DE" sz="2800" dirty="0">
              <a:solidFill>
                <a:srgbClr val="7030A0"/>
              </a:solidFill>
              <a:latin typeface="Freestyle Script" panose="030804020302050B0404" pitchFamily="66" charset="0"/>
              <a:ea typeface="DotumChe" panose="020B0609000101010101" pitchFamily="49" charset="-127"/>
              <a:cs typeface="FrankRuehl" panose="020E0503060101010101" pitchFamily="34" charset="-79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246239" y="4852090"/>
            <a:ext cx="670376" cy="523220"/>
          </a:xfrm>
          <a:prstGeom prst="rect">
            <a:avLst/>
          </a:prstGeom>
          <a:noFill/>
          <a:ln w="12700">
            <a:noFill/>
            <a:prstDash val="dash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21B5C9"/>
                </a:solidFill>
                <a:latin typeface="MV Boli" pitchFamily="2" charset="0"/>
                <a:ea typeface="FangSong" pitchFamily="49" charset="-122"/>
                <a:cs typeface="MV Boli" pitchFamily="2" charset="0"/>
              </a:rPr>
              <a:t>34</a:t>
            </a:r>
            <a:endParaRPr lang="de-DE" sz="2800" dirty="0">
              <a:solidFill>
                <a:srgbClr val="21B5C9"/>
              </a:solidFill>
              <a:latin typeface="MV Boli" pitchFamily="2" charset="0"/>
              <a:ea typeface="FangSong" pitchFamily="49" charset="-122"/>
              <a:cs typeface="MV Boli" pitchFamily="2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4900257" y="1410910"/>
            <a:ext cx="792000" cy="576000"/>
          </a:xfrm>
          <a:prstGeom prst="rect">
            <a:avLst/>
          </a:prstGeom>
          <a:noFill/>
          <a:ln w="12700">
            <a:noFill/>
            <a:prstDash val="lgDashDot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latin typeface="Gill Sans Ultra Bold" panose="020B0A02020104020203" pitchFamily="34" charset="0"/>
              </a:rPr>
              <a:t>38</a:t>
            </a:r>
            <a:endParaRPr lang="de-DE" sz="2800" dirty="0">
              <a:latin typeface="Gill Sans Ultra Bold" panose="020B0A02020104020203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5561785" y="2484384"/>
            <a:ext cx="611065" cy="52322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7030A0"/>
                </a:solidFill>
                <a:latin typeface="Goudy Old Style" panose="02020502050305020303" pitchFamily="18" charset="0"/>
              </a:rPr>
              <a:t>41</a:t>
            </a:r>
            <a:endParaRPr lang="de-DE" sz="2800" dirty="0">
              <a:solidFill>
                <a:srgbClr val="7030A0"/>
              </a:solidFill>
              <a:latin typeface="Goudy Old Style" panose="02020502050305020303" pitchFamily="18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7866797" y="3438917"/>
            <a:ext cx="604653" cy="523220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99CC00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David" panose="020E0502060401010101" pitchFamily="34" charset="-79"/>
              </a:rPr>
              <a:t>42</a:t>
            </a:r>
            <a:endParaRPr lang="de-DE" sz="2800" dirty="0">
              <a:solidFill>
                <a:srgbClr val="99CC00"/>
              </a:solidFill>
              <a:latin typeface="Gungsuh" panose="02030600000101010101" pitchFamily="18" charset="-127"/>
              <a:ea typeface="Gungsuh" panose="02030600000101010101" pitchFamily="18" charset="-127"/>
              <a:cs typeface="David" panose="020E0502060401010101" pitchFamily="34" charset="-79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1414865" y="5749993"/>
            <a:ext cx="611065" cy="523220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FF0000"/>
                </a:solidFill>
                <a:latin typeface="Goudy Stout" panose="0202090407030B020401" pitchFamily="18" charset="0"/>
                <a:cs typeface="DilleniaUPC" panose="02020603050405020304" pitchFamily="18" charset="-34"/>
              </a:rPr>
              <a:t>43</a:t>
            </a:r>
            <a:endParaRPr lang="de-DE" sz="2800" dirty="0">
              <a:solidFill>
                <a:srgbClr val="FF0000"/>
              </a:solidFill>
              <a:latin typeface="Goudy Stout" panose="0202090407030B020401" pitchFamily="18" charset="0"/>
              <a:cs typeface="DilleniaUPC" panose="02020603050405020304" pitchFamily="18" charset="-34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8175516" y="583322"/>
            <a:ext cx="585417" cy="523220"/>
          </a:xfrm>
          <a:prstGeom prst="rect">
            <a:avLst/>
          </a:prstGeom>
          <a:noFill/>
          <a:ln w="12700">
            <a:noFill/>
            <a:prstDash val="lg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0070C0"/>
                </a:solidFill>
                <a:latin typeface="Haettenschweiler" panose="020B0706040902060204" pitchFamily="34" charset="0"/>
                <a:cs typeface="DokChampa" panose="020B0604020202020204" pitchFamily="34" charset="-34"/>
              </a:rPr>
              <a:t>39</a:t>
            </a:r>
            <a:endParaRPr lang="de-DE" sz="2800" dirty="0">
              <a:solidFill>
                <a:srgbClr val="0070C0"/>
              </a:solidFill>
              <a:latin typeface="Haettenschweiler" panose="020B0706040902060204" pitchFamily="34" charset="0"/>
              <a:cs typeface="DokChampa" panose="020B0604020202020204" pitchFamily="34" charset="-34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801266" y="4129332"/>
            <a:ext cx="611065" cy="52322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chemeClr val="accent6">
                    <a:lumMod val="75000"/>
                  </a:schemeClr>
                </a:solidFill>
                <a:latin typeface="Gloucester MT Extra Condensed" panose="02030808020601010101" pitchFamily="18" charset="0"/>
                <a:ea typeface="DotumChe" panose="020B0609000101010101" pitchFamily="49" charset="-127"/>
                <a:cs typeface="FrankRuehl" panose="020E0503060101010101" pitchFamily="34" charset="-79"/>
              </a:rPr>
              <a:t>40</a:t>
            </a:r>
            <a:endParaRPr lang="de-DE" sz="2800" dirty="0">
              <a:solidFill>
                <a:schemeClr val="accent6">
                  <a:lumMod val="75000"/>
                </a:schemeClr>
              </a:solidFill>
              <a:latin typeface="Gloucester MT Extra Condensed" panose="02030808020601010101" pitchFamily="18" charset="0"/>
              <a:ea typeface="DotumChe" panose="020B0609000101010101" pitchFamily="49" charset="-127"/>
              <a:cs typeface="FrankRuehl" panose="020E0503060101010101" pitchFamily="34" charset="-79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4351582" y="5130074"/>
            <a:ext cx="470000" cy="523220"/>
          </a:xfrm>
          <a:prstGeom prst="rect">
            <a:avLst/>
          </a:prstGeom>
          <a:noFill/>
          <a:ln w="12700">
            <a:noFill/>
            <a:prstDash val="dash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7030A0"/>
                </a:solidFill>
                <a:latin typeface="Harrington" panose="04040505050A02020702" pitchFamily="82" charset="0"/>
                <a:cs typeface="Gisha" panose="020B0502040204020203" pitchFamily="34" charset="-79"/>
              </a:rPr>
              <a:t>44</a:t>
            </a:r>
            <a:endParaRPr lang="de-DE" sz="2800" dirty="0">
              <a:solidFill>
                <a:srgbClr val="7030A0"/>
              </a:solidFill>
              <a:latin typeface="Harrington" panose="04040505050A02020702" pitchFamily="82" charset="0"/>
              <a:cs typeface="Gisha" panose="020B0502040204020203" pitchFamily="34" charset="-79"/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7061650" y="4705332"/>
            <a:ext cx="449161" cy="52322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FF0000"/>
                </a:solidFill>
                <a:latin typeface="Imprint MT Shadow" panose="04020605060303030202" pitchFamily="82" charset="0"/>
              </a:rPr>
              <a:t>45</a:t>
            </a:r>
            <a:endParaRPr lang="de-DE" sz="2800" dirty="0">
              <a:solidFill>
                <a:srgbClr val="FF0000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2155832" y="1579666"/>
            <a:ext cx="511679" cy="523220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FF0000"/>
                </a:solidFill>
                <a:latin typeface="JasmineUPC" panose="02020603050405020304" pitchFamily="18" charset="-34"/>
                <a:ea typeface="Gungsuh" panose="02030600000101010101" pitchFamily="18" charset="-127"/>
                <a:cs typeface="JasmineUPC" panose="02020603050405020304" pitchFamily="18" charset="-34"/>
              </a:rPr>
              <a:t>46</a:t>
            </a:r>
            <a:endParaRPr lang="de-DE" sz="2800" dirty="0">
              <a:solidFill>
                <a:srgbClr val="FF0000"/>
              </a:solidFill>
              <a:latin typeface="JasmineUPC" panose="02020603050405020304" pitchFamily="18" charset="-34"/>
              <a:ea typeface="Gungsuh" panose="02030600000101010101" pitchFamily="18" charset="-127"/>
              <a:cs typeface="JasmineUPC" panose="02020603050405020304" pitchFamily="18" charset="-34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5466938" y="4048653"/>
            <a:ext cx="449161" cy="523220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chemeClr val="accent6">
                    <a:lumMod val="75000"/>
                  </a:schemeClr>
                </a:solidFill>
                <a:latin typeface="Jokerman" panose="04090605060D06020702" pitchFamily="82" charset="0"/>
                <a:cs typeface="DilleniaUPC" panose="02020603050405020304" pitchFamily="18" charset="-34"/>
              </a:rPr>
              <a:t>50</a:t>
            </a:r>
            <a:endParaRPr lang="de-DE" sz="2800" dirty="0">
              <a:solidFill>
                <a:schemeClr val="accent6">
                  <a:lumMod val="75000"/>
                </a:schemeClr>
              </a:solidFill>
              <a:latin typeface="Jokerman" panose="04090605060D06020702" pitchFamily="82" charset="0"/>
              <a:cs typeface="DilleniaUPC" panose="02020603050405020304" pitchFamily="18" charset="-34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3407946" y="359046"/>
            <a:ext cx="546945" cy="523220"/>
          </a:xfrm>
          <a:prstGeom prst="rect">
            <a:avLst/>
          </a:prstGeom>
          <a:noFill/>
          <a:ln w="12700">
            <a:noFill/>
            <a:prstDash val="lg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F4D938"/>
                </a:solidFill>
                <a:latin typeface="Informal Roman" panose="030604020304060B0204" pitchFamily="66" charset="0"/>
                <a:cs typeface="DokChampa" panose="020B0604020202020204" pitchFamily="34" charset="-34"/>
              </a:rPr>
              <a:t>47</a:t>
            </a:r>
            <a:endParaRPr lang="de-DE" sz="2800" dirty="0">
              <a:solidFill>
                <a:srgbClr val="F4D938"/>
              </a:solidFill>
              <a:latin typeface="Informal Roman" panose="030604020304060B0204" pitchFamily="66" charset="0"/>
              <a:cs typeface="DokChampa" panose="020B0604020202020204" pitchFamily="34" charset="-34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2222773" y="3604673"/>
            <a:ext cx="585417" cy="52322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00B050"/>
                </a:solidFill>
                <a:latin typeface="Hobo Std" pitchFamily="34" charset="0"/>
                <a:ea typeface="DotumChe" panose="020B0609000101010101" pitchFamily="49" charset="-127"/>
                <a:cs typeface="FrankRuehl" panose="020E0503060101010101" pitchFamily="34" charset="-79"/>
              </a:rPr>
              <a:t>49</a:t>
            </a:r>
            <a:endParaRPr lang="de-DE" sz="2800" dirty="0">
              <a:solidFill>
                <a:srgbClr val="00B050"/>
              </a:solidFill>
              <a:latin typeface="Hobo Std" pitchFamily="34" charset="0"/>
              <a:ea typeface="DotumChe" panose="020B0609000101010101" pitchFamily="49" charset="-127"/>
              <a:cs typeface="FrankRuehl" panose="020E0503060101010101" pitchFamily="34" charset="-79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6930229" y="1437427"/>
            <a:ext cx="546945" cy="523220"/>
          </a:xfrm>
          <a:prstGeom prst="rect">
            <a:avLst/>
          </a:prstGeom>
          <a:noFill/>
          <a:ln w="12700">
            <a:noFill/>
            <a:prstDash val="dash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FF0000"/>
                </a:solidFill>
                <a:latin typeface="Kristen ITC" panose="03050502040202030202" pitchFamily="66" charset="0"/>
                <a:cs typeface="Gisha" panose="020B0502040204020203" pitchFamily="34" charset="-79"/>
              </a:rPr>
              <a:t>48</a:t>
            </a:r>
            <a:endParaRPr lang="de-DE" sz="2800" dirty="0">
              <a:solidFill>
                <a:srgbClr val="FF0000"/>
              </a:solidFill>
              <a:latin typeface="Kristen ITC" panose="03050502040202030202" pitchFamily="66" charset="0"/>
              <a:cs typeface="Gisha" panose="020B0502040204020203" pitchFamily="34" charset="-79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7564756" y="3892673"/>
            <a:ext cx="388248" cy="523220"/>
          </a:xfrm>
          <a:prstGeom prst="rect">
            <a:avLst/>
          </a:prstGeom>
          <a:noFill/>
          <a:ln w="12700">
            <a:noFill/>
            <a:prstDash val="lgDashDot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21B5C9"/>
                </a:solidFill>
                <a:latin typeface="Juice ITC" panose="04040403040A02020202" pitchFamily="82" charset="0"/>
              </a:rPr>
              <a:t>51</a:t>
            </a:r>
            <a:endParaRPr lang="de-DE" sz="2800" dirty="0">
              <a:solidFill>
                <a:srgbClr val="21B5C9"/>
              </a:solidFill>
              <a:latin typeface="Juice ITC" panose="04040403040A02020202" pitchFamily="82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1112853" y="5029501"/>
            <a:ext cx="425116" cy="52322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0070C0"/>
                </a:solidFill>
                <a:latin typeface="Lithos Pro Regular" pitchFamily="82" charset="0"/>
                <a:ea typeface="Gungsuh" panose="02030600000101010101" pitchFamily="18" charset="-127"/>
                <a:cs typeface="JasmineUPC" panose="02020603050405020304" pitchFamily="18" charset="-34"/>
              </a:rPr>
              <a:t>52</a:t>
            </a:r>
            <a:endParaRPr lang="de-DE" sz="2800" dirty="0">
              <a:solidFill>
                <a:srgbClr val="0070C0"/>
              </a:solidFill>
              <a:latin typeface="Lithos Pro Regular" pitchFamily="82" charset="0"/>
              <a:ea typeface="Gungsuh" panose="02030600000101010101" pitchFamily="18" charset="-127"/>
              <a:cs typeface="JasmineUPC" panose="02020603050405020304" pitchFamily="18" charset="-34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3138414" y="5714249"/>
            <a:ext cx="425116" cy="523220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0070C0"/>
                </a:solidFill>
                <a:latin typeface="Magneto" panose="04030805050802020D02" pitchFamily="82" charset="0"/>
                <a:cs typeface="DokChampa" panose="020B0604020202020204" pitchFamily="34" charset="-34"/>
              </a:rPr>
              <a:t>53</a:t>
            </a:r>
            <a:endParaRPr lang="de-DE" sz="2800" dirty="0">
              <a:solidFill>
                <a:srgbClr val="0070C0"/>
              </a:solidFill>
              <a:latin typeface="Magneto" panose="04030805050802020D02" pitchFamily="82" charset="0"/>
              <a:cs typeface="DokChampa" panose="020B0604020202020204" pitchFamily="34" charset="-34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7646767" y="5995734"/>
            <a:ext cx="546945" cy="523220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00B050"/>
                </a:solidFill>
                <a:latin typeface="Matura MT Script Capitals" panose="03020802060602070202" pitchFamily="66" charset="0"/>
              </a:rPr>
              <a:t>54</a:t>
            </a:r>
            <a:endParaRPr lang="de-DE" sz="2800" dirty="0">
              <a:solidFill>
                <a:srgbClr val="00B050"/>
              </a:solidFill>
              <a:latin typeface="Matura MT Script Capitals" panose="03020802060602070202" pitchFamily="66" charset="0"/>
            </a:endParaRPr>
          </a:p>
        </p:txBody>
      </p:sp>
      <p:sp>
        <p:nvSpPr>
          <p:cNvPr id="57" name="Raute 56"/>
          <p:cNvSpPr/>
          <p:nvPr/>
        </p:nvSpPr>
        <p:spPr>
          <a:xfrm>
            <a:off x="6431279" y="476608"/>
            <a:ext cx="610214" cy="57606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99CC00"/>
                </a:solidFill>
                <a:latin typeface="Cooper Std Black" pitchFamily="18" charset="0"/>
              </a:rPr>
              <a:t>21</a:t>
            </a:r>
            <a:endParaRPr lang="de-DE" dirty="0">
              <a:solidFill>
                <a:srgbClr val="99CC00"/>
              </a:solidFill>
            </a:endParaRPr>
          </a:p>
        </p:txBody>
      </p:sp>
      <p:pic>
        <p:nvPicPr>
          <p:cNvPr id="65" name="~PP2516.WAV">
            <a:hlinkClick r:id="" action="ppaction://media"/>
          </p:cNvPr>
          <p:cNvPicPr>
            <a:picLocks noRot="1" noChangeAspect="1"/>
          </p:cNvPicPr>
          <p:nvPr>
            <a:wavAudioFile r:embed="rId1" name="~PP2516.WAV"/>
          </p:nvPr>
        </p:nvPicPr>
        <p:blipFill>
          <a:blip r:embed="rId4" cstate="print"/>
          <a:stretch>
            <a:fillRect/>
          </a:stretch>
        </p:blipFill>
        <p:spPr>
          <a:xfrm>
            <a:off x="8839200" y="6311900"/>
            <a:ext cx="304800" cy="304800"/>
          </a:xfrm>
          <a:prstGeom prst="rect">
            <a:avLst/>
          </a:prstGeom>
        </p:spPr>
      </p:pic>
      <p:sp>
        <p:nvSpPr>
          <p:cNvPr id="60" name="Content Placeholder 2"/>
          <p:cNvSpPr txBox="1">
            <a:spLocks/>
          </p:cNvSpPr>
          <p:nvPr/>
        </p:nvSpPr>
        <p:spPr bwMode="auto">
          <a:xfrm>
            <a:off x="164224" y="6505575"/>
            <a:ext cx="8828690" cy="35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68688"/>
              </a:buClr>
              <a:buSzPct val="80000"/>
              <a:buBlip>
                <a:blip r:embed="rId5"/>
              </a:buBlip>
              <a:defRPr sz="2600">
                <a:solidFill>
                  <a:srgbClr val="4D4D4D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68688"/>
              </a:buClr>
              <a:buSzPct val="100000"/>
              <a:buFont typeface="Wingdings" pitchFamily="2" charset="2"/>
              <a:buChar char="§"/>
              <a:defRPr sz="2000">
                <a:solidFill>
                  <a:srgbClr val="4D4D4D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68688"/>
              </a:buClr>
              <a:buSzPct val="100000"/>
              <a:buFont typeface="Wingdings" pitchFamily="2" charset="2"/>
              <a:buChar char="§"/>
              <a:defRPr sz="1800">
                <a:solidFill>
                  <a:srgbClr val="4D4D4D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68688"/>
              </a:buClr>
              <a:buSzPct val="100000"/>
              <a:buFont typeface="Wingdings" pitchFamily="2" charset="2"/>
              <a:buChar char="§"/>
              <a:defRPr sz="1600">
                <a:solidFill>
                  <a:srgbClr val="4D4D4D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68688"/>
              </a:buClr>
              <a:buSzPct val="150000"/>
              <a:buFont typeface="Times" pitchFamily="20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68688"/>
              </a:buClr>
              <a:buSzPct val="150000"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68688"/>
              </a:buClr>
              <a:buSzPct val="150000"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68688"/>
              </a:buClr>
              <a:buSzPct val="150000"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68688"/>
              </a:buClr>
              <a:buSzPct val="150000"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en-GB" sz="1200" dirty="0" smtClean="0">
                <a:solidFill>
                  <a:srgbClr val="808080"/>
                </a:solidFill>
                <a:hlinkClick r:id="rId6"/>
              </a:rPr>
              <a:t>www.opp.com/icebreakers</a:t>
            </a:r>
            <a:r>
              <a:rPr lang="en-GB" sz="1200" dirty="0" smtClean="0">
                <a:solidFill>
                  <a:srgbClr val="808080"/>
                </a:solidFill>
              </a:rPr>
              <a:t>                 </a:t>
            </a:r>
            <a:r>
              <a:rPr lang="en-GB" sz="2400" kern="0" dirty="0" smtClean="0">
                <a:solidFill>
                  <a:srgbClr val="808080"/>
                </a:solidFill>
              </a:rPr>
              <a:t> </a:t>
            </a:r>
            <a:r>
              <a:rPr lang="en-US" sz="1200" dirty="0" smtClean="0">
                <a:solidFill>
                  <a:srgbClr val="808080"/>
                </a:solidFill>
              </a:rPr>
              <a:t>From: Thomas Lorenz, Angelika H</a:t>
            </a:r>
            <a:r>
              <a:rPr lang="az-Cyrl-AZ" sz="1200" dirty="0" smtClean="0">
                <a:solidFill>
                  <a:srgbClr val="808080"/>
                </a:solidFill>
              </a:rPr>
              <a:t>ӧ</a:t>
            </a:r>
            <a:r>
              <a:rPr lang="en-US" sz="1200" dirty="0" smtClean="0">
                <a:solidFill>
                  <a:srgbClr val="808080"/>
                </a:solidFill>
              </a:rPr>
              <a:t>cker “Wert-voll leben”, Gabal Verlag, Offenbach 2014 | </a:t>
            </a:r>
            <a:r>
              <a:rPr lang="en-GB" sz="1200" dirty="0" smtClean="0">
                <a:solidFill>
                  <a:srgbClr val="808080"/>
                </a:solidFill>
                <a:hlinkClick r:id="rId7"/>
              </a:rPr>
              <a:t>www.a-m-t.de</a:t>
            </a:r>
            <a:r>
              <a:rPr lang="en-GB" sz="1200" dirty="0" smtClean="0">
                <a:solidFill>
                  <a:srgbClr val="808080"/>
                </a:solidFill>
              </a:rPr>
              <a:t> </a:t>
            </a:r>
          </a:p>
          <a:p>
            <a:pPr marL="0" indent="0">
              <a:buFontTx/>
              <a:buNone/>
            </a:pPr>
            <a:endParaRPr lang="en-GB" sz="2400" kern="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7805255"/>
      </p:ext>
    </p:extLst>
  </p:cSld>
  <p:clrMapOvr>
    <a:masterClrMapping/>
  </p:clrMapOvr>
  <p:transition spd="med" advTm="4810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-25441" y="2295793"/>
            <a:ext cx="3056480" cy="2276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6087520" y="2290733"/>
            <a:ext cx="3056480" cy="22812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3031039" y="4587549"/>
            <a:ext cx="3056480" cy="22704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3031039" y="-16471"/>
            <a:ext cx="3056480" cy="23024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0070C0"/>
              </a:solidFill>
            </a:endParaRPr>
          </a:p>
        </p:txBody>
      </p:sp>
      <p:cxnSp>
        <p:nvCxnSpPr>
          <p:cNvPr id="30" name="Gerade Verbindung 29"/>
          <p:cNvCxnSpPr/>
          <p:nvPr/>
        </p:nvCxnSpPr>
        <p:spPr>
          <a:xfrm>
            <a:off x="0" y="2286000"/>
            <a:ext cx="9144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0" y="4572000"/>
            <a:ext cx="9144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>
            <a:off x="3031039" y="-16471"/>
            <a:ext cx="0" cy="6874472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6087519" y="-16471"/>
            <a:ext cx="0" cy="6874472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4349927" y="811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dirty="0" smtClean="0">
                <a:solidFill>
                  <a:srgbClr val="21B5C9"/>
                </a:solidFill>
              </a:rPr>
              <a:t>2</a:t>
            </a:r>
            <a:endParaRPr lang="de-DE" sz="3600" dirty="0">
              <a:solidFill>
                <a:srgbClr val="21B5C9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1293447" y="811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dirty="0" smtClean="0">
                <a:solidFill>
                  <a:srgbClr val="FF0000"/>
                </a:solidFill>
              </a:rPr>
              <a:t>1</a:t>
            </a:r>
            <a:endParaRPr lang="de-DE" sz="3600" dirty="0">
              <a:solidFill>
                <a:srgbClr val="FF0000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7406408" y="811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dirty="0" smtClean="0">
                <a:solidFill>
                  <a:srgbClr val="7030A0"/>
                </a:solidFill>
              </a:rPr>
              <a:t>3</a:t>
            </a:r>
            <a:endParaRPr lang="de-DE" sz="3600" dirty="0">
              <a:solidFill>
                <a:srgbClr val="7030A0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7406408" y="311880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dirty="0" smtClean="0">
                <a:solidFill>
                  <a:srgbClr val="FF0000"/>
                </a:solidFill>
              </a:rPr>
              <a:t>6</a:t>
            </a:r>
            <a:endParaRPr lang="de-DE" sz="3600" dirty="0">
              <a:solidFill>
                <a:srgbClr val="FF0000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4349927" y="308936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dirty="0" smtClean="0">
                <a:solidFill>
                  <a:srgbClr val="F4D938"/>
                </a:solidFill>
              </a:rPr>
              <a:t>5</a:t>
            </a:r>
            <a:endParaRPr lang="de-DE" sz="3600" dirty="0">
              <a:solidFill>
                <a:srgbClr val="F4D938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1293447" y="311073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dirty="0" smtClean="0">
                <a:solidFill>
                  <a:srgbClr val="00B050"/>
                </a:solidFill>
              </a:rPr>
              <a:t>4</a:t>
            </a:r>
            <a:endParaRPr lang="de-DE" sz="3600" dirty="0">
              <a:solidFill>
                <a:srgbClr val="00B050"/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7406408" y="54156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dirty="0" smtClean="0">
                <a:solidFill>
                  <a:srgbClr val="21B5C9"/>
                </a:solidFill>
              </a:rPr>
              <a:t>9</a:t>
            </a:r>
            <a:endParaRPr lang="de-DE" sz="3600" dirty="0">
              <a:solidFill>
                <a:srgbClr val="21B5C9"/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349927" y="54156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dirty="0" smtClean="0">
                <a:solidFill>
                  <a:srgbClr val="7030A0"/>
                </a:solidFill>
              </a:rPr>
              <a:t>8</a:t>
            </a:r>
            <a:endParaRPr lang="de-DE" sz="3600" dirty="0">
              <a:solidFill>
                <a:srgbClr val="7030A0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1293447" y="54156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dirty="0" smtClean="0">
                <a:solidFill>
                  <a:srgbClr val="99CC00"/>
                </a:solidFill>
              </a:rPr>
              <a:t>7</a:t>
            </a:r>
            <a:endParaRPr lang="de-DE" sz="3600" dirty="0">
              <a:solidFill>
                <a:srgbClr val="99CC00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1712151" y="125554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  <a:endParaRPr lang="de-DE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4768631" y="1255542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>
                <a:solidFill>
                  <a:srgbClr val="0070C0"/>
                </a:solidFill>
              </a:rPr>
              <a:t>11</a:t>
            </a:r>
            <a:endParaRPr lang="de-DE" sz="2400" dirty="0">
              <a:solidFill>
                <a:srgbClr val="0070C0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7825112" y="1255542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smtClean="0">
                <a:solidFill>
                  <a:srgbClr val="99CC00"/>
                </a:solidFill>
              </a:rPr>
              <a:t>12</a:t>
            </a:r>
            <a:endParaRPr lang="de-DE" sz="2400" dirty="0">
              <a:solidFill>
                <a:srgbClr val="99CC00"/>
              </a:solidFill>
            </a:endParaRPr>
          </a:p>
        </p:txBody>
      </p:sp>
      <p:pic>
        <p:nvPicPr>
          <p:cNvPr id="49" name="~PP1966.WAV">
            <a:hlinkClick r:id="" action="ppaction://media"/>
          </p:cNvPr>
          <p:cNvPicPr>
            <a:picLocks noRot="1" noChangeAspect="1"/>
          </p:cNvPicPr>
          <p:nvPr>
            <a:wavAudioFile r:embed="rId2" name="~PP1966.WAV"/>
          </p:nvPr>
        </p:nvPicPr>
        <p:blipFill>
          <a:blip r:embed="rId5" cstate="print"/>
          <a:stretch>
            <a:fillRect/>
          </a:stretch>
        </p:blipFill>
        <p:spPr>
          <a:xfrm>
            <a:off x="8839200" y="6283325"/>
            <a:ext cx="304800" cy="304800"/>
          </a:xfrm>
          <a:prstGeom prst="rect">
            <a:avLst/>
          </a:prstGeom>
        </p:spPr>
      </p:pic>
      <p:sp>
        <p:nvSpPr>
          <p:cNvPr id="47" name="Content Placeholder 2"/>
          <p:cNvSpPr txBox="1">
            <a:spLocks/>
          </p:cNvSpPr>
          <p:nvPr/>
        </p:nvSpPr>
        <p:spPr bwMode="auto">
          <a:xfrm>
            <a:off x="164224" y="6505575"/>
            <a:ext cx="8828690" cy="35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68688"/>
              </a:buClr>
              <a:buSzPct val="80000"/>
              <a:buBlip>
                <a:blip r:embed="rId6"/>
              </a:buBlip>
              <a:defRPr sz="2600">
                <a:solidFill>
                  <a:srgbClr val="4D4D4D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68688"/>
              </a:buClr>
              <a:buSzPct val="100000"/>
              <a:buFont typeface="Wingdings" pitchFamily="2" charset="2"/>
              <a:buChar char="§"/>
              <a:defRPr sz="2000">
                <a:solidFill>
                  <a:srgbClr val="4D4D4D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68688"/>
              </a:buClr>
              <a:buSzPct val="100000"/>
              <a:buFont typeface="Wingdings" pitchFamily="2" charset="2"/>
              <a:buChar char="§"/>
              <a:defRPr sz="1800">
                <a:solidFill>
                  <a:srgbClr val="4D4D4D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68688"/>
              </a:buClr>
              <a:buSzPct val="100000"/>
              <a:buFont typeface="Wingdings" pitchFamily="2" charset="2"/>
              <a:buChar char="§"/>
              <a:defRPr sz="1600">
                <a:solidFill>
                  <a:srgbClr val="4D4D4D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68688"/>
              </a:buClr>
              <a:buSzPct val="150000"/>
              <a:buFont typeface="Times" pitchFamily="20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68688"/>
              </a:buClr>
              <a:buSzPct val="150000"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68688"/>
              </a:buClr>
              <a:buSzPct val="150000"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68688"/>
              </a:buClr>
              <a:buSzPct val="150000"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68688"/>
              </a:buClr>
              <a:buSzPct val="150000"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en-GB" sz="1200" dirty="0" smtClean="0">
                <a:solidFill>
                  <a:srgbClr val="808080"/>
                </a:solidFill>
                <a:hlinkClick r:id="rId7"/>
              </a:rPr>
              <a:t>www.opp.com/icebreakers</a:t>
            </a:r>
            <a:r>
              <a:rPr lang="en-GB" sz="1200" dirty="0" smtClean="0">
                <a:solidFill>
                  <a:srgbClr val="808080"/>
                </a:solidFill>
              </a:rPr>
              <a:t>                 </a:t>
            </a:r>
            <a:r>
              <a:rPr lang="en-GB" sz="2400" kern="0" dirty="0" smtClean="0">
                <a:solidFill>
                  <a:srgbClr val="808080"/>
                </a:solidFill>
              </a:rPr>
              <a:t> </a:t>
            </a:r>
            <a:r>
              <a:rPr lang="en-US" sz="1200" dirty="0" smtClean="0">
                <a:solidFill>
                  <a:srgbClr val="808080"/>
                </a:solidFill>
              </a:rPr>
              <a:t>From: Thomas Lorenz, Angelika H</a:t>
            </a:r>
            <a:r>
              <a:rPr lang="az-Cyrl-AZ" sz="1200" dirty="0" smtClean="0">
                <a:solidFill>
                  <a:srgbClr val="808080"/>
                </a:solidFill>
              </a:rPr>
              <a:t>ӧ</a:t>
            </a:r>
            <a:r>
              <a:rPr lang="en-US" sz="1200" dirty="0" smtClean="0">
                <a:solidFill>
                  <a:srgbClr val="808080"/>
                </a:solidFill>
              </a:rPr>
              <a:t>cker “Wert-voll leben”, Gabal Verlag, Offenbach 2014 | </a:t>
            </a:r>
            <a:r>
              <a:rPr lang="en-GB" sz="1200" dirty="0" smtClean="0">
                <a:solidFill>
                  <a:srgbClr val="808080"/>
                </a:solidFill>
                <a:hlinkClick r:id="rId8"/>
              </a:rPr>
              <a:t>www.a-m-t.de</a:t>
            </a:r>
            <a:r>
              <a:rPr lang="en-GB" sz="1200" dirty="0" smtClean="0">
                <a:solidFill>
                  <a:srgbClr val="808080"/>
                </a:solidFill>
              </a:rPr>
              <a:t> </a:t>
            </a:r>
          </a:p>
          <a:p>
            <a:pPr marL="0" indent="0">
              <a:buFontTx/>
              <a:buNone/>
            </a:pPr>
            <a:endParaRPr lang="en-GB" sz="2400" kern="0" dirty="0">
              <a:solidFill>
                <a:srgbClr val="80808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368685411"/>
      </p:ext>
    </p:extLst>
  </p:cSld>
  <p:clrMapOvr>
    <a:masterClrMapping/>
  </p:clrMapOvr>
  <p:transition spd="slow" advTm="1522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1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68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9"/>
                </p:tgtEl>
              </p:cMediaNode>
            </p:audio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4" grpId="0"/>
      <p:bldP spid="45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hteck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4D938"/>
              </a:solidFill>
            </a:endParaRPr>
          </a:p>
        </p:txBody>
      </p:sp>
      <p:sp>
        <p:nvSpPr>
          <p:cNvPr id="61" name="Rechteck 2"/>
          <p:cNvSpPr/>
          <p:nvPr/>
        </p:nvSpPr>
        <p:spPr>
          <a:xfrm>
            <a:off x="-25441" y="2295793"/>
            <a:ext cx="3056480" cy="22762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3"/>
          <p:cNvSpPr/>
          <p:nvPr/>
        </p:nvSpPr>
        <p:spPr>
          <a:xfrm>
            <a:off x="6087520" y="2290733"/>
            <a:ext cx="3056480" cy="228126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4"/>
          <p:cNvSpPr/>
          <p:nvPr/>
        </p:nvSpPr>
        <p:spPr>
          <a:xfrm>
            <a:off x="3031039" y="4587549"/>
            <a:ext cx="3056480" cy="22704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5"/>
          <p:cNvSpPr/>
          <p:nvPr/>
        </p:nvSpPr>
        <p:spPr>
          <a:xfrm>
            <a:off x="3031039" y="-16471"/>
            <a:ext cx="3056480" cy="23024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2331778" y="215030"/>
            <a:ext cx="367408" cy="523220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FF0000"/>
                </a:solidFill>
              </a:rPr>
              <a:t>1</a:t>
            </a:r>
            <a:endParaRPr lang="de-DE" sz="2800" dirty="0">
              <a:solidFill>
                <a:srgbClr val="FF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376962" y="457539"/>
            <a:ext cx="303288" cy="523220"/>
          </a:xfrm>
          <a:prstGeom prst="rect">
            <a:avLst/>
          </a:prstGeom>
          <a:noFill/>
          <a:ln w="12700">
            <a:noFill/>
            <a:prstDash val="lgDashDot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21B5C9"/>
                </a:solidFill>
                <a:latin typeface="Stencil" panose="040409050D0802020404" pitchFamily="82" charset="0"/>
              </a:rPr>
              <a:t>2</a:t>
            </a:r>
            <a:endParaRPr lang="de-DE" sz="2800" dirty="0">
              <a:solidFill>
                <a:srgbClr val="21B5C9"/>
              </a:solidFill>
              <a:latin typeface="Stencil" panose="040409050D0802020404" pitchFamily="8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134106" y="1653298"/>
            <a:ext cx="385041" cy="523220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21B5C9"/>
                </a:solidFill>
                <a:latin typeface="Tekton Pro" pitchFamily="34" charset="0"/>
              </a:rPr>
              <a:t>3</a:t>
            </a:r>
            <a:endParaRPr lang="de-DE" sz="2800" dirty="0">
              <a:solidFill>
                <a:srgbClr val="21B5C9"/>
              </a:solidFill>
              <a:latin typeface="Tekton Pro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538297" y="3453057"/>
            <a:ext cx="364202" cy="523220"/>
          </a:xfrm>
          <a:prstGeom prst="rect">
            <a:avLst/>
          </a:prstGeom>
          <a:noFill/>
          <a:ln w="12700">
            <a:noFill/>
            <a:prstDash val="lg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>
                <a:solidFill>
                  <a:srgbClr val="0070C0"/>
                </a:solidFill>
                <a:latin typeface="Adobe Song Std L" pitchFamily="18" charset="-128"/>
                <a:ea typeface="Adobe Song Std L" pitchFamily="18" charset="-128"/>
              </a:rPr>
              <a:t>4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368258" y="3438917"/>
            <a:ext cx="407484" cy="523220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F4D938"/>
                </a:solidFill>
                <a:latin typeface="Adobe Heiti Std R" pitchFamily="34" charset="-128"/>
                <a:ea typeface="Adobe Heiti Std R" pitchFamily="34" charset="-128"/>
              </a:rPr>
              <a:t>5</a:t>
            </a:r>
            <a:endParaRPr lang="de-DE" sz="2800" dirty="0">
              <a:solidFill>
                <a:srgbClr val="F4D938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144526" y="2680907"/>
            <a:ext cx="364202" cy="52322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FF0000"/>
                </a:solidFill>
                <a:latin typeface="Adobe Myungjo Std M" pitchFamily="18" charset="-128"/>
                <a:ea typeface="Adobe Myungjo Std M" pitchFamily="18" charset="-128"/>
              </a:rPr>
              <a:t>6</a:t>
            </a:r>
            <a:endParaRPr lang="de-DE" sz="2800" dirty="0">
              <a:solidFill>
                <a:srgbClr val="FF0000"/>
              </a:solidFill>
              <a:latin typeface="Adobe Myungjo Std M" pitchFamily="18" charset="-128"/>
              <a:ea typeface="Adobe Myungjo Std M" pitchFamily="18" charset="-128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185100" y="5854061"/>
            <a:ext cx="333745" cy="52322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>
                <a:solidFill>
                  <a:srgbClr val="99CC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945352" y="5138249"/>
            <a:ext cx="348172" cy="523220"/>
          </a:xfrm>
          <a:prstGeom prst="rect">
            <a:avLst/>
          </a:prstGeom>
          <a:noFill/>
          <a:ln w="12700">
            <a:noFill/>
            <a:prstDash val="dash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9</a:t>
            </a:r>
            <a:endParaRPr lang="de-DE" sz="28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966954" y="5995734"/>
            <a:ext cx="320921" cy="523220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>
                <a:solidFill>
                  <a:srgbClr val="99CC00"/>
                </a:solidFill>
                <a:latin typeface="Algerian" panose="04020705040A02060702" pitchFamily="82" charset="0"/>
              </a:rPr>
              <a:t>8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16503" y="215030"/>
            <a:ext cx="611065" cy="52322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10</a:t>
            </a:r>
            <a:endParaRPr lang="de-DE" sz="2800" dirty="0">
              <a:solidFill>
                <a:schemeClr val="accent6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070159" y="1719792"/>
            <a:ext cx="792000" cy="576000"/>
          </a:xfrm>
          <a:prstGeom prst="rect">
            <a:avLst/>
          </a:prstGeom>
          <a:noFill/>
          <a:ln w="12700">
            <a:noFill/>
            <a:prstDash val="dash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latin typeface="Bernard MT Condensed" panose="02050806060905020404" pitchFamily="18" charset="0"/>
              </a:rPr>
              <a:t>11</a:t>
            </a:r>
            <a:endParaRPr lang="de-DE" sz="2800" dirty="0">
              <a:latin typeface="Bernard MT Condensed" panose="02050806060905020404" pitchFamily="18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05266" y="2301277"/>
            <a:ext cx="611065" cy="523220"/>
          </a:xfrm>
          <a:prstGeom prst="rect">
            <a:avLst/>
          </a:prstGeom>
          <a:noFill/>
          <a:ln w="12700">
            <a:noFill/>
            <a:prstDash val="lgDashDot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99CC00"/>
                </a:solidFill>
                <a:latin typeface="Bernard MT Condensed" panose="02050806060905020404" pitchFamily="18" charset="0"/>
              </a:rPr>
              <a:t>13</a:t>
            </a:r>
            <a:endParaRPr lang="de-DE" sz="2800" dirty="0">
              <a:solidFill>
                <a:srgbClr val="99CC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405400" y="843507"/>
            <a:ext cx="385041" cy="523220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7030A0"/>
                </a:solidFill>
                <a:latin typeface="Bauhaus 93" panose="04030905020B02020C02" pitchFamily="82" charset="0"/>
              </a:rPr>
              <a:t>12</a:t>
            </a:r>
            <a:endParaRPr lang="de-DE" sz="2800" dirty="0">
              <a:solidFill>
                <a:srgbClr val="7030A0"/>
              </a:solidFill>
              <a:latin typeface="Bauhaus 93" panose="04030905020B02020C02" pitchFamily="82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986039" y="2877057"/>
            <a:ext cx="409086" cy="523220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0070C0"/>
                </a:solidFill>
                <a:latin typeface="Broadway" panose="04040905080B02020502" pitchFamily="82" charset="0"/>
              </a:rPr>
              <a:t>14</a:t>
            </a:r>
            <a:endParaRPr lang="de-DE" sz="2800" dirty="0">
              <a:solidFill>
                <a:srgbClr val="0070C0"/>
              </a:solidFill>
              <a:latin typeface="Broadway" panose="04040905080B02020502" pitchFamily="82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822707" y="2592562"/>
            <a:ext cx="611065" cy="523220"/>
          </a:xfrm>
          <a:prstGeom prst="rect">
            <a:avLst/>
          </a:prstGeom>
          <a:noFill/>
          <a:ln w="12700">
            <a:noFill/>
            <a:prstDash val="lgDashDot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0070C0"/>
                </a:solidFill>
                <a:latin typeface="Castellar" panose="020A0402060406010301" pitchFamily="18" charset="0"/>
              </a:rPr>
              <a:t>15</a:t>
            </a:r>
            <a:endParaRPr lang="de-DE" sz="2800" dirty="0">
              <a:solidFill>
                <a:srgbClr val="0070C0"/>
              </a:solidFill>
              <a:latin typeface="Castellar" panose="020A0402060406010301" pitchFamily="18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416691" y="5428090"/>
            <a:ext cx="410689" cy="523220"/>
          </a:xfrm>
          <a:prstGeom prst="rect">
            <a:avLst/>
          </a:prstGeom>
          <a:noFill/>
          <a:ln w="12700">
            <a:noFill/>
            <a:prstDash val="dash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F4D938"/>
                </a:solidFill>
                <a:latin typeface="Charlemagne Std" pitchFamily="82" charset="0"/>
              </a:rPr>
              <a:t>16</a:t>
            </a:r>
            <a:endParaRPr lang="de-DE" sz="2800" dirty="0">
              <a:solidFill>
                <a:srgbClr val="F4D938"/>
              </a:solidFill>
              <a:latin typeface="Charlemagne Std" pitchFamily="82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365889" y="4529720"/>
            <a:ext cx="402674" cy="523220"/>
          </a:xfrm>
          <a:prstGeom prst="rect">
            <a:avLst/>
          </a:prstGeom>
          <a:noFill/>
          <a:ln w="12700">
            <a:noFill/>
            <a:prstDash val="lg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FF0000"/>
                </a:solidFill>
                <a:latin typeface="Curlz MT" panose="04040404050702020202" pitchFamily="82" charset="0"/>
              </a:rPr>
              <a:t>17</a:t>
            </a:r>
            <a:endParaRPr lang="de-DE" sz="2800" dirty="0">
              <a:solidFill>
                <a:srgbClr val="FF0000"/>
              </a:solidFill>
              <a:latin typeface="Curlz MT" panose="04040404050702020202" pitchFamily="82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606365" y="5728728"/>
            <a:ext cx="402674" cy="523220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chemeClr val="accent6">
                    <a:lumMod val="75000"/>
                  </a:schemeClr>
                </a:solidFill>
                <a:latin typeface="Chiller" panose="04020404031007020602" pitchFamily="82" charset="0"/>
              </a:rPr>
              <a:t>18</a:t>
            </a:r>
            <a:endParaRPr lang="de-DE" sz="2800" dirty="0">
              <a:solidFill>
                <a:schemeClr val="accent6">
                  <a:lumMod val="75000"/>
                </a:schemeClr>
              </a:solidFill>
              <a:latin typeface="Chiller" panose="04020404031007020602" pitchFamily="82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3274517" y="1033603"/>
            <a:ext cx="585417" cy="523220"/>
          </a:xfrm>
          <a:prstGeom prst="rect">
            <a:avLst/>
          </a:prstGeom>
          <a:noFill/>
          <a:ln w="12700">
            <a:noFill/>
            <a:prstDash val="lg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7030A0"/>
                </a:solidFill>
                <a:latin typeface="Copperplate Gothic Bold" panose="020E0705020206020404" pitchFamily="34" charset="0"/>
              </a:rPr>
              <a:t>20</a:t>
            </a:r>
            <a:endParaRPr lang="de-DE" sz="2800" dirty="0">
              <a:solidFill>
                <a:srgbClr val="7030A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886885" y="746651"/>
            <a:ext cx="566181" cy="52322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99CC00"/>
                </a:solidFill>
                <a:latin typeface="Comic Sans MS" panose="030F0702030302020204" pitchFamily="66" charset="0"/>
              </a:rPr>
              <a:t>19</a:t>
            </a:r>
            <a:endParaRPr lang="de-DE" sz="2800" dirty="0">
              <a:solidFill>
                <a:srgbClr val="99CC0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095046" y="2240312"/>
            <a:ext cx="421910" cy="523220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99CC00"/>
                </a:solidFill>
                <a:latin typeface="Colonna MT" panose="04020805060202030203" pitchFamily="82" charset="0"/>
              </a:rPr>
              <a:t>23</a:t>
            </a:r>
            <a:endParaRPr lang="de-DE" sz="2800" dirty="0">
              <a:solidFill>
                <a:srgbClr val="99CC00"/>
              </a:solidFill>
              <a:latin typeface="Colonna MT" panose="04020805060202030203" pitchFamily="82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22865" y="3226167"/>
            <a:ext cx="611065" cy="523220"/>
          </a:xfrm>
          <a:prstGeom prst="rect">
            <a:avLst/>
          </a:prstGeom>
          <a:noFill/>
          <a:ln w="12700">
            <a:noFill/>
            <a:prstDash val="lgDashDot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21B5C9"/>
                </a:solidFill>
                <a:latin typeface="Bodoni MT Black" panose="02070A03080606020203" pitchFamily="18" charset="0"/>
              </a:rPr>
              <a:t>22</a:t>
            </a:r>
            <a:endParaRPr lang="de-DE" sz="2800" dirty="0">
              <a:solidFill>
                <a:srgbClr val="21B5C9"/>
              </a:solidFill>
              <a:latin typeface="Bodoni MT Black" panose="02070A03080606020203" pitchFamily="18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550145" y="3056731"/>
            <a:ext cx="546945" cy="52322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7030A0"/>
                </a:solidFill>
                <a:latin typeface="Brush Script Std" pitchFamily="66" charset="0"/>
              </a:rPr>
              <a:t>24</a:t>
            </a:r>
            <a:endParaRPr lang="de-DE" sz="2800" dirty="0">
              <a:solidFill>
                <a:srgbClr val="7030A0"/>
              </a:solidFill>
              <a:latin typeface="Brush Script Std" pitchFamily="66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159321" y="4529720"/>
            <a:ext cx="502061" cy="523220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7030A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25</a:t>
            </a:r>
            <a:endParaRPr lang="de-DE" sz="2800" dirty="0">
              <a:solidFill>
                <a:srgbClr val="7030A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5092130" y="5794534"/>
            <a:ext cx="543739" cy="52322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21B5C9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26</a:t>
            </a:r>
            <a:endParaRPr lang="de-DE" sz="2800" dirty="0">
              <a:solidFill>
                <a:srgbClr val="21B5C9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8321363" y="4982813"/>
            <a:ext cx="405880" cy="523220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FF0000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27</a:t>
            </a:r>
            <a:endParaRPr lang="de-DE" sz="2800" dirty="0">
              <a:solidFill>
                <a:srgbClr val="FF0000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487616" y="359046"/>
            <a:ext cx="546945" cy="523220"/>
          </a:xfrm>
          <a:prstGeom prst="rect">
            <a:avLst/>
          </a:prstGeom>
          <a:noFill/>
          <a:ln w="12700">
            <a:noFill/>
            <a:prstDash val="lg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0070C0"/>
                </a:solidFill>
                <a:latin typeface="Edwardian Script ITC" panose="030303020407070D0804" pitchFamily="66" charset="0"/>
                <a:cs typeface="DokChampa" panose="020B0604020202020204" pitchFamily="34" charset="-34"/>
              </a:rPr>
              <a:t>28</a:t>
            </a:r>
            <a:endParaRPr lang="de-DE" sz="2800" dirty="0">
              <a:solidFill>
                <a:srgbClr val="0070C0"/>
              </a:solidFill>
              <a:latin typeface="Edwardian Script ITC" panose="030303020407070D0804" pitchFamily="66" charset="0"/>
              <a:cs typeface="DokChampa" panose="020B0604020202020204" pitchFamily="34" charset="-34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5048736" y="773831"/>
            <a:ext cx="543739" cy="52322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00B050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29</a:t>
            </a:r>
            <a:endParaRPr lang="de-DE" sz="2800" dirty="0">
              <a:solidFill>
                <a:srgbClr val="00B050"/>
              </a:solidFill>
              <a:latin typeface="DotumChe" panose="020B0609000101010101" pitchFamily="49" charset="-127"/>
              <a:ea typeface="DotumChe" panose="020B0609000101010101" pitchFamily="49" charset="-127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3359526" y="3318341"/>
            <a:ext cx="367408" cy="27699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prstDash val="dash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1200" dirty="0" smtClean="0">
                <a:solidFill>
                  <a:srgbClr val="21B5C9"/>
                </a:solidFill>
                <a:latin typeface="Elephant" panose="02020904090505020303" pitchFamily="18" charset="0"/>
              </a:rPr>
              <a:t>32</a:t>
            </a:r>
            <a:endParaRPr lang="de-DE" sz="2800" dirty="0">
              <a:solidFill>
                <a:srgbClr val="21B5C9"/>
              </a:solidFill>
              <a:latin typeface="Elephant" panose="02020904090505020303" pitchFamily="18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2083309" y="2589057"/>
            <a:ext cx="537327" cy="52322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F4D938"/>
                </a:solidFill>
                <a:latin typeface="Georgia" panose="02040502050405020303" pitchFamily="18" charset="0"/>
              </a:rPr>
              <a:t>31</a:t>
            </a:r>
            <a:endParaRPr lang="de-DE" sz="2800" dirty="0">
              <a:solidFill>
                <a:srgbClr val="F4D938"/>
              </a:solidFill>
              <a:latin typeface="Georgia" panose="02040502050405020303" pitchFamily="18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7461169" y="41925"/>
            <a:ext cx="792000" cy="576000"/>
          </a:xfrm>
          <a:prstGeom prst="rect">
            <a:avLst/>
          </a:prstGeom>
          <a:noFill/>
          <a:ln w="12700">
            <a:noFill/>
            <a:prstDash val="lgDashDot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latin typeface="Felix Titling" panose="04060505060202020A04" pitchFamily="82" charset="0"/>
              </a:rPr>
              <a:t>30</a:t>
            </a:r>
            <a:endParaRPr lang="de-DE" sz="2800" dirty="0">
              <a:latin typeface="Felix Titling" panose="04060505060202020A04" pitchFamily="82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1197823" y="1885627"/>
            <a:ext cx="546945" cy="523220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7030A0"/>
                </a:solidFill>
                <a:latin typeface="French Script MT" panose="03020402040607040605" pitchFamily="66" charset="0"/>
                <a:cs typeface="David" panose="020E0502060401010101" pitchFamily="34" charset="-79"/>
              </a:rPr>
              <a:t>37</a:t>
            </a:r>
            <a:endParaRPr lang="de-DE" sz="2800" dirty="0">
              <a:solidFill>
                <a:srgbClr val="7030A0"/>
              </a:solidFill>
              <a:latin typeface="French Script MT" panose="03020402040607040605" pitchFamily="66" charset="0"/>
              <a:cs typeface="David" panose="020E0502060401010101" pitchFamily="34" charset="-79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5266066" y="4895550"/>
            <a:ext cx="546945" cy="523220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00B050"/>
                </a:solidFill>
                <a:latin typeface="Giddyup Std" pitchFamily="66" charset="0"/>
                <a:cs typeface="DilleniaUPC" panose="02020603050405020304" pitchFamily="18" charset="-34"/>
              </a:rPr>
              <a:t>35</a:t>
            </a:r>
            <a:endParaRPr lang="de-DE" sz="2800" dirty="0">
              <a:solidFill>
                <a:srgbClr val="00B050"/>
              </a:solidFill>
              <a:latin typeface="Giddyup Std" pitchFamily="66" charset="0"/>
              <a:cs typeface="DilleniaUPC" panose="02020603050405020304" pitchFamily="18" charset="-34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6917285" y="3621730"/>
            <a:ext cx="421910" cy="523220"/>
          </a:xfrm>
          <a:prstGeom prst="rect">
            <a:avLst/>
          </a:prstGeom>
          <a:noFill/>
          <a:ln w="12700">
            <a:noFill/>
            <a:prstDash val="lg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F4D938"/>
                </a:solidFill>
                <a:latin typeface="Gigi" panose="04040504061007020D02" pitchFamily="82" charset="0"/>
                <a:cs typeface="DokChampa" panose="020B0604020202020204" pitchFamily="34" charset="-34"/>
              </a:rPr>
              <a:t>33</a:t>
            </a:r>
            <a:endParaRPr lang="de-DE" sz="2800" dirty="0">
              <a:solidFill>
                <a:srgbClr val="F4D938"/>
              </a:solidFill>
              <a:latin typeface="Gigi" panose="04040504061007020D02" pitchFamily="82" charset="0"/>
              <a:cs typeface="DokChampa" panose="020B0604020202020204" pitchFamily="34" charset="-34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8194752" y="5551467"/>
            <a:ext cx="546945" cy="52322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7030A0"/>
                </a:solidFill>
                <a:latin typeface="Freestyle Script" panose="030804020302050B0404" pitchFamily="66" charset="0"/>
                <a:ea typeface="DotumChe" panose="020B0609000101010101" pitchFamily="49" charset="-127"/>
                <a:cs typeface="FrankRuehl" panose="020E0503060101010101" pitchFamily="34" charset="-79"/>
              </a:rPr>
              <a:t>36</a:t>
            </a:r>
            <a:endParaRPr lang="de-DE" sz="2800" dirty="0">
              <a:solidFill>
                <a:srgbClr val="7030A0"/>
              </a:solidFill>
              <a:latin typeface="Freestyle Script" panose="030804020302050B0404" pitchFamily="66" charset="0"/>
              <a:ea typeface="DotumChe" panose="020B0609000101010101" pitchFamily="49" charset="-127"/>
              <a:cs typeface="FrankRuehl" panose="020E0503060101010101" pitchFamily="34" charset="-79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246239" y="4852090"/>
            <a:ext cx="670376" cy="523220"/>
          </a:xfrm>
          <a:prstGeom prst="rect">
            <a:avLst/>
          </a:prstGeom>
          <a:noFill/>
          <a:ln w="12700">
            <a:noFill/>
            <a:prstDash val="dash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21B5C9"/>
                </a:solidFill>
                <a:latin typeface="MV Boli" pitchFamily="2" charset="0"/>
                <a:ea typeface="FangSong" pitchFamily="49" charset="-122"/>
                <a:cs typeface="MV Boli" pitchFamily="2" charset="0"/>
              </a:rPr>
              <a:t>34</a:t>
            </a:r>
            <a:endParaRPr lang="de-DE" sz="2800" dirty="0">
              <a:solidFill>
                <a:srgbClr val="21B5C9"/>
              </a:solidFill>
              <a:latin typeface="MV Boli" pitchFamily="2" charset="0"/>
              <a:ea typeface="FangSong" pitchFamily="49" charset="-122"/>
              <a:cs typeface="MV Boli" pitchFamily="2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4900257" y="1410910"/>
            <a:ext cx="792000" cy="576000"/>
          </a:xfrm>
          <a:prstGeom prst="rect">
            <a:avLst/>
          </a:prstGeom>
          <a:noFill/>
          <a:ln w="12700">
            <a:noFill/>
            <a:prstDash val="lgDashDot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latin typeface="Gill Sans Ultra Bold" panose="020B0A02020104020203" pitchFamily="34" charset="0"/>
              </a:rPr>
              <a:t>38</a:t>
            </a:r>
            <a:endParaRPr lang="de-DE" sz="2800" dirty="0">
              <a:latin typeface="Gill Sans Ultra Bold" panose="020B0A02020104020203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5561785" y="2484384"/>
            <a:ext cx="611065" cy="52322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7030A0"/>
                </a:solidFill>
                <a:latin typeface="Goudy Old Style" panose="02020502050305020303" pitchFamily="18" charset="0"/>
              </a:rPr>
              <a:t>41</a:t>
            </a:r>
            <a:endParaRPr lang="de-DE" sz="2800" dirty="0">
              <a:solidFill>
                <a:srgbClr val="7030A0"/>
              </a:solidFill>
              <a:latin typeface="Goudy Old Style" panose="02020502050305020303" pitchFamily="18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7866797" y="3438917"/>
            <a:ext cx="604653" cy="523220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99CC00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David" panose="020E0502060401010101" pitchFamily="34" charset="-79"/>
              </a:rPr>
              <a:t>42</a:t>
            </a:r>
            <a:endParaRPr lang="de-DE" sz="2800" dirty="0">
              <a:solidFill>
                <a:srgbClr val="99CC00"/>
              </a:solidFill>
              <a:latin typeface="Gungsuh" panose="02030600000101010101" pitchFamily="18" charset="-127"/>
              <a:ea typeface="Gungsuh" panose="02030600000101010101" pitchFamily="18" charset="-127"/>
              <a:cs typeface="David" panose="020E0502060401010101" pitchFamily="34" charset="-79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1414865" y="5749993"/>
            <a:ext cx="611065" cy="523220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FF0000"/>
                </a:solidFill>
                <a:latin typeface="Goudy Stout" panose="0202090407030B020401" pitchFamily="18" charset="0"/>
                <a:cs typeface="DilleniaUPC" panose="02020603050405020304" pitchFamily="18" charset="-34"/>
              </a:rPr>
              <a:t>43</a:t>
            </a:r>
            <a:endParaRPr lang="de-DE" sz="2800" dirty="0">
              <a:solidFill>
                <a:srgbClr val="FF0000"/>
              </a:solidFill>
              <a:latin typeface="Goudy Stout" panose="0202090407030B020401" pitchFamily="18" charset="0"/>
              <a:cs typeface="DilleniaUPC" panose="02020603050405020304" pitchFamily="18" charset="-34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8175516" y="583322"/>
            <a:ext cx="585417" cy="523220"/>
          </a:xfrm>
          <a:prstGeom prst="rect">
            <a:avLst/>
          </a:prstGeom>
          <a:noFill/>
          <a:ln w="12700">
            <a:noFill/>
            <a:prstDash val="lg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0070C0"/>
                </a:solidFill>
                <a:latin typeface="Haettenschweiler" panose="020B0706040902060204" pitchFamily="34" charset="0"/>
                <a:cs typeface="DokChampa" panose="020B0604020202020204" pitchFamily="34" charset="-34"/>
              </a:rPr>
              <a:t>39</a:t>
            </a:r>
            <a:endParaRPr lang="de-DE" sz="2800" dirty="0">
              <a:solidFill>
                <a:srgbClr val="0070C0"/>
              </a:solidFill>
              <a:latin typeface="Haettenschweiler" panose="020B0706040902060204" pitchFamily="34" charset="0"/>
              <a:cs typeface="DokChampa" panose="020B0604020202020204" pitchFamily="34" charset="-34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801266" y="4129332"/>
            <a:ext cx="611065" cy="52322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chemeClr val="accent6">
                    <a:lumMod val="75000"/>
                  </a:schemeClr>
                </a:solidFill>
                <a:latin typeface="Gloucester MT Extra Condensed" panose="02030808020601010101" pitchFamily="18" charset="0"/>
                <a:ea typeface="DotumChe" panose="020B0609000101010101" pitchFamily="49" charset="-127"/>
                <a:cs typeface="FrankRuehl" panose="020E0503060101010101" pitchFamily="34" charset="-79"/>
              </a:rPr>
              <a:t>40</a:t>
            </a:r>
            <a:endParaRPr lang="de-DE" sz="2800" dirty="0">
              <a:solidFill>
                <a:schemeClr val="accent6">
                  <a:lumMod val="75000"/>
                </a:schemeClr>
              </a:solidFill>
              <a:latin typeface="Gloucester MT Extra Condensed" panose="02030808020601010101" pitchFamily="18" charset="0"/>
              <a:ea typeface="DotumChe" panose="020B0609000101010101" pitchFamily="49" charset="-127"/>
              <a:cs typeface="FrankRuehl" panose="020E0503060101010101" pitchFamily="34" charset="-79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4351582" y="5130074"/>
            <a:ext cx="470000" cy="523220"/>
          </a:xfrm>
          <a:prstGeom prst="rect">
            <a:avLst/>
          </a:prstGeom>
          <a:noFill/>
          <a:ln w="12700">
            <a:noFill/>
            <a:prstDash val="dash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7030A0"/>
                </a:solidFill>
                <a:latin typeface="Harrington" panose="04040505050A02020702" pitchFamily="82" charset="0"/>
                <a:cs typeface="Gisha" panose="020B0502040204020203" pitchFamily="34" charset="-79"/>
              </a:rPr>
              <a:t>44</a:t>
            </a:r>
            <a:endParaRPr lang="de-DE" sz="2800" dirty="0">
              <a:solidFill>
                <a:srgbClr val="7030A0"/>
              </a:solidFill>
              <a:latin typeface="Harrington" panose="04040505050A02020702" pitchFamily="82" charset="0"/>
              <a:cs typeface="Gisha" panose="020B0502040204020203" pitchFamily="34" charset="-79"/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7061650" y="4705332"/>
            <a:ext cx="449161" cy="52322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FF0000"/>
                </a:solidFill>
                <a:latin typeface="Imprint MT Shadow" panose="04020605060303030202" pitchFamily="82" charset="0"/>
              </a:rPr>
              <a:t>45</a:t>
            </a:r>
            <a:endParaRPr lang="de-DE" sz="2800" dirty="0">
              <a:solidFill>
                <a:srgbClr val="FF0000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2155832" y="1579666"/>
            <a:ext cx="511679" cy="523220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FF0000"/>
                </a:solidFill>
                <a:latin typeface="JasmineUPC" panose="02020603050405020304" pitchFamily="18" charset="-34"/>
                <a:ea typeface="Gungsuh" panose="02030600000101010101" pitchFamily="18" charset="-127"/>
                <a:cs typeface="JasmineUPC" panose="02020603050405020304" pitchFamily="18" charset="-34"/>
              </a:rPr>
              <a:t>46</a:t>
            </a:r>
            <a:endParaRPr lang="de-DE" sz="2800" dirty="0">
              <a:solidFill>
                <a:srgbClr val="FF0000"/>
              </a:solidFill>
              <a:latin typeface="JasmineUPC" panose="02020603050405020304" pitchFamily="18" charset="-34"/>
              <a:ea typeface="Gungsuh" panose="02030600000101010101" pitchFamily="18" charset="-127"/>
              <a:cs typeface="JasmineUPC" panose="02020603050405020304" pitchFamily="18" charset="-34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5466938" y="4048653"/>
            <a:ext cx="449161" cy="523220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chemeClr val="accent6">
                    <a:lumMod val="75000"/>
                  </a:schemeClr>
                </a:solidFill>
                <a:latin typeface="Jokerman" panose="04090605060D06020702" pitchFamily="82" charset="0"/>
                <a:cs typeface="DilleniaUPC" panose="02020603050405020304" pitchFamily="18" charset="-34"/>
              </a:rPr>
              <a:t>50</a:t>
            </a:r>
            <a:endParaRPr lang="de-DE" sz="2800" dirty="0">
              <a:solidFill>
                <a:schemeClr val="accent6">
                  <a:lumMod val="75000"/>
                </a:schemeClr>
              </a:solidFill>
              <a:latin typeface="Jokerman" panose="04090605060D06020702" pitchFamily="82" charset="0"/>
              <a:cs typeface="DilleniaUPC" panose="02020603050405020304" pitchFamily="18" charset="-34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3407946" y="359046"/>
            <a:ext cx="546945" cy="523220"/>
          </a:xfrm>
          <a:prstGeom prst="rect">
            <a:avLst/>
          </a:prstGeom>
          <a:noFill/>
          <a:ln w="12700">
            <a:noFill/>
            <a:prstDash val="lg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F4D938"/>
                </a:solidFill>
                <a:latin typeface="Informal Roman" panose="030604020304060B0204" pitchFamily="66" charset="0"/>
                <a:cs typeface="DokChampa" panose="020B0604020202020204" pitchFamily="34" charset="-34"/>
              </a:rPr>
              <a:t>47</a:t>
            </a:r>
            <a:endParaRPr lang="de-DE" sz="2800" dirty="0">
              <a:solidFill>
                <a:srgbClr val="F4D938"/>
              </a:solidFill>
              <a:latin typeface="Informal Roman" panose="030604020304060B0204" pitchFamily="66" charset="0"/>
              <a:cs typeface="DokChampa" panose="020B0604020202020204" pitchFamily="34" charset="-34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2222773" y="3604673"/>
            <a:ext cx="585417" cy="52322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00B050"/>
                </a:solidFill>
                <a:latin typeface="Hobo Std" pitchFamily="34" charset="0"/>
                <a:ea typeface="DotumChe" panose="020B0609000101010101" pitchFamily="49" charset="-127"/>
                <a:cs typeface="FrankRuehl" panose="020E0503060101010101" pitchFamily="34" charset="-79"/>
              </a:rPr>
              <a:t>49</a:t>
            </a:r>
            <a:endParaRPr lang="de-DE" sz="2800" dirty="0">
              <a:solidFill>
                <a:srgbClr val="00B050"/>
              </a:solidFill>
              <a:latin typeface="Hobo Std" pitchFamily="34" charset="0"/>
              <a:ea typeface="DotumChe" panose="020B0609000101010101" pitchFamily="49" charset="-127"/>
              <a:cs typeface="FrankRuehl" panose="020E0503060101010101" pitchFamily="34" charset="-79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6930229" y="1437427"/>
            <a:ext cx="546945" cy="523220"/>
          </a:xfrm>
          <a:prstGeom prst="rect">
            <a:avLst/>
          </a:prstGeom>
          <a:noFill/>
          <a:ln w="12700">
            <a:noFill/>
            <a:prstDash val="dash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FF0000"/>
                </a:solidFill>
                <a:latin typeface="Kristen ITC" panose="03050502040202030202" pitchFamily="66" charset="0"/>
                <a:cs typeface="Gisha" panose="020B0502040204020203" pitchFamily="34" charset="-79"/>
              </a:rPr>
              <a:t>48</a:t>
            </a:r>
            <a:endParaRPr lang="de-DE" sz="2800" dirty="0">
              <a:solidFill>
                <a:srgbClr val="FF0000"/>
              </a:solidFill>
              <a:latin typeface="Kristen ITC" panose="03050502040202030202" pitchFamily="66" charset="0"/>
              <a:cs typeface="Gisha" panose="020B0502040204020203" pitchFamily="34" charset="-79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7564756" y="3892673"/>
            <a:ext cx="388248" cy="523220"/>
          </a:xfrm>
          <a:prstGeom prst="rect">
            <a:avLst/>
          </a:prstGeom>
          <a:noFill/>
          <a:ln w="12700">
            <a:noFill/>
            <a:prstDash val="lgDashDot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21B5C9"/>
                </a:solidFill>
                <a:latin typeface="Juice ITC" panose="04040403040A02020202" pitchFamily="82" charset="0"/>
              </a:rPr>
              <a:t>51</a:t>
            </a:r>
            <a:endParaRPr lang="de-DE" sz="2800" dirty="0">
              <a:solidFill>
                <a:srgbClr val="21B5C9"/>
              </a:solidFill>
              <a:latin typeface="Juice ITC" panose="04040403040A02020202" pitchFamily="82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1112853" y="5029501"/>
            <a:ext cx="425116" cy="52322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0070C0"/>
                </a:solidFill>
                <a:latin typeface="Lithos Pro Regular" pitchFamily="82" charset="0"/>
                <a:ea typeface="Gungsuh" panose="02030600000101010101" pitchFamily="18" charset="-127"/>
                <a:cs typeface="JasmineUPC" panose="02020603050405020304" pitchFamily="18" charset="-34"/>
              </a:rPr>
              <a:t>52</a:t>
            </a:r>
            <a:endParaRPr lang="de-DE" sz="2800" dirty="0">
              <a:solidFill>
                <a:srgbClr val="0070C0"/>
              </a:solidFill>
              <a:latin typeface="Lithos Pro Regular" pitchFamily="82" charset="0"/>
              <a:ea typeface="Gungsuh" panose="02030600000101010101" pitchFamily="18" charset="-127"/>
              <a:cs typeface="JasmineUPC" panose="02020603050405020304" pitchFamily="18" charset="-34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3138414" y="5714249"/>
            <a:ext cx="425116" cy="523220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0070C0"/>
                </a:solidFill>
                <a:latin typeface="Magneto" panose="04030805050802020D02" pitchFamily="82" charset="0"/>
                <a:cs typeface="DokChampa" panose="020B0604020202020204" pitchFamily="34" charset="-34"/>
              </a:rPr>
              <a:t>53</a:t>
            </a:r>
            <a:endParaRPr lang="de-DE" sz="2800" dirty="0">
              <a:solidFill>
                <a:srgbClr val="0070C0"/>
              </a:solidFill>
              <a:latin typeface="Magneto" panose="04030805050802020D02" pitchFamily="82" charset="0"/>
              <a:cs typeface="DokChampa" panose="020B0604020202020204" pitchFamily="34" charset="-34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7646767" y="5995734"/>
            <a:ext cx="546945" cy="523220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00B050"/>
                </a:solidFill>
                <a:latin typeface="Matura MT Script Capitals" panose="03020802060602070202" pitchFamily="66" charset="0"/>
              </a:rPr>
              <a:t>54</a:t>
            </a:r>
            <a:endParaRPr lang="de-DE" sz="2800" dirty="0">
              <a:solidFill>
                <a:srgbClr val="00B050"/>
              </a:solidFill>
              <a:latin typeface="Matura MT Script Capitals" panose="03020802060602070202" pitchFamily="66" charset="0"/>
            </a:endParaRPr>
          </a:p>
        </p:txBody>
      </p:sp>
      <p:sp>
        <p:nvSpPr>
          <p:cNvPr id="57" name="Raute 56"/>
          <p:cNvSpPr/>
          <p:nvPr/>
        </p:nvSpPr>
        <p:spPr>
          <a:xfrm>
            <a:off x="6431279" y="476608"/>
            <a:ext cx="610214" cy="57606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99CC00"/>
                </a:solidFill>
                <a:latin typeface="Cooper Std Black" pitchFamily="18" charset="0"/>
              </a:rPr>
              <a:t>21</a:t>
            </a:r>
            <a:endParaRPr lang="de-DE" dirty="0">
              <a:solidFill>
                <a:srgbClr val="99CC00"/>
              </a:solidFill>
            </a:endParaRPr>
          </a:p>
        </p:txBody>
      </p:sp>
      <p:pic>
        <p:nvPicPr>
          <p:cNvPr id="69" name="~PP3273.WAV">
            <a:hlinkClick r:id="" action="ppaction://media"/>
          </p:cNvPr>
          <p:cNvPicPr>
            <a:picLocks noRot="1" noChangeAspect="1"/>
          </p:cNvPicPr>
          <p:nvPr>
            <a:wavAudioFile r:embed="rId2" name="~PP3273.WAV"/>
          </p:nvPr>
        </p:nvPicPr>
        <p:blipFill>
          <a:blip r:embed="rId5" cstate="print"/>
          <a:stretch>
            <a:fillRect/>
          </a:stretch>
        </p:blipFill>
        <p:spPr>
          <a:xfrm>
            <a:off x="8839200" y="6311900"/>
            <a:ext cx="304800" cy="304800"/>
          </a:xfrm>
          <a:prstGeom prst="rect">
            <a:avLst/>
          </a:prstGeom>
        </p:spPr>
      </p:pic>
      <p:sp>
        <p:nvSpPr>
          <p:cNvPr id="66" name="Content Placeholder 2"/>
          <p:cNvSpPr txBox="1">
            <a:spLocks/>
          </p:cNvSpPr>
          <p:nvPr/>
        </p:nvSpPr>
        <p:spPr bwMode="auto">
          <a:xfrm>
            <a:off x="164224" y="6505575"/>
            <a:ext cx="8828690" cy="35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68688"/>
              </a:buClr>
              <a:buSzPct val="80000"/>
              <a:buBlip>
                <a:blip r:embed="rId6"/>
              </a:buBlip>
              <a:defRPr sz="2600">
                <a:solidFill>
                  <a:srgbClr val="4D4D4D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68688"/>
              </a:buClr>
              <a:buSzPct val="100000"/>
              <a:buFont typeface="Wingdings" pitchFamily="2" charset="2"/>
              <a:buChar char="§"/>
              <a:defRPr sz="2000">
                <a:solidFill>
                  <a:srgbClr val="4D4D4D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68688"/>
              </a:buClr>
              <a:buSzPct val="100000"/>
              <a:buFont typeface="Wingdings" pitchFamily="2" charset="2"/>
              <a:buChar char="§"/>
              <a:defRPr sz="1800">
                <a:solidFill>
                  <a:srgbClr val="4D4D4D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68688"/>
              </a:buClr>
              <a:buSzPct val="100000"/>
              <a:buFont typeface="Wingdings" pitchFamily="2" charset="2"/>
              <a:buChar char="§"/>
              <a:defRPr sz="1600">
                <a:solidFill>
                  <a:srgbClr val="4D4D4D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68688"/>
              </a:buClr>
              <a:buSzPct val="150000"/>
              <a:buFont typeface="Times" pitchFamily="20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68688"/>
              </a:buClr>
              <a:buSzPct val="150000"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68688"/>
              </a:buClr>
              <a:buSzPct val="150000"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68688"/>
              </a:buClr>
              <a:buSzPct val="150000"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68688"/>
              </a:buClr>
              <a:buSzPct val="150000"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en-GB" sz="1200" dirty="0" smtClean="0">
                <a:solidFill>
                  <a:srgbClr val="808080"/>
                </a:solidFill>
                <a:hlinkClick r:id="rId7"/>
              </a:rPr>
              <a:t>www.opp.com/icebreakers</a:t>
            </a:r>
            <a:r>
              <a:rPr lang="en-GB" sz="1200" dirty="0" smtClean="0">
                <a:solidFill>
                  <a:srgbClr val="808080"/>
                </a:solidFill>
              </a:rPr>
              <a:t>                 </a:t>
            </a:r>
            <a:r>
              <a:rPr lang="en-GB" sz="2400" kern="0" dirty="0" smtClean="0">
                <a:solidFill>
                  <a:srgbClr val="808080"/>
                </a:solidFill>
              </a:rPr>
              <a:t> </a:t>
            </a:r>
            <a:r>
              <a:rPr lang="en-US" sz="1200" dirty="0" smtClean="0">
                <a:solidFill>
                  <a:srgbClr val="808080"/>
                </a:solidFill>
              </a:rPr>
              <a:t>From: Thomas Lorenz, Angelika H</a:t>
            </a:r>
            <a:r>
              <a:rPr lang="az-Cyrl-AZ" sz="1200" dirty="0" smtClean="0">
                <a:solidFill>
                  <a:srgbClr val="808080"/>
                </a:solidFill>
              </a:rPr>
              <a:t>ӧ</a:t>
            </a:r>
            <a:r>
              <a:rPr lang="en-US" sz="1200" dirty="0" smtClean="0">
                <a:solidFill>
                  <a:srgbClr val="808080"/>
                </a:solidFill>
              </a:rPr>
              <a:t>cker “Wert-voll leben”, Gabal Verlag, Offenbach 2014 | </a:t>
            </a:r>
            <a:r>
              <a:rPr lang="en-GB" sz="1200" dirty="0" smtClean="0">
                <a:solidFill>
                  <a:srgbClr val="808080"/>
                </a:solidFill>
                <a:hlinkClick r:id="rId8"/>
              </a:rPr>
              <a:t>www.a-m-t.de</a:t>
            </a:r>
            <a:r>
              <a:rPr lang="en-GB" sz="1200" dirty="0" smtClean="0">
                <a:solidFill>
                  <a:srgbClr val="808080"/>
                </a:solidFill>
              </a:rPr>
              <a:t> </a:t>
            </a:r>
          </a:p>
          <a:p>
            <a:pPr marL="0" indent="0">
              <a:buFontTx/>
              <a:buNone/>
            </a:pPr>
            <a:endParaRPr lang="en-GB" sz="2400" kern="0" dirty="0">
              <a:solidFill>
                <a:srgbClr val="80808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547805255"/>
      </p:ext>
    </p:extLst>
  </p:cSld>
  <p:clrMapOvr>
    <a:masterClrMapping/>
  </p:clrMapOvr>
  <p:transition spd="slow" advTm="1709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21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9"/>
                </p:tgtEl>
              </p:cMediaNode>
            </p:audio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hteck 5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4D938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331778" y="215030"/>
            <a:ext cx="367408" cy="523220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FF0000"/>
                </a:solidFill>
              </a:rPr>
              <a:t>1</a:t>
            </a:r>
            <a:endParaRPr lang="de-DE" sz="2800" dirty="0">
              <a:solidFill>
                <a:srgbClr val="FF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376962" y="457539"/>
            <a:ext cx="303288" cy="523220"/>
          </a:xfrm>
          <a:prstGeom prst="rect">
            <a:avLst/>
          </a:prstGeom>
          <a:noFill/>
          <a:ln w="12700">
            <a:noFill/>
            <a:prstDash val="lgDashDot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21B5C9"/>
                </a:solidFill>
                <a:latin typeface="Stencil" panose="040409050D0802020404" pitchFamily="82" charset="0"/>
              </a:rPr>
              <a:t>2</a:t>
            </a:r>
            <a:endParaRPr lang="de-DE" sz="2800" dirty="0">
              <a:solidFill>
                <a:srgbClr val="21B5C9"/>
              </a:solidFill>
              <a:latin typeface="Stencil" panose="040409050D0802020404" pitchFamily="8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134106" y="1653298"/>
            <a:ext cx="385041" cy="523220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21B5C9"/>
                </a:solidFill>
                <a:latin typeface="Tekton Pro" pitchFamily="34" charset="0"/>
              </a:rPr>
              <a:t>3</a:t>
            </a:r>
            <a:endParaRPr lang="de-DE" sz="2800" dirty="0">
              <a:solidFill>
                <a:srgbClr val="21B5C9"/>
              </a:solidFill>
              <a:latin typeface="Tekton Pro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538297" y="3453057"/>
            <a:ext cx="364202" cy="523220"/>
          </a:xfrm>
          <a:prstGeom prst="rect">
            <a:avLst/>
          </a:prstGeom>
          <a:noFill/>
          <a:ln w="12700">
            <a:noFill/>
            <a:prstDash val="lg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>
                <a:solidFill>
                  <a:srgbClr val="0070C0"/>
                </a:solidFill>
                <a:latin typeface="Adobe Song Std L" pitchFamily="18" charset="-128"/>
                <a:ea typeface="Adobe Song Std L" pitchFamily="18" charset="-128"/>
              </a:rPr>
              <a:t>4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368258" y="3438917"/>
            <a:ext cx="407484" cy="523220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F4D938"/>
                </a:solidFill>
                <a:latin typeface="Adobe Heiti Std R" pitchFamily="34" charset="-128"/>
                <a:ea typeface="Adobe Heiti Std R" pitchFamily="34" charset="-128"/>
              </a:rPr>
              <a:t>5</a:t>
            </a:r>
            <a:endParaRPr lang="de-DE" sz="2800" dirty="0">
              <a:solidFill>
                <a:srgbClr val="F4D938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144526" y="2680907"/>
            <a:ext cx="364202" cy="52322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FF0000"/>
                </a:solidFill>
                <a:latin typeface="Adobe Myungjo Std M" pitchFamily="18" charset="-128"/>
                <a:ea typeface="Adobe Myungjo Std M" pitchFamily="18" charset="-128"/>
              </a:rPr>
              <a:t>6</a:t>
            </a:r>
            <a:endParaRPr lang="de-DE" sz="2800" dirty="0">
              <a:solidFill>
                <a:srgbClr val="FF0000"/>
              </a:solidFill>
              <a:latin typeface="Adobe Myungjo Std M" pitchFamily="18" charset="-128"/>
              <a:ea typeface="Adobe Myungjo Std M" pitchFamily="18" charset="-128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185100" y="5854061"/>
            <a:ext cx="333745" cy="52322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>
                <a:solidFill>
                  <a:srgbClr val="99CC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945352" y="5138249"/>
            <a:ext cx="348172" cy="523220"/>
          </a:xfrm>
          <a:prstGeom prst="rect">
            <a:avLst/>
          </a:prstGeom>
          <a:noFill/>
          <a:ln w="12700">
            <a:noFill/>
            <a:prstDash val="dash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9</a:t>
            </a:r>
            <a:endParaRPr lang="de-DE" sz="28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966954" y="5995734"/>
            <a:ext cx="320921" cy="523220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>
                <a:solidFill>
                  <a:srgbClr val="99CC00"/>
                </a:solidFill>
                <a:latin typeface="Algerian" panose="04020705040A02060702" pitchFamily="82" charset="0"/>
              </a:rPr>
              <a:t>8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16503" y="215030"/>
            <a:ext cx="611065" cy="52322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10</a:t>
            </a:r>
            <a:endParaRPr lang="de-DE" sz="2800" dirty="0">
              <a:solidFill>
                <a:schemeClr val="accent6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070159" y="1719792"/>
            <a:ext cx="792000" cy="576000"/>
          </a:xfrm>
          <a:prstGeom prst="rect">
            <a:avLst/>
          </a:prstGeom>
          <a:noFill/>
          <a:ln w="12700">
            <a:noFill/>
            <a:prstDash val="dash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latin typeface="Bernard MT Condensed" panose="02050806060905020404" pitchFamily="18" charset="0"/>
              </a:rPr>
              <a:t>11</a:t>
            </a:r>
            <a:endParaRPr lang="de-DE" sz="2800" dirty="0">
              <a:latin typeface="Bernard MT Condensed" panose="02050806060905020404" pitchFamily="18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05266" y="2301277"/>
            <a:ext cx="611065" cy="523220"/>
          </a:xfrm>
          <a:prstGeom prst="rect">
            <a:avLst/>
          </a:prstGeom>
          <a:noFill/>
          <a:ln w="12700">
            <a:noFill/>
            <a:prstDash val="lgDashDot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99CC00"/>
                </a:solidFill>
                <a:latin typeface="Bernard MT Condensed" panose="02050806060905020404" pitchFamily="18" charset="0"/>
              </a:rPr>
              <a:t>13</a:t>
            </a:r>
            <a:endParaRPr lang="de-DE" sz="2800" dirty="0">
              <a:solidFill>
                <a:srgbClr val="99CC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405400" y="843507"/>
            <a:ext cx="385041" cy="523220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7030A0"/>
                </a:solidFill>
                <a:latin typeface="Bauhaus 93" panose="04030905020B02020C02" pitchFamily="82" charset="0"/>
              </a:rPr>
              <a:t>12</a:t>
            </a:r>
            <a:endParaRPr lang="de-DE" sz="2800" dirty="0">
              <a:solidFill>
                <a:srgbClr val="7030A0"/>
              </a:solidFill>
              <a:latin typeface="Bauhaus 93" panose="04030905020B02020C02" pitchFamily="82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986039" y="2877057"/>
            <a:ext cx="409086" cy="523220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0070C0"/>
                </a:solidFill>
                <a:latin typeface="Broadway" panose="04040905080B02020502" pitchFamily="82" charset="0"/>
              </a:rPr>
              <a:t>14</a:t>
            </a:r>
            <a:endParaRPr lang="de-DE" sz="2800" dirty="0">
              <a:solidFill>
                <a:srgbClr val="0070C0"/>
              </a:solidFill>
              <a:latin typeface="Broadway" panose="04040905080B02020502" pitchFamily="82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822707" y="2592562"/>
            <a:ext cx="611065" cy="523220"/>
          </a:xfrm>
          <a:prstGeom prst="rect">
            <a:avLst/>
          </a:prstGeom>
          <a:noFill/>
          <a:ln w="12700">
            <a:noFill/>
            <a:prstDash val="lgDashDot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0070C0"/>
                </a:solidFill>
                <a:latin typeface="Castellar" panose="020A0402060406010301" pitchFamily="18" charset="0"/>
              </a:rPr>
              <a:t>15</a:t>
            </a:r>
            <a:endParaRPr lang="de-DE" sz="2800" dirty="0">
              <a:solidFill>
                <a:srgbClr val="0070C0"/>
              </a:solidFill>
              <a:latin typeface="Castellar" panose="020A0402060406010301" pitchFamily="18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416691" y="5428090"/>
            <a:ext cx="410689" cy="523220"/>
          </a:xfrm>
          <a:prstGeom prst="rect">
            <a:avLst/>
          </a:prstGeom>
          <a:noFill/>
          <a:ln w="12700">
            <a:noFill/>
            <a:prstDash val="dash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F4D938"/>
                </a:solidFill>
                <a:latin typeface="Charlemagne Std" pitchFamily="82" charset="0"/>
              </a:rPr>
              <a:t>16</a:t>
            </a:r>
            <a:endParaRPr lang="de-DE" sz="2800" dirty="0">
              <a:solidFill>
                <a:srgbClr val="F4D938"/>
              </a:solidFill>
              <a:latin typeface="Charlemagne Std" pitchFamily="82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365889" y="4529720"/>
            <a:ext cx="402674" cy="523220"/>
          </a:xfrm>
          <a:prstGeom prst="rect">
            <a:avLst/>
          </a:prstGeom>
          <a:noFill/>
          <a:ln w="12700">
            <a:noFill/>
            <a:prstDash val="lg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FF0000"/>
                </a:solidFill>
                <a:latin typeface="Curlz MT" panose="04040404050702020202" pitchFamily="82" charset="0"/>
              </a:rPr>
              <a:t>17</a:t>
            </a:r>
            <a:endParaRPr lang="de-DE" sz="2800" dirty="0">
              <a:solidFill>
                <a:srgbClr val="FF0000"/>
              </a:solidFill>
              <a:latin typeface="Curlz MT" panose="04040404050702020202" pitchFamily="82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606365" y="5728728"/>
            <a:ext cx="402674" cy="523220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chemeClr val="accent6">
                    <a:lumMod val="75000"/>
                  </a:schemeClr>
                </a:solidFill>
                <a:latin typeface="Chiller" panose="04020404031007020602" pitchFamily="82" charset="0"/>
              </a:rPr>
              <a:t>18</a:t>
            </a:r>
            <a:endParaRPr lang="de-DE" sz="2800" dirty="0">
              <a:solidFill>
                <a:schemeClr val="accent6">
                  <a:lumMod val="75000"/>
                </a:schemeClr>
              </a:solidFill>
              <a:latin typeface="Chiller" panose="04020404031007020602" pitchFamily="82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3274517" y="1033603"/>
            <a:ext cx="585417" cy="523220"/>
          </a:xfrm>
          <a:prstGeom prst="rect">
            <a:avLst/>
          </a:prstGeom>
          <a:noFill/>
          <a:ln w="12700">
            <a:noFill/>
            <a:prstDash val="lg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7030A0"/>
                </a:solidFill>
                <a:latin typeface="Copperplate Gothic Bold" panose="020E0705020206020404" pitchFamily="34" charset="0"/>
              </a:rPr>
              <a:t>20</a:t>
            </a:r>
            <a:endParaRPr lang="de-DE" sz="2800" dirty="0">
              <a:solidFill>
                <a:srgbClr val="7030A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886885" y="746651"/>
            <a:ext cx="566181" cy="52322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99CC00"/>
                </a:solidFill>
                <a:latin typeface="Comic Sans MS" panose="030F0702030302020204" pitchFamily="66" charset="0"/>
              </a:rPr>
              <a:t>19</a:t>
            </a:r>
            <a:endParaRPr lang="de-DE" sz="2800" dirty="0">
              <a:solidFill>
                <a:srgbClr val="99CC0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095046" y="2240312"/>
            <a:ext cx="421910" cy="523220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99CC00"/>
                </a:solidFill>
                <a:latin typeface="Colonna MT" panose="04020805060202030203" pitchFamily="82" charset="0"/>
              </a:rPr>
              <a:t>23</a:t>
            </a:r>
            <a:endParaRPr lang="de-DE" sz="2800" dirty="0">
              <a:solidFill>
                <a:srgbClr val="99CC00"/>
              </a:solidFill>
              <a:latin typeface="Colonna MT" panose="04020805060202030203" pitchFamily="82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22865" y="3226167"/>
            <a:ext cx="611065" cy="523220"/>
          </a:xfrm>
          <a:prstGeom prst="rect">
            <a:avLst/>
          </a:prstGeom>
          <a:noFill/>
          <a:ln w="12700">
            <a:noFill/>
            <a:prstDash val="lgDashDot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21B5C9"/>
                </a:solidFill>
                <a:latin typeface="Bodoni MT Black" panose="02070A03080606020203" pitchFamily="18" charset="0"/>
              </a:rPr>
              <a:t>22</a:t>
            </a:r>
            <a:endParaRPr lang="de-DE" sz="2800" dirty="0">
              <a:solidFill>
                <a:srgbClr val="21B5C9"/>
              </a:solidFill>
              <a:latin typeface="Bodoni MT Black" panose="02070A03080606020203" pitchFamily="18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550145" y="3056731"/>
            <a:ext cx="546945" cy="52322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7030A0"/>
                </a:solidFill>
                <a:latin typeface="Brush Script Std" pitchFamily="66" charset="0"/>
              </a:rPr>
              <a:t>24</a:t>
            </a:r>
            <a:endParaRPr lang="de-DE" sz="2800" dirty="0">
              <a:solidFill>
                <a:srgbClr val="7030A0"/>
              </a:solidFill>
              <a:latin typeface="Brush Script Std" pitchFamily="66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159321" y="4529720"/>
            <a:ext cx="502061" cy="523220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7030A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25</a:t>
            </a:r>
            <a:endParaRPr lang="de-DE" sz="2800" dirty="0">
              <a:solidFill>
                <a:srgbClr val="7030A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5092130" y="5794534"/>
            <a:ext cx="543739" cy="52322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21B5C9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26</a:t>
            </a:r>
            <a:endParaRPr lang="de-DE" sz="2800" dirty="0">
              <a:solidFill>
                <a:srgbClr val="21B5C9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8321363" y="4982813"/>
            <a:ext cx="405880" cy="523220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FF0000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27</a:t>
            </a:r>
            <a:endParaRPr lang="de-DE" sz="2800" dirty="0">
              <a:solidFill>
                <a:srgbClr val="FF0000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487616" y="359046"/>
            <a:ext cx="546945" cy="523220"/>
          </a:xfrm>
          <a:prstGeom prst="rect">
            <a:avLst/>
          </a:prstGeom>
          <a:noFill/>
          <a:ln w="12700">
            <a:noFill/>
            <a:prstDash val="lg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0070C0"/>
                </a:solidFill>
                <a:latin typeface="Edwardian Script ITC" panose="030303020407070D0804" pitchFamily="66" charset="0"/>
                <a:cs typeface="DokChampa" panose="020B0604020202020204" pitchFamily="34" charset="-34"/>
              </a:rPr>
              <a:t>28</a:t>
            </a:r>
            <a:endParaRPr lang="de-DE" sz="2800" dirty="0">
              <a:solidFill>
                <a:srgbClr val="0070C0"/>
              </a:solidFill>
              <a:latin typeface="Edwardian Script ITC" panose="030303020407070D0804" pitchFamily="66" charset="0"/>
              <a:cs typeface="DokChampa" panose="020B0604020202020204" pitchFamily="34" charset="-34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5048736" y="773831"/>
            <a:ext cx="543739" cy="52322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00B050"/>
                </a:solidFill>
                <a:latin typeface="DotumChe" panose="020B0609000101010101" pitchFamily="49" charset="-127"/>
                <a:ea typeface="DotumChe" panose="020B0609000101010101" pitchFamily="49" charset="-127"/>
              </a:rPr>
              <a:t>29</a:t>
            </a:r>
            <a:endParaRPr lang="de-DE" sz="2800" dirty="0">
              <a:solidFill>
                <a:srgbClr val="00B050"/>
              </a:solidFill>
              <a:latin typeface="DotumChe" panose="020B0609000101010101" pitchFamily="49" charset="-127"/>
              <a:ea typeface="DotumChe" panose="020B0609000101010101" pitchFamily="49" charset="-127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3359526" y="3318341"/>
            <a:ext cx="367408" cy="27699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prstDash val="dash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1200" dirty="0" smtClean="0">
                <a:solidFill>
                  <a:srgbClr val="21B5C9"/>
                </a:solidFill>
                <a:latin typeface="Elephant" panose="02020904090505020303" pitchFamily="18" charset="0"/>
              </a:rPr>
              <a:t>32</a:t>
            </a:r>
            <a:endParaRPr lang="de-DE" sz="2800" dirty="0">
              <a:solidFill>
                <a:srgbClr val="21B5C9"/>
              </a:solidFill>
              <a:latin typeface="Elephant" panose="02020904090505020303" pitchFamily="18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2083309" y="2589057"/>
            <a:ext cx="537327" cy="52322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F4D938"/>
                </a:solidFill>
                <a:latin typeface="Georgia" panose="02040502050405020303" pitchFamily="18" charset="0"/>
              </a:rPr>
              <a:t>31</a:t>
            </a:r>
            <a:endParaRPr lang="de-DE" sz="2800" dirty="0">
              <a:solidFill>
                <a:srgbClr val="F4D938"/>
              </a:solidFill>
              <a:latin typeface="Georgia" panose="02040502050405020303" pitchFamily="18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7461169" y="41925"/>
            <a:ext cx="792000" cy="576000"/>
          </a:xfrm>
          <a:prstGeom prst="rect">
            <a:avLst/>
          </a:prstGeom>
          <a:noFill/>
          <a:ln w="12700">
            <a:noFill/>
            <a:prstDash val="lgDashDot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latin typeface="Felix Titling" panose="04060505060202020A04" pitchFamily="82" charset="0"/>
              </a:rPr>
              <a:t>30</a:t>
            </a:r>
            <a:endParaRPr lang="de-DE" sz="2800" dirty="0">
              <a:latin typeface="Felix Titling" panose="04060505060202020A04" pitchFamily="82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1197823" y="1885627"/>
            <a:ext cx="546945" cy="523220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7030A0"/>
                </a:solidFill>
                <a:latin typeface="French Script MT" panose="03020402040607040605" pitchFamily="66" charset="0"/>
                <a:cs typeface="David" panose="020E0502060401010101" pitchFamily="34" charset="-79"/>
              </a:rPr>
              <a:t>37</a:t>
            </a:r>
            <a:endParaRPr lang="de-DE" sz="2800" dirty="0">
              <a:solidFill>
                <a:srgbClr val="7030A0"/>
              </a:solidFill>
              <a:latin typeface="French Script MT" panose="03020402040607040605" pitchFamily="66" charset="0"/>
              <a:cs typeface="David" panose="020E0502060401010101" pitchFamily="34" charset="-79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5266066" y="4895550"/>
            <a:ext cx="546945" cy="523220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00B050"/>
                </a:solidFill>
                <a:latin typeface="Giddyup Std" pitchFamily="66" charset="0"/>
                <a:cs typeface="DilleniaUPC" panose="02020603050405020304" pitchFamily="18" charset="-34"/>
              </a:rPr>
              <a:t>35</a:t>
            </a:r>
            <a:endParaRPr lang="de-DE" sz="2800" dirty="0">
              <a:solidFill>
                <a:srgbClr val="00B050"/>
              </a:solidFill>
              <a:latin typeface="Giddyup Std" pitchFamily="66" charset="0"/>
              <a:cs typeface="DilleniaUPC" panose="02020603050405020304" pitchFamily="18" charset="-34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6917285" y="3621730"/>
            <a:ext cx="421910" cy="523220"/>
          </a:xfrm>
          <a:prstGeom prst="rect">
            <a:avLst/>
          </a:prstGeom>
          <a:noFill/>
          <a:ln w="12700">
            <a:noFill/>
            <a:prstDash val="lg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F4D938"/>
                </a:solidFill>
                <a:latin typeface="Gigi" panose="04040504061007020D02" pitchFamily="82" charset="0"/>
                <a:cs typeface="DokChampa" panose="020B0604020202020204" pitchFamily="34" charset="-34"/>
              </a:rPr>
              <a:t>33</a:t>
            </a:r>
            <a:endParaRPr lang="de-DE" sz="2800" dirty="0">
              <a:solidFill>
                <a:srgbClr val="F4D938"/>
              </a:solidFill>
              <a:latin typeface="Gigi" panose="04040504061007020D02" pitchFamily="82" charset="0"/>
              <a:cs typeface="DokChampa" panose="020B0604020202020204" pitchFamily="34" charset="-34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8194752" y="5551467"/>
            <a:ext cx="546945" cy="52322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7030A0"/>
                </a:solidFill>
                <a:latin typeface="Freestyle Script" panose="030804020302050B0404" pitchFamily="66" charset="0"/>
                <a:ea typeface="DotumChe" panose="020B0609000101010101" pitchFamily="49" charset="-127"/>
                <a:cs typeface="FrankRuehl" panose="020E0503060101010101" pitchFamily="34" charset="-79"/>
              </a:rPr>
              <a:t>36</a:t>
            </a:r>
            <a:endParaRPr lang="de-DE" sz="2800" dirty="0">
              <a:solidFill>
                <a:srgbClr val="7030A0"/>
              </a:solidFill>
              <a:latin typeface="Freestyle Script" panose="030804020302050B0404" pitchFamily="66" charset="0"/>
              <a:ea typeface="DotumChe" panose="020B0609000101010101" pitchFamily="49" charset="-127"/>
              <a:cs typeface="FrankRuehl" panose="020E0503060101010101" pitchFamily="34" charset="-79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246239" y="4852090"/>
            <a:ext cx="670376" cy="523220"/>
          </a:xfrm>
          <a:prstGeom prst="rect">
            <a:avLst/>
          </a:prstGeom>
          <a:noFill/>
          <a:ln w="12700">
            <a:noFill/>
            <a:prstDash val="dash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21B5C9"/>
                </a:solidFill>
                <a:latin typeface="MV Boli" pitchFamily="2" charset="0"/>
                <a:ea typeface="FangSong" pitchFamily="49" charset="-122"/>
                <a:cs typeface="MV Boli" pitchFamily="2" charset="0"/>
              </a:rPr>
              <a:t>34</a:t>
            </a:r>
            <a:endParaRPr lang="de-DE" sz="2800" dirty="0">
              <a:solidFill>
                <a:srgbClr val="21B5C9"/>
              </a:solidFill>
              <a:latin typeface="MV Boli" pitchFamily="2" charset="0"/>
              <a:ea typeface="FangSong" pitchFamily="49" charset="-122"/>
              <a:cs typeface="MV Boli" pitchFamily="2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4900257" y="1410910"/>
            <a:ext cx="792000" cy="576000"/>
          </a:xfrm>
          <a:prstGeom prst="rect">
            <a:avLst/>
          </a:prstGeom>
          <a:noFill/>
          <a:ln w="12700">
            <a:noFill/>
            <a:prstDash val="lgDashDot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latin typeface="Gill Sans Ultra Bold" panose="020B0A02020104020203" pitchFamily="34" charset="0"/>
              </a:rPr>
              <a:t>38</a:t>
            </a:r>
            <a:endParaRPr lang="de-DE" sz="2800" dirty="0">
              <a:latin typeface="Gill Sans Ultra Bold" panose="020B0A02020104020203" pitchFamily="34" charset="0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5561785" y="2484384"/>
            <a:ext cx="611065" cy="52322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7030A0"/>
                </a:solidFill>
                <a:latin typeface="Goudy Old Style" panose="02020502050305020303" pitchFamily="18" charset="0"/>
              </a:rPr>
              <a:t>41</a:t>
            </a:r>
            <a:endParaRPr lang="de-DE" sz="2800" dirty="0">
              <a:solidFill>
                <a:srgbClr val="7030A0"/>
              </a:solidFill>
              <a:latin typeface="Goudy Old Style" panose="02020502050305020303" pitchFamily="18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7866797" y="3438917"/>
            <a:ext cx="604653" cy="523220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99CC00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David" panose="020E0502060401010101" pitchFamily="34" charset="-79"/>
              </a:rPr>
              <a:t>42</a:t>
            </a:r>
            <a:endParaRPr lang="de-DE" sz="2800" dirty="0">
              <a:solidFill>
                <a:srgbClr val="99CC00"/>
              </a:solidFill>
              <a:latin typeface="Gungsuh" panose="02030600000101010101" pitchFamily="18" charset="-127"/>
              <a:ea typeface="Gungsuh" panose="02030600000101010101" pitchFamily="18" charset="-127"/>
              <a:cs typeface="David" panose="020E0502060401010101" pitchFamily="34" charset="-79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1414865" y="5749993"/>
            <a:ext cx="611065" cy="523220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FF0000"/>
                </a:solidFill>
                <a:latin typeface="Goudy Stout" panose="0202090407030B020401" pitchFamily="18" charset="0"/>
                <a:cs typeface="DilleniaUPC" panose="02020603050405020304" pitchFamily="18" charset="-34"/>
              </a:rPr>
              <a:t>43</a:t>
            </a:r>
            <a:endParaRPr lang="de-DE" sz="2800" dirty="0">
              <a:solidFill>
                <a:srgbClr val="FF0000"/>
              </a:solidFill>
              <a:latin typeface="Goudy Stout" panose="0202090407030B020401" pitchFamily="18" charset="0"/>
              <a:cs typeface="DilleniaUPC" panose="02020603050405020304" pitchFamily="18" charset="-34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8175516" y="583322"/>
            <a:ext cx="585417" cy="523220"/>
          </a:xfrm>
          <a:prstGeom prst="rect">
            <a:avLst/>
          </a:prstGeom>
          <a:noFill/>
          <a:ln w="12700">
            <a:noFill/>
            <a:prstDash val="lg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0070C0"/>
                </a:solidFill>
                <a:latin typeface="Haettenschweiler" panose="020B0706040902060204" pitchFamily="34" charset="0"/>
                <a:cs typeface="DokChampa" panose="020B0604020202020204" pitchFamily="34" charset="-34"/>
              </a:rPr>
              <a:t>39</a:t>
            </a:r>
            <a:endParaRPr lang="de-DE" sz="2800" dirty="0">
              <a:solidFill>
                <a:srgbClr val="0070C0"/>
              </a:solidFill>
              <a:latin typeface="Haettenschweiler" panose="020B0706040902060204" pitchFamily="34" charset="0"/>
              <a:cs typeface="DokChampa" panose="020B0604020202020204" pitchFamily="34" charset="-34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801266" y="4129332"/>
            <a:ext cx="611065" cy="52322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chemeClr val="accent6">
                    <a:lumMod val="75000"/>
                  </a:schemeClr>
                </a:solidFill>
                <a:latin typeface="Gloucester MT Extra Condensed" panose="02030808020601010101" pitchFamily="18" charset="0"/>
                <a:ea typeface="DotumChe" panose="020B0609000101010101" pitchFamily="49" charset="-127"/>
                <a:cs typeface="FrankRuehl" panose="020E0503060101010101" pitchFamily="34" charset="-79"/>
              </a:rPr>
              <a:t>40</a:t>
            </a:r>
            <a:endParaRPr lang="de-DE" sz="2800" dirty="0">
              <a:solidFill>
                <a:schemeClr val="accent6">
                  <a:lumMod val="75000"/>
                </a:schemeClr>
              </a:solidFill>
              <a:latin typeface="Gloucester MT Extra Condensed" panose="02030808020601010101" pitchFamily="18" charset="0"/>
              <a:ea typeface="DotumChe" panose="020B0609000101010101" pitchFamily="49" charset="-127"/>
              <a:cs typeface="FrankRuehl" panose="020E0503060101010101" pitchFamily="34" charset="-79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4351582" y="5130074"/>
            <a:ext cx="470000" cy="523220"/>
          </a:xfrm>
          <a:prstGeom prst="rect">
            <a:avLst/>
          </a:prstGeom>
          <a:noFill/>
          <a:ln w="12700">
            <a:noFill/>
            <a:prstDash val="dash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7030A0"/>
                </a:solidFill>
                <a:latin typeface="Harrington" panose="04040505050A02020702" pitchFamily="82" charset="0"/>
                <a:cs typeface="Gisha" panose="020B0502040204020203" pitchFamily="34" charset="-79"/>
              </a:rPr>
              <a:t>44</a:t>
            </a:r>
            <a:endParaRPr lang="de-DE" sz="2800" dirty="0">
              <a:solidFill>
                <a:srgbClr val="7030A0"/>
              </a:solidFill>
              <a:latin typeface="Harrington" panose="04040505050A02020702" pitchFamily="82" charset="0"/>
              <a:cs typeface="Gisha" panose="020B0502040204020203" pitchFamily="34" charset="-79"/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7061650" y="4705332"/>
            <a:ext cx="449161" cy="52322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FF0000"/>
                </a:solidFill>
                <a:latin typeface="Imprint MT Shadow" panose="04020605060303030202" pitchFamily="82" charset="0"/>
              </a:rPr>
              <a:t>45</a:t>
            </a:r>
            <a:endParaRPr lang="de-DE" sz="2800" dirty="0">
              <a:solidFill>
                <a:srgbClr val="FF0000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2155832" y="1579666"/>
            <a:ext cx="511679" cy="523220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FF0000"/>
                </a:solidFill>
                <a:latin typeface="JasmineUPC" panose="02020603050405020304" pitchFamily="18" charset="-34"/>
                <a:ea typeface="Gungsuh" panose="02030600000101010101" pitchFamily="18" charset="-127"/>
                <a:cs typeface="JasmineUPC" panose="02020603050405020304" pitchFamily="18" charset="-34"/>
              </a:rPr>
              <a:t>46</a:t>
            </a:r>
            <a:endParaRPr lang="de-DE" sz="2800" dirty="0">
              <a:solidFill>
                <a:srgbClr val="FF0000"/>
              </a:solidFill>
              <a:latin typeface="JasmineUPC" panose="02020603050405020304" pitchFamily="18" charset="-34"/>
              <a:ea typeface="Gungsuh" panose="02030600000101010101" pitchFamily="18" charset="-127"/>
              <a:cs typeface="JasmineUPC" panose="02020603050405020304" pitchFamily="18" charset="-34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5466938" y="4048653"/>
            <a:ext cx="449161" cy="523220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chemeClr val="accent6">
                    <a:lumMod val="75000"/>
                  </a:schemeClr>
                </a:solidFill>
                <a:latin typeface="Jokerman" panose="04090605060D06020702" pitchFamily="82" charset="0"/>
                <a:cs typeface="DilleniaUPC" panose="02020603050405020304" pitchFamily="18" charset="-34"/>
              </a:rPr>
              <a:t>50</a:t>
            </a:r>
            <a:endParaRPr lang="de-DE" sz="2800" dirty="0">
              <a:solidFill>
                <a:schemeClr val="accent6">
                  <a:lumMod val="75000"/>
                </a:schemeClr>
              </a:solidFill>
              <a:latin typeface="Jokerman" panose="04090605060D06020702" pitchFamily="82" charset="0"/>
              <a:cs typeface="DilleniaUPC" panose="02020603050405020304" pitchFamily="18" charset="-34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3407946" y="359046"/>
            <a:ext cx="546945" cy="523220"/>
          </a:xfrm>
          <a:prstGeom prst="rect">
            <a:avLst/>
          </a:prstGeom>
          <a:noFill/>
          <a:ln w="12700">
            <a:noFill/>
            <a:prstDash val="lg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F4D938"/>
                </a:solidFill>
                <a:latin typeface="Informal Roman" panose="030604020304060B0204" pitchFamily="66" charset="0"/>
                <a:cs typeface="DokChampa" panose="020B0604020202020204" pitchFamily="34" charset="-34"/>
              </a:rPr>
              <a:t>47</a:t>
            </a:r>
            <a:endParaRPr lang="de-DE" sz="2800" dirty="0">
              <a:solidFill>
                <a:srgbClr val="F4D938"/>
              </a:solidFill>
              <a:latin typeface="Informal Roman" panose="030604020304060B0204" pitchFamily="66" charset="0"/>
              <a:cs typeface="DokChampa" panose="020B0604020202020204" pitchFamily="34" charset="-34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2222773" y="3604673"/>
            <a:ext cx="585417" cy="52322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00B050"/>
                </a:solidFill>
                <a:latin typeface="Hobo Std" pitchFamily="34" charset="0"/>
                <a:ea typeface="DotumChe" panose="020B0609000101010101" pitchFamily="49" charset="-127"/>
                <a:cs typeface="FrankRuehl" panose="020E0503060101010101" pitchFamily="34" charset="-79"/>
              </a:rPr>
              <a:t>49</a:t>
            </a:r>
            <a:endParaRPr lang="de-DE" sz="2800" dirty="0">
              <a:solidFill>
                <a:srgbClr val="00B050"/>
              </a:solidFill>
              <a:latin typeface="Hobo Std" pitchFamily="34" charset="0"/>
              <a:ea typeface="DotumChe" panose="020B0609000101010101" pitchFamily="49" charset="-127"/>
              <a:cs typeface="FrankRuehl" panose="020E0503060101010101" pitchFamily="34" charset="-79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6930229" y="1437427"/>
            <a:ext cx="546945" cy="523220"/>
          </a:xfrm>
          <a:prstGeom prst="rect">
            <a:avLst/>
          </a:prstGeom>
          <a:noFill/>
          <a:ln w="12700">
            <a:noFill/>
            <a:prstDash val="dash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FF0000"/>
                </a:solidFill>
                <a:latin typeface="Kristen ITC" panose="03050502040202030202" pitchFamily="66" charset="0"/>
                <a:cs typeface="Gisha" panose="020B0502040204020203" pitchFamily="34" charset="-79"/>
              </a:rPr>
              <a:t>48</a:t>
            </a:r>
            <a:endParaRPr lang="de-DE" sz="2800" dirty="0">
              <a:solidFill>
                <a:srgbClr val="FF0000"/>
              </a:solidFill>
              <a:latin typeface="Kristen ITC" panose="03050502040202030202" pitchFamily="66" charset="0"/>
              <a:cs typeface="Gisha" panose="020B0502040204020203" pitchFamily="34" charset="-79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7564756" y="3892673"/>
            <a:ext cx="388248" cy="523220"/>
          </a:xfrm>
          <a:prstGeom prst="rect">
            <a:avLst/>
          </a:prstGeom>
          <a:noFill/>
          <a:ln w="12700">
            <a:noFill/>
            <a:prstDash val="lgDashDot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21B5C9"/>
                </a:solidFill>
                <a:latin typeface="Juice ITC" panose="04040403040A02020202" pitchFamily="82" charset="0"/>
              </a:rPr>
              <a:t>51</a:t>
            </a:r>
            <a:endParaRPr lang="de-DE" sz="2800" dirty="0">
              <a:solidFill>
                <a:srgbClr val="21B5C9"/>
              </a:solidFill>
              <a:latin typeface="Juice ITC" panose="04040403040A02020202" pitchFamily="82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1112853" y="5029501"/>
            <a:ext cx="425116" cy="523220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0070C0"/>
                </a:solidFill>
                <a:latin typeface="Lithos Pro Regular" pitchFamily="82" charset="0"/>
                <a:ea typeface="Gungsuh" panose="02030600000101010101" pitchFamily="18" charset="-127"/>
                <a:cs typeface="JasmineUPC" panose="02020603050405020304" pitchFamily="18" charset="-34"/>
              </a:rPr>
              <a:t>52</a:t>
            </a:r>
            <a:endParaRPr lang="de-DE" sz="2800" dirty="0">
              <a:solidFill>
                <a:srgbClr val="0070C0"/>
              </a:solidFill>
              <a:latin typeface="Lithos Pro Regular" pitchFamily="82" charset="0"/>
              <a:ea typeface="Gungsuh" panose="02030600000101010101" pitchFamily="18" charset="-127"/>
              <a:cs typeface="JasmineUPC" panose="02020603050405020304" pitchFamily="18" charset="-34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3138414" y="5714249"/>
            <a:ext cx="425116" cy="523220"/>
          </a:xfrm>
          <a:prstGeom prst="rect">
            <a:avLst/>
          </a:prstGeom>
          <a:noFill/>
          <a:ln w="12700"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0070C0"/>
                </a:solidFill>
                <a:latin typeface="Magneto" panose="04030805050802020D02" pitchFamily="82" charset="0"/>
                <a:cs typeface="DokChampa" panose="020B0604020202020204" pitchFamily="34" charset="-34"/>
              </a:rPr>
              <a:t>53</a:t>
            </a:r>
            <a:endParaRPr lang="de-DE" sz="2800" dirty="0">
              <a:solidFill>
                <a:srgbClr val="0070C0"/>
              </a:solidFill>
              <a:latin typeface="Magneto" panose="04030805050802020D02" pitchFamily="82" charset="0"/>
              <a:cs typeface="DokChampa" panose="020B0604020202020204" pitchFamily="34" charset="-34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7646767" y="5995734"/>
            <a:ext cx="546945" cy="523220"/>
          </a:xfrm>
          <a:prstGeom prst="rect">
            <a:avLst/>
          </a:prstGeom>
          <a:noFill/>
          <a:ln w="12700">
            <a:noFill/>
            <a:prstDash val="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800" dirty="0" smtClean="0">
                <a:solidFill>
                  <a:srgbClr val="00B050"/>
                </a:solidFill>
                <a:latin typeface="Matura MT Script Capitals" panose="03020802060602070202" pitchFamily="66" charset="0"/>
              </a:rPr>
              <a:t>54</a:t>
            </a:r>
            <a:endParaRPr lang="de-DE" sz="2800" dirty="0">
              <a:solidFill>
                <a:srgbClr val="00B050"/>
              </a:solidFill>
              <a:latin typeface="Matura MT Script Capitals" panose="03020802060602070202" pitchFamily="66" charset="0"/>
            </a:endParaRPr>
          </a:p>
        </p:txBody>
      </p:sp>
      <p:sp>
        <p:nvSpPr>
          <p:cNvPr id="57" name="Raute 56"/>
          <p:cNvSpPr/>
          <p:nvPr/>
        </p:nvSpPr>
        <p:spPr>
          <a:xfrm>
            <a:off x="6431279" y="476608"/>
            <a:ext cx="610214" cy="57606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99CC00"/>
                </a:solidFill>
                <a:latin typeface="Cooper Std Black" pitchFamily="18" charset="0"/>
              </a:rPr>
              <a:t>21</a:t>
            </a:r>
            <a:endParaRPr lang="de-DE" dirty="0">
              <a:solidFill>
                <a:srgbClr val="99CC00"/>
              </a:solidFill>
            </a:endParaRPr>
          </a:p>
        </p:txBody>
      </p:sp>
      <p:pic>
        <p:nvPicPr>
          <p:cNvPr id="63" name="~PP1910.WAV">
            <a:hlinkClick r:id="" action="ppaction://media"/>
          </p:cNvPr>
          <p:cNvPicPr>
            <a:picLocks noRot="1" noChangeAspect="1"/>
          </p:cNvPicPr>
          <p:nvPr>
            <a:wavAudioFile r:embed="rId1" name="~PP1910.WAV"/>
          </p:nvPr>
        </p:nvPicPr>
        <p:blipFill>
          <a:blip r:embed="rId4" cstate="print"/>
          <a:stretch>
            <a:fillRect/>
          </a:stretch>
        </p:blipFill>
        <p:spPr>
          <a:xfrm>
            <a:off x="8839200" y="6302375"/>
            <a:ext cx="304800" cy="304800"/>
          </a:xfrm>
          <a:prstGeom prst="rect">
            <a:avLst/>
          </a:prstGeom>
        </p:spPr>
      </p:pic>
      <p:sp>
        <p:nvSpPr>
          <p:cNvPr id="61" name="Content Placeholder 2"/>
          <p:cNvSpPr txBox="1">
            <a:spLocks/>
          </p:cNvSpPr>
          <p:nvPr/>
        </p:nvSpPr>
        <p:spPr bwMode="auto">
          <a:xfrm>
            <a:off x="164224" y="6505575"/>
            <a:ext cx="8828690" cy="35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68688"/>
              </a:buClr>
              <a:buSzPct val="80000"/>
              <a:buBlip>
                <a:blip r:embed="rId5"/>
              </a:buBlip>
              <a:defRPr sz="2600">
                <a:solidFill>
                  <a:srgbClr val="4D4D4D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68688"/>
              </a:buClr>
              <a:buSzPct val="100000"/>
              <a:buFont typeface="Wingdings" pitchFamily="2" charset="2"/>
              <a:buChar char="§"/>
              <a:defRPr sz="2000">
                <a:solidFill>
                  <a:srgbClr val="4D4D4D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68688"/>
              </a:buClr>
              <a:buSzPct val="100000"/>
              <a:buFont typeface="Wingdings" pitchFamily="2" charset="2"/>
              <a:buChar char="§"/>
              <a:defRPr sz="1800">
                <a:solidFill>
                  <a:srgbClr val="4D4D4D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68688"/>
              </a:buClr>
              <a:buSzPct val="100000"/>
              <a:buFont typeface="Wingdings" pitchFamily="2" charset="2"/>
              <a:buChar char="§"/>
              <a:defRPr sz="1600">
                <a:solidFill>
                  <a:srgbClr val="4D4D4D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68688"/>
              </a:buClr>
              <a:buSzPct val="150000"/>
              <a:buFont typeface="Times" pitchFamily="20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68688"/>
              </a:buClr>
              <a:buSzPct val="150000"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68688"/>
              </a:buClr>
              <a:buSzPct val="150000"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68688"/>
              </a:buClr>
              <a:buSzPct val="150000"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68688"/>
              </a:buClr>
              <a:buSzPct val="150000"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en-GB" sz="1200" dirty="0" smtClean="0">
                <a:solidFill>
                  <a:srgbClr val="808080"/>
                </a:solidFill>
                <a:hlinkClick r:id="rId6"/>
              </a:rPr>
              <a:t>www.opp.com/icebreakers</a:t>
            </a:r>
            <a:r>
              <a:rPr lang="en-GB" sz="1200" dirty="0" smtClean="0">
                <a:solidFill>
                  <a:srgbClr val="808080"/>
                </a:solidFill>
              </a:rPr>
              <a:t>                 </a:t>
            </a:r>
            <a:r>
              <a:rPr lang="en-GB" sz="2400" kern="0" dirty="0" smtClean="0">
                <a:solidFill>
                  <a:srgbClr val="808080"/>
                </a:solidFill>
              </a:rPr>
              <a:t> </a:t>
            </a:r>
            <a:r>
              <a:rPr lang="en-US" sz="1200" dirty="0" smtClean="0">
                <a:solidFill>
                  <a:srgbClr val="808080"/>
                </a:solidFill>
              </a:rPr>
              <a:t>From: Thomas Lorenz, Angelika H</a:t>
            </a:r>
            <a:r>
              <a:rPr lang="az-Cyrl-AZ" sz="1200" dirty="0" smtClean="0">
                <a:solidFill>
                  <a:srgbClr val="808080"/>
                </a:solidFill>
              </a:rPr>
              <a:t>ӧ</a:t>
            </a:r>
            <a:r>
              <a:rPr lang="en-US" sz="1200" dirty="0" smtClean="0">
                <a:solidFill>
                  <a:srgbClr val="808080"/>
                </a:solidFill>
              </a:rPr>
              <a:t>cker “Wert-voll leben”, Gabal Verlag, Offenbach 2014 | </a:t>
            </a:r>
            <a:r>
              <a:rPr lang="en-GB" sz="1200" dirty="0" smtClean="0">
                <a:solidFill>
                  <a:srgbClr val="808080"/>
                </a:solidFill>
                <a:hlinkClick r:id="rId7"/>
              </a:rPr>
              <a:t>www.a-m-t.de</a:t>
            </a:r>
            <a:r>
              <a:rPr lang="en-GB" sz="1200" dirty="0" smtClean="0">
                <a:solidFill>
                  <a:srgbClr val="808080"/>
                </a:solidFill>
              </a:rPr>
              <a:t> </a:t>
            </a:r>
          </a:p>
          <a:p>
            <a:pPr marL="0" indent="0">
              <a:buFontTx/>
              <a:buNone/>
            </a:pPr>
            <a:endParaRPr lang="en-GB" sz="2400" kern="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7805255"/>
      </p:ext>
    </p:extLst>
  </p:cSld>
  <p:clrMapOvr>
    <a:masterClrMapping/>
  </p:clrMapOvr>
  <p:transition spd="med" advTm="2262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3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"/>
</p:tagLst>
</file>

<file path=ppt/theme/theme1.xml><?xml version="1.0" encoding="utf-8"?>
<a:theme xmlns:a="http://schemas.openxmlformats.org/drawingml/2006/main" name="MBTI® Course Titl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BTI® Course Tit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BTI® Course 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BTI® Course Tit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BTI® Course Tit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BTI® Course Tit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BTI® Course Tit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BTI® Course Tit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BTI® Course Tit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BTI® Course Tit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BTI® Course Tit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BTI® Course Tit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BTI® Course Tit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BTI® Course Tit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MBTI® Course Title</Template>
  <TotalTime>46759</TotalTime>
  <Words>531</Words>
  <Application>Microsoft Office PowerPoint</Application>
  <PresentationFormat>On-screen Show (4:3)</PresentationFormat>
  <Paragraphs>209</Paragraphs>
  <Slides>5</Slides>
  <Notes>5</Notes>
  <HiddenSlides>0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MBTI® Course Title</vt:lpstr>
      <vt:lpstr>Numbers icebreaker</vt:lpstr>
      <vt:lpstr>Slide 2</vt:lpstr>
      <vt:lpstr>Slide 3</vt:lpstr>
      <vt:lpstr>Slide 4</vt:lpstr>
      <vt:lpstr>Slide 5</vt:lpstr>
    </vt:vector>
  </TitlesOfParts>
  <Company>OPP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MBTI®  Course Title here</dc:title>
  <dc:creator>abigailg</dc:creator>
  <cp:lastModifiedBy>petram</cp:lastModifiedBy>
  <cp:revision>594</cp:revision>
  <cp:lastPrinted>2007-07-31T09:46:48Z</cp:lastPrinted>
  <dcterms:created xsi:type="dcterms:W3CDTF">2007-09-06T15:28:33Z</dcterms:created>
  <dcterms:modified xsi:type="dcterms:W3CDTF">2016-09-08T16:10:36Z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dditional information">
    <vt:lpwstr/>
  </property>
</Properties>
</file>